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310"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10"/>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65F"/>
    <a:srgbClr val="D24726"/>
    <a:srgbClr val="D24725"/>
    <a:srgbClr val="D96448"/>
    <a:srgbClr val="863838"/>
    <a:srgbClr val="A27B00"/>
    <a:srgbClr val="2C70AE"/>
    <a:srgbClr val="7498D2"/>
    <a:srgbClr val="898383"/>
    <a:srgbClr val="F8C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77511" autoAdjust="0"/>
  </p:normalViewPr>
  <p:slideViewPr>
    <p:cSldViewPr snapToGrid="0">
      <p:cViewPr varScale="1">
        <p:scale>
          <a:sx n="120" d="100"/>
          <a:sy n="120" d="100"/>
        </p:scale>
        <p:origin x="2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8A3AC-B627-470C-9140-BBBC66D8C7DD}" type="doc">
      <dgm:prSet loTypeId="urn:microsoft.com/office/officeart/2005/8/layout/pyramid3" loCatId="pyramid" qsTypeId="urn:microsoft.com/office/officeart/2005/8/quickstyle/simple1" qsCatId="simple" csTypeId="urn:microsoft.com/office/officeart/2005/8/colors/accent2_3" csCatId="accent2" phldr="1"/>
      <dgm:spPr/>
    </dgm:pt>
    <dgm:pt modelId="{2A618FB5-44E6-4336-9767-C4EA02EA7C8F}">
      <dgm:prSet phldrT="[Text]" custT="1"/>
      <dgm:spPr/>
      <dgm:t>
        <a:bodyPr/>
        <a:lstStyle/>
        <a:p>
          <a:r>
            <a:rPr lang="en-US" sz="2400" dirty="0"/>
            <a:t>80L</a:t>
          </a:r>
          <a:endParaRPr lang="en-IN" sz="2400" dirty="0"/>
        </a:p>
      </dgm:t>
    </dgm:pt>
    <dgm:pt modelId="{89FA7EA5-3306-4653-A9A0-6DEE727E4661}" type="parTrans" cxnId="{03BC0B19-FB56-47E9-AC8F-DD67820B891E}">
      <dgm:prSet/>
      <dgm:spPr/>
      <dgm:t>
        <a:bodyPr/>
        <a:lstStyle/>
        <a:p>
          <a:endParaRPr lang="en-IN"/>
        </a:p>
      </dgm:t>
    </dgm:pt>
    <dgm:pt modelId="{72C3B5CC-7C03-471C-A88E-CD292D3833AB}" type="sibTrans" cxnId="{03BC0B19-FB56-47E9-AC8F-DD67820B891E}">
      <dgm:prSet/>
      <dgm:spPr/>
      <dgm:t>
        <a:bodyPr/>
        <a:lstStyle/>
        <a:p>
          <a:endParaRPr lang="en-IN"/>
        </a:p>
      </dgm:t>
    </dgm:pt>
    <dgm:pt modelId="{18F5D50C-65FA-4CD6-8730-2DA7D86A8719}">
      <dgm:prSet phldrT="[Text]" custT="1"/>
      <dgm:spPr/>
      <dgm:t>
        <a:bodyPr/>
        <a:lstStyle/>
        <a:p>
          <a:r>
            <a:rPr lang="en-US" sz="2400" dirty="0"/>
            <a:t>69L</a:t>
          </a:r>
          <a:endParaRPr lang="en-IN" sz="2400" dirty="0"/>
        </a:p>
      </dgm:t>
    </dgm:pt>
    <dgm:pt modelId="{0C757883-F4DC-4847-AB76-1946CEAF7AD3}" type="parTrans" cxnId="{BBA57318-412A-4C9C-8F52-D4342011E705}">
      <dgm:prSet/>
      <dgm:spPr/>
      <dgm:t>
        <a:bodyPr/>
        <a:lstStyle/>
        <a:p>
          <a:endParaRPr lang="en-IN"/>
        </a:p>
      </dgm:t>
    </dgm:pt>
    <dgm:pt modelId="{EF29C2CC-C8AE-42E1-86D1-AEFC005EFFF7}" type="sibTrans" cxnId="{BBA57318-412A-4C9C-8F52-D4342011E705}">
      <dgm:prSet/>
      <dgm:spPr/>
      <dgm:t>
        <a:bodyPr/>
        <a:lstStyle/>
        <a:p>
          <a:endParaRPr lang="en-IN"/>
        </a:p>
      </dgm:t>
    </dgm:pt>
    <dgm:pt modelId="{B5BFB154-F206-4D6A-91D5-47CBA586A621}">
      <dgm:prSet phldrT="[Text]" custT="1"/>
      <dgm:spPr/>
      <dgm:t>
        <a:bodyPr/>
        <a:lstStyle/>
        <a:p>
          <a:r>
            <a:rPr lang="en-US" sz="2400" dirty="0"/>
            <a:t>56L</a:t>
          </a:r>
          <a:endParaRPr lang="en-IN" sz="2400" dirty="0"/>
        </a:p>
      </dgm:t>
    </dgm:pt>
    <dgm:pt modelId="{F1A768DC-CDA7-45F6-90A5-3CADD46354EE}" type="parTrans" cxnId="{C5A4A6B9-24D5-44C8-B650-382348B19BD1}">
      <dgm:prSet/>
      <dgm:spPr/>
      <dgm:t>
        <a:bodyPr/>
        <a:lstStyle/>
        <a:p>
          <a:endParaRPr lang="en-IN"/>
        </a:p>
      </dgm:t>
    </dgm:pt>
    <dgm:pt modelId="{8AB7E93A-4F21-4EA4-90FD-7907D059C7B2}" type="sibTrans" cxnId="{C5A4A6B9-24D5-44C8-B650-382348B19BD1}">
      <dgm:prSet/>
      <dgm:spPr/>
      <dgm:t>
        <a:bodyPr/>
        <a:lstStyle/>
        <a:p>
          <a:endParaRPr lang="en-IN"/>
        </a:p>
      </dgm:t>
    </dgm:pt>
    <dgm:pt modelId="{D042DFC9-BEFE-4802-B0FD-83143B6391D6}">
      <dgm:prSet phldrT="[Text]" custT="1"/>
      <dgm:spPr/>
      <dgm:t>
        <a:bodyPr/>
        <a:lstStyle/>
        <a:p>
          <a:r>
            <a:rPr lang="en-US" sz="2400" dirty="0"/>
            <a:t>47L</a:t>
          </a:r>
          <a:endParaRPr lang="en-IN" sz="2400" dirty="0"/>
        </a:p>
      </dgm:t>
    </dgm:pt>
    <dgm:pt modelId="{8226D994-CF65-4069-A270-E5EE2FBEFB4A}" type="parTrans" cxnId="{49DFE3C9-C67E-47E8-AEE1-902E76DFCC20}">
      <dgm:prSet/>
      <dgm:spPr/>
      <dgm:t>
        <a:bodyPr/>
        <a:lstStyle/>
        <a:p>
          <a:endParaRPr lang="en-IN"/>
        </a:p>
      </dgm:t>
    </dgm:pt>
    <dgm:pt modelId="{2ECE580B-E83C-45F5-B5EA-E7675AFA233A}" type="sibTrans" cxnId="{49DFE3C9-C67E-47E8-AEE1-902E76DFCC20}">
      <dgm:prSet/>
      <dgm:spPr/>
      <dgm:t>
        <a:bodyPr/>
        <a:lstStyle/>
        <a:p>
          <a:endParaRPr lang="en-IN"/>
        </a:p>
      </dgm:t>
    </dgm:pt>
    <dgm:pt modelId="{47EEE94A-3D97-4DA0-B720-281BA1626535}">
      <dgm:prSet phldrT="[Text]" custT="1"/>
      <dgm:spPr/>
      <dgm:t>
        <a:bodyPr/>
        <a:lstStyle/>
        <a:p>
          <a:r>
            <a:rPr lang="en-US" sz="2400" dirty="0"/>
            <a:t>46L</a:t>
          </a:r>
          <a:endParaRPr lang="en-IN" sz="2400" dirty="0"/>
        </a:p>
      </dgm:t>
    </dgm:pt>
    <dgm:pt modelId="{CDBCA08B-26DA-41AD-A187-237E016E1FC1}" type="parTrans" cxnId="{475792F1-6D2D-4E00-8F9C-305B4164171C}">
      <dgm:prSet/>
      <dgm:spPr/>
      <dgm:t>
        <a:bodyPr/>
        <a:lstStyle/>
        <a:p>
          <a:endParaRPr lang="en-IN"/>
        </a:p>
      </dgm:t>
    </dgm:pt>
    <dgm:pt modelId="{A3380AD8-99F1-4F10-947A-EC60904BE17D}" type="sibTrans" cxnId="{475792F1-6D2D-4E00-8F9C-305B4164171C}">
      <dgm:prSet/>
      <dgm:spPr/>
      <dgm:t>
        <a:bodyPr/>
        <a:lstStyle/>
        <a:p>
          <a:endParaRPr lang="en-IN"/>
        </a:p>
      </dgm:t>
    </dgm:pt>
    <dgm:pt modelId="{1E38E677-4046-4CB5-9B73-844149201F8E}">
      <dgm:prSet phldrT="[Text]" custT="1"/>
      <dgm:spPr/>
      <dgm:t>
        <a:bodyPr/>
        <a:lstStyle/>
        <a:p>
          <a:r>
            <a:rPr lang="en-US" sz="2400" dirty="0"/>
            <a:t>38L</a:t>
          </a:r>
          <a:endParaRPr lang="en-IN" sz="2400" dirty="0"/>
        </a:p>
      </dgm:t>
    </dgm:pt>
    <dgm:pt modelId="{90248501-6984-45DC-8BBB-EC580F8662E6}" type="parTrans" cxnId="{E4C3E1E3-70AA-4F0A-85CA-5D07B745769F}">
      <dgm:prSet/>
      <dgm:spPr/>
      <dgm:t>
        <a:bodyPr/>
        <a:lstStyle/>
        <a:p>
          <a:endParaRPr lang="en-IN"/>
        </a:p>
      </dgm:t>
    </dgm:pt>
    <dgm:pt modelId="{9DEE0C4F-5871-4CC0-B5A8-6B597435B4E4}" type="sibTrans" cxnId="{E4C3E1E3-70AA-4F0A-85CA-5D07B745769F}">
      <dgm:prSet/>
      <dgm:spPr/>
      <dgm:t>
        <a:bodyPr/>
        <a:lstStyle/>
        <a:p>
          <a:endParaRPr lang="en-IN"/>
        </a:p>
      </dgm:t>
    </dgm:pt>
    <dgm:pt modelId="{1D570EED-4010-4491-AF73-EAF98A79A442}">
      <dgm:prSet phldrT="[Text]" custT="1"/>
      <dgm:spPr/>
      <dgm:t>
        <a:bodyPr/>
        <a:lstStyle/>
        <a:p>
          <a:r>
            <a:rPr lang="en-US" sz="2400" dirty="0"/>
            <a:t>27L</a:t>
          </a:r>
          <a:endParaRPr lang="en-IN" sz="2400" dirty="0"/>
        </a:p>
      </dgm:t>
    </dgm:pt>
    <dgm:pt modelId="{795E60B7-CAE5-4784-84F3-18D4FFD96FE5}" type="parTrans" cxnId="{D225DD00-9713-4752-AE9F-144BE53DA4E5}">
      <dgm:prSet/>
      <dgm:spPr/>
      <dgm:t>
        <a:bodyPr/>
        <a:lstStyle/>
        <a:p>
          <a:endParaRPr lang="en-IN"/>
        </a:p>
      </dgm:t>
    </dgm:pt>
    <dgm:pt modelId="{A416FA58-BD8A-46BF-BA9F-6979D3E2852E}" type="sibTrans" cxnId="{D225DD00-9713-4752-AE9F-144BE53DA4E5}">
      <dgm:prSet/>
      <dgm:spPr/>
      <dgm:t>
        <a:bodyPr/>
        <a:lstStyle/>
        <a:p>
          <a:endParaRPr lang="en-IN"/>
        </a:p>
      </dgm:t>
    </dgm:pt>
    <dgm:pt modelId="{C702E276-52B4-43F9-9086-0CA768473EAD}" type="pres">
      <dgm:prSet presAssocID="{F148A3AC-B627-470C-9140-BBBC66D8C7DD}" presName="Name0" presStyleCnt="0">
        <dgm:presLayoutVars>
          <dgm:dir/>
          <dgm:animLvl val="lvl"/>
          <dgm:resizeHandles val="exact"/>
        </dgm:presLayoutVars>
      </dgm:prSet>
      <dgm:spPr/>
    </dgm:pt>
    <dgm:pt modelId="{D8DD656E-58EF-490E-B183-357EEEF45055}" type="pres">
      <dgm:prSet presAssocID="{2A618FB5-44E6-4336-9767-C4EA02EA7C8F}" presName="Name8" presStyleCnt="0"/>
      <dgm:spPr/>
    </dgm:pt>
    <dgm:pt modelId="{8AF23450-90D4-480F-A03D-4CF73B3244A8}" type="pres">
      <dgm:prSet presAssocID="{2A618FB5-44E6-4336-9767-C4EA02EA7C8F}" presName="level" presStyleLbl="node1" presStyleIdx="0" presStyleCnt="7">
        <dgm:presLayoutVars>
          <dgm:chMax val="1"/>
          <dgm:bulletEnabled val="1"/>
        </dgm:presLayoutVars>
      </dgm:prSet>
      <dgm:spPr/>
    </dgm:pt>
    <dgm:pt modelId="{CFB45154-5BF7-4A7A-8E85-8A179A88970C}" type="pres">
      <dgm:prSet presAssocID="{2A618FB5-44E6-4336-9767-C4EA02EA7C8F}" presName="levelTx" presStyleLbl="revTx" presStyleIdx="0" presStyleCnt="0">
        <dgm:presLayoutVars>
          <dgm:chMax val="1"/>
          <dgm:bulletEnabled val="1"/>
        </dgm:presLayoutVars>
      </dgm:prSet>
      <dgm:spPr/>
    </dgm:pt>
    <dgm:pt modelId="{05F25A09-8B60-4088-9A00-EA9CE928E435}" type="pres">
      <dgm:prSet presAssocID="{18F5D50C-65FA-4CD6-8730-2DA7D86A8719}" presName="Name8" presStyleCnt="0"/>
      <dgm:spPr/>
    </dgm:pt>
    <dgm:pt modelId="{A06D1C35-7349-4108-BFEC-4E7B2366C069}" type="pres">
      <dgm:prSet presAssocID="{18F5D50C-65FA-4CD6-8730-2DA7D86A8719}" presName="level" presStyleLbl="node1" presStyleIdx="1" presStyleCnt="7">
        <dgm:presLayoutVars>
          <dgm:chMax val="1"/>
          <dgm:bulletEnabled val="1"/>
        </dgm:presLayoutVars>
      </dgm:prSet>
      <dgm:spPr/>
    </dgm:pt>
    <dgm:pt modelId="{12BC986F-1827-4FFB-88AA-538A71AF464A}" type="pres">
      <dgm:prSet presAssocID="{18F5D50C-65FA-4CD6-8730-2DA7D86A8719}" presName="levelTx" presStyleLbl="revTx" presStyleIdx="0" presStyleCnt="0">
        <dgm:presLayoutVars>
          <dgm:chMax val="1"/>
          <dgm:bulletEnabled val="1"/>
        </dgm:presLayoutVars>
      </dgm:prSet>
      <dgm:spPr/>
    </dgm:pt>
    <dgm:pt modelId="{97AEDCF4-586C-4D8C-9150-E1B7259BBFF2}" type="pres">
      <dgm:prSet presAssocID="{B5BFB154-F206-4D6A-91D5-47CBA586A621}" presName="Name8" presStyleCnt="0"/>
      <dgm:spPr/>
    </dgm:pt>
    <dgm:pt modelId="{F733AFD7-C5C2-47BE-9384-B4BFE239C4AB}" type="pres">
      <dgm:prSet presAssocID="{B5BFB154-F206-4D6A-91D5-47CBA586A621}" presName="level" presStyleLbl="node1" presStyleIdx="2" presStyleCnt="7">
        <dgm:presLayoutVars>
          <dgm:chMax val="1"/>
          <dgm:bulletEnabled val="1"/>
        </dgm:presLayoutVars>
      </dgm:prSet>
      <dgm:spPr/>
    </dgm:pt>
    <dgm:pt modelId="{9C503447-B930-4A37-AE07-D9E272BDAC86}" type="pres">
      <dgm:prSet presAssocID="{B5BFB154-F206-4D6A-91D5-47CBA586A621}" presName="levelTx" presStyleLbl="revTx" presStyleIdx="0" presStyleCnt="0">
        <dgm:presLayoutVars>
          <dgm:chMax val="1"/>
          <dgm:bulletEnabled val="1"/>
        </dgm:presLayoutVars>
      </dgm:prSet>
      <dgm:spPr/>
    </dgm:pt>
    <dgm:pt modelId="{389EBDC4-5FB9-43BB-9DDE-B641129A2FF9}" type="pres">
      <dgm:prSet presAssocID="{D042DFC9-BEFE-4802-B0FD-83143B6391D6}" presName="Name8" presStyleCnt="0"/>
      <dgm:spPr/>
    </dgm:pt>
    <dgm:pt modelId="{B39D4406-C480-4D05-AE42-BF138FD9A329}" type="pres">
      <dgm:prSet presAssocID="{D042DFC9-BEFE-4802-B0FD-83143B6391D6}" presName="level" presStyleLbl="node1" presStyleIdx="3" presStyleCnt="7">
        <dgm:presLayoutVars>
          <dgm:chMax val="1"/>
          <dgm:bulletEnabled val="1"/>
        </dgm:presLayoutVars>
      </dgm:prSet>
      <dgm:spPr/>
    </dgm:pt>
    <dgm:pt modelId="{E02BF8B3-7492-41BE-96B7-39EDCA90DE45}" type="pres">
      <dgm:prSet presAssocID="{D042DFC9-BEFE-4802-B0FD-83143B6391D6}" presName="levelTx" presStyleLbl="revTx" presStyleIdx="0" presStyleCnt="0">
        <dgm:presLayoutVars>
          <dgm:chMax val="1"/>
          <dgm:bulletEnabled val="1"/>
        </dgm:presLayoutVars>
      </dgm:prSet>
      <dgm:spPr/>
    </dgm:pt>
    <dgm:pt modelId="{1140740E-EFA0-4F32-9117-6E4F3EE83B3C}" type="pres">
      <dgm:prSet presAssocID="{47EEE94A-3D97-4DA0-B720-281BA1626535}" presName="Name8" presStyleCnt="0"/>
      <dgm:spPr/>
    </dgm:pt>
    <dgm:pt modelId="{75FC296A-6905-4A1A-A52B-EF3D826D1934}" type="pres">
      <dgm:prSet presAssocID="{47EEE94A-3D97-4DA0-B720-281BA1626535}" presName="level" presStyleLbl="node1" presStyleIdx="4" presStyleCnt="7">
        <dgm:presLayoutVars>
          <dgm:chMax val="1"/>
          <dgm:bulletEnabled val="1"/>
        </dgm:presLayoutVars>
      </dgm:prSet>
      <dgm:spPr/>
    </dgm:pt>
    <dgm:pt modelId="{92BE711B-A90F-4A97-AADC-739675E42478}" type="pres">
      <dgm:prSet presAssocID="{47EEE94A-3D97-4DA0-B720-281BA1626535}" presName="levelTx" presStyleLbl="revTx" presStyleIdx="0" presStyleCnt="0">
        <dgm:presLayoutVars>
          <dgm:chMax val="1"/>
          <dgm:bulletEnabled val="1"/>
        </dgm:presLayoutVars>
      </dgm:prSet>
      <dgm:spPr/>
    </dgm:pt>
    <dgm:pt modelId="{101C969A-CBE9-4D0E-B560-D843AC53EE5D}" type="pres">
      <dgm:prSet presAssocID="{1E38E677-4046-4CB5-9B73-844149201F8E}" presName="Name8" presStyleCnt="0"/>
      <dgm:spPr/>
    </dgm:pt>
    <dgm:pt modelId="{70C0CC47-1385-48F1-9180-5C70FB02081B}" type="pres">
      <dgm:prSet presAssocID="{1E38E677-4046-4CB5-9B73-844149201F8E}" presName="level" presStyleLbl="node1" presStyleIdx="5" presStyleCnt="7">
        <dgm:presLayoutVars>
          <dgm:chMax val="1"/>
          <dgm:bulletEnabled val="1"/>
        </dgm:presLayoutVars>
      </dgm:prSet>
      <dgm:spPr/>
    </dgm:pt>
    <dgm:pt modelId="{9C08DE8F-8D9A-4334-9389-846553894ADA}" type="pres">
      <dgm:prSet presAssocID="{1E38E677-4046-4CB5-9B73-844149201F8E}" presName="levelTx" presStyleLbl="revTx" presStyleIdx="0" presStyleCnt="0">
        <dgm:presLayoutVars>
          <dgm:chMax val="1"/>
          <dgm:bulletEnabled val="1"/>
        </dgm:presLayoutVars>
      </dgm:prSet>
      <dgm:spPr/>
    </dgm:pt>
    <dgm:pt modelId="{DEEFF42F-93FA-4FAD-B000-E14071805425}" type="pres">
      <dgm:prSet presAssocID="{1D570EED-4010-4491-AF73-EAF98A79A442}" presName="Name8" presStyleCnt="0"/>
      <dgm:spPr/>
    </dgm:pt>
    <dgm:pt modelId="{45056D5A-B29D-407F-8FC4-08199AC029CA}" type="pres">
      <dgm:prSet presAssocID="{1D570EED-4010-4491-AF73-EAF98A79A442}" presName="level" presStyleLbl="node1" presStyleIdx="6" presStyleCnt="7">
        <dgm:presLayoutVars>
          <dgm:chMax val="1"/>
          <dgm:bulletEnabled val="1"/>
        </dgm:presLayoutVars>
      </dgm:prSet>
      <dgm:spPr/>
    </dgm:pt>
    <dgm:pt modelId="{FC1B32CF-BA5C-4A45-A64B-86A0D7C65FE4}" type="pres">
      <dgm:prSet presAssocID="{1D570EED-4010-4491-AF73-EAF98A79A442}" presName="levelTx" presStyleLbl="revTx" presStyleIdx="0" presStyleCnt="0">
        <dgm:presLayoutVars>
          <dgm:chMax val="1"/>
          <dgm:bulletEnabled val="1"/>
        </dgm:presLayoutVars>
      </dgm:prSet>
      <dgm:spPr/>
    </dgm:pt>
  </dgm:ptLst>
  <dgm:cxnLst>
    <dgm:cxn modelId="{D225DD00-9713-4752-AE9F-144BE53DA4E5}" srcId="{F148A3AC-B627-470C-9140-BBBC66D8C7DD}" destId="{1D570EED-4010-4491-AF73-EAF98A79A442}" srcOrd="6" destOrd="0" parTransId="{795E60B7-CAE5-4784-84F3-18D4FFD96FE5}" sibTransId="{A416FA58-BD8A-46BF-BA9F-6979D3E2852E}"/>
    <dgm:cxn modelId="{63031903-B7F2-4533-891D-51A99232A4D7}" type="presOf" srcId="{47EEE94A-3D97-4DA0-B720-281BA1626535}" destId="{92BE711B-A90F-4A97-AADC-739675E42478}" srcOrd="1" destOrd="0" presId="urn:microsoft.com/office/officeart/2005/8/layout/pyramid3"/>
    <dgm:cxn modelId="{6EA7E60D-4688-4D5B-A805-F0638292FD34}" type="presOf" srcId="{B5BFB154-F206-4D6A-91D5-47CBA586A621}" destId="{F733AFD7-C5C2-47BE-9384-B4BFE239C4AB}" srcOrd="0" destOrd="0" presId="urn:microsoft.com/office/officeart/2005/8/layout/pyramid3"/>
    <dgm:cxn modelId="{4F7CAD14-FE99-4D1A-B8F6-814738A18216}" type="presOf" srcId="{D042DFC9-BEFE-4802-B0FD-83143B6391D6}" destId="{B39D4406-C480-4D05-AE42-BF138FD9A329}" srcOrd="0" destOrd="0" presId="urn:microsoft.com/office/officeart/2005/8/layout/pyramid3"/>
    <dgm:cxn modelId="{D6E77D17-BD13-4403-ADC7-475AAE540836}" type="presOf" srcId="{D042DFC9-BEFE-4802-B0FD-83143B6391D6}" destId="{E02BF8B3-7492-41BE-96B7-39EDCA90DE45}" srcOrd="1" destOrd="0" presId="urn:microsoft.com/office/officeart/2005/8/layout/pyramid3"/>
    <dgm:cxn modelId="{BBA57318-412A-4C9C-8F52-D4342011E705}" srcId="{F148A3AC-B627-470C-9140-BBBC66D8C7DD}" destId="{18F5D50C-65FA-4CD6-8730-2DA7D86A8719}" srcOrd="1" destOrd="0" parTransId="{0C757883-F4DC-4847-AB76-1946CEAF7AD3}" sibTransId="{EF29C2CC-C8AE-42E1-86D1-AEFC005EFFF7}"/>
    <dgm:cxn modelId="{03BC0B19-FB56-47E9-AC8F-DD67820B891E}" srcId="{F148A3AC-B627-470C-9140-BBBC66D8C7DD}" destId="{2A618FB5-44E6-4336-9767-C4EA02EA7C8F}" srcOrd="0" destOrd="0" parTransId="{89FA7EA5-3306-4653-A9A0-6DEE727E4661}" sibTransId="{72C3B5CC-7C03-471C-A88E-CD292D3833AB}"/>
    <dgm:cxn modelId="{40FEE523-F967-4286-8016-9B96A97F1914}" type="presOf" srcId="{18F5D50C-65FA-4CD6-8730-2DA7D86A8719}" destId="{12BC986F-1827-4FFB-88AA-538A71AF464A}" srcOrd="1" destOrd="0" presId="urn:microsoft.com/office/officeart/2005/8/layout/pyramid3"/>
    <dgm:cxn modelId="{363C793E-3D35-45D9-ACAA-05EED46747AF}" type="presOf" srcId="{18F5D50C-65FA-4CD6-8730-2DA7D86A8719}" destId="{A06D1C35-7349-4108-BFEC-4E7B2366C069}" srcOrd="0" destOrd="0" presId="urn:microsoft.com/office/officeart/2005/8/layout/pyramid3"/>
    <dgm:cxn modelId="{BA4ABC65-C5AE-4AB7-B884-AC15597AA749}" type="presOf" srcId="{1D570EED-4010-4491-AF73-EAF98A79A442}" destId="{FC1B32CF-BA5C-4A45-A64B-86A0D7C65FE4}" srcOrd="1" destOrd="0" presId="urn:microsoft.com/office/officeart/2005/8/layout/pyramid3"/>
    <dgm:cxn modelId="{77E79F6E-1D12-449B-8612-7D754C024D8B}" type="presOf" srcId="{B5BFB154-F206-4D6A-91D5-47CBA586A621}" destId="{9C503447-B930-4A37-AE07-D9E272BDAC86}" srcOrd="1" destOrd="0" presId="urn:microsoft.com/office/officeart/2005/8/layout/pyramid3"/>
    <dgm:cxn modelId="{7C6F324F-D705-44FD-9833-944991634335}" type="presOf" srcId="{2A618FB5-44E6-4336-9767-C4EA02EA7C8F}" destId="{CFB45154-5BF7-4A7A-8E85-8A179A88970C}" srcOrd="1" destOrd="0" presId="urn:microsoft.com/office/officeart/2005/8/layout/pyramid3"/>
    <dgm:cxn modelId="{4760E076-A386-43E9-9AFD-BE0CD2A1FB89}" type="presOf" srcId="{1E38E677-4046-4CB5-9B73-844149201F8E}" destId="{9C08DE8F-8D9A-4334-9389-846553894ADA}" srcOrd="1" destOrd="0" presId="urn:microsoft.com/office/officeart/2005/8/layout/pyramid3"/>
    <dgm:cxn modelId="{12CF0587-77CF-422D-AA7B-771D41D749A7}" type="presOf" srcId="{1E38E677-4046-4CB5-9B73-844149201F8E}" destId="{70C0CC47-1385-48F1-9180-5C70FB02081B}" srcOrd="0" destOrd="0" presId="urn:microsoft.com/office/officeart/2005/8/layout/pyramid3"/>
    <dgm:cxn modelId="{C5A4A6B9-24D5-44C8-B650-382348B19BD1}" srcId="{F148A3AC-B627-470C-9140-BBBC66D8C7DD}" destId="{B5BFB154-F206-4D6A-91D5-47CBA586A621}" srcOrd="2" destOrd="0" parTransId="{F1A768DC-CDA7-45F6-90A5-3CADD46354EE}" sibTransId="{8AB7E93A-4F21-4EA4-90FD-7907D059C7B2}"/>
    <dgm:cxn modelId="{5C0AF6BA-5DD2-41F3-8A9B-0EA67D7BC9EE}" type="presOf" srcId="{1D570EED-4010-4491-AF73-EAF98A79A442}" destId="{45056D5A-B29D-407F-8FC4-08199AC029CA}" srcOrd="0" destOrd="0" presId="urn:microsoft.com/office/officeart/2005/8/layout/pyramid3"/>
    <dgm:cxn modelId="{09CF37C0-4A9E-4CD6-B679-6183C6A01206}" type="presOf" srcId="{2A618FB5-44E6-4336-9767-C4EA02EA7C8F}" destId="{8AF23450-90D4-480F-A03D-4CF73B3244A8}" srcOrd="0" destOrd="0" presId="urn:microsoft.com/office/officeart/2005/8/layout/pyramid3"/>
    <dgm:cxn modelId="{568E97C2-DF15-47FF-B8E9-4C29C5390436}" type="presOf" srcId="{47EEE94A-3D97-4DA0-B720-281BA1626535}" destId="{75FC296A-6905-4A1A-A52B-EF3D826D1934}" srcOrd="0" destOrd="0" presId="urn:microsoft.com/office/officeart/2005/8/layout/pyramid3"/>
    <dgm:cxn modelId="{49DFE3C9-C67E-47E8-AEE1-902E76DFCC20}" srcId="{F148A3AC-B627-470C-9140-BBBC66D8C7DD}" destId="{D042DFC9-BEFE-4802-B0FD-83143B6391D6}" srcOrd="3" destOrd="0" parTransId="{8226D994-CF65-4069-A270-E5EE2FBEFB4A}" sibTransId="{2ECE580B-E83C-45F5-B5EA-E7675AFA233A}"/>
    <dgm:cxn modelId="{E4C3E1E3-70AA-4F0A-85CA-5D07B745769F}" srcId="{F148A3AC-B627-470C-9140-BBBC66D8C7DD}" destId="{1E38E677-4046-4CB5-9B73-844149201F8E}" srcOrd="5" destOrd="0" parTransId="{90248501-6984-45DC-8BBB-EC580F8662E6}" sibTransId="{9DEE0C4F-5871-4CC0-B5A8-6B597435B4E4}"/>
    <dgm:cxn modelId="{2B4076E7-1F8D-440C-995A-F339EFFB05EA}" type="presOf" srcId="{F148A3AC-B627-470C-9140-BBBC66D8C7DD}" destId="{C702E276-52B4-43F9-9086-0CA768473EAD}" srcOrd="0" destOrd="0" presId="urn:microsoft.com/office/officeart/2005/8/layout/pyramid3"/>
    <dgm:cxn modelId="{475792F1-6D2D-4E00-8F9C-305B4164171C}" srcId="{F148A3AC-B627-470C-9140-BBBC66D8C7DD}" destId="{47EEE94A-3D97-4DA0-B720-281BA1626535}" srcOrd="4" destOrd="0" parTransId="{CDBCA08B-26DA-41AD-A187-237E016E1FC1}" sibTransId="{A3380AD8-99F1-4F10-947A-EC60904BE17D}"/>
    <dgm:cxn modelId="{452F2B64-FD11-447B-8B98-D6B6360159F8}" type="presParOf" srcId="{C702E276-52B4-43F9-9086-0CA768473EAD}" destId="{D8DD656E-58EF-490E-B183-357EEEF45055}" srcOrd="0" destOrd="0" presId="urn:microsoft.com/office/officeart/2005/8/layout/pyramid3"/>
    <dgm:cxn modelId="{5A8A1C46-7378-47E2-B5F8-A3ACAE43FD48}" type="presParOf" srcId="{D8DD656E-58EF-490E-B183-357EEEF45055}" destId="{8AF23450-90D4-480F-A03D-4CF73B3244A8}" srcOrd="0" destOrd="0" presId="urn:microsoft.com/office/officeart/2005/8/layout/pyramid3"/>
    <dgm:cxn modelId="{A47F078A-875B-477B-84F3-099725F36ADC}" type="presParOf" srcId="{D8DD656E-58EF-490E-B183-357EEEF45055}" destId="{CFB45154-5BF7-4A7A-8E85-8A179A88970C}" srcOrd="1" destOrd="0" presId="urn:microsoft.com/office/officeart/2005/8/layout/pyramid3"/>
    <dgm:cxn modelId="{E66C572E-0DBA-4805-A6ED-73CEFE8987CD}" type="presParOf" srcId="{C702E276-52B4-43F9-9086-0CA768473EAD}" destId="{05F25A09-8B60-4088-9A00-EA9CE928E435}" srcOrd="1" destOrd="0" presId="urn:microsoft.com/office/officeart/2005/8/layout/pyramid3"/>
    <dgm:cxn modelId="{360CACD3-C9C9-4934-A48C-E90CEADEA67C}" type="presParOf" srcId="{05F25A09-8B60-4088-9A00-EA9CE928E435}" destId="{A06D1C35-7349-4108-BFEC-4E7B2366C069}" srcOrd="0" destOrd="0" presId="urn:microsoft.com/office/officeart/2005/8/layout/pyramid3"/>
    <dgm:cxn modelId="{49F49E1D-A60D-4757-A483-25E24D8228C4}" type="presParOf" srcId="{05F25A09-8B60-4088-9A00-EA9CE928E435}" destId="{12BC986F-1827-4FFB-88AA-538A71AF464A}" srcOrd="1" destOrd="0" presId="urn:microsoft.com/office/officeart/2005/8/layout/pyramid3"/>
    <dgm:cxn modelId="{C841DC9D-E597-4899-B6DB-A006847CD958}" type="presParOf" srcId="{C702E276-52B4-43F9-9086-0CA768473EAD}" destId="{97AEDCF4-586C-4D8C-9150-E1B7259BBFF2}" srcOrd="2" destOrd="0" presId="urn:microsoft.com/office/officeart/2005/8/layout/pyramid3"/>
    <dgm:cxn modelId="{C1667FB9-E660-43A1-93FF-474C61FA69F3}" type="presParOf" srcId="{97AEDCF4-586C-4D8C-9150-E1B7259BBFF2}" destId="{F733AFD7-C5C2-47BE-9384-B4BFE239C4AB}" srcOrd="0" destOrd="0" presId="urn:microsoft.com/office/officeart/2005/8/layout/pyramid3"/>
    <dgm:cxn modelId="{2D1A8A4E-EA32-49C6-AEEC-B11100B89473}" type="presParOf" srcId="{97AEDCF4-586C-4D8C-9150-E1B7259BBFF2}" destId="{9C503447-B930-4A37-AE07-D9E272BDAC86}" srcOrd="1" destOrd="0" presId="urn:microsoft.com/office/officeart/2005/8/layout/pyramid3"/>
    <dgm:cxn modelId="{7200042C-C9CC-4228-9C53-5C0006A72DCD}" type="presParOf" srcId="{C702E276-52B4-43F9-9086-0CA768473EAD}" destId="{389EBDC4-5FB9-43BB-9DDE-B641129A2FF9}" srcOrd="3" destOrd="0" presId="urn:microsoft.com/office/officeart/2005/8/layout/pyramid3"/>
    <dgm:cxn modelId="{410C5367-CAA2-4798-910A-A66EC67BA536}" type="presParOf" srcId="{389EBDC4-5FB9-43BB-9DDE-B641129A2FF9}" destId="{B39D4406-C480-4D05-AE42-BF138FD9A329}" srcOrd="0" destOrd="0" presId="urn:microsoft.com/office/officeart/2005/8/layout/pyramid3"/>
    <dgm:cxn modelId="{1A4D5B09-8F00-414B-81AF-E084C848F23F}" type="presParOf" srcId="{389EBDC4-5FB9-43BB-9DDE-B641129A2FF9}" destId="{E02BF8B3-7492-41BE-96B7-39EDCA90DE45}" srcOrd="1" destOrd="0" presId="urn:microsoft.com/office/officeart/2005/8/layout/pyramid3"/>
    <dgm:cxn modelId="{15C1116F-118F-47DA-B839-F06236AE9852}" type="presParOf" srcId="{C702E276-52B4-43F9-9086-0CA768473EAD}" destId="{1140740E-EFA0-4F32-9117-6E4F3EE83B3C}" srcOrd="4" destOrd="0" presId="urn:microsoft.com/office/officeart/2005/8/layout/pyramid3"/>
    <dgm:cxn modelId="{F133EDAE-E35B-47C7-914C-1B1F532F582F}" type="presParOf" srcId="{1140740E-EFA0-4F32-9117-6E4F3EE83B3C}" destId="{75FC296A-6905-4A1A-A52B-EF3D826D1934}" srcOrd="0" destOrd="0" presId="urn:microsoft.com/office/officeart/2005/8/layout/pyramid3"/>
    <dgm:cxn modelId="{BF315649-FE7B-4B77-B008-93FEA215B74B}" type="presParOf" srcId="{1140740E-EFA0-4F32-9117-6E4F3EE83B3C}" destId="{92BE711B-A90F-4A97-AADC-739675E42478}" srcOrd="1" destOrd="0" presId="urn:microsoft.com/office/officeart/2005/8/layout/pyramid3"/>
    <dgm:cxn modelId="{791C0C62-4DD6-46CF-8AD2-5991ABA19318}" type="presParOf" srcId="{C702E276-52B4-43F9-9086-0CA768473EAD}" destId="{101C969A-CBE9-4D0E-B560-D843AC53EE5D}" srcOrd="5" destOrd="0" presId="urn:microsoft.com/office/officeart/2005/8/layout/pyramid3"/>
    <dgm:cxn modelId="{A4F1D81A-6631-4D6A-BA7B-F4E790337F96}" type="presParOf" srcId="{101C969A-CBE9-4D0E-B560-D843AC53EE5D}" destId="{70C0CC47-1385-48F1-9180-5C70FB02081B}" srcOrd="0" destOrd="0" presId="urn:microsoft.com/office/officeart/2005/8/layout/pyramid3"/>
    <dgm:cxn modelId="{E398A6C0-9A0E-4046-A671-76718331AE7D}" type="presParOf" srcId="{101C969A-CBE9-4D0E-B560-D843AC53EE5D}" destId="{9C08DE8F-8D9A-4334-9389-846553894ADA}" srcOrd="1" destOrd="0" presId="urn:microsoft.com/office/officeart/2005/8/layout/pyramid3"/>
    <dgm:cxn modelId="{20793C05-83D8-4C60-9DE0-FB625D72E7BC}" type="presParOf" srcId="{C702E276-52B4-43F9-9086-0CA768473EAD}" destId="{DEEFF42F-93FA-4FAD-B000-E14071805425}" srcOrd="6" destOrd="0" presId="urn:microsoft.com/office/officeart/2005/8/layout/pyramid3"/>
    <dgm:cxn modelId="{CF36444D-27DE-4E98-92E2-A7D4ADBB5310}" type="presParOf" srcId="{DEEFF42F-93FA-4FAD-B000-E14071805425}" destId="{45056D5A-B29D-407F-8FC4-08199AC029CA}" srcOrd="0" destOrd="0" presId="urn:microsoft.com/office/officeart/2005/8/layout/pyramid3"/>
    <dgm:cxn modelId="{6703BCBB-B602-4843-9F04-1A4F8F07A33C}" type="presParOf" srcId="{DEEFF42F-93FA-4FAD-B000-E14071805425}" destId="{FC1B32CF-BA5C-4A45-A64B-86A0D7C65FE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23450-90D4-480F-A03D-4CF73B3244A8}">
      <dsp:nvSpPr>
        <dsp:cNvPr id="0" name=""/>
        <dsp:cNvSpPr/>
      </dsp:nvSpPr>
      <dsp:spPr>
        <a:xfrm rot="10800000">
          <a:off x="0" y="0"/>
          <a:ext cx="7243481" cy="646948"/>
        </a:xfrm>
        <a:prstGeom prst="trapezoid">
          <a:avLst>
            <a:gd name="adj" fmla="val 79974"/>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80L</a:t>
          </a:r>
          <a:endParaRPr lang="en-IN" sz="2400" kern="1200" dirty="0"/>
        </a:p>
      </dsp:txBody>
      <dsp:txXfrm rot="-10800000">
        <a:off x="1267609" y="0"/>
        <a:ext cx="4708263" cy="646948"/>
      </dsp:txXfrm>
    </dsp:sp>
    <dsp:sp modelId="{A06D1C35-7349-4108-BFEC-4E7B2366C069}">
      <dsp:nvSpPr>
        <dsp:cNvPr id="0" name=""/>
        <dsp:cNvSpPr/>
      </dsp:nvSpPr>
      <dsp:spPr>
        <a:xfrm rot="10800000">
          <a:off x="517391" y="646948"/>
          <a:ext cx="6208698" cy="646948"/>
        </a:xfrm>
        <a:prstGeom prst="trapezoid">
          <a:avLst>
            <a:gd name="adj" fmla="val 79974"/>
          </a:avLst>
        </a:prstGeom>
        <a:solidFill>
          <a:schemeClr val="accent2">
            <a:shade val="80000"/>
            <a:hueOff val="-80236"/>
            <a:satOff val="1694"/>
            <a:lumOff val="45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69L</a:t>
          </a:r>
          <a:endParaRPr lang="en-IN" sz="2400" kern="1200" dirty="0"/>
        </a:p>
      </dsp:txBody>
      <dsp:txXfrm rot="-10800000">
        <a:off x="1603913" y="646948"/>
        <a:ext cx="4035654" cy="646948"/>
      </dsp:txXfrm>
    </dsp:sp>
    <dsp:sp modelId="{F733AFD7-C5C2-47BE-9384-B4BFE239C4AB}">
      <dsp:nvSpPr>
        <dsp:cNvPr id="0" name=""/>
        <dsp:cNvSpPr/>
      </dsp:nvSpPr>
      <dsp:spPr>
        <a:xfrm rot="10800000">
          <a:off x="1034783" y="1293896"/>
          <a:ext cx="5173915" cy="646948"/>
        </a:xfrm>
        <a:prstGeom prst="trapezoid">
          <a:avLst>
            <a:gd name="adj" fmla="val 79974"/>
          </a:avLst>
        </a:prstGeom>
        <a:solidFill>
          <a:schemeClr val="accent2">
            <a:shade val="80000"/>
            <a:hueOff val="-160472"/>
            <a:satOff val="3389"/>
            <a:lumOff val="9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56L</a:t>
          </a:r>
          <a:endParaRPr lang="en-IN" sz="2400" kern="1200" dirty="0"/>
        </a:p>
      </dsp:txBody>
      <dsp:txXfrm rot="-10800000">
        <a:off x="1940218" y="1293896"/>
        <a:ext cx="3363045" cy="646948"/>
      </dsp:txXfrm>
    </dsp:sp>
    <dsp:sp modelId="{B39D4406-C480-4D05-AE42-BF138FD9A329}">
      <dsp:nvSpPr>
        <dsp:cNvPr id="0" name=""/>
        <dsp:cNvSpPr/>
      </dsp:nvSpPr>
      <dsp:spPr>
        <a:xfrm rot="10800000">
          <a:off x="1552174" y="1940845"/>
          <a:ext cx="4139132" cy="646948"/>
        </a:xfrm>
        <a:prstGeom prst="trapezoid">
          <a:avLst>
            <a:gd name="adj" fmla="val 79974"/>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47L</a:t>
          </a:r>
          <a:endParaRPr lang="en-IN" sz="2400" kern="1200" dirty="0"/>
        </a:p>
      </dsp:txBody>
      <dsp:txXfrm rot="-10800000">
        <a:off x="2276522" y="1940845"/>
        <a:ext cx="2690436" cy="646948"/>
      </dsp:txXfrm>
    </dsp:sp>
    <dsp:sp modelId="{75FC296A-6905-4A1A-A52B-EF3D826D1934}">
      <dsp:nvSpPr>
        <dsp:cNvPr id="0" name=""/>
        <dsp:cNvSpPr/>
      </dsp:nvSpPr>
      <dsp:spPr>
        <a:xfrm rot="10800000">
          <a:off x="2069566" y="2587793"/>
          <a:ext cx="3104349" cy="646948"/>
        </a:xfrm>
        <a:prstGeom prst="trapezoid">
          <a:avLst>
            <a:gd name="adj" fmla="val 79974"/>
          </a:avLst>
        </a:prstGeom>
        <a:solidFill>
          <a:schemeClr val="accent2">
            <a:shade val="80000"/>
            <a:hueOff val="-320943"/>
            <a:satOff val="6777"/>
            <a:lumOff val="18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46L</a:t>
          </a:r>
          <a:endParaRPr lang="en-IN" sz="2400" kern="1200" dirty="0"/>
        </a:p>
      </dsp:txBody>
      <dsp:txXfrm rot="-10800000">
        <a:off x="2612827" y="2587793"/>
        <a:ext cx="2017827" cy="646948"/>
      </dsp:txXfrm>
    </dsp:sp>
    <dsp:sp modelId="{70C0CC47-1385-48F1-9180-5C70FB02081B}">
      <dsp:nvSpPr>
        <dsp:cNvPr id="0" name=""/>
        <dsp:cNvSpPr/>
      </dsp:nvSpPr>
      <dsp:spPr>
        <a:xfrm rot="10800000">
          <a:off x="2586957" y="3234742"/>
          <a:ext cx="2069566" cy="646948"/>
        </a:xfrm>
        <a:prstGeom prst="trapezoid">
          <a:avLst>
            <a:gd name="adj" fmla="val 79974"/>
          </a:avLst>
        </a:prstGeom>
        <a:solidFill>
          <a:schemeClr val="accent2">
            <a:shade val="80000"/>
            <a:hueOff val="-401179"/>
            <a:satOff val="8472"/>
            <a:lumOff val="22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38L</a:t>
          </a:r>
          <a:endParaRPr lang="en-IN" sz="2400" kern="1200" dirty="0"/>
        </a:p>
      </dsp:txBody>
      <dsp:txXfrm rot="-10800000">
        <a:off x="2949131" y="3234742"/>
        <a:ext cx="1345218" cy="646948"/>
      </dsp:txXfrm>
    </dsp:sp>
    <dsp:sp modelId="{45056D5A-B29D-407F-8FC4-08199AC029CA}">
      <dsp:nvSpPr>
        <dsp:cNvPr id="0" name=""/>
        <dsp:cNvSpPr/>
      </dsp:nvSpPr>
      <dsp:spPr>
        <a:xfrm rot="10800000">
          <a:off x="3104349" y="3881690"/>
          <a:ext cx="1034783" cy="646948"/>
        </a:xfrm>
        <a:prstGeom prst="trapezoid">
          <a:avLst>
            <a:gd name="adj" fmla="val 79974"/>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27L</a:t>
          </a:r>
          <a:endParaRPr lang="en-IN" sz="2400" kern="1200" dirty="0"/>
        </a:p>
      </dsp:txBody>
      <dsp:txXfrm rot="-10800000">
        <a:off x="3104349" y="3881690"/>
        <a:ext cx="1034783" cy="64694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56702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0" y="0"/>
            <a:ext cx="12192000"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430471"/>
            <a:ext cx="6876288" cy="640080"/>
          </a:xfrm>
        </p:spPr>
        <p:txBody>
          <a:bodyPr/>
          <a:lstStyle>
            <a:lvl1pPr>
              <a:defRPr b="1">
                <a:latin typeface="Segoe UI Black" panose="020B0A02040204020203" pitchFamily="34" charset="0"/>
                <a:ea typeface="Segoe UI Black" panose="020B0A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539496" y="360447"/>
            <a:ext cx="10080000" cy="640080"/>
          </a:xfrm>
        </p:spPr>
        <p:txBody>
          <a:bodyPr anchor="b" anchorCtr="0">
            <a:normAutofit/>
          </a:bodyPr>
          <a:lstStyle>
            <a:lvl1pPr>
              <a:defRPr sz="2800" b="1">
                <a:solidFill>
                  <a:schemeClr val="tx1">
                    <a:lumMod val="75000"/>
                    <a:lumOff val="25000"/>
                  </a:schemeClr>
                </a:solidFill>
                <a:latin typeface="Segoe UI Black" panose="020B0A02040204020203" pitchFamily="34" charset="0"/>
                <a:ea typeface="Segoe UI Black" panose="020B0A02040204020203" pitchFamily="34" charset="0"/>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40180"/>
            <a:ext cx="10764000" cy="3977640"/>
          </a:xfrm>
          <a:prstGeom prst="rect">
            <a:avLst/>
          </a:prstGeo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pic>
        <p:nvPicPr>
          <p:cNvPr id="9" name="Picture 8">
            <a:extLst>
              <a:ext uri="{FF2B5EF4-FFF2-40B4-BE49-F238E27FC236}">
                <a16:creationId xmlns:a16="http://schemas.microsoft.com/office/drawing/2014/main" id="{5BB42B9E-7D28-A647-81EB-F3C86E5D7659}"/>
              </a:ext>
            </a:extLst>
          </p:cNvPr>
          <p:cNvPicPr>
            <a:picLocks noChangeAspect="1"/>
          </p:cNvPicPr>
          <p:nvPr userDrawn="1"/>
        </p:nvPicPr>
        <p:blipFill rotWithShape="1">
          <a:blip r:embed="rId2" cstate="screen">
            <a:lum bright="70000" contrast="-70000"/>
            <a:extLst>
              <a:ext uri="{28A0092B-C50C-407E-A947-70E740481C1C}">
                <a14:useLocalDpi xmlns:a14="http://schemas.microsoft.com/office/drawing/2010/main"/>
              </a:ext>
            </a:extLst>
          </a:blip>
          <a:srcRect/>
          <a:stretch/>
        </p:blipFill>
        <p:spPr>
          <a:xfrm>
            <a:off x="11180537" y="360448"/>
            <a:ext cx="587393" cy="726230"/>
          </a:xfrm>
          <a:prstGeom prst="rect">
            <a:avLst/>
          </a:prstGeom>
        </p:spPr>
      </p:pic>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39496" y="360447"/>
            <a:ext cx="10080000" cy="640080"/>
          </a:xfrm>
        </p:spPr>
        <p:txBody>
          <a:bodyPr anchor="b" anchorCtr="0">
            <a:normAutofit/>
          </a:bodyPr>
          <a:lstStyle>
            <a:lvl1pPr>
              <a:defRPr sz="2800" b="1">
                <a:solidFill>
                  <a:schemeClr val="tx1">
                    <a:lumMod val="75000"/>
                    <a:lumOff val="25000"/>
                  </a:schemeClr>
                </a:solidFill>
                <a:latin typeface="Segoe UI Black" panose="020B0A02040204020203" pitchFamily="34" charset="0"/>
                <a:ea typeface="Segoe UI Black" panose="020B0A02040204020203" pitchFamily="34" charset="0"/>
              </a:defRPr>
            </a:lvl1pPr>
          </a:lstStyle>
          <a:p>
            <a:r>
              <a:rPr lang="en-US" dirty="0"/>
              <a:t>Click to edit Master title style</a:t>
            </a:r>
          </a:p>
        </p:txBody>
      </p:sp>
      <p:sp>
        <p:nvSpPr>
          <p:cNvPr id="3" name="Content Placeholder 2"/>
          <p:cNvSpPr>
            <a:spLocks noGrp="1"/>
          </p:cNvSpPr>
          <p:nvPr>
            <p:ph sz="quarter" idx="10"/>
          </p:nvPr>
        </p:nvSpPr>
        <p:spPr>
          <a:xfrm>
            <a:off x="539496" y="1440180"/>
            <a:ext cx="10764000" cy="3977640"/>
          </a:xfrm>
          <a:prstGeom prst="rect">
            <a:avLst/>
          </a:prstGeo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pic>
        <p:nvPicPr>
          <p:cNvPr id="13" name="Picture 12">
            <a:extLst>
              <a:ext uri="{FF2B5EF4-FFF2-40B4-BE49-F238E27FC236}">
                <a16:creationId xmlns:a16="http://schemas.microsoft.com/office/drawing/2014/main" id="{1A178BA5-4696-400E-8E01-FE80A7F22C25}"/>
              </a:ext>
            </a:extLst>
          </p:cNvPr>
          <p:cNvPicPr>
            <a:picLocks noChangeAspect="1"/>
          </p:cNvPicPr>
          <p:nvPr userDrawn="1"/>
        </p:nvPicPr>
        <p:blipFill rotWithShape="1">
          <a:blip r:embed="rId2" cstate="screen">
            <a:lum bright="70000" contrast="-70000"/>
            <a:extLst>
              <a:ext uri="{28A0092B-C50C-407E-A947-70E740481C1C}">
                <a14:useLocalDpi xmlns:a14="http://schemas.microsoft.com/office/drawing/2010/main"/>
              </a:ext>
            </a:extLst>
          </a:blip>
          <a:srcRect/>
          <a:stretch/>
        </p:blipFill>
        <p:spPr>
          <a:xfrm>
            <a:off x="11180537" y="360448"/>
            <a:ext cx="616580" cy="640079"/>
          </a:xfrm>
          <a:prstGeom prst="rect">
            <a:avLst/>
          </a:prstGeom>
        </p:spPr>
      </p:pic>
    </p:spTree>
    <p:extLst>
      <p:ext uri="{BB962C8B-B14F-4D97-AF65-F5344CB8AC3E}">
        <p14:creationId xmlns:p14="http://schemas.microsoft.com/office/powerpoint/2010/main" val="155872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0" name="Rectangle 9"/>
          <p:cNvSpPr/>
          <p:nvPr userDrawn="1"/>
        </p:nvSpPr>
        <p:spPr bwMode="blackWhite">
          <a:xfrm>
            <a:off x="254950" y="446550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39496" y="5457559"/>
            <a:ext cx="10080000" cy="640080"/>
          </a:xfrm>
        </p:spPr>
        <p:txBody>
          <a:bodyPr>
            <a:normAutofit/>
          </a:bodyPr>
          <a:lstStyle>
            <a:lvl1pPr>
              <a:defRPr sz="3600" b="1">
                <a:solidFill>
                  <a:schemeClr val="bg2">
                    <a:lumMod val="90000"/>
                  </a:schemeClr>
                </a:solidFill>
                <a:latin typeface="Segoe UI Black" panose="020B0A02040204020203" pitchFamily="34" charset="0"/>
                <a:ea typeface="Segoe UI Black" panose="020B0A02040204020203" pitchFamily="34" charset="0"/>
              </a:defRPr>
            </a:lvl1pPr>
          </a:lstStyle>
          <a:p>
            <a:r>
              <a:rPr lang="en-US" dirty="0"/>
              <a:t>Click to edit Master title style</a:t>
            </a:r>
          </a:p>
        </p:txBody>
      </p:sp>
      <p:sp>
        <p:nvSpPr>
          <p:cNvPr id="7" name="Content Placeholder 6"/>
          <p:cNvSpPr>
            <a:spLocks noGrp="1"/>
          </p:cNvSpPr>
          <p:nvPr>
            <p:ph sz="quarter" idx="13"/>
          </p:nvPr>
        </p:nvSpPr>
        <p:spPr>
          <a:xfrm>
            <a:off x="539496" y="2560131"/>
            <a:ext cx="10764000"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49E7-923B-BB1C-131B-9B2FA154B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50AD9-FB47-2A64-A08C-E55E676E7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8B581-D743-D18F-FB34-A0F7FC065229}"/>
              </a:ext>
            </a:extLst>
          </p:cNvPr>
          <p:cNvSpPr>
            <a:spLocks noGrp="1"/>
          </p:cNvSpPr>
          <p:nvPr>
            <p:ph type="dt" sz="half" idx="10"/>
          </p:nvPr>
        </p:nvSpPr>
        <p:spPr/>
        <p:txBody>
          <a:bodyPr/>
          <a:lstStyle/>
          <a:p>
            <a:fld id="{CEAA27FA-D69F-45F4-8E7D-86549683F973}" type="datetimeFigureOut">
              <a:rPr lang="en-IN" smtClean="0"/>
              <a:t>12-02-2024</a:t>
            </a:fld>
            <a:endParaRPr lang="en-IN"/>
          </a:p>
        </p:txBody>
      </p:sp>
      <p:sp>
        <p:nvSpPr>
          <p:cNvPr id="5" name="Footer Placeholder 4">
            <a:extLst>
              <a:ext uri="{FF2B5EF4-FFF2-40B4-BE49-F238E27FC236}">
                <a16:creationId xmlns:a16="http://schemas.microsoft.com/office/drawing/2014/main" id="{498761EA-BB03-3AEA-F105-C4B95035E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1494C-8C44-D11C-EAC6-2F748B557F53}"/>
              </a:ext>
            </a:extLst>
          </p:cNvPr>
          <p:cNvSpPr>
            <a:spLocks noGrp="1"/>
          </p:cNvSpPr>
          <p:nvPr>
            <p:ph type="sldNum" sz="quarter" idx="12"/>
          </p:nvPr>
        </p:nvSpPr>
        <p:spPr/>
        <p:txBody>
          <a:bodyPr/>
          <a:lstStyle/>
          <a:p>
            <a:fld id="{29857897-725F-46B2-8B06-35E3AF6A202B}" type="slidenum">
              <a:rPr lang="en-IN" smtClean="0"/>
              <a:t>‹#›</a:t>
            </a:fld>
            <a:endParaRPr lang="en-IN"/>
          </a:p>
        </p:txBody>
      </p:sp>
    </p:spTree>
    <p:extLst>
      <p:ext uri="{BB962C8B-B14F-4D97-AF65-F5344CB8AC3E}">
        <p14:creationId xmlns:p14="http://schemas.microsoft.com/office/powerpoint/2010/main" val="447989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10080000"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10764000"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22376E5-EB41-40D7-B659-1A0258947A18}"/>
              </a:ext>
            </a:extLst>
          </p:cNvPr>
          <p:cNvPicPr>
            <a:picLocks noChangeAspect="1"/>
          </p:cNvPicPr>
          <p:nvPr userDrawn="1"/>
        </p:nvPicPr>
        <p:blipFill rotWithShape="1">
          <a:blip r:embed="rId7" cstate="screen">
            <a:lum bright="70000" contrast="-70000"/>
            <a:extLst>
              <a:ext uri="{28A0092B-C50C-407E-A947-70E740481C1C}">
                <a14:useLocalDpi xmlns:a14="http://schemas.microsoft.com/office/drawing/2010/main"/>
              </a:ext>
            </a:extLst>
          </a:blip>
          <a:srcRect/>
          <a:stretch/>
        </p:blipFill>
        <p:spPr>
          <a:xfrm>
            <a:off x="11180537" y="360448"/>
            <a:ext cx="616580" cy="640079"/>
          </a:xfrm>
          <a:prstGeom prst="rect">
            <a:avLst/>
          </a:prstGeom>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6" r:id="rId5"/>
  </p:sldLayoutIdLst>
  <p:txStyles>
    <p:titleStyle>
      <a:lvl1pPr algn="l" defTabSz="914400" rtl="0" eaLnBrk="1" latinLnBrk="0" hangingPunct="1">
        <a:spcBef>
          <a:spcPct val="0"/>
        </a:spcBef>
        <a:buNone/>
        <a:defRPr sz="2800" kern="1200">
          <a:solidFill>
            <a:schemeClr val="tx1">
              <a:lumMod val="75000"/>
              <a:lumOff val="25000"/>
            </a:schemeClr>
          </a:solidFill>
          <a:latin typeface="Segoe UI Black" panose="020B0A02040204020203" pitchFamily="34" charset="0"/>
          <a:ea typeface="Segoe UI Black" panose="020B0A02040204020203" pitchFamily="34" charset="0"/>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0;p5">
            <a:extLst>
              <a:ext uri="{FF2B5EF4-FFF2-40B4-BE49-F238E27FC236}">
                <a16:creationId xmlns:a16="http://schemas.microsoft.com/office/drawing/2014/main" id="{9B5C7AC6-852A-441B-B051-AE4593437B92}"/>
              </a:ext>
            </a:extLst>
          </p:cNvPr>
          <p:cNvSpPr txBox="1">
            <a:spLocks/>
          </p:cNvSpPr>
          <p:nvPr/>
        </p:nvSpPr>
        <p:spPr>
          <a:xfrm>
            <a:off x="855620" y="2933105"/>
            <a:ext cx="9582736" cy="1137793"/>
          </a:xfrm>
          <a:prstGeom prst="rect">
            <a:avLst/>
          </a:prstGeom>
          <a:noFill/>
          <a:ln>
            <a:noFill/>
          </a:ln>
        </p:spPr>
        <p:txBody>
          <a:bodyPr spcFirstLastPara="1" vert="horz" wrap="square" lIns="91425" tIns="45700" rIns="91425" bIns="45700" rtlCol="0" anchor="t" anchorCtr="0">
            <a:normAutofit fontScale="550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Bef>
                <a:spcPts val="0"/>
              </a:spcBef>
              <a:spcAft>
                <a:spcPts val="0"/>
              </a:spcAft>
              <a:buClr>
                <a:schemeClr val="lt1"/>
              </a:buClr>
              <a:buSzPct val="100000"/>
              <a:buFont typeface="Quattrocento Sans"/>
              <a:buNone/>
            </a:pPr>
            <a:r>
              <a:rPr lang="en-IN" sz="9300" dirty="0">
                <a:solidFill>
                  <a:schemeClr val="lt1"/>
                </a:solidFill>
              </a:rPr>
              <a:t>IDFC Base Data Analysis</a:t>
            </a:r>
            <a:endParaRPr lang="en-IN" dirty="0"/>
          </a:p>
        </p:txBody>
      </p:sp>
      <p:sp>
        <p:nvSpPr>
          <p:cNvPr id="6" name="Google Shape;42;p5">
            <a:extLst>
              <a:ext uri="{FF2B5EF4-FFF2-40B4-BE49-F238E27FC236}">
                <a16:creationId xmlns:a16="http://schemas.microsoft.com/office/drawing/2014/main" id="{14F5934D-880C-4448-947E-3343F7B99441}"/>
              </a:ext>
            </a:extLst>
          </p:cNvPr>
          <p:cNvSpPr txBox="1"/>
          <p:nvPr/>
        </p:nvSpPr>
        <p:spPr>
          <a:xfrm>
            <a:off x="924340" y="4172649"/>
            <a:ext cx="6094674" cy="369332"/>
          </a:xfrm>
          <a:prstGeom prst="rect">
            <a:avLst/>
          </a:prstGeom>
          <a:noFill/>
          <a:ln>
            <a:noFill/>
          </a:ln>
        </p:spPr>
        <p:txBody>
          <a:bodyPr spcFirstLastPara="1" wrap="square" lIns="91425" tIns="45700" rIns="91425" bIns="45700" anchor="t" anchorCtr="0">
            <a:spAutoFit/>
          </a:bodyPr>
          <a:lstStyle/>
          <a:p>
            <a:pPr marL="0" indent="0">
              <a:buNone/>
            </a:pPr>
            <a:r>
              <a:rPr lang="en-US" dirty="0">
                <a:solidFill>
                  <a:schemeClr val="bg1"/>
                </a:solidFill>
                <a:latin typeface="+mj-lt"/>
              </a:rPr>
              <a:t>12</a:t>
            </a:r>
            <a:r>
              <a:rPr lang="en-US" baseline="30000" dirty="0">
                <a:solidFill>
                  <a:schemeClr val="bg1"/>
                </a:solidFill>
                <a:latin typeface="+mj-lt"/>
              </a:rPr>
              <a:t>th</a:t>
            </a:r>
            <a:r>
              <a:rPr lang="en-US" dirty="0">
                <a:solidFill>
                  <a:schemeClr val="bg1"/>
                </a:solidFill>
                <a:latin typeface="+mj-lt"/>
              </a:rPr>
              <a:t> Feb, 2024</a:t>
            </a:r>
            <a:endParaRPr lang="en-US" sz="1800" dirty="0">
              <a:solidFill>
                <a:schemeClr val="bg1"/>
              </a:solidFill>
              <a:latin typeface="+mj-lt"/>
            </a:endParaRPr>
          </a:p>
        </p:txBody>
      </p:sp>
      <p:sp>
        <p:nvSpPr>
          <p:cNvPr id="4" name="TextBox 3">
            <a:extLst>
              <a:ext uri="{FF2B5EF4-FFF2-40B4-BE49-F238E27FC236}">
                <a16:creationId xmlns:a16="http://schemas.microsoft.com/office/drawing/2014/main" id="{C7D439DD-41A5-4917-9855-1A492AF5242D}"/>
              </a:ext>
            </a:extLst>
          </p:cNvPr>
          <p:cNvSpPr txBox="1"/>
          <p:nvPr/>
        </p:nvSpPr>
        <p:spPr>
          <a:xfrm>
            <a:off x="476376" y="6218503"/>
            <a:ext cx="6094674" cy="276999"/>
          </a:xfrm>
          <a:prstGeom prst="rect">
            <a:avLst/>
          </a:prstGeom>
          <a:noFill/>
        </p:spPr>
        <p:txBody>
          <a:bodyPr wrap="square">
            <a:spAutoFit/>
          </a:bodyPr>
          <a:lstStyle/>
          <a:p>
            <a:pPr marL="0" indent="0">
              <a:buNone/>
            </a:pPr>
            <a:r>
              <a:rPr lang="en-US" sz="1200" dirty="0">
                <a:solidFill>
                  <a:schemeClr val="bg1"/>
                </a:solidFill>
                <a:latin typeface="+mj-lt"/>
              </a:rPr>
              <a:t>Private &amp; Confidential</a:t>
            </a:r>
          </a:p>
        </p:txBody>
      </p:sp>
      <p:pic>
        <p:nvPicPr>
          <p:cNvPr id="7" name="Picture 6">
            <a:extLst>
              <a:ext uri="{FF2B5EF4-FFF2-40B4-BE49-F238E27FC236}">
                <a16:creationId xmlns:a16="http://schemas.microsoft.com/office/drawing/2014/main" id="{1BBC2EF7-5DE7-4310-9A03-24B2DBE37E5B}"/>
              </a:ext>
            </a:extLst>
          </p:cNvPr>
          <p:cNvPicPr>
            <a:picLocks noChangeAspect="1"/>
          </p:cNvPicPr>
          <p:nvPr/>
        </p:nvPicPr>
        <p:blipFill>
          <a:blip r:embed="rId3"/>
          <a:stretch>
            <a:fillRect/>
          </a:stretch>
        </p:blipFill>
        <p:spPr>
          <a:xfrm>
            <a:off x="10325625" y="423803"/>
            <a:ext cx="1434356" cy="734793"/>
          </a:xfrm>
          <a:prstGeom prst="rect">
            <a:avLst/>
          </a:prstGeom>
        </p:spPr>
      </p:pic>
    </p:spTree>
    <p:extLst>
      <p:ext uri="{BB962C8B-B14F-4D97-AF65-F5344CB8AC3E}">
        <p14:creationId xmlns:p14="http://schemas.microsoft.com/office/powerpoint/2010/main" val="13358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C8AD-166A-7F6D-CBF3-F1B83690FDFD}"/>
              </a:ext>
            </a:extLst>
          </p:cNvPr>
          <p:cNvSpPr>
            <a:spLocks noGrp="1"/>
          </p:cNvSpPr>
          <p:nvPr>
            <p:ph type="title"/>
          </p:nvPr>
        </p:nvSpPr>
        <p:spPr/>
        <p:txBody>
          <a:bodyPr/>
          <a:lstStyle/>
          <a:p>
            <a:r>
              <a:rPr lang="en-US" sz="3600" b="1" dirty="0">
                <a:solidFill>
                  <a:srgbClr val="D24726"/>
                </a:solidFill>
                <a:latin typeface="+mn-lt"/>
                <a:ea typeface="+mn-ea"/>
                <a:cs typeface="+mn-cs"/>
              </a:rPr>
              <a:t>Funnel of High Risk Customers</a:t>
            </a:r>
            <a:endParaRPr lang="en-IN" sz="3600" b="1" dirty="0">
              <a:solidFill>
                <a:srgbClr val="D24726"/>
              </a:solidFill>
              <a:latin typeface="+mn-lt"/>
              <a:ea typeface="+mn-ea"/>
              <a:cs typeface="+mn-cs"/>
            </a:endParaRPr>
          </a:p>
        </p:txBody>
      </p:sp>
      <p:graphicFrame>
        <p:nvGraphicFramePr>
          <p:cNvPr id="4" name="Diagram 3">
            <a:extLst>
              <a:ext uri="{FF2B5EF4-FFF2-40B4-BE49-F238E27FC236}">
                <a16:creationId xmlns:a16="http://schemas.microsoft.com/office/drawing/2014/main" id="{D1987A5E-15E7-F68E-6781-4DFDFA572AA8}"/>
              </a:ext>
            </a:extLst>
          </p:cNvPr>
          <p:cNvGraphicFramePr/>
          <p:nvPr/>
        </p:nvGraphicFramePr>
        <p:xfrm>
          <a:off x="524431" y="1861484"/>
          <a:ext cx="7243482" cy="4528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6D7946-F2A5-9128-C870-EA1DD8AA4359}"/>
              </a:ext>
            </a:extLst>
          </p:cNvPr>
          <p:cNvSpPr txBox="1"/>
          <p:nvPr/>
        </p:nvSpPr>
        <p:spPr>
          <a:xfrm>
            <a:off x="7803772" y="2061882"/>
            <a:ext cx="3236259" cy="369332"/>
          </a:xfrm>
          <a:prstGeom prst="rect">
            <a:avLst/>
          </a:prstGeom>
          <a:noFill/>
        </p:spPr>
        <p:txBody>
          <a:bodyPr wrap="square" rtlCol="0">
            <a:spAutoFit/>
          </a:bodyPr>
          <a:lstStyle/>
          <a:p>
            <a:r>
              <a:rPr lang="en-US" dirty="0"/>
              <a:t>Starting Population</a:t>
            </a:r>
            <a:endParaRPr lang="en-IN" dirty="0"/>
          </a:p>
        </p:txBody>
      </p:sp>
      <p:sp>
        <p:nvSpPr>
          <p:cNvPr id="6" name="TextBox 5">
            <a:extLst>
              <a:ext uri="{FF2B5EF4-FFF2-40B4-BE49-F238E27FC236}">
                <a16:creationId xmlns:a16="http://schemas.microsoft.com/office/drawing/2014/main" id="{2EE2C4A9-445A-EDAE-B1E1-4EAB0CDD6A09}"/>
              </a:ext>
            </a:extLst>
          </p:cNvPr>
          <p:cNvSpPr txBox="1"/>
          <p:nvPr/>
        </p:nvSpPr>
        <p:spPr>
          <a:xfrm>
            <a:off x="7203137" y="2707340"/>
            <a:ext cx="3236259" cy="369332"/>
          </a:xfrm>
          <a:prstGeom prst="rect">
            <a:avLst/>
          </a:prstGeom>
          <a:noFill/>
        </p:spPr>
        <p:txBody>
          <a:bodyPr wrap="square" rtlCol="0">
            <a:spAutoFit/>
          </a:bodyPr>
          <a:lstStyle/>
          <a:p>
            <a:r>
              <a:rPr lang="en-US" dirty="0"/>
              <a:t>Age on Bureau &gt;= 2 Years</a:t>
            </a:r>
            <a:endParaRPr lang="en-IN" dirty="0"/>
          </a:p>
        </p:txBody>
      </p:sp>
      <p:sp>
        <p:nvSpPr>
          <p:cNvPr id="7" name="TextBox 6">
            <a:extLst>
              <a:ext uri="{FF2B5EF4-FFF2-40B4-BE49-F238E27FC236}">
                <a16:creationId xmlns:a16="http://schemas.microsoft.com/office/drawing/2014/main" id="{C93EED24-9669-12BF-542B-0D8170B76AFF}"/>
              </a:ext>
            </a:extLst>
          </p:cNvPr>
          <p:cNvSpPr txBox="1"/>
          <p:nvPr/>
        </p:nvSpPr>
        <p:spPr>
          <a:xfrm>
            <a:off x="6692149" y="3352798"/>
            <a:ext cx="4442011" cy="369332"/>
          </a:xfrm>
          <a:prstGeom prst="rect">
            <a:avLst/>
          </a:prstGeom>
          <a:noFill/>
        </p:spPr>
        <p:txBody>
          <a:bodyPr wrap="square" rtlCol="0">
            <a:spAutoFit/>
          </a:bodyPr>
          <a:lstStyle/>
          <a:p>
            <a:r>
              <a:rPr lang="en-US" dirty="0"/>
              <a:t>Delinquent: 60+ 3Yr, 30+ 1Yr, 15+ 3Mth</a:t>
            </a:r>
            <a:endParaRPr lang="en-IN" dirty="0"/>
          </a:p>
        </p:txBody>
      </p:sp>
      <p:sp>
        <p:nvSpPr>
          <p:cNvPr id="8" name="TextBox 7">
            <a:extLst>
              <a:ext uri="{FF2B5EF4-FFF2-40B4-BE49-F238E27FC236}">
                <a16:creationId xmlns:a16="http://schemas.microsoft.com/office/drawing/2014/main" id="{1234AB4C-8B42-2A4D-B5D1-FFD547F8078E}"/>
              </a:ext>
            </a:extLst>
          </p:cNvPr>
          <p:cNvSpPr txBox="1"/>
          <p:nvPr/>
        </p:nvSpPr>
        <p:spPr>
          <a:xfrm>
            <a:off x="6145302" y="3987546"/>
            <a:ext cx="4442011" cy="369332"/>
          </a:xfrm>
          <a:prstGeom prst="rect">
            <a:avLst/>
          </a:prstGeom>
          <a:noFill/>
        </p:spPr>
        <p:txBody>
          <a:bodyPr wrap="square" rtlCol="0">
            <a:spAutoFit/>
          </a:bodyPr>
          <a:lstStyle/>
          <a:p>
            <a:r>
              <a:rPr lang="en-US" dirty="0"/>
              <a:t>Credit Hungry: 2+ Trades in last 9mth</a:t>
            </a:r>
            <a:endParaRPr lang="en-IN" dirty="0"/>
          </a:p>
        </p:txBody>
      </p:sp>
      <p:sp>
        <p:nvSpPr>
          <p:cNvPr id="9" name="TextBox 8">
            <a:extLst>
              <a:ext uri="{FF2B5EF4-FFF2-40B4-BE49-F238E27FC236}">
                <a16:creationId xmlns:a16="http://schemas.microsoft.com/office/drawing/2014/main" id="{9794C45E-F1C1-3A47-FBAE-E8C17E254408}"/>
              </a:ext>
            </a:extLst>
          </p:cNvPr>
          <p:cNvSpPr txBox="1"/>
          <p:nvPr/>
        </p:nvSpPr>
        <p:spPr>
          <a:xfrm>
            <a:off x="5195042" y="5329316"/>
            <a:ext cx="4442011" cy="369332"/>
          </a:xfrm>
          <a:prstGeom prst="rect">
            <a:avLst/>
          </a:prstGeom>
          <a:noFill/>
        </p:spPr>
        <p:txBody>
          <a:bodyPr wrap="square" rtlCol="0">
            <a:spAutoFit/>
          </a:bodyPr>
          <a:lstStyle/>
          <a:p>
            <a:r>
              <a:rPr lang="en-US" dirty="0"/>
              <a:t>Max Credit Sanction &lt;=50K</a:t>
            </a:r>
            <a:endParaRPr lang="en-IN" dirty="0"/>
          </a:p>
        </p:txBody>
      </p:sp>
      <p:sp>
        <p:nvSpPr>
          <p:cNvPr id="10" name="TextBox 9">
            <a:extLst>
              <a:ext uri="{FF2B5EF4-FFF2-40B4-BE49-F238E27FC236}">
                <a16:creationId xmlns:a16="http://schemas.microsoft.com/office/drawing/2014/main" id="{319A46F4-2096-75A1-8670-CFF662EEBFDD}"/>
              </a:ext>
            </a:extLst>
          </p:cNvPr>
          <p:cNvSpPr txBox="1"/>
          <p:nvPr/>
        </p:nvSpPr>
        <p:spPr>
          <a:xfrm>
            <a:off x="5706030" y="4682056"/>
            <a:ext cx="4442011" cy="369332"/>
          </a:xfrm>
          <a:prstGeom prst="rect">
            <a:avLst/>
          </a:prstGeom>
          <a:noFill/>
        </p:spPr>
        <p:txBody>
          <a:bodyPr wrap="square" rtlCol="0">
            <a:spAutoFit/>
          </a:bodyPr>
          <a:lstStyle/>
          <a:p>
            <a:r>
              <a:rPr lang="en-US" dirty="0"/>
              <a:t>Currently 1-15DPD on some loan</a:t>
            </a:r>
            <a:endParaRPr lang="en-IN" dirty="0"/>
          </a:p>
        </p:txBody>
      </p:sp>
      <p:sp>
        <p:nvSpPr>
          <p:cNvPr id="11" name="TextBox 10">
            <a:extLst>
              <a:ext uri="{FF2B5EF4-FFF2-40B4-BE49-F238E27FC236}">
                <a16:creationId xmlns:a16="http://schemas.microsoft.com/office/drawing/2014/main" id="{B438FD4C-6E29-14F5-4C1A-5CCFE0E6423D}"/>
              </a:ext>
            </a:extLst>
          </p:cNvPr>
          <p:cNvSpPr txBox="1"/>
          <p:nvPr/>
        </p:nvSpPr>
        <p:spPr>
          <a:xfrm>
            <a:off x="4827488" y="5912024"/>
            <a:ext cx="4442011" cy="369332"/>
          </a:xfrm>
          <a:prstGeom prst="rect">
            <a:avLst/>
          </a:prstGeom>
          <a:noFill/>
        </p:spPr>
        <p:txBody>
          <a:bodyPr wrap="square" rtlCol="0">
            <a:spAutoFit/>
          </a:bodyPr>
          <a:lstStyle/>
          <a:p>
            <a:r>
              <a:rPr lang="en-US" dirty="0"/>
              <a:t>CRIF Credit Score &lt; 720</a:t>
            </a:r>
            <a:endParaRPr lang="en-IN" dirty="0"/>
          </a:p>
        </p:txBody>
      </p:sp>
      <p:sp>
        <p:nvSpPr>
          <p:cNvPr id="12" name="TextBox 11">
            <a:extLst>
              <a:ext uri="{FF2B5EF4-FFF2-40B4-BE49-F238E27FC236}">
                <a16:creationId xmlns:a16="http://schemas.microsoft.com/office/drawing/2014/main" id="{8DA546B0-5571-851D-B1D2-31F937F990A8}"/>
              </a:ext>
            </a:extLst>
          </p:cNvPr>
          <p:cNvSpPr txBox="1"/>
          <p:nvPr/>
        </p:nvSpPr>
        <p:spPr>
          <a:xfrm>
            <a:off x="8388626" y="5743792"/>
            <a:ext cx="3601663" cy="646331"/>
          </a:xfrm>
          <a:prstGeom prst="rect">
            <a:avLst/>
          </a:prstGeom>
          <a:solidFill>
            <a:srgbClr val="FFC000"/>
          </a:solidFill>
        </p:spPr>
        <p:txBody>
          <a:bodyPr wrap="square" rtlCol="0">
            <a:spAutoFit/>
          </a:bodyPr>
          <a:lstStyle/>
          <a:p>
            <a:r>
              <a:rPr lang="en-US" i="1" dirty="0"/>
              <a:t>There is a clean pool of 27L customers available for approval </a:t>
            </a:r>
            <a:endParaRPr lang="en-IN" i="1" dirty="0"/>
          </a:p>
        </p:txBody>
      </p:sp>
    </p:spTree>
    <p:extLst>
      <p:ext uri="{BB962C8B-B14F-4D97-AF65-F5344CB8AC3E}">
        <p14:creationId xmlns:p14="http://schemas.microsoft.com/office/powerpoint/2010/main" val="22434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8643-68F6-3314-3705-5F099336C5B7}"/>
              </a:ext>
            </a:extLst>
          </p:cNvPr>
          <p:cNvSpPr>
            <a:spLocks noGrp="1"/>
          </p:cNvSpPr>
          <p:nvPr>
            <p:ph type="title"/>
          </p:nvPr>
        </p:nvSpPr>
        <p:spPr/>
        <p:txBody>
          <a:bodyPr/>
          <a:lstStyle/>
          <a:p>
            <a:r>
              <a:rPr lang="en-US" sz="3600" b="1" dirty="0">
                <a:solidFill>
                  <a:srgbClr val="D24726"/>
                </a:solidFill>
                <a:latin typeface="+mn-lt"/>
                <a:ea typeface="+mn-ea"/>
                <a:cs typeface="+mn-cs"/>
              </a:rPr>
              <a:t>Credit Quality of Clean base</a:t>
            </a:r>
            <a:endParaRPr lang="en-IN" sz="3600" b="1" dirty="0">
              <a:solidFill>
                <a:srgbClr val="D24726"/>
              </a:solidFill>
              <a:latin typeface="+mn-lt"/>
              <a:ea typeface="+mn-ea"/>
              <a:cs typeface="+mn-cs"/>
            </a:endParaRPr>
          </a:p>
        </p:txBody>
      </p:sp>
      <p:pic>
        <p:nvPicPr>
          <p:cNvPr id="4" name="Picture 3">
            <a:extLst>
              <a:ext uri="{FF2B5EF4-FFF2-40B4-BE49-F238E27FC236}">
                <a16:creationId xmlns:a16="http://schemas.microsoft.com/office/drawing/2014/main" id="{2377F5B0-8367-38C4-87F2-13756AABB90C}"/>
              </a:ext>
            </a:extLst>
          </p:cNvPr>
          <p:cNvPicPr>
            <a:picLocks noChangeAspect="1"/>
          </p:cNvPicPr>
          <p:nvPr/>
        </p:nvPicPr>
        <p:blipFill>
          <a:blip r:embed="rId2"/>
          <a:stretch>
            <a:fillRect/>
          </a:stretch>
        </p:blipFill>
        <p:spPr>
          <a:xfrm>
            <a:off x="640977" y="1690688"/>
            <a:ext cx="7464076" cy="1325563"/>
          </a:xfrm>
          <a:prstGeom prst="rect">
            <a:avLst/>
          </a:prstGeom>
        </p:spPr>
      </p:pic>
      <p:pic>
        <p:nvPicPr>
          <p:cNvPr id="5" name="Picture 4">
            <a:extLst>
              <a:ext uri="{FF2B5EF4-FFF2-40B4-BE49-F238E27FC236}">
                <a16:creationId xmlns:a16="http://schemas.microsoft.com/office/drawing/2014/main" id="{20D286C6-F0AF-F9A9-5DF5-FA3C9BE994D8}"/>
              </a:ext>
            </a:extLst>
          </p:cNvPr>
          <p:cNvPicPr>
            <a:picLocks noChangeAspect="1"/>
          </p:cNvPicPr>
          <p:nvPr/>
        </p:nvPicPr>
        <p:blipFill>
          <a:blip r:embed="rId3"/>
          <a:stretch>
            <a:fillRect/>
          </a:stretch>
        </p:blipFill>
        <p:spPr>
          <a:xfrm>
            <a:off x="5854267" y="3178968"/>
            <a:ext cx="2250786" cy="1325562"/>
          </a:xfrm>
          <a:prstGeom prst="rect">
            <a:avLst/>
          </a:prstGeom>
        </p:spPr>
      </p:pic>
      <p:sp>
        <p:nvSpPr>
          <p:cNvPr id="6" name="Minus Sign 5">
            <a:extLst>
              <a:ext uri="{FF2B5EF4-FFF2-40B4-BE49-F238E27FC236}">
                <a16:creationId xmlns:a16="http://schemas.microsoft.com/office/drawing/2014/main" id="{82793F8B-CF1E-6DBB-88D6-0AAFDAADB239}"/>
              </a:ext>
            </a:extLst>
          </p:cNvPr>
          <p:cNvSpPr/>
          <p:nvPr/>
        </p:nvSpPr>
        <p:spPr>
          <a:xfrm>
            <a:off x="4625787" y="3700485"/>
            <a:ext cx="905436" cy="313765"/>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Equals 6">
            <a:extLst>
              <a:ext uri="{FF2B5EF4-FFF2-40B4-BE49-F238E27FC236}">
                <a16:creationId xmlns:a16="http://schemas.microsoft.com/office/drawing/2014/main" id="{E886AB08-A702-03DB-3C1E-1A75F51DA5DC}"/>
              </a:ext>
            </a:extLst>
          </p:cNvPr>
          <p:cNvSpPr/>
          <p:nvPr/>
        </p:nvSpPr>
        <p:spPr>
          <a:xfrm>
            <a:off x="4625787" y="5576420"/>
            <a:ext cx="905436" cy="31376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CD54BDAB-42BA-4E0C-B7F8-5F408F87D607}"/>
              </a:ext>
            </a:extLst>
          </p:cNvPr>
          <p:cNvSpPr/>
          <p:nvPr/>
        </p:nvSpPr>
        <p:spPr>
          <a:xfrm>
            <a:off x="6590017" y="1350169"/>
            <a:ext cx="1577788" cy="338865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1F4FAE2-8094-147F-AB5F-0A6AC7F214EF}"/>
              </a:ext>
            </a:extLst>
          </p:cNvPr>
          <p:cNvPicPr>
            <a:picLocks noChangeAspect="1"/>
          </p:cNvPicPr>
          <p:nvPr/>
        </p:nvPicPr>
        <p:blipFill>
          <a:blip r:embed="rId4"/>
          <a:stretch>
            <a:fillRect/>
          </a:stretch>
        </p:blipFill>
        <p:spPr>
          <a:xfrm>
            <a:off x="5854265" y="5012251"/>
            <a:ext cx="2250785" cy="1325561"/>
          </a:xfrm>
          <a:prstGeom prst="rect">
            <a:avLst/>
          </a:prstGeom>
        </p:spPr>
      </p:pic>
      <p:sp>
        <p:nvSpPr>
          <p:cNvPr id="10" name="TextBox 9">
            <a:extLst>
              <a:ext uri="{FF2B5EF4-FFF2-40B4-BE49-F238E27FC236}">
                <a16:creationId xmlns:a16="http://schemas.microsoft.com/office/drawing/2014/main" id="{FC15428A-ED03-FF24-71F8-FAB026F60A39}"/>
              </a:ext>
            </a:extLst>
          </p:cNvPr>
          <p:cNvSpPr txBox="1"/>
          <p:nvPr/>
        </p:nvSpPr>
        <p:spPr>
          <a:xfrm>
            <a:off x="8579226" y="5846544"/>
            <a:ext cx="3267628" cy="923330"/>
          </a:xfrm>
          <a:prstGeom prst="rect">
            <a:avLst/>
          </a:prstGeom>
          <a:solidFill>
            <a:srgbClr val="FFC000"/>
          </a:solidFill>
        </p:spPr>
        <p:txBody>
          <a:bodyPr wrap="square" rtlCol="0">
            <a:spAutoFit/>
          </a:bodyPr>
          <a:lstStyle/>
          <a:p>
            <a:r>
              <a:rPr lang="en-US" i="1" dirty="0"/>
              <a:t>Approximately 21L customers are Very Low Risk of which 15L (75%) are 760+ score</a:t>
            </a:r>
            <a:endParaRPr lang="en-IN" i="1" dirty="0"/>
          </a:p>
        </p:txBody>
      </p:sp>
      <p:sp>
        <p:nvSpPr>
          <p:cNvPr id="11" name="Oval 10">
            <a:extLst>
              <a:ext uri="{FF2B5EF4-FFF2-40B4-BE49-F238E27FC236}">
                <a16:creationId xmlns:a16="http://schemas.microsoft.com/office/drawing/2014/main" id="{48A01942-1759-8E3D-80F2-B6372BCE98AF}"/>
              </a:ext>
            </a:extLst>
          </p:cNvPr>
          <p:cNvSpPr/>
          <p:nvPr/>
        </p:nvSpPr>
        <p:spPr>
          <a:xfrm>
            <a:off x="7162800" y="5674660"/>
            <a:ext cx="1120588" cy="416626"/>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271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72E1-7905-BA6D-2F43-365468E0573B}"/>
              </a:ext>
            </a:extLst>
          </p:cNvPr>
          <p:cNvSpPr>
            <a:spLocks noGrp="1"/>
          </p:cNvSpPr>
          <p:nvPr>
            <p:ph type="title"/>
          </p:nvPr>
        </p:nvSpPr>
        <p:spPr/>
        <p:txBody>
          <a:bodyPr/>
          <a:lstStyle/>
          <a:p>
            <a:r>
              <a:rPr lang="en-US" sz="3600" b="1" dirty="0">
                <a:solidFill>
                  <a:srgbClr val="D24726"/>
                </a:solidFill>
                <a:latin typeface="+mn-lt"/>
                <a:ea typeface="+mn-ea"/>
                <a:cs typeface="+mn-cs"/>
              </a:rPr>
              <a:t>Bureau Sanctioned Limits</a:t>
            </a:r>
            <a:endParaRPr lang="en-IN" sz="3600" b="1" dirty="0">
              <a:solidFill>
                <a:srgbClr val="D24726"/>
              </a:solidFill>
              <a:latin typeface="+mn-lt"/>
              <a:ea typeface="+mn-ea"/>
              <a:cs typeface="+mn-cs"/>
            </a:endParaRPr>
          </a:p>
        </p:txBody>
      </p:sp>
      <p:pic>
        <p:nvPicPr>
          <p:cNvPr id="4" name="Picture 3">
            <a:extLst>
              <a:ext uri="{FF2B5EF4-FFF2-40B4-BE49-F238E27FC236}">
                <a16:creationId xmlns:a16="http://schemas.microsoft.com/office/drawing/2014/main" id="{64A40C38-8BF3-A652-144C-0D1AE9AC993F}"/>
              </a:ext>
            </a:extLst>
          </p:cNvPr>
          <p:cNvPicPr>
            <a:picLocks noChangeAspect="1"/>
          </p:cNvPicPr>
          <p:nvPr/>
        </p:nvPicPr>
        <p:blipFill>
          <a:blip r:embed="rId2"/>
          <a:stretch>
            <a:fillRect/>
          </a:stretch>
        </p:blipFill>
        <p:spPr>
          <a:xfrm>
            <a:off x="907004" y="2076171"/>
            <a:ext cx="4498923" cy="1638972"/>
          </a:xfrm>
          <a:prstGeom prst="rect">
            <a:avLst/>
          </a:prstGeom>
        </p:spPr>
      </p:pic>
      <p:pic>
        <p:nvPicPr>
          <p:cNvPr id="5" name="Picture 4">
            <a:extLst>
              <a:ext uri="{FF2B5EF4-FFF2-40B4-BE49-F238E27FC236}">
                <a16:creationId xmlns:a16="http://schemas.microsoft.com/office/drawing/2014/main" id="{568FD5F5-FFB7-7434-4F0B-CB311DC8A385}"/>
              </a:ext>
            </a:extLst>
          </p:cNvPr>
          <p:cNvPicPr>
            <a:picLocks noChangeAspect="1"/>
          </p:cNvPicPr>
          <p:nvPr/>
        </p:nvPicPr>
        <p:blipFill>
          <a:blip r:embed="rId3"/>
          <a:stretch>
            <a:fillRect/>
          </a:stretch>
        </p:blipFill>
        <p:spPr>
          <a:xfrm>
            <a:off x="907004" y="4473015"/>
            <a:ext cx="4498920" cy="1638971"/>
          </a:xfrm>
          <a:prstGeom prst="rect">
            <a:avLst/>
          </a:prstGeom>
        </p:spPr>
      </p:pic>
      <p:sp>
        <p:nvSpPr>
          <p:cNvPr id="6" name="Title 1">
            <a:extLst>
              <a:ext uri="{FF2B5EF4-FFF2-40B4-BE49-F238E27FC236}">
                <a16:creationId xmlns:a16="http://schemas.microsoft.com/office/drawing/2014/main" id="{1D7368D2-33D1-1DD0-C8DF-D5654CEB1FF1}"/>
              </a:ext>
            </a:extLst>
          </p:cNvPr>
          <p:cNvSpPr txBox="1">
            <a:spLocks/>
          </p:cNvSpPr>
          <p:nvPr/>
        </p:nvSpPr>
        <p:spPr>
          <a:xfrm>
            <a:off x="838200" y="1604683"/>
            <a:ext cx="4881282" cy="403412"/>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Carded Customers with &lt;70% Util and 1L+Limit</a:t>
            </a:r>
            <a:endParaRPr lang="en-IN" sz="1800" b="1" dirty="0"/>
          </a:p>
        </p:txBody>
      </p:sp>
      <p:sp>
        <p:nvSpPr>
          <p:cNvPr id="7" name="Title 1">
            <a:extLst>
              <a:ext uri="{FF2B5EF4-FFF2-40B4-BE49-F238E27FC236}">
                <a16:creationId xmlns:a16="http://schemas.microsoft.com/office/drawing/2014/main" id="{BAA1DE63-17BB-5048-5973-424951D9DA43}"/>
              </a:ext>
            </a:extLst>
          </p:cNvPr>
          <p:cNvSpPr txBox="1">
            <a:spLocks/>
          </p:cNvSpPr>
          <p:nvPr/>
        </p:nvSpPr>
        <p:spPr>
          <a:xfrm>
            <a:off x="891988" y="3997885"/>
            <a:ext cx="4881282" cy="403412"/>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Customers with Home Loan</a:t>
            </a:r>
            <a:endParaRPr lang="en-IN" sz="1800" b="1" dirty="0"/>
          </a:p>
        </p:txBody>
      </p:sp>
      <p:sp>
        <p:nvSpPr>
          <p:cNvPr id="8" name="TextBox 7">
            <a:extLst>
              <a:ext uri="{FF2B5EF4-FFF2-40B4-BE49-F238E27FC236}">
                <a16:creationId xmlns:a16="http://schemas.microsoft.com/office/drawing/2014/main" id="{24DCD950-0E81-3363-BAC1-88FE51940311}"/>
              </a:ext>
            </a:extLst>
          </p:cNvPr>
          <p:cNvSpPr txBox="1"/>
          <p:nvPr/>
        </p:nvSpPr>
        <p:spPr>
          <a:xfrm>
            <a:off x="6266328" y="2485797"/>
            <a:ext cx="5018667" cy="923330"/>
          </a:xfrm>
          <a:prstGeom prst="rect">
            <a:avLst/>
          </a:prstGeom>
          <a:solidFill>
            <a:srgbClr val="FFC000"/>
          </a:solidFill>
        </p:spPr>
        <p:txBody>
          <a:bodyPr wrap="square" rtlCol="0">
            <a:spAutoFit/>
          </a:bodyPr>
          <a:lstStyle/>
          <a:p>
            <a:r>
              <a:rPr lang="en-US" i="1" dirty="0"/>
              <a:t>11L carded customers with  ~3L credit card limit and 720+ Score and &lt;70% Utilization and Clean bureau is available in the pool sent for approval </a:t>
            </a:r>
            <a:endParaRPr lang="en-IN" i="1" dirty="0"/>
          </a:p>
        </p:txBody>
      </p:sp>
      <p:sp>
        <p:nvSpPr>
          <p:cNvPr id="9" name="TextBox 8">
            <a:extLst>
              <a:ext uri="{FF2B5EF4-FFF2-40B4-BE49-F238E27FC236}">
                <a16:creationId xmlns:a16="http://schemas.microsoft.com/office/drawing/2014/main" id="{5F7B116E-F201-9680-44CF-9BF9B4940695}"/>
              </a:ext>
            </a:extLst>
          </p:cNvPr>
          <p:cNvSpPr txBox="1"/>
          <p:nvPr/>
        </p:nvSpPr>
        <p:spPr>
          <a:xfrm>
            <a:off x="6266327" y="4830835"/>
            <a:ext cx="5018667" cy="923330"/>
          </a:xfrm>
          <a:prstGeom prst="rect">
            <a:avLst/>
          </a:prstGeom>
          <a:solidFill>
            <a:srgbClr val="FFC000"/>
          </a:solidFill>
        </p:spPr>
        <p:txBody>
          <a:bodyPr wrap="square" rtlCol="0">
            <a:spAutoFit/>
          </a:bodyPr>
          <a:lstStyle/>
          <a:p>
            <a:r>
              <a:rPr lang="en-US" i="1" dirty="0"/>
              <a:t>10L Home Loan customers that have ~30L limit and 720+ Score and Clean Bureau is available in the pool sent for approval</a:t>
            </a:r>
            <a:endParaRPr lang="en-IN" i="1" dirty="0"/>
          </a:p>
        </p:txBody>
      </p:sp>
    </p:spTree>
    <p:extLst>
      <p:ext uri="{BB962C8B-B14F-4D97-AF65-F5344CB8AC3E}">
        <p14:creationId xmlns:p14="http://schemas.microsoft.com/office/powerpoint/2010/main" val="257742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EC9F-5CC1-B4DC-0B1B-A159E9FE10A2}"/>
              </a:ext>
            </a:extLst>
          </p:cNvPr>
          <p:cNvSpPr>
            <a:spLocks noGrp="1"/>
          </p:cNvSpPr>
          <p:nvPr>
            <p:ph type="title"/>
          </p:nvPr>
        </p:nvSpPr>
        <p:spPr/>
        <p:txBody>
          <a:bodyPr/>
          <a:lstStyle/>
          <a:p>
            <a:r>
              <a:rPr lang="en-US" sz="3600" b="1" dirty="0">
                <a:solidFill>
                  <a:srgbClr val="D24726"/>
                </a:solidFill>
                <a:latin typeface="+mn-lt"/>
                <a:ea typeface="+mn-ea"/>
                <a:cs typeface="+mn-cs"/>
              </a:rPr>
              <a:t>IDFC Loan Sanction Vs Bureau</a:t>
            </a:r>
            <a:endParaRPr lang="en-IN" sz="3600" b="1" dirty="0">
              <a:solidFill>
                <a:srgbClr val="D24726"/>
              </a:solidFill>
              <a:latin typeface="+mn-lt"/>
              <a:ea typeface="+mn-ea"/>
              <a:cs typeface="+mn-cs"/>
            </a:endParaRPr>
          </a:p>
        </p:txBody>
      </p:sp>
      <p:pic>
        <p:nvPicPr>
          <p:cNvPr id="5" name="Picture 4">
            <a:extLst>
              <a:ext uri="{FF2B5EF4-FFF2-40B4-BE49-F238E27FC236}">
                <a16:creationId xmlns:a16="http://schemas.microsoft.com/office/drawing/2014/main" id="{C1A3ED95-E7E7-9CA7-62B9-19D901F38FD0}"/>
              </a:ext>
            </a:extLst>
          </p:cNvPr>
          <p:cNvPicPr>
            <a:picLocks noChangeAspect="1"/>
          </p:cNvPicPr>
          <p:nvPr/>
        </p:nvPicPr>
        <p:blipFill>
          <a:blip r:embed="rId2"/>
          <a:stretch>
            <a:fillRect/>
          </a:stretch>
        </p:blipFill>
        <p:spPr>
          <a:xfrm>
            <a:off x="524210" y="1484555"/>
            <a:ext cx="11059915" cy="1554480"/>
          </a:xfrm>
          <a:prstGeom prst="rect">
            <a:avLst/>
          </a:prstGeom>
        </p:spPr>
      </p:pic>
      <p:sp>
        <p:nvSpPr>
          <p:cNvPr id="6" name="TextBox 5">
            <a:extLst>
              <a:ext uri="{FF2B5EF4-FFF2-40B4-BE49-F238E27FC236}">
                <a16:creationId xmlns:a16="http://schemas.microsoft.com/office/drawing/2014/main" id="{08C79F2C-ACD5-40D0-CB63-9FB3C8325F54}"/>
              </a:ext>
            </a:extLst>
          </p:cNvPr>
          <p:cNvSpPr txBox="1"/>
          <p:nvPr/>
        </p:nvSpPr>
        <p:spPr>
          <a:xfrm>
            <a:off x="524209" y="3270717"/>
            <a:ext cx="7992261" cy="369332"/>
          </a:xfrm>
          <a:prstGeom prst="rect">
            <a:avLst/>
          </a:prstGeom>
          <a:solidFill>
            <a:srgbClr val="FFC000"/>
          </a:solidFill>
        </p:spPr>
        <p:txBody>
          <a:bodyPr wrap="square" rtlCol="0">
            <a:spAutoFit/>
          </a:bodyPr>
          <a:lstStyle/>
          <a:p>
            <a:r>
              <a:rPr lang="en-US" i="1" dirty="0"/>
              <a:t>~75+% customers have had a PL of higher value than the current offer in the past</a:t>
            </a:r>
          </a:p>
        </p:txBody>
      </p:sp>
      <p:pic>
        <p:nvPicPr>
          <p:cNvPr id="7" name="Picture 6">
            <a:extLst>
              <a:ext uri="{FF2B5EF4-FFF2-40B4-BE49-F238E27FC236}">
                <a16:creationId xmlns:a16="http://schemas.microsoft.com/office/drawing/2014/main" id="{D8F56B7D-BE41-68E4-7BD8-A43F4978BECB}"/>
              </a:ext>
            </a:extLst>
          </p:cNvPr>
          <p:cNvPicPr>
            <a:picLocks noChangeAspect="1"/>
          </p:cNvPicPr>
          <p:nvPr/>
        </p:nvPicPr>
        <p:blipFill>
          <a:blip r:embed="rId3"/>
          <a:stretch>
            <a:fillRect/>
          </a:stretch>
        </p:blipFill>
        <p:spPr>
          <a:xfrm>
            <a:off x="524209" y="4063248"/>
            <a:ext cx="11059915" cy="1815807"/>
          </a:xfrm>
          <a:prstGeom prst="rect">
            <a:avLst/>
          </a:prstGeom>
        </p:spPr>
      </p:pic>
      <p:sp>
        <p:nvSpPr>
          <p:cNvPr id="8" name="TextBox 7">
            <a:extLst>
              <a:ext uri="{FF2B5EF4-FFF2-40B4-BE49-F238E27FC236}">
                <a16:creationId xmlns:a16="http://schemas.microsoft.com/office/drawing/2014/main" id="{569CF9E6-0C0A-559E-2F9B-C3627E780EF8}"/>
              </a:ext>
            </a:extLst>
          </p:cNvPr>
          <p:cNvSpPr txBox="1"/>
          <p:nvPr/>
        </p:nvSpPr>
        <p:spPr>
          <a:xfrm>
            <a:off x="524210" y="6117588"/>
            <a:ext cx="9390756" cy="369332"/>
          </a:xfrm>
          <a:prstGeom prst="rect">
            <a:avLst/>
          </a:prstGeom>
          <a:solidFill>
            <a:srgbClr val="FFC000"/>
          </a:solidFill>
        </p:spPr>
        <p:txBody>
          <a:bodyPr wrap="square" rtlCol="0">
            <a:spAutoFit/>
          </a:bodyPr>
          <a:lstStyle/>
          <a:p>
            <a:r>
              <a:rPr lang="en-US" i="1" dirty="0"/>
              <a:t>Whitelisting is skewed towards lower credit card limits, 40% approvals come from &lt;50K card limit</a:t>
            </a:r>
          </a:p>
        </p:txBody>
      </p:sp>
    </p:spTree>
    <p:extLst>
      <p:ext uri="{BB962C8B-B14F-4D97-AF65-F5344CB8AC3E}">
        <p14:creationId xmlns:p14="http://schemas.microsoft.com/office/powerpoint/2010/main" val="29643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C5A1-9968-315F-036D-D54DF0771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616C5-AABB-57C9-B50A-266CEBB05F99}"/>
              </a:ext>
            </a:extLst>
          </p:cNvPr>
          <p:cNvSpPr>
            <a:spLocks noGrp="1"/>
          </p:cNvSpPr>
          <p:nvPr>
            <p:ph type="title"/>
          </p:nvPr>
        </p:nvSpPr>
        <p:spPr/>
        <p:txBody>
          <a:bodyPr/>
          <a:lstStyle/>
          <a:p>
            <a:r>
              <a:rPr lang="en-US" sz="3600" b="1" dirty="0">
                <a:solidFill>
                  <a:srgbClr val="D24726"/>
                </a:solidFill>
                <a:latin typeface="+mn-lt"/>
                <a:ea typeface="+mn-ea"/>
                <a:cs typeface="+mn-cs"/>
              </a:rPr>
              <a:t>Conclusion</a:t>
            </a:r>
            <a:endParaRPr lang="en-IN" sz="3600" b="1" dirty="0">
              <a:solidFill>
                <a:srgbClr val="D24726"/>
              </a:solidFill>
              <a:latin typeface="+mn-lt"/>
              <a:ea typeface="+mn-ea"/>
              <a:cs typeface="+mn-cs"/>
            </a:endParaRPr>
          </a:p>
        </p:txBody>
      </p:sp>
      <p:sp>
        <p:nvSpPr>
          <p:cNvPr id="3" name="TextBox 2">
            <a:extLst>
              <a:ext uri="{FF2B5EF4-FFF2-40B4-BE49-F238E27FC236}">
                <a16:creationId xmlns:a16="http://schemas.microsoft.com/office/drawing/2014/main" id="{0433B7B0-CD8E-F9AE-E928-D8D28359E7F5}"/>
              </a:ext>
            </a:extLst>
          </p:cNvPr>
          <p:cNvSpPr txBox="1"/>
          <p:nvPr/>
        </p:nvSpPr>
        <p:spPr>
          <a:xfrm>
            <a:off x="470643" y="1506022"/>
            <a:ext cx="10762134" cy="4801314"/>
          </a:xfrm>
          <a:prstGeom prst="rect">
            <a:avLst/>
          </a:prstGeom>
          <a:noFill/>
        </p:spPr>
        <p:txBody>
          <a:bodyPr wrap="square" rtlCol="0">
            <a:spAutoFit/>
          </a:bodyPr>
          <a:lstStyle/>
          <a:p>
            <a:pPr marL="342900" indent="-342900">
              <a:buFont typeface="+mj-lt"/>
              <a:buAutoNum type="arabicPeriod"/>
            </a:pPr>
            <a:r>
              <a:rPr lang="en-US" dirty="0"/>
              <a:t>There are 15L+ customers in the sent base with 760+ CRIF and clean bureau</a:t>
            </a:r>
          </a:p>
          <a:p>
            <a:pPr marL="342900" indent="-342900">
              <a:buFont typeface="+mj-lt"/>
              <a:buAutoNum type="arabicPeriod"/>
            </a:pPr>
            <a:r>
              <a:rPr lang="en-US" dirty="0"/>
              <a:t>There are 11L customer in the sent base with 720+ CRIF, &lt;70% Utilization and clean bureau</a:t>
            </a:r>
          </a:p>
          <a:p>
            <a:pPr marL="342900" indent="-342900">
              <a:buFont typeface="+mj-lt"/>
              <a:buAutoNum type="arabicPeriod"/>
            </a:pPr>
            <a:r>
              <a:rPr lang="en-US" dirty="0"/>
              <a:t>There are 10L customer with HL~30L in value with 720+ CRIF and clean bureau</a:t>
            </a:r>
          </a:p>
          <a:p>
            <a:pPr marL="342900" indent="-342900">
              <a:buFont typeface="+mj-lt"/>
              <a:buAutoNum type="arabicPeriod"/>
            </a:pPr>
            <a:r>
              <a:rPr lang="en-US" dirty="0"/>
              <a:t>IDFC approved base is only ~1.7L customers – somewhere around 10-20% of squeaky clean customers </a:t>
            </a:r>
          </a:p>
          <a:p>
            <a:pPr marL="342900" indent="-342900">
              <a:buFont typeface="+mj-lt"/>
              <a:buAutoNum type="arabicPeriod"/>
            </a:pPr>
            <a:r>
              <a:rPr lang="en-US" dirty="0"/>
              <a:t>In the IDFC offered base the loan amounts are not competitive with market based on historical loans</a:t>
            </a:r>
          </a:p>
          <a:p>
            <a:pPr marL="342900" indent="-342900">
              <a:buFont typeface="+mj-lt"/>
              <a:buAutoNum type="arabicPeriod"/>
            </a:pPr>
            <a:r>
              <a:rPr lang="en-US" dirty="0"/>
              <a:t>In the IDFC offered base the approvals are skewed towards lower credit limits in the bureau</a:t>
            </a:r>
          </a:p>
          <a:p>
            <a:pPr marL="342900" indent="-342900">
              <a:buFont typeface="+mj-lt"/>
              <a:buAutoNum type="arabicPeriod"/>
            </a:pPr>
            <a:endParaRPr lang="en-US" dirty="0"/>
          </a:p>
          <a:p>
            <a:r>
              <a:rPr lang="en-US" dirty="0"/>
              <a:t>It seems that the customer selection is cutting customers out at both the ends i.e. on one hand the policy is targeting high score and good credit history customers and on the other hand the policy is also not allowing higher credit limits customers to be allowed or customers with higher loan amounts in the past or current to go through. </a:t>
            </a:r>
            <a:r>
              <a:rPr lang="en-US" i="1" dirty="0"/>
              <a:t>This is kind of an impossible condition – Good Credit Customers invariably will have higher credit card limits and higher sanctioned amounts allocated.</a:t>
            </a:r>
          </a:p>
          <a:p>
            <a:r>
              <a:rPr lang="en-US" dirty="0"/>
              <a:t>When it does find a niche spot in between the offers made to the customers are uncompetitive based on the historical sanctions on the file and their credit profiles observed.</a:t>
            </a:r>
          </a:p>
          <a:p>
            <a:endParaRPr lang="en-US" dirty="0"/>
          </a:p>
          <a:p>
            <a:r>
              <a:rPr lang="en-US" b="1" i="1" u="sng" dirty="0"/>
              <a:t>This makes the policy self denying and results in customers not interested in the offers</a:t>
            </a:r>
          </a:p>
          <a:p>
            <a:pPr marL="342900" indent="-342900">
              <a:buFont typeface="+mj-lt"/>
              <a:buAutoNum type="arabicPeriod"/>
            </a:pPr>
            <a:endParaRPr lang="en-IN" dirty="0"/>
          </a:p>
        </p:txBody>
      </p:sp>
    </p:spTree>
    <p:extLst>
      <p:ext uri="{BB962C8B-B14F-4D97-AF65-F5344CB8AC3E}">
        <p14:creationId xmlns:p14="http://schemas.microsoft.com/office/powerpoint/2010/main" val="75950913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2045902D-8BCA-4596-9829-0D7D1289C020}">
  <ds:schemaRefs>
    <ds:schemaRef ds:uri="http://www.w3.org/XML/1998/namespace"/>
    <ds:schemaRef ds:uri="http://purl.org/dc/terms/"/>
    <ds:schemaRef ds:uri="http://schemas.openxmlformats.org/package/2006/metadata/core-properties"/>
    <ds:schemaRef ds:uri="http://purl.org/dc/dcmitype/"/>
    <ds:schemaRef ds:uri="230e9df3-be65-4c73-a93b-d1236ebd677e"/>
    <ds:schemaRef ds:uri="http://schemas.microsoft.com/office/2006/documentManagement/types"/>
    <ds:schemaRef ds:uri="http://purl.org/dc/elements/1.1/"/>
    <ds:schemaRef ds:uri="http://schemas.microsoft.com/sharepoint/v3"/>
    <ds:schemaRef ds:uri="http://schemas.microsoft.com/office/infopath/2007/PartnerControl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{FE6EA75F-8D98-4DBF-BA23-83D8EE4D80CE}tf10001108_win32</Template>
  <TotalTime>22554</TotalTime>
  <Words>453</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Quattrocento Sans</vt:lpstr>
      <vt:lpstr>Segoe UI</vt:lpstr>
      <vt:lpstr>Segoe UI Black</vt:lpstr>
      <vt:lpstr>WelcomeDoc</vt:lpstr>
      <vt:lpstr>PowerPoint Presentation</vt:lpstr>
      <vt:lpstr>Funnel of High Risk Customers</vt:lpstr>
      <vt:lpstr>Credit Quality of Clean base</vt:lpstr>
      <vt:lpstr>Bureau Sanctioned Limits</vt:lpstr>
      <vt:lpstr>IDFC Loan Sanction Vs Bureau</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Sankalp Mathur</dc:creator>
  <cp:keywords/>
  <cp:lastModifiedBy>Sankalp Mathur</cp:lastModifiedBy>
  <cp:revision>778</cp:revision>
  <dcterms:created xsi:type="dcterms:W3CDTF">2021-09-15T10:13:43Z</dcterms:created>
  <dcterms:modified xsi:type="dcterms:W3CDTF">2024-02-12T13:48:35Z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