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Barlow Semi Condensed" panose="020B0604020202020204" charset="0"/>
      <p:regular r:id="rId26"/>
      <p:bold r:id="rId27"/>
      <p:italic r:id="rId28"/>
      <p:boldItalic r:id="rId29"/>
    </p:embeddedFont>
    <p:embeddedFont>
      <p:font typeface="Barlow Semi Condensed Medium" panose="020B0604020202020204" charset="0"/>
      <p:regular r:id="rId30"/>
      <p:bold r:id="rId31"/>
      <p:italic r:id="rId32"/>
      <p:boldItalic r:id="rId33"/>
    </p:embeddedFont>
    <p:embeddedFont>
      <p:font typeface="Fjalla One" panose="02000506040000020004" pitchFamily="2" charset="0"/>
      <p:regular r:id="rId34"/>
    </p:embeddedFont>
    <p:embeddedFont>
      <p:font typeface="Roboto Condensed Light" panose="0200000000000000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ea007b78dd_0_8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ea007b78dd_0_8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geae00db0a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6" name="Google Shape;2446;geae00db0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0"/>
        <p:cNvGrpSpPr/>
        <p:nvPr/>
      </p:nvGrpSpPr>
      <p:grpSpPr>
        <a:xfrm>
          <a:off x="0" y="0"/>
          <a:ext cx="0" cy="0"/>
          <a:chOff x="0" y="0"/>
          <a:chExt cx="0" cy="0"/>
        </a:xfrm>
      </p:grpSpPr>
      <p:sp>
        <p:nvSpPr>
          <p:cNvPr id="2451" name="Google Shape;2451;geb52f43178_0_1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2" name="Google Shape;2452;geb52f43178_0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6"/>
        <p:cNvGrpSpPr/>
        <p:nvPr/>
      </p:nvGrpSpPr>
      <p:grpSpPr>
        <a:xfrm>
          <a:off x="0" y="0"/>
          <a:ext cx="0" cy="0"/>
          <a:chOff x="0" y="0"/>
          <a:chExt cx="0" cy="0"/>
        </a:xfrm>
      </p:grpSpPr>
      <p:sp>
        <p:nvSpPr>
          <p:cNvPr id="2457" name="Google Shape;2457;geb52f43178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8" name="Google Shape;2458;geb52f43178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e8f3e9b8f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e8f3e9b8f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ec3edb5c46_0_1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ec3edb5c46_0_1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ea244c309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ea244c309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ea244c309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ea244c309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1"/>
        <p:cNvGrpSpPr/>
        <p:nvPr/>
      </p:nvGrpSpPr>
      <p:grpSpPr>
        <a:xfrm>
          <a:off x="0" y="0"/>
          <a:ext cx="0" cy="0"/>
          <a:chOff x="0" y="0"/>
          <a:chExt cx="0" cy="0"/>
        </a:xfrm>
      </p:grpSpPr>
      <p:sp>
        <p:nvSpPr>
          <p:cNvPr id="2502" name="Google Shape;2502;gec3edb5c46_0_3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3" name="Google Shape;2503;gec3edb5c46_0_3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ec3edb5c46_0_5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ec3edb5c46_0_5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ea007b78d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ea007b78d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0"/>
        <p:cNvGrpSpPr/>
        <p:nvPr/>
      </p:nvGrpSpPr>
      <p:grpSpPr>
        <a:xfrm>
          <a:off x="0" y="0"/>
          <a:ext cx="0" cy="0"/>
          <a:chOff x="0" y="0"/>
          <a:chExt cx="0" cy="0"/>
        </a:xfrm>
      </p:grpSpPr>
      <p:sp>
        <p:nvSpPr>
          <p:cNvPr id="2651" name="Google Shape;2651;gec3edb5c46_0_5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2" name="Google Shape;2652;gec3edb5c46_0_5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ec4c44fe2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ec4c44fe2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ea244c30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ea244c30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ea244c30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ea244c30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9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ea007b78dd_0_3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ea007b78dd_0_3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a007b78dd_0_1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a007b78dd_0_1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ea007b78dd_0_7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ea007b78dd_0_7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eb52f431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eb52f43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ea007b78dd_0_8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ea007b78dd_0_8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ea1092391d_0_1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ea1092391d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ea1092391d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ea1092391d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cxnSp>
        <p:nvCxnSpPr>
          <p:cNvPr id="1227" name="Google Shape;1227;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0" name="Google Shape;1230;p25"/>
          <p:cNvGrpSpPr/>
          <p:nvPr/>
        </p:nvGrpSpPr>
        <p:grpSpPr>
          <a:xfrm flipH="1">
            <a:off x="499400" y="959675"/>
            <a:ext cx="581800" cy="582350"/>
            <a:chOff x="8064275" y="887850"/>
            <a:chExt cx="581800" cy="582350"/>
          </a:xfrm>
        </p:grpSpPr>
        <p:sp>
          <p:nvSpPr>
            <p:cNvPr id="1231" name="Google Shape;123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5"/>
          <p:cNvGrpSpPr/>
          <p:nvPr/>
        </p:nvGrpSpPr>
        <p:grpSpPr>
          <a:xfrm flipH="1">
            <a:off x="1500400" y="388100"/>
            <a:ext cx="292025" cy="292575"/>
            <a:chOff x="7353050" y="316275"/>
            <a:chExt cx="292025" cy="292575"/>
          </a:xfrm>
        </p:grpSpPr>
        <p:sp>
          <p:nvSpPr>
            <p:cNvPr id="1238" name="Google Shape;123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25"/>
          <p:cNvGrpSpPr/>
          <p:nvPr/>
        </p:nvGrpSpPr>
        <p:grpSpPr>
          <a:xfrm flipH="1">
            <a:off x="3527112" y="361100"/>
            <a:ext cx="175013" cy="27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25"/>
          <p:cNvGrpSpPr/>
          <p:nvPr/>
        </p:nvGrpSpPr>
        <p:grpSpPr>
          <a:xfrm flipH="1">
            <a:off x="480412" y="242700"/>
            <a:ext cx="175013" cy="27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25"/>
          <p:cNvGrpSpPr/>
          <p:nvPr/>
        </p:nvGrpSpPr>
        <p:grpSpPr>
          <a:xfrm flipH="1">
            <a:off x="901712" y="1653625"/>
            <a:ext cx="175013" cy="27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0" name="Google Shape;1260;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2" name="Google Shape;1262;p25"/>
          <p:cNvGrpSpPr/>
          <p:nvPr/>
        </p:nvGrpSpPr>
        <p:grpSpPr>
          <a:xfrm rot="10800000">
            <a:off x="499400" y="3940925"/>
            <a:ext cx="581800" cy="582350"/>
            <a:chOff x="8064275" y="887850"/>
            <a:chExt cx="581800" cy="582350"/>
          </a:xfrm>
        </p:grpSpPr>
        <p:sp>
          <p:nvSpPr>
            <p:cNvPr id="1263" name="Google Shape;12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5"/>
          <p:cNvGrpSpPr/>
          <p:nvPr/>
        </p:nvGrpSpPr>
        <p:grpSpPr>
          <a:xfrm rot="10800000">
            <a:off x="1819575" y="4586750"/>
            <a:ext cx="292025" cy="292575"/>
            <a:chOff x="7353050" y="316275"/>
            <a:chExt cx="292025" cy="292575"/>
          </a:xfrm>
        </p:grpSpPr>
        <p:sp>
          <p:nvSpPr>
            <p:cNvPr id="1270" name="Google Shape;12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25"/>
          <p:cNvGrpSpPr/>
          <p:nvPr/>
        </p:nvGrpSpPr>
        <p:grpSpPr>
          <a:xfrm rot="10800000">
            <a:off x="212525" y="4645550"/>
            <a:ext cx="175000" cy="175000"/>
            <a:chOff x="8792300" y="321275"/>
            <a:chExt cx="175000" cy="175000"/>
          </a:xfrm>
        </p:grpSpPr>
        <p:sp>
          <p:nvSpPr>
            <p:cNvPr id="1275" name="Google Shape;12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25"/>
          <p:cNvGrpSpPr/>
          <p:nvPr/>
        </p:nvGrpSpPr>
        <p:grpSpPr>
          <a:xfrm rot="10800000">
            <a:off x="480412" y="4852325"/>
            <a:ext cx="175013" cy="27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5"/>
          <p:cNvGrpSpPr/>
          <p:nvPr/>
        </p:nvGrpSpPr>
        <p:grpSpPr>
          <a:xfrm rot="10800000">
            <a:off x="1054112" y="3898600"/>
            <a:ext cx="175013" cy="27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fYe_peGQI7Yr9PteCSs8aTV-rtXhoxOZ/view?usp=sharing"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4745875" y="2017875"/>
            <a:ext cx="4608600"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a:t> Smart Coffee Machine</a:t>
            </a:r>
            <a:endParaRPr sz="5000">
              <a:solidFill>
                <a:schemeClr val="dk2"/>
              </a:solidFill>
            </a:endParaRPr>
          </a:p>
        </p:txBody>
      </p:sp>
      <p:sp>
        <p:nvSpPr>
          <p:cNvPr id="1881" name="Google Shape;1881;p33"/>
          <p:cNvSpPr txBox="1">
            <a:spLocks noGrp="1"/>
          </p:cNvSpPr>
          <p:nvPr>
            <p:ph type="subTitle" idx="1"/>
          </p:nvPr>
        </p:nvSpPr>
        <p:spPr>
          <a:xfrm>
            <a:off x="4959775" y="4197500"/>
            <a:ext cx="4394700" cy="120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Programming for Everyone:</a:t>
            </a:r>
            <a:endParaRPr sz="2000"/>
          </a:p>
          <a:p>
            <a:pPr marL="0" lvl="0" indent="0" algn="ctr" rtl="0">
              <a:spcBef>
                <a:spcPts val="0"/>
              </a:spcBef>
              <a:spcAft>
                <a:spcPts val="0"/>
              </a:spcAft>
              <a:buNone/>
            </a:pPr>
            <a:r>
              <a:rPr lang="en" sz="2000"/>
              <a:t> An Introduction to Visual Languages</a:t>
            </a:r>
            <a:endParaRPr sz="2000"/>
          </a:p>
          <a:p>
            <a:pPr marL="0" lvl="0" indent="0" algn="r" rtl="0">
              <a:spcBef>
                <a:spcPts val="0"/>
              </a:spcBef>
              <a:spcAft>
                <a:spcPts val="0"/>
              </a:spcAft>
              <a:buNone/>
            </a:pPr>
            <a:endParaRPr sz="2000">
              <a:solidFill>
                <a:schemeClr val="accent1"/>
              </a:solidFill>
            </a:endParaRPr>
          </a:p>
        </p:txBody>
      </p:sp>
      <p:pic>
        <p:nvPicPr>
          <p:cNvPr id="1882" name="Google Shape;1882;p33"/>
          <p:cNvPicPr preferRelativeResize="0"/>
          <p:nvPr/>
        </p:nvPicPr>
        <p:blipFill>
          <a:blip r:embed="rId3">
            <a:alphaModFix/>
          </a:blip>
          <a:stretch>
            <a:fillRect/>
          </a:stretch>
        </p:blipFill>
        <p:spPr>
          <a:xfrm>
            <a:off x="76775" y="122823"/>
            <a:ext cx="2686000" cy="58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42"/>
          <p:cNvSpPr txBox="1">
            <a:spLocks noGrp="1"/>
          </p:cNvSpPr>
          <p:nvPr>
            <p:ph type="title"/>
          </p:nvPr>
        </p:nvSpPr>
        <p:spPr>
          <a:xfrm>
            <a:off x="3264449" y="42976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Statecharts</a:t>
            </a:r>
            <a:endParaRPr/>
          </a:p>
        </p:txBody>
      </p:sp>
      <p:pic>
        <p:nvPicPr>
          <p:cNvPr id="2443" name="Google Shape;2443;p42"/>
          <p:cNvPicPr preferRelativeResize="0"/>
          <p:nvPr/>
        </p:nvPicPr>
        <p:blipFill>
          <a:blip r:embed="rId3">
            <a:alphaModFix/>
          </a:blip>
          <a:stretch>
            <a:fillRect/>
          </a:stretch>
        </p:blipFill>
        <p:spPr>
          <a:xfrm>
            <a:off x="1791550" y="1158166"/>
            <a:ext cx="5408492" cy="38329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7"/>
        <p:cNvGrpSpPr/>
        <p:nvPr/>
      </p:nvGrpSpPr>
      <p:grpSpPr>
        <a:xfrm>
          <a:off x="0" y="0"/>
          <a:ext cx="0" cy="0"/>
          <a:chOff x="0" y="0"/>
          <a:chExt cx="0" cy="0"/>
        </a:xfrm>
      </p:grpSpPr>
      <p:sp>
        <p:nvSpPr>
          <p:cNvPr id="2448" name="Google Shape;2448;p43"/>
          <p:cNvSpPr txBox="1">
            <a:spLocks noGrp="1"/>
          </p:cNvSpPr>
          <p:nvPr>
            <p:ph type="title"/>
          </p:nvPr>
        </p:nvSpPr>
        <p:spPr>
          <a:xfrm>
            <a:off x="3264449" y="42976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Statecharts</a:t>
            </a:r>
            <a:endParaRPr/>
          </a:p>
        </p:txBody>
      </p:sp>
      <p:pic>
        <p:nvPicPr>
          <p:cNvPr id="2449" name="Google Shape;2449;p43"/>
          <p:cNvPicPr preferRelativeResize="0"/>
          <p:nvPr/>
        </p:nvPicPr>
        <p:blipFill>
          <a:blip r:embed="rId3">
            <a:alphaModFix/>
          </a:blip>
          <a:stretch>
            <a:fillRect/>
          </a:stretch>
        </p:blipFill>
        <p:spPr>
          <a:xfrm>
            <a:off x="1371600" y="1005766"/>
            <a:ext cx="6583240" cy="38329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3"/>
        <p:cNvGrpSpPr/>
        <p:nvPr/>
      </p:nvGrpSpPr>
      <p:grpSpPr>
        <a:xfrm>
          <a:off x="0" y="0"/>
          <a:ext cx="0" cy="0"/>
          <a:chOff x="0" y="0"/>
          <a:chExt cx="0" cy="0"/>
        </a:xfrm>
      </p:grpSpPr>
      <p:sp>
        <p:nvSpPr>
          <p:cNvPr id="2454" name="Google Shape;2454;p44"/>
          <p:cNvSpPr txBox="1">
            <a:spLocks noGrp="1"/>
          </p:cNvSpPr>
          <p:nvPr>
            <p:ph type="title"/>
          </p:nvPr>
        </p:nvSpPr>
        <p:spPr>
          <a:xfrm>
            <a:off x="2971800" y="25359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Scratch</a:t>
            </a:r>
            <a:endParaRPr sz="4700"/>
          </a:p>
        </p:txBody>
      </p:sp>
      <p:sp>
        <p:nvSpPr>
          <p:cNvPr id="2455" name="Google Shape;2455;p44"/>
          <p:cNvSpPr txBox="1">
            <a:spLocks noGrp="1"/>
          </p:cNvSpPr>
          <p:nvPr>
            <p:ph type="title" idx="2"/>
          </p:nvPr>
        </p:nvSpPr>
        <p:spPr>
          <a:xfrm>
            <a:off x="2971800" y="14660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9"/>
        <p:cNvGrpSpPr/>
        <p:nvPr/>
      </p:nvGrpSpPr>
      <p:grpSpPr>
        <a:xfrm>
          <a:off x="0" y="0"/>
          <a:ext cx="0" cy="0"/>
          <a:chOff x="0" y="0"/>
          <a:chExt cx="0" cy="0"/>
        </a:xfrm>
      </p:grpSpPr>
      <p:sp>
        <p:nvSpPr>
          <p:cNvPr id="2460" name="Google Shape;2460;p45"/>
          <p:cNvSpPr txBox="1">
            <a:spLocks noGrp="1"/>
          </p:cNvSpPr>
          <p:nvPr>
            <p:ph type="title"/>
          </p:nvPr>
        </p:nvSpPr>
        <p:spPr>
          <a:xfrm>
            <a:off x="2688150" y="429775"/>
            <a:ext cx="3767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Behavior Requirements</a:t>
            </a:r>
            <a:endParaRPr/>
          </a:p>
        </p:txBody>
      </p:sp>
      <p:sp>
        <p:nvSpPr>
          <p:cNvPr id="2461" name="Google Shape;2461;p45"/>
          <p:cNvSpPr txBox="1"/>
          <p:nvPr/>
        </p:nvSpPr>
        <p:spPr>
          <a:xfrm>
            <a:off x="275825" y="1310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01</a:t>
            </a:r>
            <a:endParaRPr sz="2500">
              <a:solidFill>
                <a:schemeClr val="accent1"/>
              </a:solidFill>
              <a:latin typeface="Fjalla One"/>
              <a:ea typeface="Fjalla One"/>
              <a:cs typeface="Fjalla One"/>
              <a:sym typeface="Fjalla One"/>
            </a:endParaRPr>
          </a:p>
        </p:txBody>
      </p:sp>
      <p:sp>
        <p:nvSpPr>
          <p:cNvPr id="2462" name="Google Shape;2462;p45"/>
          <p:cNvSpPr txBox="1"/>
          <p:nvPr/>
        </p:nvSpPr>
        <p:spPr>
          <a:xfrm>
            <a:off x="812625" y="1234375"/>
            <a:ext cx="8331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someone enters the kitchen the coffee machine asks if you would like to drink coffee. Then if the answer is yes the machine starts heating the water (30 seconds).</a:t>
            </a:r>
            <a:endParaRPr sz="1600">
              <a:solidFill>
                <a:schemeClr val="dk2"/>
              </a:solidFill>
              <a:latin typeface="Barlow Semi Condensed"/>
              <a:ea typeface="Barlow Semi Condensed"/>
              <a:cs typeface="Barlow Semi Condensed"/>
              <a:sym typeface="Barlow Semi Condensed"/>
            </a:endParaRPr>
          </a:p>
        </p:txBody>
      </p:sp>
      <p:sp>
        <p:nvSpPr>
          <p:cNvPr id="2463" name="Google Shape;2463;p45"/>
          <p:cNvSpPr txBox="1"/>
          <p:nvPr/>
        </p:nvSpPr>
        <p:spPr>
          <a:xfrm>
            <a:off x="813125" y="2807275"/>
            <a:ext cx="844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When someone chooses a type of coffee, the machine starts shredding the coffee beans for 10 seconds.</a:t>
            </a:r>
            <a:endParaRPr sz="1600" dirty="0">
              <a:solidFill>
                <a:schemeClr val="dk2"/>
              </a:solidFill>
              <a:latin typeface="Barlow Semi Condensed"/>
              <a:ea typeface="Barlow Semi Condensed"/>
              <a:cs typeface="Barlow Semi Condensed"/>
              <a:sym typeface="Barlow Semi Condensed"/>
            </a:endParaRPr>
          </a:p>
        </p:txBody>
      </p:sp>
      <p:sp>
        <p:nvSpPr>
          <p:cNvPr id="2464" name="Google Shape;2464;p45"/>
          <p:cNvSpPr txBox="1"/>
          <p:nvPr/>
        </p:nvSpPr>
        <p:spPr>
          <a:xfrm>
            <a:off x="813125" y="3570975"/>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At the end of the grinding, the machine pours coffee and then says “the coffee is ready”.</a:t>
            </a:r>
            <a:endParaRPr sz="1600">
              <a:solidFill>
                <a:schemeClr val="dk2"/>
              </a:solidFill>
              <a:latin typeface="Barlow Semi Condensed"/>
              <a:ea typeface="Barlow Semi Condensed"/>
              <a:cs typeface="Barlow Semi Condensed"/>
              <a:sym typeface="Barlow Semi Condensed"/>
            </a:endParaRPr>
          </a:p>
        </p:txBody>
      </p:sp>
      <p:sp>
        <p:nvSpPr>
          <p:cNvPr id="2465" name="Google Shape;2465;p45"/>
          <p:cNvSpPr txBox="1"/>
          <p:nvPr/>
        </p:nvSpPr>
        <p:spPr>
          <a:xfrm>
            <a:off x="813125" y="2025475"/>
            <a:ext cx="7923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While boiling the water the machine </a:t>
            </a:r>
            <a:r>
              <a:rPr lang="en-US" sz="1600" dirty="0">
                <a:solidFill>
                  <a:schemeClr val="dk2"/>
                </a:solidFill>
                <a:latin typeface="Barlow Semi Condensed"/>
                <a:ea typeface="Barlow Semi Condensed"/>
                <a:cs typeface="Barlow Semi Condensed"/>
                <a:sym typeface="Barlow Semi Condensed"/>
              </a:rPr>
              <a:t>says,</a:t>
            </a:r>
            <a:r>
              <a:rPr lang="en" sz="1600" dirty="0">
                <a:solidFill>
                  <a:schemeClr val="dk2"/>
                </a:solidFill>
                <a:latin typeface="Barlow Semi Condensed"/>
                <a:ea typeface="Barlow Semi Condensed"/>
                <a:cs typeface="Barlow Semi Condensed"/>
                <a:sym typeface="Barlow Semi Condensed"/>
              </a:rPr>
              <a:t> </a:t>
            </a:r>
            <a:r>
              <a:rPr lang="en-US" sz="1600" dirty="0">
                <a:solidFill>
                  <a:schemeClr val="dk2"/>
                </a:solidFill>
                <a:latin typeface="Barlow Semi Condensed"/>
                <a:ea typeface="Barlow Semi Condensed"/>
                <a:cs typeface="Barlow Semi Condensed"/>
                <a:sym typeface="Barlow Semi Condensed"/>
              </a:rPr>
              <a:t>"What coffee would you like to drink"</a:t>
            </a:r>
            <a:r>
              <a:rPr lang="en" sz="1600" dirty="0">
                <a:solidFill>
                  <a:schemeClr val="dk2"/>
                </a:solidFill>
                <a:latin typeface="Barlow Semi Condensed"/>
                <a:ea typeface="Barlow Semi Condensed"/>
                <a:cs typeface="Barlow Semi Condensed"/>
                <a:sym typeface="Barlow Semi Condensed"/>
              </a:rPr>
              <a:t>”.</a:t>
            </a:r>
            <a:endParaRPr sz="1600" dirty="0">
              <a:solidFill>
                <a:schemeClr val="dk2"/>
              </a:solidFill>
              <a:latin typeface="Barlow Semi Condensed"/>
              <a:ea typeface="Barlow Semi Condensed"/>
              <a:cs typeface="Barlow Semi Condensed"/>
              <a:sym typeface="Barlow Semi Condensed"/>
            </a:endParaRPr>
          </a:p>
        </p:txBody>
      </p:sp>
      <p:sp>
        <p:nvSpPr>
          <p:cNvPr id="2466" name="Google Shape;2466;p45"/>
          <p:cNvSpPr txBox="1"/>
          <p:nvPr/>
        </p:nvSpPr>
        <p:spPr>
          <a:xfrm>
            <a:off x="275825" y="2072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02</a:t>
            </a:r>
            <a:endParaRPr sz="2500">
              <a:solidFill>
                <a:schemeClr val="accent1"/>
              </a:solidFill>
              <a:latin typeface="Fjalla One"/>
              <a:ea typeface="Fjalla One"/>
              <a:cs typeface="Fjalla One"/>
              <a:sym typeface="Fjalla One"/>
            </a:endParaRPr>
          </a:p>
        </p:txBody>
      </p:sp>
      <p:sp>
        <p:nvSpPr>
          <p:cNvPr id="2467" name="Google Shape;2467;p45"/>
          <p:cNvSpPr txBox="1"/>
          <p:nvPr/>
        </p:nvSpPr>
        <p:spPr>
          <a:xfrm>
            <a:off x="275825" y="2834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03</a:t>
            </a:r>
            <a:endParaRPr sz="2500">
              <a:solidFill>
                <a:schemeClr val="accent1"/>
              </a:solidFill>
              <a:latin typeface="Fjalla One"/>
              <a:ea typeface="Fjalla One"/>
              <a:cs typeface="Fjalla One"/>
              <a:sym typeface="Fjalla One"/>
            </a:endParaRPr>
          </a:p>
        </p:txBody>
      </p:sp>
      <p:sp>
        <p:nvSpPr>
          <p:cNvPr id="2468" name="Google Shape;2468;p45"/>
          <p:cNvSpPr txBox="1"/>
          <p:nvPr/>
        </p:nvSpPr>
        <p:spPr>
          <a:xfrm>
            <a:off x="275825" y="3596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04</a:t>
            </a:r>
            <a:endParaRPr sz="2500">
              <a:solidFill>
                <a:schemeClr val="accent1"/>
              </a:solidFill>
              <a:latin typeface="Fjalla One"/>
              <a:ea typeface="Fjalla One"/>
              <a:cs typeface="Fjalla One"/>
              <a:sym typeface="Fjall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46"/>
          <p:cNvSpPr txBox="1">
            <a:spLocks noGrp="1"/>
          </p:cNvSpPr>
          <p:nvPr>
            <p:ph type="title"/>
          </p:nvPr>
        </p:nvSpPr>
        <p:spPr>
          <a:xfrm>
            <a:off x="2688150" y="582175"/>
            <a:ext cx="37677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Controlled Language</a:t>
            </a:r>
            <a:endParaRPr/>
          </a:p>
          <a:p>
            <a:pPr marL="0" lvl="0" indent="0" algn="ctr" rtl="0">
              <a:spcBef>
                <a:spcPts val="0"/>
              </a:spcBef>
              <a:spcAft>
                <a:spcPts val="0"/>
              </a:spcAft>
              <a:buNone/>
            </a:pPr>
            <a:endParaRPr/>
          </a:p>
        </p:txBody>
      </p:sp>
      <p:sp>
        <p:nvSpPr>
          <p:cNvPr id="2474" name="Google Shape;2474;p46"/>
          <p:cNvSpPr txBox="1"/>
          <p:nvPr/>
        </p:nvSpPr>
        <p:spPr>
          <a:xfrm>
            <a:off x="275825" y="1310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01</a:t>
            </a:r>
            <a:endParaRPr sz="2500">
              <a:solidFill>
                <a:schemeClr val="accent1"/>
              </a:solidFill>
              <a:latin typeface="Fjalla One"/>
              <a:ea typeface="Fjalla One"/>
              <a:cs typeface="Fjalla One"/>
              <a:sym typeface="Fjalla One"/>
            </a:endParaRPr>
          </a:p>
        </p:txBody>
      </p:sp>
      <p:sp>
        <p:nvSpPr>
          <p:cNvPr id="2475" name="Google Shape;2475;p46"/>
          <p:cNvSpPr txBox="1"/>
          <p:nvPr/>
        </p:nvSpPr>
        <p:spPr>
          <a:xfrm>
            <a:off x="812625" y="1158175"/>
            <a:ext cx="8169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a person enters the kitchen, then the coffee machine plays the sound  “Would you like to drink a coffee?”.</a:t>
            </a:r>
            <a:endParaRPr sz="1600">
              <a:solidFill>
                <a:schemeClr val="dk2"/>
              </a:solidFill>
              <a:latin typeface="Barlow Semi Condensed"/>
              <a:ea typeface="Barlow Semi Condensed"/>
              <a:cs typeface="Barlow Semi Condensed"/>
              <a:sym typeface="Barlow Semi Condensed"/>
            </a:endParaRPr>
          </a:p>
        </p:txBody>
      </p:sp>
      <p:sp>
        <p:nvSpPr>
          <p:cNvPr id="2476" name="Google Shape;2476;p46"/>
          <p:cNvSpPr txBox="1"/>
          <p:nvPr/>
        </p:nvSpPr>
        <p:spPr>
          <a:xfrm>
            <a:off x="813125" y="2807275"/>
            <a:ext cx="792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a person chooses a type of coffee then the coffee machine starts shredding the coffee beans and the clock ticks for 10 seconds.</a:t>
            </a:r>
            <a:endParaRPr sz="1600">
              <a:solidFill>
                <a:schemeClr val="dk2"/>
              </a:solidFill>
              <a:latin typeface="Barlow Semi Condensed"/>
              <a:ea typeface="Barlow Semi Condensed"/>
              <a:cs typeface="Barlow Semi Condensed"/>
              <a:sym typeface="Barlow Semi Condensed"/>
            </a:endParaRPr>
          </a:p>
        </p:txBody>
      </p:sp>
      <p:sp>
        <p:nvSpPr>
          <p:cNvPr id="2477" name="Google Shape;2477;p46"/>
          <p:cNvSpPr txBox="1"/>
          <p:nvPr/>
        </p:nvSpPr>
        <p:spPr>
          <a:xfrm>
            <a:off x="813125" y="3570975"/>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the clock stops ticking then the coffee machine plays sound “your coffee is ready”.</a:t>
            </a:r>
            <a:endParaRPr sz="1600">
              <a:solidFill>
                <a:schemeClr val="dk2"/>
              </a:solidFill>
              <a:latin typeface="Barlow Semi Condensed"/>
              <a:ea typeface="Barlow Semi Condensed"/>
              <a:cs typeface="Barlow Semi Condensed"/>
              <a:sym typeface="Barlow Semi Condensed"/>
            </a:endParaRPr>
          </a:p>
        </p:txBody>
      </p:sp>
      <p:sp>
        <p:nvSpPr>
          <p:cNvPr id="2478" name="Google Shape;2478;p46"/>
          <p:cNvSpPr txBox="1"/>
          <p:nvPr/>
        </p:nvSpPr>
        <p:spPr>
          <a:xfrm>
            <a:off x="275825" y="2072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02</a:t>
            </a:r>
            <a:endParaRPr sz="2500">
              <a:solidFill>
                <a:schemeClr val="accent1"/>
              </a:solidFill>
              <a:latin typeface="Fjalla One"/>
              <a:ea typeface="Fjalla One"/>
              <a:cs typeface="Fjalla One"/>
              <a:sym typeface="Fjalla One"/>
            </a:endParaRPr>
          </a:p>
        </p:txBody>
      </p:sp>
      <p:sp>
        <p:nvSpPr>
          <p:cNvPr id="2479" name="Google Shape;2479;p46"/>
          <p:cNvSpPr txBox="1"/>
          <p:nvPr/>
        </p:nvSpPr>
        <p:spPr>
          <a:xfrm>
            <a:off x="275825" y="2834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03</a:t>
            </a:r>
            <a:endParaRPr sz="2500">
              <a:solidFill>
                <a:schemeClr val="accent1"/>
              </a:solidFill>
              <a:latin typeface="Fjalla One"/>
              <a:ea typeface="Fjalla One"/>
              <a:cs typeface="Fjalla One"/>
              <a:sym typeface="Fjalla One"/>
            </a:endParaRPr>
          </a:p>
        </p:txBody>
      </p:sp>
      <p:sp>
        <p:nvSpPr>
          <p:cNvPr id="2480" name="Google Shape;2480;p46"/>
          <p:cNvSpPr txBox="1"/>
          <p:nvPr/>
        </p:nvSpPr>
        <p:spPr>
          <a:xfrm>
            <a:off x="275825" y="35965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04</a:t>
            </a:r>
            <a:endParaRPr sz="2500">
              <a:solidFill>
                <a:schemeClr val="accent1"/>
              </a:solidFill>
              <a:latin typeface="Fjalla One"/>
              <a:ea typeface="Fjalla One"/>
              <a:cs typeface="Fjalla One"/>
              <a:sym typeface="Fjalla One"/>
            </a:endParaRPr>
          </a:p>
        </p:txBody>
      </p:sp>
      <p:sp>
        <p:nvSpPr>
          <p:cNvPr id="2481" name="Google Shape;2481;p46"/>
          <p:cNvSpPr txBox="1"/>
          <p:nvPr/>
        </p:nvSpPr>
        <p:spPr>
          <a:xfrm>
            <a:off x="813125" y="1949275"/>
            <a:ext cx="7923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a person answers, if the  answer is “yes”, then the coffee machine starts boiling the water and the coffee machine plays the sound “Which type of coffee would you like to drink?” and  the clock ticks for 30 seconds.</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pic>
        <p:nvPicPr>
          <p:cNvPr id="2486" name="Google Shape;2486;p47"/>
          <p:cNvPicPr preferRelativeResize="0"/>
          <p:nvPr/>
        </p:nvPicPr>
        <p:blipFill>
          <a:blip r:embed="rId3">
            <a:alphaModFix/>
          </a:blip>
          <a:stretch>
            <a:fillRect/>
          </a:stretch>
        </p:blipFill>
        <p:spPr>
          <a:xfrm>
            <a:off x="1794699" y="1268312"/>
            <a:ext cx="5554651" cy="3429975"/>
          </a:xfrm>
          <a:prstGeom prst="rect">
            <a:avLst/>
          </a:prstGeom>
          <a:noFill/>
          <a:ln>
            <a:noFill/>
          </a:ln>
        </p:spPr>
      </p:pic>
      <p:sp>
        <p:nvSpPr>
          <p:cNvPr id="2487" name="Google Shape;2487;p47"/>
          <p:cNvSpPr txBox="1">
            <a:spLocks noGrp="1"/>
          </p:cNvSpPr>
          <p:nvPr>
            <p:ph type="title"/>
          </p:nvPr>
        </p:nvSpPr>
        <p:spPr>
          <a:xfrm>
            <a:off x="3142663" y="683000"/>
            <a:ext cx="28587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Object 1: person</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pic>
        <p:nvPicPr>
          <p:cNvPr id="2492" name="Google Shape;2492;p48"/>
          <p:cNvPicPr preferRelativeResize="0"/>
          <p:nvPr/>
        </p:nvPicPr>
        <p:blipFill>
          <a:blip r:embed="rId3">
            <a:alphaModFix/>
          </a:blip>
          <a:stretch>
            <a:fillRect/>
          </a:stretch>
        </p:blipFill>
        <p:spPr>
          <a:xfrm>
            <a:off x="1794699" y="1268312"/>
            <a:ext cx="5554651" cy="3429975"/>
          </a:xfrm>
          <a:prstGeom prst="rect">
            <a:avLst/>
          </a:prstGeom>
          <a:noFill/>
          <a:ln>
            <a:noFill/>
          </a:ln>
        </p:spPr>
      </p:pic>
      <p:sp>
        <p:nvSpPr>
          <p:cNvPr id="2493" name="Google Shape;2493;p48"/>
          <p:cNvSpPr txBox="1">
            <a:spLocks noGrp="1"/>
          </p:cNvSpPr>
          <p:nvPr>
            <p:ph type="title"/>
          </p:nvPr>
        </p:nvSpPr>
        <p:spPr>
          <a:xfrm>
            <a:off x="3142663" y="683000"/>
            <a:ext cx="2858700" cy="58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Object 2: Coffee machine</a:t>
            </a:r>
            <a:endParaRPr sz="2100"/>
          </a:p>
        </p:txBody>
      </p:sp>
      <p:pic>
        <p:nvPicPr>
          <p:cNvPr id="2494" name="Google Shape;2494;p48"/>
          <p:cNvPicPr preferRelativeResize="0"/>
          <p:nvPr/>
        </p:nvPicPr>
        <p:blipFill>
          <a:blip r:embed="rId4">
            <a:alphaModFix/>
          </a:blip>
          <a:stretch>
            <a:fillRect/>
          </a:stretch>
        </p:blipFill>
        <p:spPr>
          <a:xfrm>
            <a:off x="1806488" y="1232625"/>
            <a:ext cx="5531025" cy="3523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499" name="Google Shape;2499;p49"/>
          <p:cNvSpPr txBox="1">
            <a:spLocks noGrp="1"/>
          </p:cNvSpPr>
          <p:nvPr>
            <p:ph type="title"/>
          </p:nvPr>
        </p:nvSpPr>
        <p:spPr>
          <a:xfrm>
            <a:off x="3142663" y="683000"/>
            <a:ext cx="28587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Object 3: clock</a:t>
            </a:r>
            <a:endParaRPr sz="2100"/>
          </a:p>
        </p:txBody>
      </p:sp>
      <p:pic>
        <p:nvPicPr>
          <p:cNvPr id="2500" name="Google Shape;2500;p49"/>
          <p:cNvPicPr preferRelativeResize="0"/>
          <p:nvPr/>
        </p:nvPicPr>
        <p:blipFill>
          <a:blip r:embed="rId3">
            <a:alphaModFix/>
          </a:blip>
          <a:stretch>
            <a:fillRect/>
          </a:stretch>
        </p:blipFill>
        <p:spPr>
          <a:xfrm>
            <a:off x="2867163" y="1391100"/>
            <a:ext cx="3409675" cy="336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4"/>
        <p:cNvGrpSpPr/>
        <p:nvPr/>
      </p:nvGrpSpPr>
      <p:grpSpPr>
        <a:xfrm>
          <a:off x="0" y="0"/>
          <a:ext cx="0" cy="0"/>
          <a:chOff x="0" y="0"/>
          <a:chExt cx="0" cy="0"/>
        </a:xfrm>
      </p:grpSpPr>
      <p:sp>
        <p:nvSpPr>
          <p:cNvPr id="2505" name="Google Shape;2505;p50"/>
          <p:cNvSpPr txBox="1">
            <a:spLocks noGrp="1"/>
          </p:cNvSpPr>
          <p:nvPr>
            <p:ph type="title" idx="2"/>
          </p:nvPr>
        </p:nvSpPr>
        <p:spPr>
          <a:xfrm>
            <a:off x="2971800" y="1923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51"/>
          <p:cNvSpPr/>
          <p:nvPr/>
        </p:nvSpPr>
        <p:spPr>
          <a:xfrm>
            <a:off x="1183525" y="1040025"/>
            <a:ext cx="5357100" cy="37503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Contrast Languages</a:t>
            </a:r>
            <a:endParaRPr/>
          </a:p>
        </p:txBody>
      </p:sp>
      <p:grpSp>
        <p:nvGrpSpPr>
          <p:cNvPr id="2512" name="Google Shape;2512;p51"/>
          <p:cNvGrpSpPr/>
          <p:nvPr/>
        </p:nvGrpSpPr>
        <p:grpSpPr>
          <a:xfrm>
            <a:off x="5276029" y="1581260"/>
            <a:ext cx="3114831" cy="2690262"/>
            <a:chOff x="801025" y="358275"/>
            <a:chExt cx="6170425" cy="5079800"/>
          </a:xfrm>
        </p:grpSpPr>
        <p:sp>
          <p:nvSpPr>
            <p:cNvPr id="2513" name="Google Shape;2513;p51"/>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1"/>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1"/>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1"/>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1"/>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1"/>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1"/>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1"/>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1"/>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1"/>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1"/>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1"/>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1"/>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1"/>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1"/>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1"/>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1"/>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1"/>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1"/>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1"/>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1"/>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1"/>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1"/>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1"/>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1"/>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1"/>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1"/>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1"/>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1"/>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1"/>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1"/>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1"/>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1"/>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1"/>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1"/>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1"/>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1"/>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1"/>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1"/>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1"/>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1"/>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1"/>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1"/>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1"/>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1"/>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1"/>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1"/>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1"/>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1"/>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1"/>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1"/>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1"/>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1"/>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1"/>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1"/>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1"/>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1"/>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1"/>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1"/>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1"/>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1"/>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1"/>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1"/>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1"/>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1"/>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1"/>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1"/>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1"/>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1"/>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1"/>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1"/>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1"/>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1"/>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1"/>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1"/>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1"/>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1"/>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1"/>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1"/>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1"/>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1"/>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1"/>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1"/>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1"/>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1"/>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1"/>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1"/>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1"/>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1"/>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1"/>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1"/>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1"/>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1"/>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1"/>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1"/>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1"/>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1"/>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1"/>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1"/>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1"/>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1"/>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1"/>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1"/>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1"/>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1"/>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1"/>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1"/>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1"/>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1"/>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1"/>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1"/>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1"/>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1"/>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1"/>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1"/>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1"/>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1"/>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1"/>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1"/>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1"/>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1"/>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1"/>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1"/>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1"/>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1"/>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1"/>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1"/>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1"/>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1"/>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1"/>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1"/>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1"/>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1"/>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1"/>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1"/>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1"/>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9" name="Google Shape;2649;p51"/>
          <p:cNvSpPr txBox="1"/>
          <p:nvPr/>
        </p:nvSpPr>
        <p:spPr>
          <a:xfrm>
            <a:off x="1459700" y="1314800"/>
            <a:ext cx="3900000" cy="318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2"/>
                </a:solidFill>
                <a:latin typeface="Barlow Semi Condensed"/>
                <a:ea typeface="Barlow Semi Condensed"/>
                <a:cs typeface="Barlow Semi Condensed"/>
                <a:sym typeface="Barlow Semi Condensed"/>
              </a:rPr>
              <a:t>After we worked with both languages, we think that one difference between statecharts and behavioral programming, is that visualization is more native to common user, that not necessary familiar with coding. So this is one big pro for visual programming.</a:t>
            </a:r>
            <a:endParaRPr>
              <a:solidFill>
                <a:schemeClr val="dk2"/>
              </a:solidFill>
              <a:latin typeface="Barlow Semi Condensed"/>
              <a:ea typeface="Barlow Semi Condensed"/>
              <a:cs typeface="Barlow Semi Condensed"/>
              <a:sym typeface="Barlow Semi Condensed"/>
            </a:endParaRPr>
          </a:p>
          <a:p>
            <a:pPr marL="0" lvl="0" indent="0" algn="l" rtl="0">
              <a:lnSpc>
                <a:spcPct val="115000"/>
              </a:lnSpc>
              <a:spcBef>
                <a:spcPts val="1200"/>
              </a:spcBef>
              <a:spcAft>
                <a:spcPts val="0"/>
              </a:spcAft>
              <a:buNone/>
            </a:pPr>
            <a:r>
              <a:rPr lang="en">
                <a:solidFill>
                  <a:schemeClr val="dk2"/>
                </a:solidFill>
                <a:latin typeface="Barlow Semi Condensed"/>
                <a:ea typeface="Barlow Semi Condensed"/>
                <a:cs typeface="Barlow Semi Condensed"/>
                <a:sym typeface="Barlow Semi Condensed"/>
              </a:rPr>
              <a:t>On the other hand, statecharts allows to it’s users program faster, so it is a pro for someone who is familiar with both types of programing.</a:t>
            </a:r>
            <a:endParaRPr>
              <a:solidFill>
                <a:schemeClr val="dk2"/>
              </a:solidFill>
              <a:latin typeface="Barlow Semi Condensed"/>
              <a:ea typeface="Barlow Semi Condensed"/>
              <a:cs typeface="Barlow Semi Condensed"/>
              <a:sym typeface="Barlow Semi Condensed"/>
            </a:endParaRPr>
          </a:p>
          <a:p>
            <a:pPr marL="0" lvl="0" indent="0" algn="l" rtl="0">
              <a:lnSpc>
                <a:spcPct val="115000"/>
              </a:lnSpc>
              <a:spcBef>
                <a:spcPts val="1200"/>
              </a:spcBef>
              <a:spcAft>
                <a:spcPts val="1200"/>
              </a:spcAft>
              <a:buNone/>
            </a:pPr>
            <a:r>
              <a:rPr lang="en">
                <a:solidFill>
                  <a:schemeClr val="dk2"/>
                </a:solidFill>
                <a:latin typeface="Barlow Semi Condensed"/>
                <a:ea typeface="Barlow Semi Condensed"/>
                <a:cs typeface="Barlow Semi Condensed"/>
                <a:sym typeface="Barlow Semi Condensed"/>
              </a:rPr>
              <a:t>To conclude, in our opinion behavioral programming is simpler to use, but for complex projects, we would prefer to work with statecharts.</a:t>
            </a:r>
            <a:endParaRPr>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34"/>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Student Details</a:t>
            </a:r>
            <a:endParaRPr/>
          </a:p>
          <a:p>
            <a:pPr marL="0" lvl="0" indent="0" algn="ctr" rtl="0">
              <a:spcBef>
                <a:spcPts val="0"/>
              </a:spcBef>
              <a:spcAft>
                <a:spcPts val="0"/>
              </a:spcAft>
              <a:buNone/>
            </a:pPr>
            <a:endParaRPr/>
          </a:p>
        </p:txBody>
      </p:sp>
      <p:grpSp>
        <p:nvGrpSpPr>
          <p:cNvPr id="1888" name="Google Shape;1888;p34"/>
          <p:cNvGrpSpPr/>
          <p:nvPr/>
        </p:nvGrpSpPr>
        <p:grpSpPr>
          <a:xfrm>
            <a:off x="1980400" y="1601713"/>
            <a:ext cx="5183250" cy="3541786"/>
            <a:chOff x="277900" y="420125"/>
            <a:chExt cx="6852525" cy="4682425"/>
          </a:xfrm>
        </p:grpSpPr>
        <p:sp>
          <p:nvSpPr>
            <p:cNvPr id="1889" name="Google Shape;1889;p34"/>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34"/>
          <p:cNvGrpSpPr/>
          <p:nvPr/>
        </p:nvGrpSpPr>
        <p:grpSpPr>
          <a:xfrm>
            <a:off x="5495189" y="2811226"/>
            <a:ext cx="203374" cy="179736"/>
            <a:chOff x="-3137650" y="2787000"/>
            <a:chExt cx="291450" cy="257575"/>
          </a:xfrm>
        </p:grpSpPr>
        <p:sp>
          <p:nvSpPr>
            <p:cNvPr id="2081" name="Google Shape;2081;p34"/>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34"/>
          <p:cNvGrpSpPr/>
          <p:nvPr/>
        </p:nvGrpSpPr>
        <p:grpSpPr>
          <a:xfrm>
            <a:off x="3830965" y="2799136"/>
            <a:ext cx="203915" cy="203915"/>
            <a:chOff x="-6354300" y="2757075"/>
            <a:chExt cx="292225" cy="292225"/>
          </a:xfrm>
        </p:grpSpPr>
        <p:sp>
          <p:nvSpPr>
            <p:cNvPr id="2090" name="Google Shape;2090;p34"/>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34"/>
          <p:cNvGrpSpPr/>
          <p:nvPr/>
        </p:nvGrpSpPr>
        <p:grpSpPr>
          <a:xfrm>
            <a:off x="4917834" y="2603164"/>
            <a:ext cx="203374" cy="203915"/>
            <a:chOff x="-1700225" y="2768875"/>
            <a:chExt cx="291450" cy="292225"/>
          </a:xfrm>
        </p:grpSpPr>
        <p:sp>
          <p:nvSpPr>
            <p:cNvPr id="2095" name="Google Shape;2095;p34"/>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1" name="Google Shape;2101;p34"/>
          <p:cNvSpPr txBox="1">
            <a:spLocks noGrp="1"/>
          </p:cNvSpPr>
          <p:nvPr>
            <p:ph type="subTitle" idx="1"/>
          </p:nvPr>
        </p:nvSpPr>
        <p:spPr>
          <a:xfrm>
            <a:off x="6659403" y="2311011"/>
            <a:ext cx="19452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Igor Pugach</a:t>
            </a:r>
            <a:endParaRPr/>
          </a:p>
        </p:txBody>
      </p:sp>
      <p:sp>
        <p:nvSpPr>
          <p:cNvPr id="2102" name="Google Shape;2102;p34"/>
          <p:cNvSpPr txBox="1">
            <a:spLocks noGrp="1"/>
          </p:cNvSpPr>
          <p:nvPr>
            <p:ph type="subTitle" idx="1"/>
          </p:nvPr>
        </p:nvSpPr>
        <p:spPr>
          <a:xfrm>
            <a:off x="6120000" y="2531600"/>
            <a:ext cx="3024000" cy="10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Department: Electrical Engineering</a:t>
            </a:r>
            <a:endParaRPr sz="160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Institute: HIT</a:t>
            </a:r>
            <a:endParaRPr sz="1600"/>
          </a:p>
        </p:txBody>
      </p:sp>
      <p:grpSp>
        <p:nvGrpSpPr>
          <p:cNvPr id="2103" name="Google Shape;2103;p34"/>
          <p:cNvGrpSpPr/>
          <p:nvPr/>
        </p:nvGrpSpPr>
        <p:grpSpPr>
          <a:xfrm>
            <a:off x="7532519" y="2310573"/>
            <a:ext cx="175013" cy="27000"/>
            <a:chOff x="5662375" y="212375"/>
            <a:chExt cx="175013" cy="27000"/>
          </a:xfrm>
        </p:grpSpPr>
        <p:sp>
          <p:nvSpPr>
            <p:cNvPr id="2104" name="Google Shape;2104;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7" name="Google Shape;2107;p34"/>
          <p:cNvSpPr txBox="1">
            <a:spLocks noGrp="1"/>
          </p:cNvSpPr>
          <p:nvPr>
            <p:ph type="subTitle" idx="1"/>
          </p:nvPr>
        </p:nvSpPr>
        <p:spPr>
          <a:xfrm>
            <a:off x="539403" y="2421524"/>
            <a:ext cx="19452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Dekel Peer</a:t>
            </a:r>
            <a:endParaRPr/>
          </a:p>
        </p:txBody>
      </p:sp>
      <p:sp>
        <p:nvSpPr>
          <p:cNvPr id="2108" name="Google Shape;2108;p34"/>
          <p:cNvSpPr txBox="1">
            <a:spLocks noGrp="1"/>
          </p:cNvSpPr>
          <p:nvPr>
            <p:ph type="subTitle" idx="2"/>
          </p:nvPr>
        </p:nvSpPr>
        <p:spPr>
          <a:xfrm>
            <a:off x="0" y="2642113"/>
            <a:ext cx="3024000" cy="10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Department: Industrial Engineering</a:t>
            </a:r>
            <a:endParaRPr sz="160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Institute: HIT</a:t>
            </a:r>
            <a:endParaRPr sz="1600"/>
          </a:p>
        </p:txBody>
      </p:sp>
      <p:grpSp>
        <p:nvGrpSpPr>
          <p:cNvPr id="2109" name="Google Shape;2109;p34"/>
          <p:cNvGrpSpPr/>
          <p:nvPr/>
        </p:nvGrpSpPr>
        <p:grpSpPr>
          <a:xfrm>
            <a:off x="1412519" y="2421085"/>
            <a:ext cx="175013" cy="27000"/>
            <a:chOff x="5662375" y="212375"/>
            <a:chExt cx="175013" cy="27000"/>
          </a:xfrm>
        </p:grpSpPr>
        <p:sp>
          <p:nvSpPr>
            <p:cNvPr id="2110" name="Google Shape;2110;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3" name="Google Shape;2113;p34"/>
          <p:cNvSpPr txBox="1">
            <a:spLocks noGrp="1"/>
          </p:cNvSpPr>
          <p:nvPr>
            <p:ph type="subTitle" idx="1"/>
          </p:nvPr>
        </p:nvSpPr>
        <p:spPr>
          <a:xfrm>
            <a:off x="1951928" y="1218336"/>
            <a:ext cx="19452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Idan Moshe</a:t>
            </a:r>
            <a:endParaRPr/>
          </a:p>
        </p:txBody>
      </p:sp>
      <p:sp>
        <p:nvSpPr>
          <p:cNvPr id="2114" name="Google Shape;2114;p34"/>
          <p:cNvSpPr txBox="1">
            <a:spLocks noGrp="1"/>
          </p:cNvSpPr>
          <p:nvPr>
            <p:ph type="subTitle" idx="3"/>
          </p:nvPr>
        </p:nvSpPr>
        <p:spPr>
          <a:xfrm>
            <a:off x="1412525" y="1438925"/>
            <a:ext cx="3024000" cy="10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Department: Learning Technologies</a:t>
            </a:r>
            <a:endParaRPr sz="160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Institute: HIT</a:t>
            </a:r>
            <a:endParaRPr sz="1600"/>
          </a:p>
        </p:txBody>
      </p:sp>
      <p:grpSp>
        <p:nvGrpSpPr>
          <p:cNvPr id="2115" name="Google Shape;2115;p34"/>
          <p:cNvGrpSpPr/>
          <p:nvPr/>
        </p:nvGrpSpPr>
        <p:grpSpPr>
          <a:xfrm>
            <a:off x="2825044" y="1217898"/>
            <a:ext cx="175013" cy="27000"/>
            <a:chOff x="5662375" y="212375"/>
            <a:chExt cx="175013" cy="27000"/>
          </a:xfrm>
        </p:grpSpPr>
        <p:sp>
          <p:nvSpPr>
            <p:cNvPr id="2116" name="Google Shape;2116;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34"/>
          <p:cNvSpPr txBox="1">
            <a:spLocks noGrp="1"/>
          </p:cNvSpPr>
          <p:nvPr>
            <p:ph type="subTitle" idx="1"/>
          </p:nvPr>
        </p:nvSpPr>
        <p:spPr>
          <a:xfrm>
            <a:off x="5268453" y="1210761"/>
            <a:ext cx="19452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Nir Kedem</a:t>
            </a:r>
            <a:endParaRPr/>
          </a:p>
        </p:txBody>
      </p:sp>
      <p:sp>
        <p:nvSpPr>
          <p:cNvPr id="2120" name="Google Shape;2120;p34"/>
          <p:cNvSpPr txBox="1">
            <a:spLocks noGrp="1"/>
          </p:cNvSpPr>
          <p:nvPr>
            <p:ph type="subTitle" idx="4"/>
          </p:nvPr>
        </p:nvSpPr>
        <p:spPr>
          <a:xfrm>
            <a:off x="4729050" y="1431350"/>
            <a:ext cx="3024000" cy="10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Department: Computer Science</a:t>
            </a:r>
            <a:endParaRPr sz="1600">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Institute: HIT</a:t>
            </a:r>
            <a:endParaRPr sz="1600"/>
          </a:p>
        </p:txBody>
      </p:sp>
      <p:grpSp>
        <p:nvGrpSpPr>
          <p:cNvPr id="2121" name="Google Shape;2121;p34"/>
          <p:cNvGrpSpPr/>
          <p:nvPr/>
        </p:nvGrpSpPr>
        <p:grpSpPr>
          <a:xfrm>
            <a:off x="6141569" y="1210323"/>
            <a:ext cx="175013" cy="27000"/>
            <a:chOff x="5662375" y="212375"/>
            <a:chExt cx="175013" cy="27000"/>
          </a:xfrm>
        </p:grpSpPr>
        <p:sp>
          <p:nvSpPr>
            <p:cNvPr id="2122" name="Google Shape;2122;p3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3"/>
        <p:cNvGrpSpPr/>
        <p:nvPr/>
      </p:nvGrpSpPr>
      <p:grpSpPr>
        <a:xfrm>
          <a:off x="0" y="0"/>
          <a:ext cx="0" cy="0"/>
          <a:chOff x="0" y="0"/>
          <a:chExt cx="0" cy="0"/>
        </a:xfrm>
      </p:grpSpPr>
      <p:sp>
        <p:nvSpPr>
          <p:cNvPr id="2654" name="Google Shape;2654;p52"/>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a:t>
            </a:r>
            <a:endParaRPr/>
          </a:p>
        </p:txBody>
      </p:sp>
      <p:sp>
        <p:nvSpPr>
          <p:cNvPr id="2655" name="Google Shape;2655;p52"/>
          <p:cNvSpPr txBox="1">
            <a:spLocks noGrp="1"/>
          </p:cNvSpPr>
          <p:nvPr>
            <p:ph type="subTitle" idx="2"/>
          </p:nvPr>
        </p:nvSpPr>
        <p:spPr>
          <a:xfrm>
            <a:off x="719326" y="890025"/>
            <a:ext cx="1314900" cy="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Dekel</a:t>
            </a:r>
            <a:endParaRPr/>
          </a:p>
        </p:txBody>
      </p:sp>
      <p:grpSp>
        <p:nvGrpSpPr>
          <p:cNvPr id="2656" name="Google Shape;2656;p52"/>
          <p:cNvGrpSpPr/>
          <p:nvPr/>
        </p:nvGrpSpPr>
        <p:grpSpPr>
          <a:xfrm>
            <a:off x="930633" y="2821498"/>
            <a:ext cx="130384" cy="26900"/>
            <a:chOff x="5662375" y="212375"/>
            <a:chExt cx="175013" cy="27000"/>
          </a:xfrm>
        </p:grpSpPr>
        <p:sp>
          <p:nvSpPr>
            <p:cNvPr id="2657" name="Google Shape;2657;p5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58" name="Google Shape;2658;p5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59" name="Google Shape;2659;p5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60" name="Google Shape;2660;p52"/>
          <p:cNvSpPr txBox="1"/>
          <p:nvPr/>
        </p:nvSpPr>
        <p:spPr>
          <a:xfrm>
            <a:off x="799650" y="1217925"/>
            <a:ext cx="79059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00">
                <a:solidFill>
                  <a:schemeClr val="dk2"/>
                </a:solidFill>
                <a:latin typeface="Barlow Semi Condensed"/>
                <a:ea typeface="Barlow Semi Condensed"/>
                <a:cs typeface="Barlow Semi Condensed"/>
                <a:sym typeface="Barlow Semi Condensed"/>
              </a:rPr>
              <a:t>The course helped me to develop a different kind of systematic thinking, it helped me to experience and learn the making process of a project\product, and those are important values in the field of industrial engineering and management. The hybrid structure helped the course since it helped me to revisit subject, I had struggled with without the time pressure, and because of that I had a better understanding of the material.</a:t>
            </a:r>
            <a:endParaRPr/>
          </a:p>
        </p:txBody>
      </p:sp>
      <p:sp>
        <p:nvSpPr>
          <p:cNvPr id="2661" name="Google Shape;2661;p52"/>
          <p:cNvSpPr txBox="1">
            <a:spLocks noGrp="1"/>
          </p:cNvSpPr>
          <p:nvPr>
            <p:ph type="subTitle" idx="2"/>
          </p:nvPr>
        </p:nvSpPr>
        <p:spPr>
          <a:xfrm>
            <a:off x="719326" y="2947425"/>
            <a:ext cx="1314900" cy="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Idan</a:t>
            </a:r>
            <a:endParaRPr/>
          </a:p>
        </p:txBody>
      </p:sp>
      <p:grpSp>
        <p:nvGrpSpPr>
          <p:cNvPr id="2662" name="Google Shape;2662;p52"/>
          <p:cNvGrpSpPr/>
          <p:nvPr/>
        </p:nvGrpSpPr>
        <p:grpSpPr>
          <a:xfrm>
            <a:off x="930633" y="4269298"/>
            <a:ext cx="130384" cy="26900"/>
            <a:chOff x="5662375" y="212375"/>
            <a:chExt cx="175013" cy="27000"/>
          </a:xfrm>
        </p:grpSpPr>
        <p:sp>
          <p:nvSpPr>
            <p:cNvPr id="2663" name="Google Shape;2663;p5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4" name="Google Shape;2664;p5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5" name="Google Shape;2665;p5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66" name="Google Shape;2666;p52"/>
          <p:cNvSpPr txBox="1"/>
          <p:nvPr/>
        </p:nvSpPr>
        <p:spPr>
          <a:xfrm>
            <a:off x="799650" y="3275325"/>
            <a:ext cx="79059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00">
                <a:solidFill>
                  <a:schemeClr val="dk2"/>
                </a:solidFill>
                <a:latin typeface="Barlow Semi Condensed"/>
                <a:ea typeface="Barlow Semi Condensed"/>
                <a:cs typeface="Barlow Semi Condensed"/>
                <a:sym typeface="Barlow Semi Condensed"/>
              </a:rPr>
              <a:t>I think the material is relevant to my studies because, in my studies, I study programming and design and visual languages deal with both. The course was challenging because it was in English and it helped me a lot. Also, the hybrid learning helped me to manage my time more efficient.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2671" name="Google Shape;2671;p53"/>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a:t>
            </a:r>
            <a:endParaRPr/>
          </a:p>
        </p:txBody>
      </p:sp>
      <p:sp>
        <p:nvSpPr>
          <p:cNvPr id="2672" name="Google Shape;2672;p53"/>
          <p:cNvSpPr txBox="1">
            <a:spLocks noGrp="1"/>
          </p:cNvSpPr>
          <p:nvPr>
            <p:ph type="subTitle" idx="2"/>
          </p:nvPr>
        </p:nvSpPr>
        <p:spPr>
          <a:xfrm>
            <a:off x="719326" y="890025"/>
            <a:ext cx="1314900" cy="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Nir</a:t>
            </a:r>
            <a:endParaRPr/>
          </a:p>
        </p:txBody>
      </p:sp>
      <p:grpSp>
        <p:nvGrpSpPr>
          <p:cNvPr id="2673" name="Google Shape;2673;p53"/>
          <p:cNvGrpSpPr/>
          <p:nvPr/>
        </p:nvGrpSpPr>
        <p:grpSpPr>
          <a:xfrm>
            <a:off x="930633" y="4269298"/>
            <a:ext cx="130384" cy="26900"/>
            <a:chOff x="5662375" y="212375"/>
            <a:chExt cx="175013" cy="27000"/>
          </a:xfrm>
        </p:grpSpPr>
        <p:sp>
          <p:nvSpPr>
            <p:cNvPr id="2674" name="Google Shape;2674;p5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5" name="Google Shape;2675;p5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6" name="Google Shape;2676;p5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77" name="Google Shape;2677;p53"/>
          <p:cNvSpPr txBox="1"/>
          <p:nvPr/>
        </p:nvSpPr>
        <p:spPr>
          <a:xfrm>
            <a:off x="799650" y="1217925"/>
            <a:ext cx="7905900" cy="256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a:solidFill>
                  <a:schemeClr val="dk2"/>
                </a:solidFill>
                <a:latin typeface="Barlow Semi Condensed"/>
                <a:ea typeface="Barlow Semi Condensed"/>
                <a:cs typeface="Barlow Semi Condensed"/>
                <a:sym typeface="Barlow Semi Condensed"/>
              </a:rPr>
              <a:t>As a student in the field of computer science i was taught to understand programming in a certain way, during the course i learned of a new way to perceive code one that does it in a visual way. This new way helps me to convey the behavior of systems\objects to colleagues who work with me and helps me imagine how complex systems work with ease.</a:t>
            </a:r>
            <a:endParaRPr sz="1600">
              <a:solidFill>
                <a:schemeClr val="dk2"/>
              </a:solidFill>
              <a:latin typeface="Barlow Semi Condensed"/>
              <a:ea typeface="Barlow Semi Condensed"/>
              <a:cs typeface="Barlow Semi Condensed"/>
              <a:sym typeface="Barlow Semi Condensed"/>
            </a:endParaRPr>
          </a:p>
          <a:p>
            <a:pPr marL="0" lvl="0" indent="0" algn="l" rtl="0">
              <a:lnSpc>
                <a:spcPct val="115000"/>
              </a:lnSpc>
              <a:spcBef>
                <a:spcPts val="1200"/>
              </a:spcBef>
              <a:spcAft>
                <a:spcPts val="1200"/>
              </a:spcAft>
              <a:buNone/>
            </a:pPr>
            <a:r>
              <a:rPr lang="en" sz="1600">
                <a:solidFill>
                  <a:schemeClr val="dk2"/>
                </a:solidFill>
                <a:latin typeface="Barlow Semi Condensed"/>
                <a:ea typeface="Barlow Semi Condensed"/>
                <a:cs typeface="Barlow Semi Condensed"/>
                <a:sym typeface="Barlow Semi Condensed"/>
              </a:rPr>
              <a:t>The hybrid way of learning online was a joyful experience which i would gladly repeat again. I liked learning the material in my own pace ,the website where the material is located delivers it to the student in a easy and efficient way. Making a project on our own gives us the opportunity to apply the studied material together with other students who study it, which greatly lightens the mood.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5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a:t>
            </a:r>
            <a:endParaRPr/>
          </a:p>
        </p:txBody>
      </p:sp>
      <p:sp>
        <p:nvSpPr>
          <p:cNvPr id="2683" name="Google Shape;2683;p54"/>
          <p:cNvSpPr txBox="1">
            <a:spLocks noGrp="1"/>
          </p:cNvSpPr>
          <p:nvPr>
            <p:ph type="subTitle" idx="2"/>
          </p:nvPr>
        </p:nvSpPr>
        <p:spPr>
          <a:xfrm>
            <a:off x="719326" y="890025"/>
            <a:ext cx="1314900" cy="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Igor</a:t>
            </a:r>
            <a:endParaRPr/>
          </a:p>
        </p:txBody>
      </p:sp>
      <p:grpSp>
        <p:nvGrpSpPr>
          <p:cNvPr id="2684" name="Google Shape;2684;p54"/>
          <p:cNvGrpSpPr/>
          <p:nvPr/>
        </p:nvGrpSpPr>
        <p:grpSpPr>
          <a:xfrm>
            <a:off x="930633" y="4269298"/>
            <a:ext cx="130384" cy="26900"/>
            <a:chOff x="5662375" y="212375"/>
            <a:chExt cx="175013" cy="27000"/>
          </a:xfrm>
        </p:grpSpPr>
        <p:sp>
          <p:nvSpPr>
            <p:cNvPr id="2685" name="Google Shape;2685;p5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6" name="Google Shape;2686;p5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7" name="Google Shape;2687;p5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88" name="Google Shape;2688;p54"/>
          <p:cNvSpPr txBox="1"/>
          <p:nvPr/>
        </p:nvSpPr>
        <p:spPr>
          <a:xfrm>
            <a:off x="799650" y="1217925"/>
            <a:ext cx="7905900" cy="4008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 sz="1100" dirty="0"/>
              <a:t>1</a:t>
            </a:r>
            <a:r>
              <a:rPr lang="en" sz="1600" dirty="0">
                <a:solidFill>
                  <a:schemeClr val="dk2"/>
                </a:solidFill>
                <a:latin typeface="Barlow Semi Condensed"/>
                <a:ea typeface="Barlow Semi Condensed"/>
                <a:cs typeface="Barlow Semi Condensed"/>
                <a:sym typeface="Barlow Semi Condensed"/>
              </a:rPr>
              <a:t>.       I am studying electrical engineering and I still not sure if this curse will be relevant to my job in the future, but I can say that the curse was interesting, and that I found out for myself a whole new side of old “boring” programming, and for the first time I liked to program. So, thank you very much for this interesting curse.</a:t>
            </a:r>
            <a:endParaRPr sz="1600" dirty="0">
              <a:solidFill>
                <a:schemeClr val="dk2"/>
              </a:solidFill>
              <a:latin typeface="Barlow Semi Condensed"/>
              <a:ea typeface="Barlow Semi Condensed"/>
              <a:cs typeface="Barlow Semi Condensed"/>
              <a:sym typeface="Barlow Semi Condensed"/>
            </a:endParaRPr>
          </a:p>
          <a:p>
            <a:pPr marL="0" marR="0" lvl="0" indent="0" algn="l" rtl="0">
              <a:lnSpc>
                <a:spcPct val="115000"/>
              </a:lnSpc>
              <a:spcBef>
                <a:spcPts val="1200"/>
              </a:spcBef>
              <a:spcAft>
                <a:spcPts val="0"/>
              </a:spcAft>
              <a:buNone/>
            </a:pPr>
            <a:r>
              <a:rPr lang="en" sz="1600" dirty="0">
                <a:solidFill>
                  <a:schemeClr val="dk2"/>
                </a:solidFill>
                <a:latin typeface="Barlow Semi Condensed"/>
                <a:ea typeface="Barlow Semi Condensed"/>
                <a:cs typeface="Barlow Semi Condensed"/>
                <a:sym typeface="Barlow Semi Condensed"/>
              </a:rPr>
              <a:t>2.       About the hybrid style of teaching, it was okay. I guess if I was learning in this hybrid stile 2 years ago, I would say, that it is great, but almost every curse now been teached in this way, so it is just regular and fine.</a:t>
            </a:r>
            <a:endParaRPr sz="1600" dirty="0">
              <a:solidFill>
                <a:schemeClr val="dk2"/>
              </a:solidFill>
              <a:latin typeface="Barlow Semi Condensed"/>
              <a:ea typeface="Barlow Semi Condensed"/>
              <a:cs typeface="Barlow Semi Condensed"/>
              <a:sym typeface="Barlow Semi Condensed"/>
            </a:endParaRPr>
          </a:p>
          <a:p>
            <a:pPr marL="0" marR="0" lvl="0" indent="0" algn="l" rtl="0">
              <a:lnSpc>
                <a:spcPct val="115000"/>
              </a:lnSpc>
              <a:spcBef>
                <a:spcPts val="1200"/>
              </a:spcBef>
              <a:spcAft>
                <a:spcPts val="0"/>
              </a:spcAft>
              <a:buNone/>
            </a:pPr>
            <a:r>
              <a:rPr lang="en" sz="1600" dirty="0">
                <a:solidFill>
                  <a:schemeClr val="dk2"/>
                </a:solidFill>
                <a:latin typeface="Barlow Semi Condensed"/>
                <a:ea typeface="Barlow Semi Condensed"/>
                <a:cs typeface="Barlow Semi Condensed"/>
                <a:sym typeface="Barlow Semi Condensed"/>
              </a:rPr>
              <a:t>2.1.	 I have to say that I liked to do projects. It was entertaining and fun. And part of making us make projects together with students from another faculties is very important, because in future we will have to work together with another people that we don’t know. So, it is important as well, and I glad that you make us to work together with new people!</a:t>
            </a:r>
            <a:endParaRPr sz="1100" dirty="0"/>
          </a:p>
          <a:p>
            <a:pPr marL="0" lvl="0" indent="0" algn="l" rtl="0">
              <a:lnSpc>
                <a:spcPct val="115000"/>
              </a:lnSpc>
              <a:spcBef>
                <a:spcPts val="1200"/>
              </a:spcBef>
              <a:spcAft>
                <a:spcPts val="1200"/>
              </a:spcAft>
              <a:buNone/>
            </a:pPr>
            <a:endParaRPr sz="1600" dirty="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3" name="Google Shape;2683;p54"/>
          <p:cNvSpPr txBox="1">
            <a:spLocks noGrp="1"/>
          </p:cNvSpPr>
          <p:nvPr>
            <p:ph type="subTitle" idx="2"/>
          </p:nvPr>
        </p:nvSpPr>
        <p:spPr>
          <a:xfrm>
            <a:off x="3001279" y="1877253"/>
            <a:ext cx="4103527" cy="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hlinkClick r:id="rId3"/>
              </a:rPr>
              <a:t>Link To Movie</a:t>
            </a:r>
            <a:endParaRPr sz="4800" dirty="0"/>
          </a:p>
        </p:txBody>
      </p:sp>
      <p:grpSp>
        <p:nvGrpSpPr>
          <p:cNvPr id="2684" name="Google Shape;2684;p54"/>
          <p:cNvGrpSpPr/>
          <p:nvPr/>
        </p:nvGrpSpPr>
        <p:grpSpPr>
          <a:xfrm>
            <a:off x="930633" y="4269298"/>
            <a:ext cx="130384" cy="26900"/>
            <a:chOff x="5662375" y="212375"/>
            <a:chExt cx="175013" cy="27000"/>
          </a:xfrm>
        </p:grpSpPr>
        <p:sp>
          <p:nvSpPr>
            <p:cNvPr id="2685" name="Google Shape;2685;p5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6" name="Google Shape;2686;p5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7" name="Google Shape;2687;p5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extLst>
      <p:ext uri="{BB962C8B-B14F-4D97-AF65-F5344CB8AC3E}">
        <p14:creationId xmlns:p14="http://schemas.microsoft.com/office/powerpoint/2010/main" val="340644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35"/>
          <p:cNvSpPr txBox="1">
            <a:spLocks noGrp="1"/>
          </p:cNvSpPr>
          <p:nvPr>
            <p:ph type="body" idx="1"/>
          </p:nvPr>
        </p:nvSpPr>
        <p:spPr>
          <a:xfrm>
            <a:off x="1427600" y="1597450"/>
            <a:ext cx="3093000" cy="21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The system is a smart coffee machine that uses coffee beans.</a:t>
            </a:r>
            <a:endParaRPr/>
          </a:p>
          <a:p>
            <a:pPr marL="0" lvl="0" indent="0" algn="l" rtl="0">
              <a:spcBef>
                <a:spcPts val="0"/>
              </a:spcBef>
              <a:spcAft>
                <a:spcPts val="0"/>
              </a:spcAft>
              <a:buClr>
                <a:schemeClr val="dk1"/>
              </a:buClr>
              <a:buSzPts val="1100"/>
              <a:buFont typeface="Arial"/>
              <a:buNone/>
            </a:pPr>
            <a:r>
              <a:rPr lang="en"/>
              <a:t>It makes sure that the quantity required for all the drinks is sufficient for the continuation of the operation requested by the users, performs the operations and gives special alerts about  malfunctions and finally announces that the coffee is served with a small speaker.</a:t>
            </a:r>
            <a:endParaRPr>
              <a:latin typeface="Barlow Semi Condensed"/>
              <a:ea typeface="Barlow Semi Condensed"/>
              <a:cs typeface="Barlow Semi Condensed"/>
              <a:sym typeface="Barlow Semi Condensed"/>
            </a:endParaRPr>
          </a:p>
        </p:txBody>
      </p:sp>
      <p:sp>
        <p:nvSpPr>
          <p:cNvPr id="2130" name="Google Shape;2130;p35"/>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Smart Coffee Machine</a:t>
            </a:r>
            <a:endParaRPr/>
          </a:p>
        </p:txBody>
      </p:sp>
      <p:sp>
        <p:nvSpPr>
          <p:cNvPr id="2131" name="Google Shape;2131;p35"/>
          <p:cNvSpPr/>
          <p:nvPr/>
        </p:nvSpPr>
        <p:spPr>
          <a:xfrm>
            <a:off x="6407675" y="2255700"/>
            <a:ext cx="904800" cy="83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2" name="Google Shape;2132;p35"/>
          <p:cNvPicPr preferRelativeResize="0"/>
          <p:nvPr/>
        </p:nvPicPr>
        <p:blipFill>
          <a:blip r:embed="rId3">
            <a:alphaModFix/>
          </a:blip>
          <a:stretch>
            <a:fillRect/>
          </a:stretch>
        </p:blipFill>
        <p:spPr>
          <a:xfrm>
            <a:off x="4544425" y="1177127"/>
            <a:ext cx="3966375" cy="396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37" name="Google Shape;2137;p36"/>
          <p:cNvSpPr/>
          <p:nvPr/>
        </p:nvSpPr>
        <p:spPr>
          <a:xfrm>
            <a:off x="1574050" y="1145250"/>
            <a:ext cx="2751600" cy="28530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6"/>
          <p:cNvSpPr/>
          <p:nvPr/>
        </p:nvSpPr>
        <p:spPr>
          <a:xfrm>
            <a:off x="1764365" y="1316702"/>
            <a:ext cx="2370600" cy="2510100"/>
          </a:xfrm>
          <a:prstGeom prst="roundRect">
            <a:avLst>
              <a:gd name="adj" fmla="val 16667"/>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6"/>
          <p:cNvSpPr txBox="1">
            <a:spLocks noGrp="1"/>
          </p:cNvSpPr>
          <p:nvPr>
            <p:ph type="title" idx="5"/>
          </p:nvPr>
        </p:nvSpPr>
        <p:spPr>
          <a:xfrm>
            <a:off x="1774925" y="2040425"/>
            <a:ext cx="1746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01</a:t>
            </a:r>
            <a:r>
              <a:rPr lang="en"/>
              <a:t> </a:t>
            </a:r>
            <a:r>
              <a:rPr lang="en" sz="1600">
                <a:latin typeface="Barlow Semi Condensed"/>
                <a:ea typeface="Barlow Semi Condensed"/>
                <a:cs typeface="Barlow Semi Condensed"/>
                <a:sym typeface="Barlow Semi Condensed"/>
              </a:rPr>
              <a:t>button on/off</a:t>
            </a:r>
            <a:endParaRPr sz="2200"/>
          </a:p>
        </p:txBody>
      </p:sp>
      <p:sp>
        <p:nvSpPr>
          <p:cNvPr id="2140" name="Google Shape;2140;p36"/>
          <p:cNvSpPr txBox="1">
            <a:spLocks noGrp="1"/>
          </p:cNvSpPr>
          <p:nvPr>
            <p:ph type="title"/>
          </p:nvPr>
        </p:nvSpPr>
        <p:spPr>
          <a:xfrm>
            <a:off x="1574797" y="1395225"/>
            <a:ext cx="15063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Input</a:t>
            </a:r>
            <a:endParaRPr/>
          </a:p>
          <a:p>
            <a:pPr marL="0" lvl="0" indent="0" algn="ctr" rtl="0">
              <a:spcBef>
                <a:spcPts val="0"/>
              </a:spcBef>
              <a:spcAft>
                <a:spcPts val="0"/>
              </a:spcAft>
              <a:buNone/>
            </a:pPr>
            <a:endParaRPr/>
          </a:p>
        </p:txBody>
      </p:sp>
      <p:sp>
        <p:nvSpPr>
          <p:cNvPr id="2141" name="Google Shape;2141;p36"/>
          <p:cNvSpPr txBox="1">
            <a:spLocks noGrp="1"/>
          </p:cNvSpPr>
          <p:nvPr>
            <p:ph type="title" idx="5"/>
          </p:nvPr>
        </p:nvSpPr>
        <p:spPr>
          <a:xfrm>
            <a:off x="1764375" y="2563275"/>
            <a:ext cx="1746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02</a:t>
            </a:r>
            <a:r>
              <a:rPr lang="en"/>
              <a:t> </a:t>
            </a:r>
            <a:r>
              <a:rPr lang="en" sz="1600">
                <a:latin typeface="Barlow Semi Condensed"/>
                <a:ea typeface="Barlow Semi Condensed"/>
                <a:cs typeface="Barlow Semi Condensed"/>
                <a:sym typeface="Barlow Semi Condensed"/>
              </a:rPr>
              <a:t>touch screen</a:t>
            </a:r>
            <a:endParaRPr sz="2200"/>
          </a:p>
        </p:txBody>
      </p:sp>
      <p:sp>
        <p:nvSpPr>
          <p:cNvPr id="2142" name="Google Shape;2142;p36"/>
          <p:cNvSpPr/>
          <p:nvPr/>
        </p:nvSpPr>
        <p:spPr>
          <a:xfrm>
            <a:off x="4886925" y="1145250"/>
            <a:ext cx="2751600" cy="28530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6"/>
          <p:cNvSpPr/>
          <p:nvPr/>
        </p:nvSpPr>
        <p:spPr>
          <a:xfrm>
            <a:off x="5077240" y="1316702"/>
            <a:ext cx="2370600" cy="2510100"/>
          </a:xfrm>
          <a:prstGeom prst="roundRect">
            <a:avLst>
              <a:gd name="adj" fmla="val 16667"/>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6"/>
          <p:cNvSpPr txBox="1">
            <a:spLocks noGrp="1"/>
          </p:cNvSpPr>
          <p:nvPr>
            <p:ph type="title" idx="5"/>
          </p:nvPr>
        </p:nvSpPr>
        <p:spPr>
          <a:xfrm>
            <a:off x="4866825" y="2056950"/>
            <a:ext cx="29196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01</a:t>
            </a:r>
            <a:r>
              <a:rPr lang="en" sz="1600">
                <a:latin typeface="Barlow Semi Condensed"/>
                <a:ea typeface="Barlow Semi Condensed"/>
                <a:cs typeface="Barlow Semi Condensed"/>
                <a:sym typeface="Barlow Semi Condensed"/>
              </a:rPr>
              <a:t> coffee (the drink itself)</a:t>
            </a:r>
            <a:endParaRPr sz="1600">
              <a:latin typeface="Barlow Semi Condensed"/>
              <a:ea typeface="Barlow Semi Condensed"/>
              <a:cs typeface="Barlow Semi Condensed"/>
              <a:sym typeface="Barlow Semi Condensed"/>
            </a:endParaRPr>
          </a:p>
        </p:txBody>
      </p:sp>
      <p:sp>
        <p:nvSpPr>
          <p:cNvPr id="2145" name="Google Shape;2145;p36"/>
          <p:cNvSpPr txBox="1">
            <a:spLocks noGrp="1"/>
          </p:cNvSpPr>
          <p:nvPr>
            <p:ph type="title"/>
          </p:nvPr>
        </p:nvSpPr>
        <p:spPr>
          <a:xfrm>
            <a:off x="4963872" y="1395225"/>
            <a:ext cx="15063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Output</a:t>
            </a:r>
            <a:endParaRPr/>
          </a:p>
          <a:p>
            <a:pPr marL="0" lvl="0" indent="0" algn="ctr" rtl="0">
              <a:spcBef>
                <a:spcPts val="0"/>
              </a:spcBef>
              <a:spcAft>
                <a:spcPts val="0"/>
              </a:spcAft>
              <a:buNone/>
            </a:pPr>
            <a:endParaRPr sz="1600">
              <a:latin typeface="Barlow Semi Condensed"/>
              <a:ea typeface="Barlow Semi Condensed"/>
              <a:cs typeface="Barlow Semi Condensed"/>
              <a:sym typeface="Barlow Semi Condensed"/>
            </a:endParaRPr>
          </a:p>
        </p:txBody>
      </p:sp>
      <p:sp>
        <p:nvSpPr>
          <p:cNvPr id="2146" name="Google Shape;2146;p36"/>
          <p:cNvSpPr txBox="1">
            <a:spLocks noGrp="1"/>
          </p:cNvSpPr>
          <p:nvPr>
            <p:ph type="title" idx="5"/>
          </p:nvPr>
        </p:nvSpPr>
        <p:spPr>
          <a:xfrm>
            <a:off x="4848650" y="3172875"/>
            <a:ext cx="29196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03</a:t>
            </a:r>
            <a:r>
              <a:rPr lang="en"/>
              <a:t> </a:t>
            </a:r>
            <a:r>
              <a:rPr lang="en" sz="1600">
                <a:latin typeface="Barlow Semi Condensed"/>
                <a:ea typeface="Barlow Semi Condensed"/>
                <a:cs typeface="Barlow Semi Condensed"/>
                <a:sym typeface="Barlow Semi Condensed"/>
              </a:rPr>
              <a:t>sound (drink is ready) </a:t>
            </a:r>
            <a:endParaRPr sz="2200"/>
          </a:p>
        </p:txBody>
      </p:sp>
      <p:sp>
        <p:nvSpPr>
          <p:cNvPr id="2147" name="Google Shape;2147;p36"/>
          <p:cNvSpPr txBox="1">
            <a:spLocks noGrp="1"/>
          </p:cNvSpPr>
          <p:nvPr>
            <p:ph type="title" idx="5"/>
          </p:nvPr>
        </p:nvSpPr>
        <p:spPr>
          <a:xfrm>
            <a:off x="5077250" y="2573825"/>
            <a:ext cx="1962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02</a:t>
            </a:r>
            <a:r>
              <a:rPr lang="en"/>
              <a:t> </a:t>
            </a:r>
            <a:r>
              <a:rPr lang="en" sz="1600">
                <a:latin typeface="Barlow Semi Condensed"/>
                <a:ea typeface="Barlow Semi Condensed"/>
                <a:cs typeface="Barlow Semi Condensed"/>
                <a:sym typeface="Barlow Semi Condensed"/>
              </a:rPr>
              <a:t>error messages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7"/>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of Reactivity </a:t>
            </a:r>
            <a:endParaRPr/>
          </a:p>
        </p:txBody>
      </p:sp>
      <p:sp>
        <p:nvSpPr>
          <p:cNvPr id="2153" name="Google Shape;2153;p37"/>
          <p:cNvSpPr txBox="1">
            <a:spLocks noGrp="1"/>
          </p:cNvSpPr>
          <p:nvPr>
            <p:ph type="subTitle" idx="2"/>
          </p:nvPr>
        </p:nvSpPr>
        <p:spPr>
          <a:xfrm>
            <a:off x="1767869" y="1551300"/>
            <a:ext cx="5883300" cy="7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Since turning on the machine and until the end of the preparation of the drink, a temperature test is performed continuously to make sure that machine doesn’t overheat.</a:t>
            </a:r>
            <a:endParaRPr>
              <a:latin typeface="Barlow Semi Condensed"/>
              <a:ea typeface="Barlow Semi Condensed"/>
              <a:cs typeface="Barlow Semi Condensed"/>
              <a:sym typeface="Barlow Semi Condensed"/>
            </a:endParaRPr>
          </a:p>
        </p:txBody>
      </p:sp>
      <p:sp>
        <p:nvSpPr>
          <p:cNvPr id="2154" name="Google Shape;2154;p37"/>
          <p:cNvSpPr txBox="1"/>
          <p:nvPr/>
        </p:nvSpPr>
        <p:spPr>
          <a:xfrm>
            <a:off x="588264" y="16245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000">
                <a:solidFill>
                  <a:schemeClr val="accent1"/>
                </a:solidFill>
                <a:latin typeface="Fjalla One"/>
                <a:ea typeface="Fjalla One"/>
                <a:cs typeface="Fjalla One"/>
                <a:sym typeface="Fjalla One"/>
              </a:rPr>
              <a:t>01</a:t>
            </a:r>
            <a:endParaRPr sz="7000">
              <a:solidFill>
                <a:schemeClr val="accent1"/>
              </a:solidFill>
              <a:latin typeface="Fjalla One"/>
              <a:ea typeface="Fjalla One"/>
              <a:cs typeface="Fjalla One"/>
              <a:sym typeface="Fjalla One"/>
            </a:endParaRPr>
          </a:p>
        </p:txBody>
      </p:sp>
      <p:sp>
        <p:nvSpPr>
          <p:cNvPr id="2155" name="Google Shape;2155;p37"/>
          <p:cNvSpPr txBox="1">
            <a:spLocks noGrp="1"/>
          </p:cNvSpPr>
          <p:nvPr>
            <p:ph type="subTitle" idx="2"/>
          </p:nvPr>
        </p:nvSpPr>
        <p:spPr>
          <a:xfrm>
            <a:off x="1767869" y="2770500"/>
            <a:ext cx="5883300" cy="7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system regularly checks the quantity of water and milk and sends alerts of malfunctions accordingly.</a:t>
            </a:r>
            <a:endParaRPr>
              <a:latin typeface="Barlow Semi Condensed"/>
              <a:ea typeface="Barlow Semi Condensed"/>
              <a:cs typeface="Barlow Semi Condensed"/>
              <a:sym typeface="Barlow Semi Condensed"/>
            </a:endParaRPr>
          </a:p>
        </p:txBody>
      </p:sp>
      <p:sp>
        <p:nvSpPr>
          <p:cNvPr id="2156" name="Google Shape;2156;p37"/>
          <p:cNvSpPr txBox="1"/>
          <p:nvPr/>
        </p:nvSpPr>
        <p:spPr>
          <a:xfrm>
            <a:off x="588264" y="2843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157" name="Google Shape;2157;p37"/>
          <p:cNvSpPr txBox="1"/>
          <p:nvPr/>
        </p:nvSpPr>
        <p:spPr>
          <a:xfrm>
            <a:off x="1281750" y="1079175"/>
            <a:ext cx="6580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 system that will be operated by the user and will enable the following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38"/>
          <p:cNvSpPr txBox="1">
            <a:spLocks noGrp="1"/>
          </p:cNvSpPr>
          <p:nvPr>
            <p:ph type="title"/>
          </p:nvPr>
        </p:nvSpPr>
        <p:spPr>
          <a:xfrm>
            <a:off x="2971800" y="24597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Yakindu</a:t>
            </a:r>
            <a:endParaRPr sz="4700"/>
          </a:p>
        </p:txBody>
      </p:sp>
      <p:sp>
        <p:nvSpPr>
          <p:cNvPr id="2163" name="Google Shape;2163;p38"/>
          <p:cNvSpPr txBox="1">
            <a:spLocks noGrp="1"/>
          </p:cNvSpPr>
          <p:nvPr>
            <p:ph type="title" idx="2"/>
          </p:nvPr>
        </p:nvSpPr>
        <p:spPr>
          <a:xfrm>
            <a:off x="2971800" y="13898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grpSp>
        <p:nvGrpSpPr>
          <p:cNvPr id="2168" name="Google Shape;2168;p39"/>
          <p:cNvGrpSpPr/>
          <p:nvPr/>
        </p:nvGrpSpPr>
        <p:grpSpPr>
          <a:xfrm>
            <a:off x="431028" y="853388"/>
            <a:ext cx="398462" cy="436744"/>
            <a:chOff x="731647" y="573573"/>
            <a:chExt cx="635100" cy="734640"/>
          </a:xfrm>
        </p:grpSpPr>
        <p:grpSp>
          <p:nvGrpSpPr>
            <p:cNvPr id="2169" name="Google Shape;2169;p39"/>
            <p:cNvGrpSpPr/>
            <p:nvPr/>
          </p:nvGrpSpPr>
          <p:grpSpPr>
            <a:xfrm>
              <a:off x="731647" y="573573"/>
              <a:ext cx="635100" cy="635100"/>
              <a:chOff x="917231" y="750460"/>
              <a:chExt cx="635100" cy="635100"/>
            </a:xfrm>
          </p:grpSpPr>
          <p:sp>
            <p:nvSpPr>
              <p:cNvPr id="2170" name="Google Shape;2170;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171" name="Google Shape;2171;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172" name="Google Shape;2172;p39"/>
            <p:cNvGrpSpPr/>
            <p:nvPr/>
          </p:nvGrpSpPr>
          <p:grpSpPr>
            <a:xfrm>
              <a:off x="961679" y="1281213"/>
              <a:ext cx="175013" cy="27000"/>
              <a:chOff x="5662375" y="212375"/>
              <a:chExt cx="175013" cy="27000"/>
            </a:xfrm>
          </p:grpSpPr>
          <p:sp>
            <p:nvSpPr>
              <p:cNvPr id="2173" name="Google Shape;2173;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74" name="Google Shape;2174;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75" name="Google Shape;2175;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176" name="Google Shape;2176;p39"/>
          <p:cNvSpPr txBox="1">
            <a:spLocks noGrp="1"/>
          </p:cNvSpPr>
          <p:nvPr>
            <p:ph type="title"/>
          </p:nvPr>
        </p:nvSpPr>
        <p:spPr>
          <a:xfrm>
            <a:off x="3264449" y="42976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States</a:t>
            </a:r>
            <a:endParaRPr/>
          </a:p>
        </p:txBody>
      </p:sp>
      <p:sp>
        <p:nvSpPr>
          <p:cNvPr id="2177" name="Google Shape;2177;p39"/>
          <p:cNvSpPr txBox="1">
            <a:spLocks noGrp="1"/>
          </p:cNvSpPr>
          <p:nvPr>
            <p:ph type="subTitle" idx="2"/>
          </p:nvPr>
        </p:nvSpPr>
        <p:spPr>
          <a:xfrm>
            <a:off x="827725" y="1009625"/>
            <a:ext cx="12774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 off</a:t>
            </a:r>
            <a:endParaRPr sz="1000">
              <a:latin typeface="Barlow Semi Condensed"/>
              <a:ea typeface="Barlow Semi Condensed"/>
              <a:cs typeface="Barlow Semi Condensed"/>
              <a:sym typeface="Barlow Semi Condensed"/>
            </a:endParaRPr>
          </a:p>
        </p:txBody>
      </p:sp>
      <p:sp>
        <p:nvSpPr>
          <p:cNvPr id="2178" name="Google Shape;2178;p39"/>
          <p:cNvSpPr txBox="1">
            <a:spLocks noGrp="1"/>
          </p:cNvSpPr>
          <p:nvPr>
            <p:ph type="subTitle" idx="1"/>
          </p:nvPr>
        </p:nvSpPr>
        <p:spPr>
          <a:xfrm>
            <a:off x="829575" y="781025"/>
            <a:ext cx="3984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off</a:t>
            </a:r>
            <a:endParaRPr sz="1200"/>
          </a:p>
        </p:txBody>
      </p:sp>
      <p:sp>
        <p:nvSpPr>
          <p:cNvPr id="2179" name="Google Shape;2179;p39"/>
          <p:cNvSpPr txBox="1">
            <a:spLocks noGrp="1"/>
          </p:cNvSpPr>
          <p:nvPr>
            <p:ph type="title" idx="9"/>
          </p:nvPr>
        </p:nvSpPr>
        <p:spPr>
          <a:xfrm>
            <a:off x="482635" y="9417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01</a:t>
            </a:r>
            <a:endParaRPr sz="700"/>
          </a:p>
        </p:txBody>
      </p:sp>
      <p:grpSp>
        <p:nvGrpSpPr>
          <p:cNvPr id="2180" name="Google Shape;2180;p39"/>
          <p:cNvGrpSpPr/>
          <p:nvPr/>
        </p:nvGrpSpPr>
        <p:grpSpPr>
          <a:xfrm>
            <a:off x="431028" y="1386788"/>
            <a:ext cx="398462" cy="436744"/>
            <a:chOff x="731647" y="573573"/>
            <a:chExt cx="635100" cy="734640"/>
          </a:xfrm>
        </p:grpSpPr>
        <p:grpSp>
          <p:nvGrpSpPr>
            <p:cNvPr id="2181" name="Google Shape;2181;p39"/>
            <p:cNvGrpSpPr/>
            <p:nvPr/>
          </p:nvGrpSpPr>
          <p:grpSpPr>
            <a:xfrm>
              <a:off x="731647" y="573573"/>
              <a:ext cx="635100" cy="635100"/>
              <a:chOff x="917231" y="750460"/>
              <a:chExt cx="635100" cy="635100"/>
            </a:xfrm>
          </p:grpSpPr>
          <p:sp>
            <p:nvSpPr>
              <p:cNvPr id="2182" name="Google Shape;2182;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183" name="Google Shape;2183;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184" name="Google Shape;2184;p39"/>
            <p:cNvGrpSpPr/>
            <p:nvPr/>
          </p:nvGrpSpPr>
          <p:grpSpPr>
            <a:xfrm>
              <a:off x="961679" y="1281213"/>
              <a:ext cx="175013" cy="27000"/>
              <a:chOff x="5662375" y="212375"/>
              <a:chExt cx="175013" cy="27000"/>
            </a:xfrm>
          </p:grpSpPr>
          <p:sp>
            <p:nvSpPr>
              <p:cNvPr id="2185" name="Google Shape;2185;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86" name="Google Shape;2186;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87" name="Google Shape;2187;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188" name="Google Shape;2188;p39"/>
          <p:cNvSpPr txBox="1">
            <a:spLocks noGrp="1"/>
          </p:cNvSpPr>
          <p:nvPr>
            <p:ph type="subTitle" idx="2"/>
          </p:nvPr>
        </p:nvSpPr>
        <p:spPr>
          <a:xfrm>
            <a:off x="827725" y="1543025"/>
            <a:ext cx="15024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 turned on</a:t>
            </a:r>
            <a:endParaRPr sz="1000"/>
          </a:p>
          <a:p>
            <a:pPr marL="0" lvl="0" indent="0" algn="l" rtl="0">
              <a:spcBef>
                <a:spcPts val="0"/>
              </a:spcBef>
              <a:spcAft>
                <a:spcPts val="0"/>
              </a:spcAft>
              <a:buNone/>
            </a:pPr>
            <a:endParaRPr sz="1000"/>
          </a:p>
        </p:txBody>
      </p:sp>
      <p:sp>
        <p:nvSpPr>
          <p:cNvPr id="2189" name="Google Shape;2189;p39"/>
          <p:cNvSpPr txBox="1">
            <a:spLocks noGrp="1"/>
          </p:cNvSpPr>
          <p:nvPr>
            <p:ph type="subTitle" idx="1"/>
          </p:nvPr>
        </p:nvSpPr>
        <p:spPr>
          <a:xfrm>
            <a:off x="829575" y="1314425"/>
            <a:ext cx="3984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on</a:t>
            </a:r>
            <a:endParaRPr sz="1200"/>
          </a:p>
        </p:txBody>
      </p:sp>
      <p:sp>
        <p:nvSpPr>
          <p:cNvPr id="2190" name="Google Shape;2190;p39"/>
          <p:cNvSpPr txBox="1">
            <a:spLocks noGrp="1"/>
          </p:cNvSpPr>
          <p:nvPr>
            <p:ph type="title" idx="9"/>
          </p:nvPr>
        </p:nvSpPr>
        <p:spPr>
          <a:xfrm>
            <a:off x="482635" y="14751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02</a:t>
            </a:r>
            <a:endParaRPr sz="700"/>
          </a:p>
        </p:txBody>
      </p:sp>
      <p:grpSp>
        <p:nvGrpSpPr>
          <p:cNvPr id="2191" name="Google Shape;2191;p39"/>
          <p:cNvGrpSpPr/>
          <p:nvPr/>
        </p:nvGrpSpPr>
        <p:grpSpPr>
          <a:xfrm>
            <a:off x="431028" y="1920188"/>
            <a:ext cx="398462" cy="436744"/>
            <a:chOff x="731647" y="573573"/>
            <a:chExt cx="635100" cy="734640"/>
          </a:xfrm>
        </p:grpSpPr>
        <p:grpSp>
          <p:nvGrpSpPr>
            <p:cNvPr id="2192" name="Google Shape;2192;p39"/>
            <p:cNvGrpSpPr/>
            <p:nvPr/>
          </p:nvGrpSpPr>
          <p:grpSpPr>
            <a:xfrm>
              <a:off x="731647" y="573573"/>
              <a:ext cx="635100" cy="635100"/>
              <a:chOff x="917231" y="750460"/>
              <a:chExt cx="635100" cy="635100"/>
            </a:xfrm>
          </p:grpSpPr>
          <p:sp>
            <p:nvSpPr>
              <p:cNvPr id="2193" name="Google Shape;2193;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194" name="Google Shape;2194;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195" name="Google Shape;2195;p39"/>
            <p:cNvGrpSpPr/>
            <p:nvPr/>
          </p:nvGrpSpPr>
          <p:grpSpPr>
            <a:xfrm>
              <a:off x="961679" y="1281213"/>
              <a:ext cx="175013" cy="27000"/>
              <a:chOff x="5662375" y="212375"/>
              <a:chExt cx="175013" cy="27000"/>
            </a:xfrm>
          </p:grpSpPr>
          <p:sp>
            <p:nvSpPr>
              <p:cNvPr id="2196" name="Google Shape;2196;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97" name="Google Shape;2197;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198" name="Google Shape;2198;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199" name="Google Shape;2199;p39"/>
          <p:cNvSpPr txBox="1">
            <a:spLocks noGrp="1"/>
          </p:cNvSpPr>
          <p:nvPr>
            <p:ph type="subTitle" idx="2"/>
          </p:nvPr>
        </p:nvSpPr>
        <p:spPr>
          <a:xfrm>
            <a:off x="827725" y="207642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waits for the user to choose a drink</a:t>
            </a:r>
            <a:endParaRPr sz="1000"/>
          </a:p>
          <a:p>
            <a:pPr marL="0" lvl="0" indent="0" algn="l" rtl="0">
              <a:spcBef>
                <a:spcPts val="0"/>
              </a:spcBef>
              <a:spcAft>
                <a:spcPts val="0"/>
              </a:spcAft>
              <a:buNone/>
            </a:pPr>
            <a:endParaRPr sz="1000"/>
          </a:p>
        </p:txBody>
      </p:sp>
      <p:sp>
        <p:nvSpPr>
          <p:cNvPr id="2200" name="Google Shape;2200;p39"/>
          <p:cNvSpPr txBox="1">
            <a:spLocks noGrp="1"/>
          </p:cNvSpPr>
          <p:nvPr>
            <p:ph type="subTitle" idx="1"/>
          </p:nvPr>
        </p:nvSpPr>
        <p:spPr>
          <a:xfrm>
            <a:off x="829575" y="1847825"/>
            <a:ext cx="6576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waiting</a:t>
            </a:r>
            <a:endParaRPr sz="1200"/>
          </a:p>
        </p:txBody>
      </p:sp>
      <p:sp>
        <p:nvSpPr>
          <p:cNvPr id="2201" name="Google Shape;2201;p39"/>
          <p:cNvSpPr txBox="1">
            <a:spLocks noGrp="1"/>
          </p:cNvSpPr>
          <p:nvPr>
            <p:ph type="title" idx="9"/>
          </p:nvPr>
        </p:nvSpPr>
        <p:spPr>
          <a:xfrm>
            <a:off x="482635" y="20085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03</a:t>
            </a:r>
            <a:endParaRPr sz="700"/>
          </a:p>
        </p:txBody>
      </p:sp>
      <p:grpSp>
        <p:nvGrpSpPr>
          <p:cNvPr id="2202" name="Google Shape;2202;p39"/>
          <p:cNvGrpSpPr/>
          <p:nvPr/>
        </p:nvGrpSpPr>
        <p:grpSpPr>
          <a:xfrm>
            <a:off x="431028" y="2453588"/>
            <a:ext cx="398462" cy="436744"/>
            <a:chOff x="731647" y="573573"/>
            <a:chExt cx="635100" cy="734640"/>
          </a:xfrm>
        </p:grpSpPr>
        <p:grpSp>
          <p:nvGrpSpPr>
            <p:cNvPr id="2203" name="Google Shape;2203;p39"/>
            <p:cNvGrpSpPr/>
            <p:nvPr/>
          </p:nvGrpSpPr>
          <p:grpSpPr>
            <a:xfrm>
              <a:off x="731647" y="573573"/>
              <a:ext cx="635100" cy="635100"/>
              <a:chOff x="917231" y="750460"/>
              <a:chExt cx="635100" cy="635100"/>
            </a:xfrm>
          </p:grpSpPr>
          <p:sp>
            <p:nvSpPr>
              <p:cNvPr id="2204" name="Google Shape;2204;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05" name="Google Shape;2205;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06" name="Google Shape;2206;p39"/>
            <p:cNvGrpSpPr/>
            <p:nvPr/>
          </p:nvGrpSpPr>
          <p:grpSpPr>
            <a:xfrm>
              <a:off x="961679" y="1281213"/>
              <a:ext cx="175013" cy="27000"/>
              <a:chOff x="5662375" y="212375"/>
              <a:chExt cx="175013" cy="27000"/>
            </a:xfrm>
          </p:grpSpPr>
          <p:sp>
            <p:nvSpPr>
              <p:cNvPr id="2207" name="Google Shape;2207;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08" name="Google Shape;2208;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09" name="Google Shape;2209;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10" name="Google Shape;2210;p39"/>
          <p:cNvSpPr txBox="1">
            <a:spLocks noGrp="1"/>
          </p:cNvSpPr>
          <p:nvPr>
            <p:ph type="subTitle" idx="1"/>
          </p:nvPr>
        </p:nvSpPr>
        <p:spPr>
          <a:xfrm>
            <a:off x="829575" y="2381225"/>
            <a:ext cx="9057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Espresso</a:t>
            </a:r>
            <a:endParaRPr sz="1200"/>
          </a:p>
        </p:txBody>
      </p:sp>
      <p:sp>
        <p:nvSpPr>
          <p:cNvPr id="2211" name="Google Shape;2211;p39"/>
          <p:cNvSpPr txBox="1">
            <a:spLocks noGrp="1"/>
          </p:cNvSpPr>
          <p:nvPr>
            <p:ph type="title" idx="9"/>
          </p:nvPr>
        </p:nvSpPr>
        <p:spPr>
          <a:xfrm>
            <a:off x="482635" y="25419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04</a:t>
            </a:r>
            <a:endParaRPr sz="700"/>
          </a:p>
        </p:txBody>
      </p:sp>
      <p:grpSp>
        <p:nvGrpSpPr>
          <p:cNvPr id="2212" name="Google Shape;2212;p39"/>
          <p:cNvGrpSpPr/>
          <p:nvPr/>
        </p:nvGrpSpPr>
        <p:grpSpPr>
          <a:xfrm>
            <a:off x="431028" y="2986988"/>
            <a:ext cx="398462" cy="436744"/>
            <a:chOff x="731647" y="573573"/>
            <a:chExt cx="635100" cy="734640"/>
          </a:xfrm>
        </p:grpSpPr>
        <p:grpSp>
          <p:nvGrpSpPr>
            <p:cNvPr id="2213" name="Google Shape;2213;p39"/>
            <p:cNvGrpSpPr/>
            <p:nvPr/>
          </p:nvGrpSpPr>
          <p:grpSpPr>
            <a:xfrm>
              <a:off x="731647" y="573573"/>
              <a:ext cx="635100" cy="635100"/>
              <a:chOff x="917231" y="750460"/>
              <a:chExt cx="635100" cy="635100"/>
            </a:xfrm>
          </p:grpSpPr>
          <p:sp>
            <p:nvSpPr>
              <p:cNvPr id="2214" name="Google Shape;2214;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15" name="Google Shape;2215;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16" name="Google Shape;2216;p39"/>
            <p:cNvGrpSpPr/>
            <p:nvPr/>
          </p:nvGrpSpPr>
          <p:grpSpPr>
            <a:xfrm>
              <a:off x="961679" y="1281213"/>
              <a:ext cx="175013" cy="27000"/>
              <a:chOff x="5662375" y="212375"/>
              <a:chExt cx="175013" cy="27000"/>
            </a:xfrm>
          </p:grpSpPr>
          <p:sp>
            <p:nvSpPr>
              <p:cNvPr id="2217" name="Google Shape;2217;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18" name="Google Shape;2218;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19" name="Google Shape;2219;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20" name="Google Shape;2220;p39"/>
          <p:cNvSpPr txBox="1">
            <a:spLocks noGrp="1"/>
          </p:cNvSpPr>
          <p:nvPr>
            <p:ph type="subTitle" idx="1"/>
          </p:nvPr>
        </p:nvSpPr>
        <p:spPr>
          <a:xfrm>
            <a:off x="829575" y="2914625"/>
            <a:ext cx="7692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Latte</a:t>
            </a:r>
            <a:endParaRPr sz="1200"/>
          </a:p>
        </p:txBody>
      </p:sp>
      <p:sp>
        <p:nvSpPr>
          <p:cNvPr id="2221" name="Google Shape;2221;p39"/>
          <p:cNvSpPr txBox="1">
            <a:spLocks noGrp="1"/>
          </p:cNvSpPr>
          <p:nvPr>
            <p:ph type="title" idx="9"/>
          </p:nvPr>
        </p:nvSpPr>
        <p:spPr>
          <a:xfrm>
            <a:off x="482635" y="30753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05</a:t>
            </a:r>
            <a:endParaRPr sz="700"/>
          </a:p>
        </p:txBody>
      </p:sp>
      <p:grpSp>
        <p:nvGrpSpPr>
          <p:cNvPr id="2222" name="Google Shape;2222;p39"/>
          <p:cNvGrpSpPr/>
          <p:nvPr/>
        </p:nvGrpSpPr>
        <p:grpSpPr>
          <a:xfrm>
            <a:off x="431028" y="3520388"/>
            <a:ext cx="398462" cy="436744"/>
            <a:chOff x="731647" y="573573"/>
            <a:chExt cx="635100" cy="734640"/>
          </a:xfrm>
        </p:grpSpPr>
        <p:grpSp>
          <p:nvGrpSpPr>
            <p:cNvPr id="2223" name="Google Shape;2223;p39"/>
            <p:cNvGrpSpPr/>
            <p:nvPr/>
          </p:nvGrpSpPr>
          <p:grpSpPr>
            <a:xfrm>
              <a:off x="731647" y="573573"/>
              <a:ext cx="635100" cy="635100"/>
              <a:chOff x="917231" y="750460"/>
              <a:chExt cx="635100" cy="635100"/>
            </a:xfrm>
          </p:grpSpPr>
          <p:sp>
            <p:nvSpPr>
              <p:cNvPr id="2224" name="Google Shape;2224;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25" name="Google Shape;2225;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26" name="Google Shape;2226;p39"/>
            <p:cNvGrpSpPr/>
            <p:nvPr/>
          </p:nvGrpSpPr>
          <p:grpSpPr>
            <a:xfrm>
              <a:off x="961679" y="1281213"/>
              <a:ext cx="175013" cy="27000"/>
              <a:chOff x="5662375" y="212375"/>
              <a:chExt cx="175013" cy="27000"/>
            </a:xfrm>
          </p:grpSpPr>
          <p:sp>
            <p:nvSpPr>
              <p:cNvPr id="2227" name="Google Shape;2227;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28" name="Google Shape;2228;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29" name="Google Shape;2229;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30" name="Google Shape;2230;p39"/>
          <p:cNvSpPr txBox="1">
            <a:spLocks noGrp="1"/>
          </p:cNvSpPr>
          <p:nvPr>
            <p:ph type="subTitle" idx="2"/>
          </p:nvPr>
        </p:nvSpPr>
        <p:spPr>
          <a:xfrm>
            <a:off x="827725" y="3676625"/>
            <a:ext cx="16263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screen is in home made</a:t>
            </a:r>
            <a:endParaRPr sz="1000"/>
          </a:p>
          <a:p>
            <a:pPr marL="0" lvl="0" indent="0" algn="l" rtl="0">
              <a:spcBef>
                <a:spcPts val="0"/>
              </a:spcBef>
              <a:spcAft>
                <a:spcPts val="0"/>
              </a:spcAft>
              <a:buNone/>
            </a:pPr>
            <a:endParaRPr sz="1000"/>
          </a:p>
        </p:txBody>
      </p:sp>
      <p:sp>
        <p:nvSpPr>
          <p:cNvPr id="2231" name="Google Shape;2231;p39"/>
          <p:cNvSpPr txBox="1">
            <a:spLocks noGrp="1"/>
          </p:cNvSpPr>
          <p:nvPr>
            <p:ph type="subTitle" idx="1"/>
          </p:nvPr>
        </p:nvSpPr>
        <p:spPr>
          <a:xfrm>
            <a:off x="829575" y="3448025"/>
            <a:ext cx="8313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Home</a:t>
            </a:r>
            <a:endParaRPr sz="1200"/>
          </a:p>
        </p:txBody>
      </p:sp>
      <p:sp>
        <p:nvSpPr>
          <p:cNvPr id="2232" name="Google Shape;2232;p39"/>
          <p:cNvSpPr txBox="1">
            <a:spLocks noGrp="1"/>
          </p:cNvSpPr>
          <p:nvPr>
            <p:ph type="title" idx="9"/>
          </p:nvPr>
        </p:nvSpPr>
        <p:spPr>
          <a:xfrm>
            <a:off x="482635" y="36087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06</a:t>
            </a:r>
            <a:endParaRPr sz="700"/>
          </a:p>
        </p:txBody>
      </p:sp>
      <p:grpSp>
        <p:nvGrpSpPr>
          <p:cNvPr id="2233" name="Google Shape;2233;p39"/>
          <p:cNvGrpSpPr/>
          <p:nvPr/>
        </p:nvGrpSpPr>
        <p:grpSpPr>
          <a:xfrm>
            <a:off x="431028" y="4053788"/>
            <a:ext cx="398462" cy="436744"/>
            <a:chOff x="731647" y="573573"/>
            <a:chExt cx="635100" cy="734640"/>
          </a:xfrm>
        </p:grpSpPr>
        <p:grpSp>
          <p:nvGrpSpPr>
            <p:cNvPr id="2234" name="Google Shape;2234;p39"/>
            <p:cNvGrpSpPr/>
            <p:nvPr/>
          </p:nvGrpSpPr>
          <p:grpSpPr>
            <a:xfrm>
              <a:off x="731647" y="573573"/>
              <a:ext cx="635100" cy="635100"/>
              <a:chOff x="917231" y="750460"/>
              <a:chExt cx="635100" cy="635100"/>
            </a:xfrm>
          </p:grpSpPr>
          <p:sp>
            <p:nvSpPr>
              <p:cNvPr id="2235" name="Google Shape;2235;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36" name="Google Shape;2236;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37" name="Google Shape;2237;p39"/>
            <p:cNvGrpSpPr/>
            <p:nvPr/>
          </p:nvGrpSpPr>
          <p:grpSpPr>
            <a:xfrm>
              <a:off x="961679" y="1281213"/>
              <a:ext cx="175013" cy="27000"/>
              <a:chOff x="5662375" y="212375"/>
              <a:chExt cx="175013" cy="27000"/>
            </a:xfrm>
          </p:grpSpPr>
          <p:sp>
            <p:nvSpPr>
              <p:cNvPr id="2238" name="Google Shape;2238;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39" name="Google Shape;2239;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40" name="Google Shape;2240;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41" name="Google Shape;2241;p39"/>
          <p:cNvSpPr txBox="1">
            <a:spLocks noGrp="1"/>
          </p:cNvSpPr>
          <p:nvPr>
            <p:ph type="subTitle" idx="2"/>
          </p:nvPr>
        </p:nvSpPr>
        <p:spPr>
          <a:xfrm>
            <a:off x="827725" y="4210025"/>
            <a:ext cx="23328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screen display doesn’t show a message</a:t>
            </a:r>
            <a:endParaRPr sz="1000"/>
          </a:p>
          <a:p>
            <a:pPr marL="0" lvl="0" indent="0" algn="l" rtl="0">
              <a:spcBef>
                <a:spcPts val="0"/>
              </a:spcBef>
              <a:spcAft>
                <a:spcPts val="0"/>
              </a:spcAft>
              <a:buNone/>
            </a:pPr>
            <a:endParaRPr sz="1000"/>
          </a:p>
        </p:txBody>
      </p:sp>
      <p:sp>
        <p:nvSpPr>
          <p:cNvPr id="2242" name="Google Shape;2242;p39"/>
          <p:cNvSpPr txBox="1">
            <a:spLocks noGrp="1"/>
          </p:cNvSpPr>
          <p:nvPr>
            <p:ph type="subTitle" idx="1"/>
          </p:nvPr>
        </p:nvSpPr>
        <p:spPr>
          <a:xfrm>
            <a:off x="829575" y="3981425"/>
            <a:ext cx="16989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DontHaveMessage</a:t>
            </a:r>
            <a:endParaRPr sz="1200"/>
          </a:p>
          <a:p>
            <a:pPr marL="0" lvl="0" indent="0" algn="l" rtl="0">
              <a:lnSpc>
                <a:spcPct val="115000"/>
              </a:lnSpc>
              <a:spcBef>
                <a:spcPts val="0"/>
              </a:spcBef>
              <a:spcAft>
                <a:spcPts val="0"/>
              </a:spcAft>
              <a:buNone/>
            </a:pPr>
            <a:endParaRPr sz="1200"/>
          </a:p>
        </p:txBody>
      </p:sp>
      <p:sp>
        <p:nvSpPr>
          <p:cNvPr id="2243" name="Google Shape;2243;p39"/>
          <p:cNvSpPr txBox="1">
            <a:spLocks noGrp="1"/>
          </p:cNvSpPr>
          <p:nvPr>
            <p:ph type="title" idx="9"/>
          </p:nvPr>
        </p:nvSpPr>
        <p:spPr>
          <a:xfrm>
            <a:off x="482635" y="41421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07</a:t>
            </a:r>
            <a:endParaRPr sz="700"/>
          </a:p>
        </p:txBody>
      </p:sp>
      <p:grpSp>
        <p:nvGrpSpPr>
          <p:cNvPr id="2244" name="Google Shape;2244;p39"/>
          <p:cNvGrpSpPr/>
          <p:nvPr/>
        </p:nvGrpSpPr>
        <p:grpSpPr>
          <a:xfrm>
            <a:off x="431028" y="4587188"/>
            <a:ext cx="398462" cy="436744"/>
            <a:chOff x="731647" y="573573"/>
            <a:chExt cx="635100" cy="734640"/>
          </a:xfrm>
        </p:grpSpPr>
        <p:grpSp>
          <p:nvGrpSpPr>
            <p:cNvPr id="2245" name="Google Shape;2245;p39"/>
            <p:cNvGrpSpPr/>
            <p:nvPr/>
          </p:nvGrpSpPr>
          <p:grpSpPr>
            <a:xfrm>
              <a:off x="731647" y="573573"/>
              <a:ext cx="635100" cy="635100"/>
              <a:chOff x="917231" y="750460"/>
              <a:chExt cx="635100" cy="635100"/>
            </a:xfrm>
          </p:grpSpPr>
          <p:sp>
            <p:nvSpPr>
              <p:cNvPr id="2246" name="Google Shape;2246;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47" name="Google Shape;2247;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48" name="Google Shape;2248;p39"/>
            <p:cNvGrpSpPr/>
            <p:nvPr/>
          </p:nvGrpSpPr>
          <p:grpSpPr>
            <a:xfrm>
              <a:off x="961679" y="1281213"/>
              <a:ext cx="175013" cy="27000"/>
              <a:chOff x="5662375" y="212375"/>
              <a:chExt cx="175013" cy="27000"/>
            </a:xfrm>
          </p:grpSpPr>
          <p:sp>
            <p:nvSpPr>
              <p:cNvPr id="2249" name="Google Shape;2249;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50" name="Google Shape;2250;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51" name="Google Shape;2251;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52" name="Google Shape;2252;p39"/>
          <p:cNvSpPr txBox="1">
            <a:spLocks noGrp="1"/>
          </p:cNvSpPr>
          <p:nvPr>
            <p:ph type="subTitle" idx="2"/>
          </p:nvPr>
        </p:nvSpPr>
        <p:spPr>
          <a:xfrm>
            <a:off x="827725" y="4743425"/>
            <a:ext cx="18990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make the  coffee</a:t>
            </a:r>
            <a:endParaRPr sz="1000">
              <a:latin typeface="Barlow Semi Condensed"/>
              <a:ea typeface="Barlow Semi Condensed"/>
              <a:cs typeface="Barlow Semi Condensed"/>
              <a:sym typeface="Barlow Semi Condensed"/>
            </a:endParaRPr>
          </a:p>
        </p:txBody>
      </p:sp>
      <p:sp>
        <p:nvSpPr>
          <p:cNvPr id="2253" name="Google Shape;2253;p39"/>
          <p:cNvSpPr txBox="1">
            <a:spLocks noGrp="1"/>
          </p:cNvSpPr>
          <p:nvPr>
            <p:ph type="subTitle" idx="1"/>
          </p:nvPr>
        </p:nvSpPr>
        <p:spPr>
          <a:xfrm>
            <a:off x="829575" y="4514825"/>
            <a:ext cx="18228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Making coffee</a:t>
            </a:r>
            <a:endParaRPr sz="1200"/>
          </a:p>
        </p:txBody>
      </p:sp>
      <p:sp>
        <p:nvSpPr>
          <p:cNvPr id="2254" name="Google Shape;2254;p39"/>
          <p:cNvSpPr txBox="1">
            <a:spLocks noGrp="1"/>
          </p:cNvSpPr>
          <p:nvPr>
            <p:ph type="title" idx="9"/>
          </p:nvPr>
        </p:nvSpPr>
        <p:spPr>
          <a:xfrm>
            <a:off x="482635" y="467558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08</a:t>
            </a:r>
            <a:endParaRPr sz="700"/>
          </a:p>
        </p:txBody>
      </p:sp>
      <p:grpSp>
        <p:nvGrpSpPr>
          <p:cNvPr id="2255" name="Google Shape;2255;p39"/>
          <p:cNvGrpSpPr/>
          <p:nvPr/>
        </p:nvGrpSpPr>
        <p:grpSpPr>
          <a:xfrm>
            <a:off x="3442828" y="1395138"/>
            <a:ext cx="398462" cy="436744"/>
            <a:chOff x="731647" y="573573"/>
            <a:chExt cx="635100" cy="734640"/>
          </a:xfrm>
        </p:grpSpPr>
        <p:grpSp>
          <p:nvGrpSpPr>
            <p:cNvPr id="2256" name="Google Shape;2256;p39"/>
            <p:cNvGrpSpPr/>
            <p:nvPr/>
          </p:nvGrpSpPr>
          <p:grpSpPr>
            <a:xfrm>
              <a:off x="731647" y="573573"/>
              <a:ext cx="635100" cy="635100"/>
              <a:chOff x="917231" y="750460"/>
              <a:chExt cx="635100" cy="635100"/>
            </a:xfrm>
          </p:grpSpPr>
          <p:sp>
            <p:nvSpPr>
              <p:cNvPr id="2257" name="Google Shape;2257;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58" name="Google Shape;2258;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59" name="Google Shape;2259;p39"/>
            <p:cNvGrpSpPr/>
            <p:nvPr/>
          </p:nvGrpSpPr>
          <p:grpSpPr>
            <a:xfrm>
              <a:off x="961679" y="1281213"/>
              <a:ext cx="175013" cy="27000"/>
              <a:chOff x="5662375" y="212375"/>
              <a:chExt cx="175013" cy="27000"/>
            </a:xfrm>
          </p:grpSpPr>
          <p:sp>
            <p:nvSpPr>
              <p:cNvPr id="2260" name="Google Shape;2260;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61" name="Google Shape;2261;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62" name="Google Shape;2262;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63" name="Google Shape;2263;p39"/>
          <p:cNvSpPr txBox="1">
            <a:spLocks noGrp="1"/>
          </p:cNvSpPr>
          <p:nvPr>
            <p:ph type="subTitle" idx="2"/>
          </p:nvPr>
        </p:nvSpPr>
        <p:spPr>
          <a:xfrm>
            <a:off x="3839525" y="1551375"/>
            <a:ext cx="23328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screen display show a message</a:t>
            </a:r>
            <a:endParaRPr sz="1000"/>
          </a:p>
          <a:p>
            <a:pPr marL="0" lvl="0" indent="0" algn="l" rtl="0">
              <a:spcBef>
                <a:spcPts val="0"/>
              </a:spcBef>
              <a:spcAft>
                <a:spcPts val="0"/>
              </a:spcAft>
              <a:buNone/>
            </a:pPr>
            <a:endParaRPr sz="1000"/>
          </a:p>
        </p:txBody>
      </p:sp>
      <p:sp>
        <p:nvSpPr>
          <p:cNvPr id="2264" name="Google Shape;2264;p39"/>
          <p:cNvSpPr txBox="1">
            <a:spLocks noGrp="1"/>
          </p:cNvSpPr>
          <p:nvPr>
            <p:ph type="subTitle" idx="1"/>
          </p:nvPr>
        </p:nvSpPr>
        <p:spPr>
          <a:xfrm>
            <a:off x="3841375" y="1322775"/>
            <a:ext cx="18990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HaveMessage</a:t>
            </a:r>
            <a:endParaRPr sz="1200"/>
          </a:p>
        </p:txBody>
      </p:sp>
      <p:sp>
        <p:nvSpPr>
          <p:cNvPr id="2265" name="Google Shape;2265;p39"/>
          <p:cNvSpPr txBox="1">
            <a:spLocks noGrp="1"/>
          </p:cNvSpPr>
          <p:nvPr>
            <p:ph type="title" idx="9"/>
          </p:nvPr>
        </p:nvSpPr>
        <p:spPr>
          <a:xfrm>
            <a:off x="3494435" y="14835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09</a:t>
            </a:r>
            <a:endParaRPr sz="700"/>
          </a:p>
        </p:txBody>
      </p:sp>
      <p:grpSp>
        <p:nvGrpSpPr>
          <p:cNvPr id="2266" name="Google Shape;2266;p39"/>
          <p:cNvGrpSpPr/>
          <p:nvPr/>
        </p:nvGrpSpPr>
        <p:grpSpPr>
          <a:xfrm>
            <a:off x="3442828" y="1928538"/>
            <a:ext cx="398462" cy="436744"/>
            <a:chOff x="731647" y="573573"/>
            <a:chExt cx="635100" cy="734640"/>
          </a:xfrm>
        </p:grpSpPr>
        <p:grpSp>
          <p:nvGrpSpPr>
            <p:cNvPr id="2267" name="Google Shape;2267;p39"/>
            <p:cNvGrpSpPr/>
            <p:nvPr/>
          </p:nvGrpSpPr>
          <p:grpSpPr>
            <a:xfrm>
              <a:off x="731647" y="573573"/>
              <a:ext cx="635100" cy="635100"/>
              <a:chOff x="917231" y="750460"/>
              <a:chExt cx="635100" cy="635100"/>
            </a:xfrm>
          </p:grpSpPr>
          <p:sp>
            <p:nvSpPr>
              <p:cNvPr id="2268" name="Google Shape;2268;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69" name="Google Shape;2269;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70" name="Google Shape;2270;p39"/>
            <p:cNvGrpSpPr/>
            <p:nvPr/>
          </p:nvGrpSpPr>
          <p:grpSpPr>
            <a:xfrm>
              <a:off x="961679" y="1281213"/>
              <a:ext cx="175013" cy="27000"/>
              <a:chOff x="5662375" y="212375"/>
              <a:chExt cx="175013" cy="27000"/>
            </a:xfrm>
          </p:grpSpPr>
          <p:sp>
            <p:nvSpPr>
              <p:cNvPr id="2271" name="Google Shape;2271;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72" name="Google Shape;2272;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73" name="Google Shape;2273;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74" name="Google Shape;2274;p39"/>
          <p:cNvSpPr txBox="1">
            <a:spLocks noGrp="1"/>
          </p:cNvSpPr>
          <p:nvPr>
            <p:ph type="subTitle" idx="2"/>
          </p:nvPr>
        </p:nvSpPr>
        <p:spPr>
          <a:xfrm>
            <a:off x="3839525" y="2084775"/>
            <a:ext cx="18990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 frothing the milk</a:t>
            </a:r>
            <a:endParaRPr sz="1000"/>
          </a:p>
          <a:p>
            <a:pPr marL="0" lvl="0" indent="0" algn="l" rtl="0">
              <a:spcBef>
                <a:spcPts val="0"/>
              </a:spcBef>
              <a:spcAft>
                <a:spcPts val="0"/>
              </a:spcAft>
              <a:buNone/>
            </a:pPr>
            <a:endParaRPr sz="1000"/>
          </a:p>
        </p:txBody>
      </p:sp>
      <p:sp>
        <p:nvSpPr>
          <p:cNvPr id="2275" name="Google Shape;2275;p39"/>
          <p:cNvSpPr txBox="1">
            <a:spLocks noGrp="1"/>
          </p:cNvSpPr>
          <p:nvPr>
            <p:ph type="subTitle" idx="1"/>
          </p:nvPr>
        </p:nvSpPr>
        <p:spPr>
          <a:xfrm>
            <a:off x="3841375" y="1856175"/>
            <a:ext cx="10644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Frothing</a:t>
            </a:r>
            <a:endParaRPr sz="1200"/>
          </a:p>
        </p:txBody>
      </p:sp>
      <p:sp>
        <p:nvSpPr>
          <p:cNvPr id="2276" name="Google Shape;2276;p39"/>
          <p:cNvSpPr txBox="1">
            <a:spLocks noGrp="1"/>
          </p:cNvSpPr>
          <p:nvPr>
            <p:ph type="title" idx="9"/>
          </p:nvPr>
        </p:nvSpPr>
        <p:spPr>
          <a:xfrm>
            <a:off x="3494435" y="20169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10</a:t>
            </a:r>
            <a:endParaRPr sz="700"/>
          </a:p>
        </p:txBody>
      </p:sp>
      <p:grpSp>
        <p:nvGrpSpPr>
          <p:cNvPr id="2277" name="Google Shape;2277;p39"/>
          <p:cNvGrpSpPr/>
          <p:nvPr/>
        </p:nvGrpSpPr>
        <p:grpSpPr>
          <a:xfrm>
            <a:off x="3442828" y="2461938"/>
            <a:ext cx="398462" cy="436744"/>
            <a:chOff x="731647" y="573573"/>
            <a:chExt cx="635100" cy="734640"/>
          </a:xfrm>
        </p:grpSpPr>
        <p:grpSp>
          <p:nvGrpSpPr>
            <p:cNvPr id="2278" name="Google Shape;2278;p39"/>
            <p:cNvGrpSpPr/>
            <p:nvPr/>
          </p:nvGrpSpPr>
          <p:grpSpPr>
            <a:xfrm>
              <a:off x="731647" y="573573"/>
              <a:ext cx="635100" cy="635100"/>
              <a:chOff x="917231" y="750460"/>
              <a:chExt cx="635100" cy="635100"/>
            </a:xfrm>
          </p:grpSpPr>
          <p:sp>
            <p:nvSpPr>
              <p:cNvPr id="2279" name="Google Shape;2279;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80" name="Google Shape;2280;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81" name="Google Shape;2281;p39"/>
            <p:cNvGrpSpPr/>
            <p:nvPr/>
          </p:nvGrpSpPr>
          <p:grpSpPr>
            <a:xfrm>
              <a:off x="961679" y="1281213"/>
              <a:ext cx="175013" cy="27000"/>
              <a:chOff x="5662375" y="212375"/>
              <a:chExt cx="175013" cy="27000"/>
            </a:xfrm>
          </p:grpSpPr>
          <p:sp>
            <p:nvSpPr>
              <p:cNvPr id="2282" name="Google Shape;2282;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83" name="Google Shape;2283;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84" name="Google Shape;2284;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85" name="Google Shape;2285;p39"/>
          <p:cNvSpPr txBox="1">
            <a:spLocks noGrp="1"/>
          </p:cNvSpPr>
          <p:nvPr>
            <p:ph type="subTitle" idx="2"/>
          </p:nvPr>
        </p:nvSpPr>
        <p:spPr>
          <a:xfrm>
            <a:off x="3839525" y="261817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isn’t  frothing the milk</a:t>
            </a:r>
            <a:endParaRPr sz="1000"/>
          </a:p>
          <a:p>
            <a:pPr marL="0" lvl="0" indent="0" algn="l" rtl="0">
              <a:spcBef>
                <a:spcPts val="0"/>
              </a:spcBef>
              <a:spcAft>
                <a:spcPts val="0"/>
              </a:spcAft>
              <a:buNone/>
            </a:pPr>
            <a:endParaRPr sz="1000"/>
          </a:p>
        </p:txBody>
      </p:sp>
      <p:sp>
        <p:nvSpPr>
          <p:cNvPr id="2286" name="Google Shape;2286;p39"/>
          <p:cNvSpPr txBox="1">
            <a:spLocks noGrp="1"/>
          </p:cNvSpPr>
          <p:nvPr>
            <p:ph type="subTitle" idx="1"/>
          </p:nvPr>
        </p:nvSpPr>
        <p:spPr>
          <a:xfrm>
            <a:off x="3841375" y="2389575"/>
            <a:ext cx="10644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NotFrothing</a:t>
            </a:r>
            <a:endParaRPr sz="1200"/>
          </a:p>
        </p:txBody>
      </p:sp>
      <p:sp>
        <p:nvSpPr>
          <p:cNvPr id="2287" name="Google Shape;2287;p39"/>
          <p:cNvSpPr txBox="1">
            <a:spLocks noGrp="1"/>
          </p:cNvSpPr>
          <p:nvPr>
            <p:ph type="title" idx="9"/>
          </p:nvPr>
        </p:nvSpPr>
        <p:spPr>
          <a:xfrm>
            <a:off x="3494435" y="25503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11</a:t>
            </a:r>
            <a:endParaRPr sz="700"/>
          </a:p>
        </p:txBody>
      </p:sp>
      <p:grpSp>
        <p:nvGrpSpPr>
          <p:cNvPr id="2288" name="Google Shape;2288;p39"/>
          <p:cNvGrpSpPr/>
          <p:nvPr/>
        </p:nvGrpSpPr>
        <p:grpSpPr>
          <a:xfrm>
            <a:off x="3442828" y="2995338"/>
            <a:ext cx="398462" cy="436744"/>
            <a:chOff x="731647" y="573573"/>
            <a:chExt cx="635100" cy="734640"/>
          </a:xfrm>
        </p:grpSpPr>
        <p:grpSp>
          <p:nvGrpSpPr>
            <p:cNvPr id="2289" name="Google Shape;2289;p39"/>
            <p:cNvGrpSpPr/>
            <p:nvPr/>
          </p:nvGrpSpPr>
          <p:grpSpPr>
            <a:xfrm>
              <a:off x="731647" y="573573"/>
              <a:ext cx="635100" cy="635100"/>
              <a:chOff x="917231" y="750460"/>
              <a:chExt cx="635100" cy="635100"/>
            </a:xfrm>
          </p:grpSpPr>
          <p:sp>
            <p:nvSpPr>
              <p:cNvPr id="2290" name="Google Shape;2290;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291" name="Google Shape;2291;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292" name="Google Shape;2292;p39"/>
            <p:cNvGrpSpPr/>
            <p:nvPr/>
          </p:nvGrpSpPr>
          <p:grpSpPr>
            <a:xfrm>
              <a:off x="961679" y="1281213"/>
              <a:ext cx="175013" cy="27000"/>
              <a:chOff x="5662375" y="212375"/>
              <a:chExt cx="175013" cy="27000"/>
            </a:xfrm>
          </p:grpSpPr>
          <p:sp>
            <p:nvSpPr>
              <p:cNvPr id="2293" name="Google Shape;2293;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94" name="Google Shape;2294;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295" name="Google Shape;2295;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296" name="Google Shape;2296;p39"/>
          <p:cNvSpPr txBox="1">
            <a:spLocks noGrp="1"/>
          </p:cNvSpPr>
          <p:nvPr>
            <p:ph type="subTitle" idx="1"/>
          </p:nvPr>
        </p:nvSpPr>
        <p:spPr>
          <a:xfrm>
            <a:off x="3841375" y="2922975"/>
            <a:ext cx="9057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Stop</a:t>
            </a:r>
            <a:endParaRPr sz="1200"/>
          </a:p>
        </p:txBody>
      </p:sp>
      <p:sp>
        <p:nvSpPr>
          <p:cNvPr id="2297" name="Google Shape;2297;p39"/>
          <p:cNvSpPr txBox="1">
            <a:spLocks noGrp="1"/>
          </p:cNvSpPr>
          <p:nvPr>
            <p:ph type="title" idx="9"/>
          </p:nvPr>
        </p:nvSpPr>
        <p:spPr>
          <a:xfrm>
            <a:off x="3494435" y="30837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12</a:t>
            </a:r>
            <a:endParaRPr sz="700"/>
          </a:p>
        </p:txBody>
      </p:sp>
      <p:grpSp>
        <p:nvGrpSpPr>
          <p:cNvPr id="2298" name="Google Shape;2298;p39"/>
          <p:cNvGrpSpPr/>
          <p:nvPr/>
        </p:nvGrpSpPr>
        <p:grpSpPr>
          <a:xfrm>
            <a:off x="3442828" y="3528738"/>
            <a:ext cx="398462" cy="436744"/>
            <a:chOff x="731647" y="573573"/>
            <a:chExt cx="635100" cy="734640"/>
          </a:xfrm>
        </p:grpSpPr>
        <p:grpSp>
          <p:nvGrpSpPr>
            <p:cNvPr id="2299" name="Google Shape;2299;p39"/>
            <p:cNvGrpSpPr/>
            <p:nvPr/>
          </p:nvGrpSpPr>
          <p:grpSpPr>
            <a:xfrm>
              <a:off x="731647" y="573573"/>
              <a:ext cx="635100" cy="635100"/>
              <a:chOff x="917231" y="750460"/>
              <a:chExt cx="635100" cy="635100"/>
            </a:xfrm>
          </p:grpSpPr>
          <p:sp>
            <p:nvSpPr>
              <p:cNvPr id="2300" name="Google Shape;2300;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01" name="Google Shape;2301;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02" name="Google Shape;2302;p39"/>
            <p:cNvGrpSpPr/>
            <p:nvPr/>
          </p:nvGrpSpPr>
          <p:grpSpPr>
            <a:xfrm>
              <a:off x="961679" y="1281213"/>
              <a:ext cx="175013" cy="27000"/>
              <a:chOff x="5662375" y="212375"/>
              <a:chExt cx="175013" cy="27000"/>
            </a:xfrm>
          </p:grpSpPr>
          <p:sp>
            <p:nvSpPr>
              <p:cNvPr id="2303" name="Google Shape;2303;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04" name="Google Shape;2304;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05" name="Google Shape;2305;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06" name="Google Shape;2306;p39"/>
          <p:cNvSpPr txBox="1">
            <a:spLocks noGrp="1"/>
          </p:cNvSpPr>
          <p:nvPr>
            <p:ph type="subTitle" idx="1"/>
          </p:nvPr>
        </p:nvSpPr>
        <p:spPr>
          <a:xfrm>
            <a:off x="3841375" y="3456375"/>
            <a:ext cx="7692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Grinds</a:t>
            </a:r>
            <a:endParaRPr sz="1200"/>
          </a:p>
        </p:txBody>
      </p:sp>
      <p:sp>
        <p:nvSpPr>
          <p:cNvPr id="2307" name="Google Shape;2307;p39"/>
          <p:cNvSpPr txBox="1">
            <a:spLocks noGrp="1"/>
          </p:cNvSpPr>
          <p:nvPr>
            <p:ph type="title" idx="9"/>
          </p:nvPr>
        </p:nvSpPr>
        <p:spPr>
          <a:xfrm>
            <a:off x="3494435" y="36171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13</a:t>
            </a:r>
            <a:endParaRPr sz="700"/>
          </a:p>
        </p:txBody>
      </p:sp>
      <p:grpSp>
        <p:nvGrpSpPr>
          <p:cNvPr id="2308" name="Google Shape;2308;p39"/>
          <p:cNvGrpSpPr/>
          <p:nvPr/>
        </p:nvGrpSpPr>
        <p:grpSpPr>
          <a:xfrm>
            <a:off x="3442828" y="4062138"/>
            <a:ext cx="398462" cy="436744"/>
            <a:chOff x="731647" y="573573"/>
            <a:chExt cx="635100" cy="734640"/>
          </a:xfrm>
        </p:grpSpPr>
        <p:grpSp>
          <p:nvGrpSpPr>
            <p:cNvPr id="2309" name="Google Shape;2309;p39"/>
            <p:cNvGrpSpPr/>
            <p:nvPr/>
          </p:nvGrpSpPr>
          <p:grpSpPr>
            <a:xfrm>
              <a:off x="731647" y="573573"/>
              <a:ext cx="635100" cy="635100"/>
              <a:chOff x="917231" y="750460"/>
              <a:chExt cx="635100" cy="635100"/>
            </a:xfrm>
          </p:grpSpPr>
          <p:sp>
            <p:nvSpPr>
              <p:cNvPr id="2310" name="Google Shape;2310;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11" name="Google Shape;2311;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12" name="Google Shape;2312;p39"/>
            <p:cNvGrpSpPr/>
            <p:nvPr/>
          </p:nvGrpSpPr>
          <p:grpSpPr>
            <a:xfrm>
              <a:off x="961679" y="1281213"/>
              <a:ext cx="175013" cy="27000"/>
              <a:chOff x="5662375" y="212375"/>
              <a:chExt cx="175013" cy="27000"/>
            </a:xfrm>
          </p:grpSpPr>
          <p:sp>
            <p:nvSpPr>
              <p:cNvPr id="2313" name="Google Shape;2313;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14" name="Google Shape;2314;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15" name="Google Shape;2315;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16" name="Google Shape;2316;p39"/>
          <p:cNvSpPr txBox="1">
            <a:spLocks noGrp="1"/>
          </p:cNvSpPr>
          <p:nvPr>
            <p:ph type="subTitle" idx="2"/>
          </p:nvPr>
        </p:nvSpPr>
        <p:spPr>
          <a:xfrm>
            <a:off x="3839525" y="4218375"/>
            <a:ext cx="23328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 brewing the espresso</a:t>
            </a:r>
            <a:endParaRPr sz="1000"/>
          </a:p>
          <a:p>
            <a:pPr marL="0" lvl="0" indent="0" algn="l" rtl="0">
              <a:spcBef>
                <a:spcPts val="0"/>
              </a:spcBef>
              <a:spcAft>
                <a:spcPts val="0"/>
              </a:spcAft>
              <a:buNone/>
            </a:pPr>
            <a:endParaRPr sz="1000"/>
          </a:p>
        </p:txBody>
      </p:sp>
      <p:sp>
        <p:nvSpPr>
          <p:cNvPr id="2317" name="Google Shape;2317;p39"/>
          <p:cNvSpPr txBox="1">
            <a:spLocks noGrp="1"/>
          </p:cNvSpPr>
          <p:nvPr>
            <p:ph type="subTitle" idx="1"/>
          </p:nvPr>
        </p:nvSpPr>
        <p:spPr>
          <a:xfrm>
            <a:off x="3841375" y="3989775"/>
            <a:ext cx="8313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Brewing</a:t>
            </a:r>
            <a:endParaRPr sz="1200"/>
          </a:p>
        </p:txBody>
      </p:sp>
      <p:sp>
        <p:nvSpPr>
          <p:cNvPr id="2318" name="Google Shape;2318;p39"/>
          <p:cNvSpPr txBox="1">
            <a:spLocks noGrp="1"/>
          </p:cNvSpPr>
          <p:nvPr>
            <p:ph type="title" idx="9"/>
          </p:nvPr>
        </p:nvSpPr>
        <p:spPr>
          <a:xfrm>
            <a:off x="3494435" y="41505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14</a:t>
            </a:r>
            <a:endParaRPr sz="700"/>
          </a:p>
        </p:txBody>
      </p:sp>
      <p:grpSp>
        <p:nvGrpSpPr>
          <p:cNvPr id="2319" name="Google Shape;2319;p39"/>
          <p:cNvGrpSpPr/>
          <p:nvPr/>
        </p:nvGrpSpPr>
        <p:grpSpPr>
          <a:xfrm>
            <a:off x="3442828" y="4595538"/>
            <a:ext cx="398462" cy="436744"/>
            <a:chOff x="731647" y="573573"/>
            <a:chExt cx="635100" cy="734640"/>
          </a:xfrm>
        </p:grpSpPr>
        <p:grpSp>
          <p:nvGrpSpPr>
            <p:cNvPr id="2320" name="Google Shape;2320;p39"/>
            <p:cNvGrpSpPr/>
            <p:nvPr/>
          </p:nvGrpSpPr>
          <p:grpSpPr>
            <a:xfrm>
              <a:off x="731647" y="573573"/>
              <a:ext cx="635100" cy="635100"/>
              <a:chOff x="917231" y="750460"/>
              <a:chExt cx="635100" cy="635100"/>
            </a:xfrm>
          </p:grpSpPr>
          <p:sp>
            <p:nvSpPr>
              <p:cNvPr id="2321" name="Google Shape;2321;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22" name="Google Shape;2322;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23" name="Google Shape;2323;p39"/>
            <p:cNvGrpSpPr/>
            <p:nvPr/>
          </p:nvGrpSpPr>
          <p:grpSpPr>
            <a:xfrm>
              <a:off x="961679" y="1281213"/>
              <a:ext cx="175013" cy="27000"/>
              <a:chOff x="5662375" y="212375"/>
              <a:chExt cx="175013" cy="27000"/>
            </a:xfrm>
          </p:grpSpPr>
          <p:sp>
            <p:nvSpPr>
              <p:cNvPr id="2324" name="Google Shape;2324;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25" name="Google Shape;2325;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26" name="Google Shape;2326;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27" name="Google Shape;2327;p39"/>
          <p:cNvSpPr txBox="1">
            <a:spLocks noGrp="1"/>
          </p:cNvSpPr>
          <p:nvPr>
            <p:ph type="subTitle" idx="2"/>
          </p:nvPr>
        </p:nvSpPr>
        <p:spPr>
          <a:xfrm>
            <a:off x="3839525" y="4751775"/>
            <a:ext cx="23328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beans is sufficient</a:t>
            </a:r>
            <a:endParaRPr sz="1000"/>
          </a:p>
          <a:p>
            <a:pPr marL="0" lvl="0" indent="0" algn="l" rtl="0">
              <a:spcBef>
                <a:spcPts val="0"/>
              </a:spcBef>
              <a:spcAft>
                <a:spcPts val="0"/>
              </a:spcAft>
              <a:buNone/>
            </a:pPr>
            <a:endParaRPr sz="1000"/>
          </a:p>
        </p:txBody>
      </p:sp>
      <p:sp>
        <p:nvSpPr>
          <p:cNvPr id="2328" name="Google Shape;2328;p39"/>
          <p:cNvSpPr txBox="1">
            <a:spLocks noGrp="1"/>
          </p:cNvSpPr>
          <p:nvPr>
            <p:ph type="subTitle" idx="1"/>
          </p:nvPr>
        </p:nvSpPr>
        <p:spPr>
          <a:xfrm>
            <a:off x="3841375" y="4523175"/>
            <a:ext cx="16989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EnoghtBeans</a:t>
            </a:r>
            <a:endParaRPr sz="1200"/>
          </a:p>
          <a:p>
            <a:pPr marL="0" lvl="0" indent="0" algn="l" rtl="0">
              <a:lnSpc>
                <a:spcPct val="115000"/>
              </a:lnSpc>
              <a:spcBef>
                <a:spcPts val="0"/>
              </a:spcBef>
              <a:spcAft>
                <a:spcPts val="0"/>
              </a:spcAft>
              <a:buNone/>
            </a:pPr>
            <a:endParaRPr sz="1200"/>
          </a:p>
        </p:txBody>
      </p:sp>
      <p:sp>
        <p:nvSpPr>
          <p:cNvPr id="2329" name="Google Shape;2329;p39"/>
          <p:cNvSpPr txBox="1">
            <a:spLocks noGrp="1"/>
          </p:cNvSpPr>
          <p:nvPr>
            <p:ph type="title" idx="9"/>
          </p:nvPr>
        </p:nvSpPr>
        <p:spPr>
          <a:xfrm>
            <a:off x="3494435" y="46839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15</a:t>
            </a:r>
            <a:endParaRPr sz="700"/>
          </a:p>
        </p:txBody>
      </p:sp>
      <p:grpSp>
        <p:nvGrpSpPr>
          <p:cNvPr id="2330" name="Google Shape;2330;p39"/>
          <p:cNvGrpSpPr/>
          <p:nvPr/>
        </p:nvGrpSpPr>
        <p:grpSpPr>
          <a:xfrm>
            <a:off x="6414628" y="1395138"/>
            <a:ext cx="398462" cy="436744"/>
            <a:chOff x="731647" y="573573"/>
            <a:chExt cx="635100" cy="734640"/>
          </a:xfrm>
        </p:grpSpPr>
        <p:grpSp>
          <p:nvGrpSpPr>
            <p:cNvPr id="2331" name="Google Shape;2331;p39"/>
            <p:cNvGrpSpPr/>
            <p:nvPr/>
          </p:nvGrpSpPr>
          <p:grpSpPr>
            <a:xfrm>
              <a:off x="731647" y="573573"/>
              <a:ext cx="635100" cy="635100"/>
              <a:chOff x="917231" y="750460"/>
              <a:chExt cx="635100" cy="635100"/>
            </a:xfrm>
          </p:grpSpPr>
          <p:sp>
            <p:nvSpPr>
              <p:cNvPr id="2332" name="Google Shape;2332;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33" name="Google Shape;2333;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34" name="Google Shape;2334;p39"/>
            <p:cNvGrpSpPr/>
            <p:nvPr/>
          </p:nvGrpSpPr>
          <p:grpSpPr>
            <a:xfrm>
              <a:off x="961679" y="1281213"/>
              <a:ext cx="175013" cy="27000"/>
              <a:chOff x="5662375" y="212375"/>
              <a:chExt cx="175013" cy="27000"/>
            </a:xfrm>
          </p:grpSpPr>
          <p:sp>
            <p:nvSpPr>
              <p:cNvPr id="2335" name="Google Shape;2335;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36" name="Google Shape;2336;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37" name="Google Shape;2337;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38" name="Google Shape;2338;p39"/>
          <p:cNvSpPr txBox="1">
            <a:spLocks noGrp="1"/>
          </p:cNvSpPr>
          <p:nvPr>
            <p:ph type="subTitle" idx="2"/>
          </p:nvPr>
        </p:nvSpPr>
        <p:spPr>
          <a:xfrm>
            <a:off x="6811325" y="1551375"/>
            <a:ext cx="19572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beans isn’t sufficient</a:t>
            </a:r>
            <a:endParaRPr sz="1000"/>
          </a:p>
          <a:p>
            <a:pPr marL="0" lvl="0" indent="0" algn="l" rtl="0">
              <a:spcBef>
                <a:spcPts val="0"/>
              </a:spcBef>
              <a:spcAft>
                <a:spcPts val="0"/>
              </a:spcAft>
              <a:buNone/>
            </a:pPr>
            <a:endParaRPr sz="1000"/>
          </a:p>
        </p:txBody>
      </p:sp>
      <p:sp>
        <p:nvSpPr>
          <p:cNvPr id="2339" name="Google Shape;2339;p39"/>
          <p:cNvSpPr txBox="1">
            <a:spLocks noGrp="1"/>
          </p:cNvSpPr>
          <p:nvPr>
            <p:ph type="subTitle" idx="1"/>
          </p:nvPr>
        </p:nvSpPr>
        <p:spPr>
          <a:xfrm>
            <a:off x="6813175" y="1322775"/>
            <a:ext cx="15495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DontEnoghtBeans</a:t>
            </a:r>
            <a:endParaRPr sz="1200"/>
          </a:p>
          <a:p>
            <a:pPr marL="0" lvl="0" indent="0" algn="l" rtl="0">
              <a:lnSpc>
                <a:spcPct val="115000"/>
              </a:lnSpc>
              <a:spcBef>
                <a:spcPts val="0"/>
              </a:spcBef>
              <a:spcAft>
                <a:spcPts val="0"/>
              </a:spcAft>
              <a:buNone/>
            </a:pPr>
            <a:endParaRPr sz="1200"/>
          </a:p>
        </p:txBody>
      </p:sp>
      <p:sp>
        <p:nvSpPr>
          <p:cNvPr id="2340" name="Google Shape;2340;p39"/>
          <p:cNvSpPr txBox="1">
            <a:spLocks noGrp="1"/>
          </p:cNvSpPr>
          <p:nvPr>
            <p:ph type="title" idx="9"/>
          </p:nvPr>
        </p:nvSpPr>
        <p:spPr>
          <a:xfrm>
            <a:off x="6466235" y="14835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16</a:t>
            </a:r>
            <a:endParaRPr sz="700"/>
          </a:p>
        </p:txBody>
      </p:sp>
      <p:grpSp>
        <p:nvGrpSpPr>
          <p:cNvPr id="2341" name="Google Shape;2341;p39"/>
          <p:cNvGrpSpPr/>
          <p:nvPr/>
        </p:nvGrpSpPr>
        <p:grpSpPr>
          <a:xfrm>
            <a:off x="6414628" y="1928538"/>
            <a:ext cx="398462" cy="436744"/>
            <a:chOff x="731647" y="573573"/>
            <a:chExt cx="635100" cy="734640"/>
          </a:xfrm>
        </p:grpSpPr>
        <p:grpSp>
          <p:nvGrpSpPr>
            <p:cNvPr id="2342" name="Google Shape;2342;p39"/>
            <p:cNvGrpSpPr/>
            <p:nvPr/>
          </p:nvGrpSpPr>
          <p:grpSpPr>
            <a:xfrm>
              <a:off x="731647" y="573573"/>
              <a:ext cx="635100" cy="635100"/>
              <a:chOff x="917231" y="750460"/>
              <a:chExt cx="635100" cy="635100"/>
            </a:xfrm>
          </p:grpSpPr>
          <p:sp>
            <p:nvSpPr>
              <p:cNvPr id="2343" name="Google Shape;2343;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44" name="Google Shape;2344;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45" name="Google Shape;2345;p39"/>
            <p:cNvGrpSpPr/>
            <p:nvPr/>
          </p:nvGrpSpPr>
          <p:grpSpPr>
            <a:xfrm>
              <a:off x="961679" y="1281213"/>
              <a:ext cx="175013" cy="27000"/>
              <a:chOff x="5662375" y="212375"/>
              <a:chExt cx="175013" cy="27000"/>
            </a:xfrm>
          </p:grpSpPr>
          <p:sp>
            <p:nvSpPr>
              <p:cNvPr id="2346" name="Google Shape;2346;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47" name="Google Shape;2347;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48" name="Google Shape;2348;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49" name="Google Shape;2349;p39"/>
          <p:cNvSpPr txBox="1">
            <a:spLocks noGrp="1"/>
          </p:cNvSpPr>
          <p:nvPr>
            <p:ph type="subTitle" idx="2"/>
          </p:nvPr>
        </p:nvSpPr>
        <p:spPr>
          <a:xfrm>
            <a:off x="6811325" y="2084775"/>
            <a:ext cx="18990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milk is sufficient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2350" name="Google Shape;2350;p39"/>
          <p:cNvSpPr txBox="1">
            <a:spLocks noGrp="1"/>
          </p:cNvSpPr>
          <p:nvPr>
            <p:ph type="subTitle" idx="1"/>
          </p:nvPr>
        </p:nvSpPr>
        <p:spPr>
          <a:xfrm>
            <a:off x="6813175" y="1856175"/>
            <a:ext cx="16263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EnoghtMilk</a:t>
            </a:r>
            <a:endParaRPr sz="1200"/>
          </a:p>
        </p:txBody>
      </p:sp>
      <p:sp>
        <p:nvSpPr>
          <p:cNvPr id="2351" name="Google Shape;2351;p39"/>
          <p:cNvSpPr txBox="1">
            <a:spLocks noGrp="1"/>
          </p:cNvSpPr>
          <p:nvPr>
            <p:ph type="title" idx="9"/>
          </p:nvPr>
        </p:nvSpPr>
        <p:spPr>
          <a:xfrm>
            <a:off x="6466235" y="20169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17</a:t>
            </a:r>
            <a:endParaRPr sz="700"/>
          </a:p>
        </p:txBody>
      </p:sp>
      <p:grpSp>
        <p:nvGrpSpPr>
          <p:cNvPr id="2352" name="Google Shape;2352;p39"/>
          <p:cNvGrpSpPr/>
          <p:nvPr/>
        </p:nvGrpSpPr>
        <p:grpSpPr>
          <a:xfrm>
            <a:off x="6414628" y="2461938"/>
            <a:ext cx="398462" cy="436744"/>
            <a:chOff x="731647" y="573573"/>
            <a:chExt cx="635100" cy="734640"/>
          </a:xfrm>
        </p:grpSpPr>
        <p:grpSp>
          <p:nvGrpSpPr>
            <p:cNvPr id="2353" name="Google Shape;2353;p39"/>
            <p:cNvGrpSpPr/>
            <p:nvPr/>
          </p:nvGrpSpPr>
          <p:grpSpPr>
            <a:xfrm>
              <a:off x="731647" y="573573"/>
              <a:ext cx="635100" cy="635100"/>
              <a:chOff x="917231" y="750460"/>
              <a:chExt cx="635100" cy="635100"/>
            </a:xfrm>
          </p:grpSpPr>
          <p:sp>
            <p:nvSpPr>
              <p:cNvPr id="2354" name="Google Shape;2354;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55" name="Google Shape;2355;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56" name="Google Shape;2356;p39"/>
            <p:cNvGrpSpPr/>
            <p:nvPr/>
          </p:nvGrpSpPr>
          <p:grpSpPr>
            <a:xfrm>
              <a:off x="961679" y="1281213"/>
              <a:ext cx="175013" cy="27000"/>
              <a:chOff x="5662375" y="212375"/>
              <a:chExt cx="175013" cy="27000"/>
            </a:xfrm>
          </p:grpSpPr>
          <p:sp>
            <p:nvSpPr>
              <p:cNvPr id="2357" name="Google Shape;2357;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58" name="Google Shape;2358;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59" name="Google Shape;2359;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60" name="Google Shape;2360;p39"/>
          <p:cNvSpPr txBox="1">
            <a:spLocks noGrp="1"/>
          </p:cNvSpPr>
          <p:nvPr>
            <p:ph type="subTitle" idx="2"/>
          </p:nvPr>
        </p:nvSpPr>
        <p:spPr>
          <a:xfrm>
            <a:off x="6811325" y="261817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milk isn’t sufficient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2361" name="Google Shape;2361;p39"/>
          <p:cNvSpPr txBox="1">
            <a:spLocks noGrp="1"/>
          </p:cNvSpPr>
          <p:nvPr>
            <p:ph type="subTitle" idx="1"/>
          </p:nvPr>
        </p:nvSpPr>
        <p:spPr>
          <a:xfrm>
            <a:off x="6813175" y="2389575"/>
            <a:ext cx="16263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DontEnoghtMilk</a:t>
            </a:r>
            <a:endParaRPr sz="1200"/>
          </a:p>
        </p:txBody>
      </p:sp>
      <p:sp>
        <p:nvSpPr>
          <p:cNvPr id="2362" name="Google Shape;2362;p39"/>
          <p:cNvSpPr txBox="1">
            <a:spLocks noGrp="1"/>
          </p:cNvSpPr>
          <p:nvPr>
            <p:ph type="title" idx="9"/>
          </p:nvPr>
        </p:nvSpPr>
        <p:spPr>
          <a:xfrm>
            <a:off x="6466235" y="25503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18</a:t>
            </a:r>
            <a:endParaRPr sz="700"/>
          </a:p>
        </p:txBody>
      </p:sp>
      <p:grpSp>
        <p:nvGrpSpPr>
          <p:cNvPr id="2363" name="Google Shape;2363;p39"/>
          <p:cNvGrpSpPr/>
          <p:nvPr/>
        </p:nvGrpSpPr>
        <p:grpSpPr>
          <a:xfrm>
            <a:off x="6414628" y="2995338"/>
            <a:ext cx="398462" cy="436744"/>
            <a:chOff x="731647" y="573573"/>
            <a:chExt cx="635100" cy="734640"/>
          </a:xfrm>
        </p:grpSpPr>
        <p:grpSp>
          <p:nvGrpSpPr>
            <p:cNvPr id="2364" name="Google Shape;2364;p39"/>
            <p:cNvGrpSpPr/>
            <p:nvPr/>
          </p:nvGrpSpPr>
          <p:grpSpPr>
            <a:xfrm>
              <a:off x="731647" y="573573"/>
              <a:ext cx="635100" cy="635100"/>
              <a:chOff x="917231" y="750460"/>
              <a:chExt cx="635100" cy="635100"/>
            </a:xfrm>
          </p:grpSpPr>
          <p:sp>
            <p:nvSpPr>
              <p:cNvPr id="2365" name="Google Shape;2365;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66" name="Google Shape;2366;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67" name="Google Shape;2367;p39"/>
            <p:cNvGrpSpPr/>
            <p:nvPr/>
          </p:nvGrpSpPr>
          <p:grpSpPr>
            <a:xfrm>
              <a:off x="961679" y="1281213"/>
              <a:ext cx="175013" cy="27000"/>
              <a:chOff x="5662375" y="212375"/>
              <a:chExt cx="175013" cy="27000"/>
            </a:xfrm>
          </p:grpSpPr>
          <p:sp>
            <p:nvSpPr>
              <p:cNvPr id="2368" name="Google Shape;2368;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69" name="Google Shape;2369;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70" name="Google Shape;2370;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71" name="Google Shape;2371;p39"/>
          <p:cNvSpPr txBox="1">
            <a:spLocks noGrp="1"/>
          </p:cNvSpPr>
          <p:nvPr>
            <p:ph type="subTitle" idx="1"/>
          </p:nvPr>
        </p:nvSpPr>
        <p:spPr>
          <a:xfrm>
            <a:off x="6813175" y="2922975"/>
            <a:ext cx="16989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EnoghtWater</a:t>
            </a:r>
            <a:endParaRPr sz="1200"/>
          </a:p>
        </p:txBody>
      </p:sp>
      <p:sp>
        <p:nvSpPr>
          <p:cNvPr id="2372" name="Google Shape;2372;p39"/>
          <p:cNvSpPr txBox="1">
            <a:spLocks noGrp="1"/>
          </p:cNvSpPr>
          <p:nvPr>
            <p:ph type="title" idx="9"/>
          </p:nvPr>
        </p:nvSpPr>
        <p:spPr>
          <a:xfrm>
            <a:off x="6466235" y="30837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19</a:t>
            </a:r>
            <a:endParaRPr sz="700"/>
          </a:p>
        </p:txBody>
      </p:sp>
      <p:grpSp>
        <p:nvGrpSpPr>
          <p:cNvPr id="2373" name="Google Shape;2373;p39"/>
          <p:cNvGrpSpPr/>
          <p:nvPr/>
        </p:nvGrpSpPr>
        <p:grpSpPr>
          <a:xfrm>
            <a:off x="6414628" y="3528738"/>
            <a:ext cx="398462" cy="436744"/>
            <a:chOff x="731647" y="573573"/>
            <a:chExt cx="635100" cy="734640"/>
          </a:xfrm>
        </p:grpSpPr>
        <p:grpSp>
          <p:nvGrpSpPr>
            <p:cNvPr id="2374" name="Google Shape;2374;p39"/>
            <p:cNvGrpSpPr/>
            <p:nvPr/>
          </p:nvGrpSpPr>
          <p:grpSpPr>
            <a:xfrm>
              <a:off x="731647" y="573573"/>
              <a:ext cx="635100" cy="635100"/>
              <a:chOff x="917231" y="750460"/>
              <a:chExt cx="635100" cy="635100"/>
            </a:xfrm>
          </p:grpSpPr>
          <p:sp>
            <p:nvSpPr>
              <p:cNvPr id="2375" name="Google Shape;2375;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76" name="Google Shape;2376;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77" name="Google Shape;2377;p39"/>
            <p:cNvGrpSpPr/>
            <p:nvPr/>
          </p:nvGrpSpPr>
          <p:grpSpPr>
            <a:xfrm>
              <a:off x="961679" y="1281213"/>
              <a:ext cx="175013" cy="27000"/>
              <a:chOff x="5662375" y="212375"/>
              <a:chExt cx="175013" cy="27000"/>
            </a:xfrm>
          </p:grpSpPr>
          <p:sp>
            <p:nvSpPr>
              <p:cNvPr id="2378" name="Google Shape;2378;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79" name="Google Shape;2379;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80" name="Google Shape;2380;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81" name="Google Shape;2381;p39"/>
          <p:cNvSpPr txBox="1">
            <a:spLocks noGrp="1"/>
          </p:cNvSpPr>
          <p:nvPr>
            <p:ph type="subTitle" idx="1"/>
          </p:nvPr>
        </p:nvSpPr>
        <p:spPr>
          <a:xfrm>
            <a:off x="6838275" y="3456375"/>
            <a:ext cx="12774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DontEnoghtWater</a:t>
            </a:r>
            <a:endParaRPr sz="1200"/>
          </a:p>
        </p:txBody>
      </p:sp>
      <p:sp>
        <p:nvSpPr>
          <p:cNvPr id="2382" name="Google Shape;2382;p39"/>
          <p:cNvSpPr txBox="1">
            <a:spLocks noGrp="1"/>
          </p:cNvSpPr>
          <p:nvPr>
            <p:ph type="title" idx="9"/>
          </p:nvPr>
        </p:nvSpPr>
        <p:spPr>
          <a:xfrm>
            <a:off x="6466235" y="36171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20</a:t>
            </a:r>
            <a:endParaRPr sz="700"/>
          </a:p>
        </p:txBody>
      </p:sp>
      <p:grpSp>
        <p:nvGrpSpPr>
          <p:cNvPr id="2383" name="Google Shape;2383;p39"/>
          <p:cNvGrpSpPr/>
          <p:nvPr/>
        </p:nvGrpSpPr>
        <p:grpSpPr>
          <a:xfrm>
            <a:off x="6414628" y="4062138"/>
            <a:ext cx="398462" cy="436744"/>
            <a:chOff x="731647" y="573573"/>
            <a:chExt cx="635100" cy="734640"/>
          </a:xfrm>
        </p:grpSpPr>
        <p:grpSp>
          <p:nvGrpSpPr>
            <p:cNvPr id="2384" name="Google Shape;2384;p39"/>
            <p:cNvGrpSpPr/>
            <p:nvPr/>
          </p:nvGrpSpPr>
          <p:grpSpPr>
            <a:xfrm>
              <a:off x="731647" y="573573"/>
              <a:ext cx="635100" cy="635100"/>
              <a:chOff x="917231" y="750460"/>
              <a:chExt cx="635100" cy="635100"/>
            </a:xfrm>
          </p:grpSpPr>
          <p:sp>
            <p:nvSpPr>
              <p:cNvPr id="2385" name="Google Shape;2385;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86" name="Google Shape;2386;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87" name="Google Shape;2387;p39"/>
            <p:cNvGrpSpPr/>
            <p:nvPr/>
          </p:nvGrpSpPr>
          <p:grpSpPr>
            <a:xfrm>
              <a:off x="961679" y="1281213"/>
              <a:ext cx="175013" cy="27000"/>
              <a:chOff x="5662375" y="212375"/>
              <a:chExt cx="175013" cy="27000"/>
            </a:xfrm>
          </p:grpSpPr>
          <p:sp>
            <p:nvSpPr>
              <p:cNvPr id="2388" name="Google Shape;2388;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89" name="Google Shape;2389;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390" name="Google Shape;2390;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391" name="Google Shape;2391;p39"/>
          <p:cNvSpPr txBox="1">
            <a:spLocks noGrp="1"/>
          </p:cNvSpPr>
          <p:nvPr>
            <p:ph type="subTitle" idx="2"/>
          </p:nvPr>
        </p:nvSpPr>
        <p:spPr>
          <a:xfrm>
            <a:off x="6811325" y="4218375"/>
            <a:ext cx="22719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temperature of the machine is normal</a:t>
            </a:r>
            <a:endParaRPr sz="1000"/>
          </a:p>
          <a:p>
            <a:pPr marL="0" lvl="0" indent="0" algn="l" rtl="0">
              <a:spcBef>
                <a:spcPts val="0"/>
              </a:spcBef>
              <a:spcAft>
                <a:spcPts val="0"/>
              </a:spcAft>
              <a:buNone/>
            </a:pPr>
            <a:endParaRPr sz="1000"/>
          </a:p>
        </p:txBody>
      </p:sp>
      <p:sp>
        <p:nvSpPr>
          <p:cNvPr id="2392" name="Google Shape;2392;p39"/>
          <p:cNvSpPr txBox="1">
            <a:spLocks noGrp="1"/>
          </p:cNvSpPr>
          <p:nvPr>
            <p:ph type="subTitle" idx="1"/>
          </p:nvPr>
        </p:nvSpPr>
        <p:spPr>
          <a:xfrm>
            <a:off x="6813175" y="3989775"/>
            <a:ext cx="8313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Regular</a:t>
            </a:r>
            <a:endParaRPr sz="1200"/>
          </a:p>
        </p:txBody>
      </p:sp>
      <p:sp>
        <p:nvSpPr>
          <p:cNvPr id="2393" name="Google Shape;2393;p39"/>
          <p:cNvSpPr txBox="1">
            <a:spLocks noGrp="1"/>
          </p:cNvSpPr>
          <p:nvPr>
            <p:ph type="title" idx="9"/>
          </p:nvPr>
        </p:nvSpPr>
        <p:spPr>
          <a:xfrm>
            <a:off x="6466235" y="41505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21</a:t>
            </a:r>
            <a:endParaRPr sz="700"/>
          </a:p>
        </p:txBody>
      </p:sp>
      <p:grpSp>
        <p:nvGrpSpPr>
          <p:cNvPr id="2394" name="Google Shape;2394;p39"/>
          <p:cNvGrpSpPr/>
          <p:nvPr/>
        </p:nvGrpSpPr>
        <p:grpSpPr>
          <a:xfrm>
            <a:off x="6414628" y="4595538"/>
            <a:ext cx="398462" cy="436744"/>
            <a:chOff x="731647" y="573573"/>
            <a:chExt cx="635100" cy="734640"/>
          </a:xfrm>
        </p:grpSpPr>
        <p:grpSp>
          <p:nvGrpSpPr>
            <p:cNvPr id="2395" name="Google Shape;2395;p39"/>
            <p:cNvGrpSpPr/>
            <p:nvPr/>
          </p:nvGrpSpPr>
          <p:grpSpPr>
            <a:xfrm>
              <a:off x="731647" y="573573"/>
              <a:ext cx="635100" cy="635100"/>
              <a:chOff x="917231" y="750460"/>
              <a:chExt cx="635100" cy="635100"/>
            </a:xfrm>
          </p:grpSpPr>
          <p:sp>
            <p:nvSpPr>
              <p:cNvPr id="2396" name="Google Shape;2396;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2397" name="Google Shape;2397;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grpSp>
        <p:grpSp>
          <p:nvGrpSpPr>
            <p:cNvPr id="2398" name="Google Shape;2398;p39"/>
            <p:cNvGrpSpPr/>
            <p:nvPr/>
          </p:nvGrpSpPr>
          <p:grpSpPr>
            <a:xfrm>
              <a:off x="961679" y="1281213"/>
              <a:ext cx="175013" cy="27000"/>
              <a:chOff x="5662375" y="212375"/>
              <a:chExt cx="175013" cy="27000"/>
            </a:xfrm>
          </p:grpSpPr>
          <p:sp>
            <p:nvSpPr>
              <p:cNvPr id="2399" name="Google Shape;2399;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400" name="Google Shape;2400;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sp>
            <p:nvSpPr>
              <p:cNvPr id="2401" name="Google Shape;2401;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solidFill>
                    <a:srgbClr val="595959"/>
                  </a:solidFill>
                </a:endParaRPr>
              </a:p>
            </p:txBody>
          </p:sp>
        </p:grpSp>
      </p:grpSp>
      <p:sp>
        <p:nvSpPr>
          <p:cNvPr id="2402" name="Google Shape;2402;p39"/>
          <p:cNvSpPr txBox="1">
            <a:spLocks noGrp="1"/>
          </p:cNvSpPr>
          <p:nvPr>
            <p:ph type="subTitle" idx="2"/>
          </p:nvPr>
        </p:nvSpPr>
        <p:spPr>
          <a:xfrm>
            <a:off x="6811325" y="4751775"/>
            <a:ext cx="2332800" cy="3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is overheating</a:t>
            </a:r>
            <a:endParaRPr sz="1000"/>
          </a:p>
          <a:p>
            <a:pPr marL="0" lvl="0" indent="0" algn="l" rtl="0">
              <a:spcBef>
                <a:spcPts val="0"/>
              </a:spcBef>
              <a:spcAft>
                <a:spcPts val="0"/>
              </a:spcAft>
              <a:buNone/>
            </a:pPr>
            <a:endParaRPr sz="1000"/>
          </a:p>
        </p:txBody>
      </p:sp>
      <p:sp>
        <p:nvSpPr>
          <p:cNvPr id="2403" name="Google Shape;2403;p39"/>
          <p:cNvSpPr txBox="1">
            <a:spLocks noGrp="1"/>
          </p:cNvSpPr>
          <p:nvPr>
            <p:ph type="subTitle" idx="1"/>
          </p:nvPr>
        </p:nvSpPr>
        <p:spPr>
          <a:xfrm>
            <a:off x="6813175" y="4523175"/>
            <a:ext cx="1698900" cy="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OverHeat</a:t>
            </a:r>
            <a:endParaRPr sz="1200"/>
          </a:p>
          <a:p>
            <a:pPr marL="0" lvl="0" indent="0" algn="l" rtl="0">
              <a:lnSpc>
                <a:spcPct val="115000"/>
              </a:lnSpc>
              <a:spcBef>
                <a:spcPts val="0"/>
              </a:spcBef>
              <a:spcAft>
                <a:spcPts val="0"/>
              </a:spcAft>
              <a:buNone/>
            </a:pPr>
            <a:endParaRPr sz="1200"/>
          </a:p>
        </p:txBody>
      </p:sp>
      <p:sp>
        <p:nvSpPr>
          <p:cNvPr id="2404" name="Google Shape;2404;p39"/>
          <p:cNvSpPr txBox="1">
            <a:spLocks noGrp="1"/>
          </p:cNvSpPr>
          <p:nvPr>
            <p:ph type="title" idx="9"/>
          </p:nvPr>
        </p:nvSpPr>
        <p:spPr>
          <a:xfrm>
            <a:off x="6466235" y="4683934"/>
            <a:ext cx="286800" cy="2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
              <a:t>22</a:t>
            </a:r>
            <a:endParaRPr sz="700"/>
          </a:p>
        </p:txBody>
      </p:sp>
      <p:sp>
        <p:nvSpPr>
          <p:cNvPr id="2405" name="Google Shape;2405;p39"/>
          <p:cNvSpPr txBox="1">
            <a:spLocks noGrp="1"/>
          </p:cNvSpPr>
          <p:nvPr>
            <p:ph type="subTitle" idx="2"/>
          </p:nvPr>
        </p:nvSpPr>
        <p:spPr>
          <a:xfrm>
            <a:off x="3841375" y="364507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machine grinds the beans</a:t>
            </a:r>
            <a:endParaRPr sz="1000"/>
          </a:p>
          <a:p>
            <a:pPr marL="0" lvl="0" indent="0" algn="l" rtl="0">
              <a:spcBef>
                <a:spcPts val="0"/>
              </a:spcBef>
              <a:spcAft>
                <a:spcPts val="0"/>
              </a:spcAft>
              <a:buNone/>
            </a:pPr>
            <a:endParaRPr sz="1000"/>
          </a:p>
        </p:txBody>
      </p:sp>
      <p:sp>
        <p:nvSpPr>
          <p:cNvPr id="2406" name="Google Shape;2406;p39"/>
          <p:cNvSpPr txBox="1">
            <a:spLocks noGrp="1"/>
          </p:cNvSpPr>
          <p:nvPr>
            <p:ph type="subTitle" idx="2"/>
          </p:nvPr>
        </p:nvSpPr>
        <p:spPr>
          <a:xfrm>
            <a:off x="6791075" y="314062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water is sufficient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2407" name="Google Shape;2407;p39"/>
          <p:cNvSpPr txBox="1">
            <a:spLocks noGrp="1"/>
          </p:cNvSpPr>
          <p:nvPr>
            <p:ph type="subTitle" idx="2"/>
          </p:nvPr>
        </p:nvSpPr>
        <p:spPr>
          <a:xfrm>
            <a:off x="6791075" y="3674025"/>
            <a:ext cx="2615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amount of water isn’t sufficient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40"/>
          <p:cNvSpPr txBox="1">
            <a:spLocks noGrp="1"/>
          </p:cNvSpPr>
          <p:nvPr>
            <p:ph type="title"/>
          </p:nvPr>
        </p:nvSpPr>
        <p:spPr>
          <a:xfrm>
            <a:off x="3264449" y="42976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Requirement</a:t>
            </a:r>
            <a:endParaRPr/>
          </a:p>
        </p:txBody>
      </p:sp>
      <p:sp>
        <p:nvSpPr>
          <p:cNvPr id="2413" name="Google Shape;2413;p40"/>
          <p:cNvSpPr txBox="1"/>
          <p:nvPr/>
        </p:nvSpPr>
        <p:spPr>
          <a:xfrm>
            <a:off x="275825" y="1081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01</a:t>
            </a:r>
            <a:endParaRPr sz="2500">
              <a:solidFill>
                <a:schemeClr val="accent1"/>
              </a:solidFill>
              <a:latin typeface="Fjalla One"/>
              <a:ea typeface="Fjalla One"/>
              <a:cs typeface="Fjalla One"/>
              <a:sym typeface="Fjalla One"/>
            </a:endParaRPr>
          </a:p>
        </p:txBody>
      </p:sp>
      <p:sp>
        <p:nvSpPr>
          <p:cNvPr id="2414" name="Google Shape;2414;p40"/>
          <p:cNvSpPr txBox="1"/>
          <p:nvPr/>
        </p:nvSpPr>
        <p:spPr>
          <a:xfrm>
            <a:off x="812625" y="1081975"/>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After pressing the "on" button, the system changes to the "on" state.</a:t>
            </a:r>
            <a:endParaRPr sz="1600">
              <a:solidFill>
                <a:schemeClr val="dk2"/>
              </a:solidFill>
              <a:latin typeface="Barlow Semi Condensed"/>
              <a:ea typeface="Barlow Semi Condensed"/>
              <a:cs typeface="Barlow Semi Condensed"/>
              <a:sym typeface="Barlow Semi Condensed"/>
            </a:endParaRPr>
          </a:p>
        </p:txBody>
      </p:sp>
      <p:sp>
        <p:nvSpPr>
          <p:cNvPr id="2415" name="Google Shape;2415;p40"/>
          <p:cNvSpPr txBox="1"/>
          <p:nvPr/>
        </p:nvSpPr>
        <p:spPr>
          <a:xfrm>
            <a:off x="813125" y="1664275"/>
            <a:ext cx="8138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system displays the home page and uses swiping right/swiping left to navigate through the options in order to choose the desired coffee.</a:t>
            </a:r>
            <a:endParaRPr sz="1600">
              <a:solidFill>
                <a:schemeClr val="dk2"/>
              </a:solidFill>
              <a:latin typeface="Barlow Semi Condensed"/>
              <a:ea typeface="Barlow Semi Condensed"/>
              <a:cs typeface="Barlow Semi Condensed"/>
              <a:sym typeface="Barlow Semi Condensed"/>
            </a:endParaRPr>
          </a:p>
        </p:txBody>
      </p:sp>
      <p:sp>
        <p:nvSpPr>
          <p:cNvPr id="2416" name="Google Shape;2416;p40"/>
          <p:cNvSpPr txBox="1"/>
          <p:nvPr/>
        </p:nvSpPr>
        <p:spPr>
          <a:xfrm>
            <a:off x="813125" y="2580375"/>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By pressing on the the desired coffee type the system starts the "making coffee "state".</a:t>
            </a:r>
            <a:endParaRPr sz="1600">
              <a:solidFill>
                <a:schemeClr val="dk2"/>
              </a:solidFill>
              <a:latin typeface="Barlow Semi Condensed"/>
              <a:ea typeface="Barlow Semi Condensed"/>
              <a:cs typeface="Barlow Semi Condensed"/>
              <a:sym typeface="Barlow Semi Condensed"/>
            </a:endParaRPr>
          </a:p>
        </p:txBody>
      </p:sp>
      <p:sp>
        <p:nvSpPr>
          <p:cNvPr id="2417" name="Google Shape;2417;p40"/>
          <p:cNvSpPr txBox="1"/>
          <p:nvPr/>
        </p:nvSpPr>
        <p:spPr>
          <a:xfrm>
            <a:off x="813125" y="3244675"/>
            <a:ext cx="792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After being alerted by message of an existing shortage of ingredients the user gets the option of pressing "okay" once he handled the said shortage.</a:t>
            </a:r>
            <a:endParaRPr sz="1600">
              <a:solidFill>
                <a:schemeClr val="dk2"/>
              </a:solidFill>
              <a:latin typeface="Barlow Semi Condensed"/>
              <a:ea typeface="Barlow Semi Condensed"/>
              <a:cs typeface="Barlow Semi Condensed"/>
              <a:sym typeface="Barlow Semi Condensed"/>
            </a:endParaRPr>
          </a:p>
        </p:txBody>
      </p:sp>
      <p:sp>
        <p:nvSpPr>
          <p:cNvPr id="2418" name="Google Shape;2418;p40"/>
          <p:cNvSpPr txBox="1"/>
          <p:nvPr/>
        </p:nvSpPr>
        <p:spPr>
          <a:xfrm>
            <a:off x="814325" y="4077025"/>
            <a:ext cx="84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 case the user chose "latte" as his drink of choice the system will start frothing the milk.</a:t>
            </a:r>
            <a:endParaRPr sz="1600">
              <a:solidFill>
                <a:schemeClr val="dk2"/>
              </a:solidFill>
              <a:latin typeface="Barlow Semi Condensed"/>
              <a:ea typeface="Barlow Semi Condensed"/>
              <a:cs typeface="Barlow Semi Condensed"/>
              <a:sym typeface="Barlow Semi Condensed"/>
            </a:endParaRPr>
          </a:p>
        </p:txBody>
      </p:sp>
      <p:sp>
        <p:nvSpPr>
          <p:cNvPr id="2419" name="Google Shape;2419;p40"/>
          <p:cNvSpPr txBox="1"/>
          <p:nvPr/>
        </p:nvSpPr>
        <p:spPr>
          <a:xfrm>
            <a:off x="275825" y="1843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02</a:t>
            </a:r>
            <a:endParaRPr sz="2500">
              <a:solidFill>
                <a:schemeClr val="accent1"/>
              </a:solidFill>
              <a:latin typeface="Fjalla One"/>
              <a:ea typeface="Fjalla One"/>
              <a:cs typeface="Fjalla One"/>
              <a:sym typeface="Fjalla One"/>
            </a:endParaRPr>
          </a:p>
        </p:txBody>
      </p:sp>
      <p:sp>
        <p:nvSpPr>
          <p:cNvPr id="2420" name="Google Shape;2420;p40"/>
          <p:cNvSpPr txBox="1"/>
          <p:nvPr/>
        </p:nvSpPr>
        <p:spPr>
          <a:xfrm>
            <a:off x="275825" y="2605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03</a:t>
            </a:r>
            <a:endParaRPr sz="2500">
              <a:solidFill>
                <a:schemeClr val="accent1"/>
              </a:solidFill>
              <a:latin typeface="Fjalla One"/>
              <a:ea typeface="Fjalla One"/>
              <a:cs typeface="Fjalla One"/>
              <a:sym typeface="Fjalla One"/>
            </a:endParaRPr>
          </a:p>
        </p:txBody>
      </p:sp>
      <p:sp>
        <p:nvSpPr>
          <p:cNvPr id="2421" name="Google Shape;2421;p40"/>
          <p:cNvSpPr txBox="1"/>
          <p:nvPr/>
        </p:nvSpPr>
        <p:spPr>
          <a:xfrm>
            <a:off x="275825" y="3367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04</a:t>
            </a:r>
            <a:endParaRPr sz="2500">
              <a:solidFill>
                <a:schemeClr val="accent1"/>
              </a:solidFill>
              <a:latin typeface="Fjalla One"/>
              <a:ea typeface="Fjalla One"/>
              <a:cs typeface="Fjalla One"/>
              <a:sym typeface="Fjalla One"/>
            </a:endParaRPr>
          </a:p>
        </p:txBody>
      </p:sp>
      <p:sp>
        <p:nvSpPr>
          <p:cNvPr id="2422" name="Google Shape;2422;p40"/>
          <p:cNvSpPr txBox="1"/>
          <p:nvPr/>
        </p:nvSpPr>
        <p:spPr>
          <a:xfrm>
            <a:off x="275825" y="4129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05</a:t>
            </a:r>
            <a:endParaRPr sz="2500">
              <a:solidFill>
                <a:schemeClr val="accent1"/>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27" name="Google Shape;2427;p41"/>
          <p:cNvSpPr txBox="1">
            <a:spLocks noGrp="1"/>
          </p:cNvSpPr>
          <p:nvPr>
            <p:ph type="title"/>
          </p:nvPr>
        </p:nvSpPr>
        <p:spPr>
          <a:xfrm>
            <a:off x="3264449" y="42976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Requirement</a:t>
            </a:r>
            <a:endParaRPr/>
          </a:p>
        </p:txBody>
      </p:sp>
      <p:sp>
        <p:nvSpPr>
          <p:cNvPr id="2428" name="Google Shape;2428;p41"/>
          <p:cNvSpPr txBox="1"/>
          <p:nvPr/>
        </p:nvSpPr>
        <p:spPr>
          <a:xfrm>
            <a:off x="275825" y="1081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06</a:t>
            </a:r>
            <a:endParaRPr sz="2500">
              <a:solidFill>
                <a:schemeClr val="accent1"/>
              </a:solidFill>
              <a:latin typeface="Fjalla One"/>
              <a:ea typeface="Fjalla One"/>
              <a:cs typeface="Fjalla One"/>
              <a:sym typeface="Fjalla One"/>
            </a:endParaRPr>
          </a:p>
        </p:txBody>
      </p:sp>
      <p:sp>
        <p:nvSpPr>
          <p:cNvPr id="2429" name="Google Shape;2429;p41"/>
          <p:cNvSpPr txBox="1"/>
          <p:nvPr/>
        </p:nvSpPr>
        <p:spPr>
          <a:xfrm>
            <a:off x="812625" y="929575"/>
            <a:ext cx="9144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As long as the system is "on" it will actively conduct checks of whether the amount of milk\coffee'\water is sufficient in case of shortage the system will display the appropriate message.</a:t>
            </a:r>
            <a:endParaRPr sz="1600">
              <a:solidFill>
                <a:schemeClr val="dk2"/>
              </a:solidFill>
              <a:latin typeface="Barlow Semi Condensed"/>
              <a:ea typeface="Barlow Semi Condensed"/>
              <a:cs typeface="Barlow Semi Condensed"/>
              <a:sym typeface="Barlow Semi Condensed"/>
            </a:endParaRPr>
          </a:p>
        </p:txBody>
      </p:sp>
      <p:sp>
        <p:nvSpPr>
          <p:cNvPr id="2430" name="Google Shape;2430;p41"/>
          <p:cNvSpPr txBox="1"/>
          <p:nvPr/>
        </p:nvSpPr>
        <p:spPr>
          <a:xfrm>
            <a:off x="813125" y="1664275"/>
            <a:ext cx="8138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As long as the system is "on" it will actively check the temperature ,in case the temperature is too high the system sends the appropriate message and shuts down.</a:t>
            </a:r>
            <a:endParaRPr sz="1600">
              <a:solidFill>
                <a:schemeClr val="dk2"/>
              </a:solidFill>
              <a:latin typeface="Barlow Semi Condensed"/>
              <a:ea typeface="Barlow Semi Condensed"/>
              <a:cs typeface="Barlow Semi Condensed"/>
              <a:sym typeface="Barlow Semi Condensed"/>
            </a:endParaRPr>
          </a:p>
        </p:txBody>
      </p:sp>
      <p:sp>
        <p:nvSpPr>
          <p:cNvPr id="2431" name="Google Shape;2431;p41"/>
          <p:cNvSpPr txBox="1"/>
          <p:nvPr/>
        </p:nvSpPr>
        <p:spPr>
          <a:xfrm>
            <a:off x="813125" y="2504175"/>
            <a:ext cx="8138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As long as the system awaits the user to choose his preferred coffee of choice the making process is on STOP.</a:t>
            </a:r>
            <a:endParaRPr sz="1600">
              <a:solidFill>
                <a:schemeClr val="dk2"/>
              </a:solidFill>
              <a:latin typeface="Barlow Semi Condensed"/>
              <a:ea typeface="Barlow Semi Condensed"/>
              <a:cs typeface="Barlow Semi Condensed"/>
              <a:sym typeface="Barlow Semi Condensed"/>
            </a:endParaRPr>
          </a:p>
        </p:txBody>
      </p:sp>
      <p:sp>
        <p:nvSpPr>
          <p:cNvPr id="2432" name="Google Shape;2432;p41"/>
          <p:cNvSpPr txBox="1"/>
          <p:nvPr/>
        </p:nvSpPr>
        <p:spPr>
          <a:xfrm>
            <a:off x="813125" y="3320875"/>
            <a:ext cx="7923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choosing of the coffee triggers the grinding of the coffee.</a:t>
            </a:r>
            <a:endParaRPr sz="1600">
              <a:solidFill>
                <a:schemeClr val="dk2"/>
              </a:solidFill>
              <a:latin typeface="Barlow Semi Condensed"/>
              <a:ea typeface="Barlow Semi Condensed"/>
              <a:cs typeface="Barlow Semi Condensed"/>
              <a:sym typeface="Barlow Semi Condensed"/>
            </a:endParaRPr>
          </a:p>
        </p:txBody>
      </p:sp>
      <p:sp>
        <p:nvSpPr>
          <p:cNvPr id="2433" name="Google Shape;2433;p41"/>
          <p:cNvSpPr txBox="1"/>
          <p:nvPr/>
        </p:nvSpPr>
        <p:spPr>
          <a:xfrm>
            <a:off x="814325" y="4077025"/>
            <a:ext cx="84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Once the system is done grinding the coffee the Brewing of it starts.</a:t>
            </a:r>
            <a:endParaRPr sz="1600">
              <a:solidFill>
                <a:schemeClr val="dk2"/>
              </a:solidFill>
              <a:latin typeface="Barlow Semi Condensed"/>
              <a:ea typeface="Barlow Semi Condensed"/>
              <a:cs typeface="Barlow Semi Condensed"/>
              <a:sym typeface="Barlow Semi Condensed"/>
            </a:endParaRPr>
          </a:p>
        </p:txBody>
      </p:sp>
      <p:sp>
        <p:nvSpPr>
          <p:cNvPr id="2434" name="Google Shape;2434;p41"/>
          <p:cNvSpPr txBox="1"/>
          <p:nvPr/>
        </p:nvSpPr>
        <p:spPr>
          <a:xfrm>
            <a:off x="275825" y="1843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07</a:t>
            </a:r>
            <a:endParaRPr sz="2500">
              <a:solidFill>
                <a:schemeClr val="accent1"/>
              </a:solidFill>
              <a:latin typeface="Fjalla One"/>
              <a:ea typeface="Fjalla One"/>
              <a:cs typeface="Fjalla One"/>
              <a:sym typeface="Fjalla One"/>
            </a:endParaRPr>
          </a:p>
        </p:txBody>
      </p:sp>
      <p:sp>
        <p:nvSpPr>
          <p:cNvPr id="2435" name="Google Shape;2435;p41"/>
          <p:cNvSpPr txBox="1"/>
          <p:nvPr/>
        </p:nvSpPr>
        <p:spPr>
          <a:xfrm>
            <a:off x="275825" y="2605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08</a:t>
            </a:r>
            <a:endParaRPr sz="2500">
              <a:solidFill>
                <a:schemeClr val="accent1"/>
              </a:solidFill>
              <a:latin typeface="Fjalla One"/>
              <a:ea typeface="Fjalla One"/>
              <a:cs typeface="Fjalla One"/>
              <a:sym typeface="Fjalla One"/>
            </a:endParaRPr>
          </a:p>
        </p:txBody>
      </p:sp>
      <p:sp>
        <p:nvSpPr>
          <p:cNvPr id="2436" name="Google Shape;2436;p41"/>
          <p:cNvSpPr txBox="1"/>
          <p:nvPr/>
        </p:nvSpPr>
        <p:spPr>
          <a:xfrm>
            <a:off x="275825" y="3367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09</a:t>
            </a:r>
            <a:endParaRPr sz="2500">
              <a:solidFill>
                <a:schemeClr val="accent1"/>
              </a:solidFill>
              <a:latin typeface="Fjalla One"/>
              <a:ea typeface="Fjalla One"/>
              <a:cs typeface="Fjalla One"/>
              <a:sym typeface="Fjalla One"/>
            </a:endParaRPr>
          </a:p>
        </p:txBody>
      </p:sp>
      <p:sp>
        <p:nvSpPr>
          <p:cNvPr id="2437" name="Google Shape;2437;p41"/>
          <p:cNvSpPr txBox="1"/>
          <p:nvPr/>
        </p:nvSpPr>
        <p:spPr>
          <a:xfrm>
            <a:off x="275825" y="4129975"/>
            <a:ext cx="537300" cy="477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chemeClr val="accent1"/>
                </a:solidFill>
                <a:latin typeface="Fjalla One"/>
                <a:ea typeface="Fjalla One"/>
                <a:cs typeface="Fjalla One"/>
                <a:sym typeface="Fjalla One"/>
              </a:rPr>
              <a:t>10</a:t>
            </a:r>
            <a:endParaRPr sz="2500">
              <a:solidFill>
                <a:schemeClr val="accent1"/>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1445</Words>
  <Application>Microsoft Office PowerPoint</Application>
  <PresentationFormat>‫הצגה על המסך (16:9)</PresentationFormat>
  <Paragraphs>168</Paragraphs>
  <Slides>23</Slides>
  <Notes>23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23</vt:i4>
      </vt:variant>
    </vt:vector>
  </HeadingPairs>
  <TitlesOfParts>
    <vt:vector size="29" baseType="lpstr">
      <vt:lpstr>Arial</vt:lpstr>
      <vt:lpstr>Roboto Condensed Light</vt:lpstr>
      <vt:lpstr>Barlow Semi Condensed</vt:lpstr>
      <vt:lpstr>Fjalla One</vt:lpstr>
      <vt:lpstr>Barlow Semi Condensed Medium</vt:lpstr>
      <vt:lpstr>Technology Consulting by Slidesgo</vt:lpstr>
      <vt:lpstr> Smart Coffee Machine</vt:lpstr>
      <vt:lpstr>Student Details </vt:lpstr>
      <vt:lpstr>A Smart Coffee Machine</vt:lpstr>
      <vt:lpstr>01 button on/off</vt:lpstr>
      <vt:lpstr>Example of Reactivity </vt:lpstr>
      <vt:lpstr>Yakindu</vt:lpstr>
      <vt:lpstr>States</vt:lpstr>
      <vt:lpstr>Requirement</vt:lpstr>
      <vt:lpstr>Requirement</vt:lpstr>
      <vt:lpstr>The Statecharts</vt:lpstr>
      <vt:lpstr>The Statecharts</vt:lpstr>
      <vt:lpstr>Scratch</vt:lpstr>
      <vt:lpstr>Behavior Requirements</vt:lpstr>
      <vt:lpstr>Controlled Language </vt:lpstr>
      <vt:lpstr>Object 1: person</vt:lpstr>
      <vt:lpstr>Object 2: Coffee machine</vt:lpstr>
      <vt:lpstr>Object 3: clock</vt:lpstr>
      <vt:lpstr>03</vt:lpstr>
      <vt:lpstr>Contrast Languages</vt:lpstr>
      <vt:lpstr>Reflection</vt:lpstr>
      <vt:lpstr>Reflection</vt:lpstr>
      <vt:lpstr>Reflection</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Coffee Machine</dc:title>
  <cp:lastModifiedBy>Idan Moshe</cp:lastModifiedBy>
  <cp:revision>2</cp:revision>
  <dcterms:modified xsi:type="dcterms:W3CDTF">2021-09-02T06:17:13Z</dcterms:modified>
</cp:coreProperties>
</file>