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7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C9E23A-4F3C-4078-9743-62E39F2BEB42}" type="doc">
      <dgm:prSet loTypeId="urn:microsoft.com/office/officeart/2005/8/layout/hList3" loCatId="list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GB"/>
        </a:p>
      </dgm:t>
    </dgm:pt>
    <dgm:pt modelId="{003BEBA4-33DF-4DD5-BD50-8F2B8B720F46}">
      <dgm:prSet phldrT="[Text]"/>
      <dgm:spPr/>
      <dgm:t>
        <a:bodyPr/>
        <a:lstStyle/>
        <a:p>
          <a:r>
            <a:rPr lang="en-GB" dirty="0" smtClean="0"/>
            <a:t>Number Systems</a:t>
          </a:r>
          <a:endParaRPr lang="en-GB" dirty="0"/>
        </a:p>
      </dgm:t>
    </dgm:pt>
    <dgm:pt modelId="{93C693F8-87FA-471A-AF8A-5F088A91466C}" type="parTrans" cxnId="{A648A037-1677-44F9-BEF7-AF5E6579290D}">
      <dgm:prSet/>
      <dgm:spPr/>
      <dgm:t>
        <a:bodyPr/>
        <a:lstStyle/>
        <a:p>
          <a:endParaRPr lang="en-GB"/>
        </a:p>
      </dgm:t>
    </dgm:pt>
    <dgm:pt modelId="{574E0AD8-3671-4D69-A282-283A9FAA5D1A}" type="sibTrans" cxnId="{A648A037-1677-44F9-BEF7-AF5E6579290D}">
      <dgm:prSet/>
      <dgm:spPr/>
      <dgm:t>
        <a:bodyPr/>
        <a:lstStyle/>
        <a:p>
          <a:endParaRPr lang="en-GB"/>
        </a:p>
      </dgm:t>
    </dgm:pt>
    <dgm:pt modelId="{354FB669-28A6-4D7C-B2C5-02B454900855}">
      <dgm:prSet phldrT="[Text]"/>
      <dgm:spPr/>
      <dgm:t>
        <a:bodyPr/>
        <a:lstStyle/>
        <a:p>
          <a:pPr algn="ctr"/>
          <a:r>
            <a:rPr lang="en-GB" dirty="0" smtClean="0">
              <a:solidFill>
                <a:schemeClr val="tx1"/>
              </a:solidFill>
            </a:rPr>
            <a:t>Decimal</a:t>
          </a:r>
        </a:p>
        <a:p>
          <a:pPr algn="just"/>
          <a:r>
            <a:rPr lang="en-GB" dirty="0" smtClean="0"/>
            <a:t>Counting fingers base 10 system</a:t>
          </a:r>
        </a:p>
        <a:p>
          <a:pPr algn="just"/>
          <a:endParaRPr lang="en-GB" dirty="0" smtClean="0"/>
        </a:p>
        <a:p>
          <a:pPr algn="just"/>
          <a:endParaRPr lang="en-GB" dirty="0" smtClean="0"/>
        </a:p>
      </dgm:t>
    </dgm:pt>
    <dgm:pt modelId="{6ECAE2B5-0DD0-48B0-AFDE-0EA5F4C1EDBC}" type="parTrans" cxnId="{9F535954-98C4-4A58-AC82-C5F32DD61987}">
      <dgm:prSet/>
      <dgm:spPr/>
      <dgm:t>
        <a:bodyPr/>
        <a:lstStyle/>
        <a:p>
          <a:endParaRPr lang="en-GB"/>
        </a:p>
      </dgm:t>
    </dgm:pt>
    <dgm:pt modelId="{0B9E6AD7-914F-49C4-90E7-0B14478668B6}" type="sibTrans" cxnId="{9F535954-98C4-4A58-AC82-C5F32DD61987}">
      <dgm:prSet/>
      <dgm:spPr/>
      <dgm:t>
        <a:bodyPr/>
        <a:lstStyle/>
        <a:p>
          <a:endParaRPr lang="en-GB"/>
        </a:p>
      </dgm:t>
    </dgm:pt>
    <dgm:pt modelId="{1D462F2A-BAF7-4A64-B036-C8DF1DEC44A8}">
      <dgm:prSet phldrT="[Text]"/>
      <dgm:spPr/>
      <dgm:t>
        <a:bodyPr/>
        <a:lstStyle/>
        <a:p>
          <a:pPr algn="ctr"/>
          <a:r>
            <a:rPr lang="en-GB" dirty="0" smtClean="0">
              <a:solidFill>
                <a:schemeClr val="tx1"/>
              </a:solidFill>
            </a:rPr>
            <a:t>Binary</a:t>
          </a:r>
        </a:p>
        <a:p>
          <a:pPr algn="just"/>
          <a:r>
            <a:rPr lang="en-GB" dirty="0" smtClean="0"/>
            <a:t>For computers since </a:t>
          </a:r>
          <a:r>
            <a:rPr lang="en-GB" dirty="0" err="1" smtClean="0"/>
            <a:t>fipflop</a:t>
          </a:r>
          <a:r>
            <a:rPr lang="en-GB" dirty="0" smtClean="0"/>
            <a:t> store either 0 or 1 base</a:t>
          </a:r>
        </a:p>
        <a:p>
          <a:pPr algn="just"/>
          <a:r>
            <a:rPr lang="en-GB" dirty="0" smtClean="0"/>
            <a:t>(0,1)</a:t>
          </a:r>
          <a:endParaRPr lang="en-GB" dirty="0"/>
        </a:p>
      </dgm:t>
    </dgm:pt>
    <dgm:pt modelId="{8DFD73E6-CF69-4B30-82B8-48E1DE64E0BE}" type="parTrans" cxnId="{61EDA0A6-9FF8-49B6-880F-7AC76FF2A376}">
      <dgm:prSet/>
      <dgm:spPr/>
      <dgm:t>
        <a:bodyPr/>
        <a:lstStyle/>
        <a:p>
          <a:endParaRPr lang="en-GB"/>
        </a:p>
      </dgm:t>
    </dgm:pt>
    <dgm:pt modelId="{BFD67F50-0397-4BDA-BB72-C1D15A249915}" type="sibTrans" cxnId="{61EDA0A6-9FF8-49B6-880F-7AC76FF2A376}">
      <dgm:prSet/>
      <dgm:spPr/>
      <dgm:t>
        <a:bodyPr/>
        <a:lstStyle/>
        <a:p>
          <a:endParaRPr lang="en-GB"/>
        </a:p>
      </dgm:t>
    </dgm:pt>
    <dgm:pt modelId="{C882FBDD-F486-4D79-8201-5605264AD042}">
      <dgm:prSet phldrT="[Text]"/>
      <dgm:spPr/>
      <dgm:t>
        <a:bodyPr/>
        <a:lstStyle/>
        <a:p>
          <a:pPr algn="ctr"/>
          <a:r>
            <a:rPr lang="en-GB" dirty="0" smtClean="0">
              <a:solidFill>
                <a:schemeClr val="tx1"/>
              </a:solidFill>
            </a:rPr>
            <a:t>Octal</a:t>
          </a:r>
        </a:p>
        <a:p>
          <a:pPr algn="just"/>
          <a:r>
            <a:rPr lang="en-GB" dirty="0" smtClean="0"/>
            <a:t>To shorten </a:t>
          </a:r>
          <a:r>
            <a:rPr lang="en-GB" dirty="0" err="1" smtClean="0"/>
            <a:t>ong</a:t>
          </a:r>
          <a:r>
            <a:rPr lang="en-GB" dirty="0" smtClean="0"/>
            <a:t> binary numbers base 8(0-7)</a:t>
          </a:r>
        </a:p>
        <a:p>
          <a:pPr algn="just"/>
          <a:endParaRPr lang="en-GB" dirty="0" smtClean="0"/>
        </a:p>
        <a:p>
          <a:pPr algn="just"/>
          <a:endParaRPr lang="en-GB" dirty="0"/>
        </a:p>
      </dgm:t>
    </dgm:pt>
    <dgm:pt modelId="{DC65B4BD-421F-4EC3-AFFB-9A5438AEE486}" type="parTrans" cxnId="{544EC09D-4BAA-48C0-AF43-DF95C4B63557}">
      <dgm:prSet/>
      <dgm:spPr/>
      <dgm:t>
        <a:bodyPr/>
        <a:lstStyle/>
        <a:p>
          <a:endParaRPr lang="en-GB"/>
        </a:p>
      </dgm:t>
    </dgm:pt>
    <dgm:pt modelId="{D3012E8F-F437-4034-8125-BAB138971916}" type="sibTrans" cxnId="{544EC09D-4BAA-48C0-AF43-DF95C4B63557}">
      <dgm:prSet/>
      <dgm:spPr/>
      <dgm:t>
        <a:bodyPr/>
        <a:lstStyle/>
        <a:p>
          <a:endParaRPr lang="en-GB"/>
        </a:p>
      </dgm:t>
    </dgm:pt>
    <dgm:pt modelId="{BD671EDF-6351-4DC6-AC41-69786BF26969}">
      <dgm:prSet/>
      <dgm:spPr/>
      <dgm:t>
        <a:bodyPr/>
        <a:lstStyle/>
        <a:p>
          <a:pPr algn="ctr"/>
          <a:r>
            <a:rPr lang="en-GB" dirty="0" smtClean="0">
              <a:solidFill>
                <a:schemeClr val="tx1"/>
              </a:solidFill>
            </a:rPr>
            <a:t>Hexadecimal</a:t>
          </a:r>
        </a:p>
        <a:p>
          <a:pPr algn="just"/>
          <a:r>
            <a:rPr lang="en-GB" dirty="0" smtClean="0"/>
            <a:t>Since data is stored in bytes base 16(0-9,A-F)</a:t>
          </a:r>
        </a:p>
        <a:p>
          <a:pPr algn="just"/>
          <a:endParaRPr lang="en-GB" dirty="0" smtClean="0"/>
        </a:p>
        <a:p>
          <a:pPr algn="just"/>
          <a:endParaRPr lang="en-GB" dirty="0"/>
        </a:p>
      </dgm:t>
    </dgm:pt>
    <dgm:pt modelId="{F7CEB5EB-43A5-42CD-A830-F5577CCAE283}" type="parTrans" cxnId="{FDE362BF-0189-409C-9B41-E0D01BCF0A70}">
      <dgm:prSet/>
      <dgm:spPr/>
      <dgm:t>
        <a:bodyPr/>
        <a:lstStyle/>
        <a:p>
          <a:endParaRPr lang="en-GB"/>
        </a:p>
      </dgm:t>
    </dgm:pt>
    <dgm:pt modelId="{DE1B904A-B2D7-46A4-A249-69A630C5EA36}" type="sibTrans" cxnId="{FDE362BF-0189-409C-9B41-E0D01BCF0A70}">
      <dgm:prSet/>
      <dgm:spPr/>
      <dgm:t>
        <a:bodyPr/>
        <a:lstStyle/>
        <a:p>
          <a:endParaRPr lang="en-GB"/>
        </a:p>
      </dgm:t>
    </dgm:pt>
    <dgm:pt modelId="{F43A8CB8-5CF8-4A9B-910D-293798FCEF42}" type="pres">
      <dgm:prSet presAssocID="{DDC9E23A-4F3C-4078-9743-62E39F2BEB42}" presName="composite" presStyleCnt="0">
        <dgm:presLayoutVars>
          <dgm:chMax val="1"/>
          <dgm:dir/>
          <dgm:resizeHandles val="exact"/>
        </dgm:presLayoutVars>
      </dgm:prSet>
      <dgm:spPr/>
    </dgm:pt>
    <dgm:pt modelId="{5650F653-1F91-4587-8D82-E934368F5A06}" type="pres">
      <dgm:prSet presAssocID="{003BEBA4-33DF-4DD5-BD50-8F2B8B720F46}" presName="roof" presStyleLbl="dkBgShp" presStyleIdx="0" presStyleCnt="2" custScaleY="47345"/>
      <dgm:spPr/>
    </dgm:pt>
    <dgm:pt modelId="{6D9D372C-9632-4A8C-B017-9E0E15C14FCF}" type="pres">
      <dgm:prSet presAssocID="{003BEBA4-33DF-4DD5-BD50-8F2B8B720F46}" presName="pillars" presStyleCnt="0"/>
      <dgm:spPr/>
    </dgm:pt>
    <dgm:pt modelId="{24B38499-ABCD-4037-8929-C47216CFA7F0}" type="pres">
      <dgm:prSet presAssocID="{003BEBA4-33DF-4DD5-BD50-8F2B8B720F46}" presName="pillar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496B5A2-33A3-4B53-9527-EAD5AD2C0DB9}" type="pres">
      <dgm:prSet presAssocID="{1D462F2A-BAF7-4A64-B036-C8DF1DEC44A8}" presName="pillar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BAB9D70-6731-4AEE-817B-DD910039C908}" type="pres">
      <dgm:prSet presAssocID="{C882FBDD-F486-4D79-8201-5605264AD042}" presName="pillar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D76FDDD-6FBC-41D2-8D32-8E3744B35EA9}" type="pres">
      <dgm:prSet presAssocID="{BD671EDF-6351-4DC6-AC41-69786BF26969}" presName="pillar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6AD6071-E066-4459-90A1-E2F46B789732}" type="pres">
      <dgm:prSet presAssocID="{003BEBA4-33DF-4DD5-BD50-8F2B8B720F46}" presName="base" presStyleLbl="dkBgShp" presStyleIdx="1" presStyleCnt="2"/>
      <dgm:spPr/>
    </dgm:pt>
  </dgm:ptLst>
  <dgm:cxnLst>
    <dgm:cxn modelId="{544EC09D-4BAA-48C0-AF43-DF95C4B63557}" srcId="{003BEBA4-33DF-4DD5-BD50-8F2B8B720F46}" destId="{C882FBDD-F486-4D79-8201-5605264AD042}" srcOrd="2" destOrd="0" parTransId="{DC65B4BD-421F-4EC3-AFFB-9A5438AEE486}" sibTransId="{D3012E8F-F437-4034-8125-BAB138971916}"/>
    <dgm:cxn modelId="{61EDA0A6-9FF8-49B6-880F-7AC76FF2A376}" srcId="{003BEBA4-33DF-4DD5-BD50-8F2B8B720F46}" destId="{1D462F2A-BAF7-4A64-B036-C8DF1DEC44A8}" srcOrd="1" destOrd="0" parTransId="{8DFD73E6-CF69-4B30-82B8-48E1DE64E0BE}" sibTransId="{BFD67F50-0397-4BDA-BB72-C1D15A249915}"/>
    <dgm:cxn modelId="{55CE3D54-BCB3-45C4-8063-D71B6C241C5F}" type="presOf" srcId="{DDC9E23A-4F3C-4078-9743-62E39F2BEB42}" destId="{F43A8CB8-5CF8-4A9B-910D-293798FCEF42}" srcOrd="0" destOrd="0" presId="urn:microsoft.com/office/officeart/2005/8/layout/hList3"/>
    <dgm:cxn modelId="{076E49FF-E7FE-42FD-B5A0-4042871C5835}" type="presOf" srcId="{1D462F2A-BAF7-4A64-B036-C8DF1DEC44A8}" destId="{8496B5A2-33A3-4B53-9527-EAD5AD2C0DB9}" srcOrd="0" destOrd="0" presId="urn:microsoft.com/office/officeart/2005/8/layout/hList3"/>
    <dgm:cxn modelId="{77CF26B4-6998-4248-A572-3C5D4517D3B2}" type="presOf" srcId="{354FB669-28A6-4D7C-B2C5-02B454900855}" destId="{24B38499-ABCD-4037-8929-C47216CFA7F0}" srcOrd="0" destOrd="0" presId="urn:microsoft.com/office/officeart/2005/8/layout/hList3"/>
    <dgm:cxn modelId="{80D00286-FA97-4D69-8205-79568A07A741}" type="presOf" srcId="{003BEBA4-33DF-4DD5-BD50-8F2B8B720F46}" destId="{5650F653-1F91-4587-8D82-E934368F5A06}" srcOrd="0" destOrd="0" presId="urn:microsoft.com/office/officeart/2005/8/layout/hList3"/>
    <dgm:cxn modelId="{A648A037-1677-44F9-BEF7-AF5E6579290D}" srcId="{DDC9E23A-4F3C-4078-9743-62E39F2BEB42}" destId="{003BEBA4-33DF-4DD5-BD50-8F2B8B720F46}" srcOrd="0" destOrd="0" parTransId="{93C693F8-87FA-471A-AF8A-5F088A91466C}" sibTransId="{574E0AD8-3671-4D69-A282-283A9FAA5D1A}"/>
    <dgm:cxn modelId="{12A090A7-2FA7-4738-A712-8BE3893F90A2}" type="presOf" srcId="{C882FBDD-F486-4D79-8201-5605264AD042}" destId="{ABAB9D70-6731-4AEE-817B-DD910039C908}" srcOrd="0" destOrd="0" presId="urn:microsoft.com/office/officeart/2005/8/layout/hList3"/>
    <dgm:cxn modelId="{FDE362BF-0189-409C-9B41-E0D01BCF0A70}" srcId="{003BEBA4-33DF-4DD5-BD50-8F2B8B720F46}" destId="{BD671EDF-6351-4DC6-AC41-69786BF26969}" srcOrd="3" destOrd="0" parTransId="{F7CEB5EB-43A5-42CD-A830-F5577CCAE283}" sibTransId="{DE1B904A-B2D7-46A4-A249-69A630C5EA36}"/>
    <dgm:cxn modelId="{9F535954-98C4-4A58-AC82-C5F32DD61987}" srcId="{003BEBA4-33DF-4DD5-BD50-8F2B8B720F46}" destId="{354FB669-28A6-4D7C-B2C5-02B454900855}" srcOrd="0" destOrd="0" parTransId="{6ECAE2B5-0DD0-48B0-AFDE-0EA5F4C1EDBC}" sibTransId="{0B9E6AD7-914F-49C4-90E7-0B14478668B6}"/>
    <dgm:cxn modelId="{415A51BF-2457-4C3A-BF06-720A8D2E61BF}" type="presOf" srcId="{BD671EDF-6351-4DC6-AC41-69786BF26969}" destId="{5D76FDDD-6FBC-41D2-8D32-8E3744B35EA9}" srcOrd="0" destOrd="0" presId="urn:microsoft.com/office/officeart/2005/8/layout/hList3"/>
    <dgm:cxn modelId="{98EF5B73-26B5-445A-8401-3EC2CBB603FE}" type="presParOf" srcId="{F43A8CB8-5CF8-4A9B-910D-293798FCEF42}" destId="{5650F653-1F91-4587-8D82-E934368F5A06}" srcOrd="0" destOrd="0" presId="urn:microsoft.com/office/officeart/2005/8/layout/hList3"/>
    <dgm:cxn modelId="{E2A21FBE-1D6E-4B2F-826B-18AC68EBCD83}" type="presParOf" srcId="{F43A8CB8-5CF8-4A9B-910D-293798FCEF42}" destId="{6D9D372C-9632-4A8C-B017-9E0E15C14FCF}" srcOrd="1" destOrd="0" presId="urn:microsoft.com/office/officeart/2005/8/layout/hList3"/>
    <dgm:cxn modelId="{98A005A3-58FD-4B92-B9E7-5F118FF5F503}" type="presParOf" srcId="{6D9D372C-9632-4A8C-B017-9E0E15C14FCF}" destId="{24B38499-ABCD-4037-8929-C47216CFA7F0}" srcOrd="0" destOrd="0" presId="urn:microsoft.com/office/officeart/2005/8/layout/hList3"/>
    <dgm:cxn modelId="{6673B565-51EC-4F4F-A14A-8EA64D6B2771}" type="presParOf" srcId="{6D9D372C-9632-4A8C-B017-9E0E15C14FCF}" destId="{8496B5A2-33A3-4B53-9527-EAD5AD2C0DB9}" srcOrd="1" destOrd="0" presId="urn:microsoft.com/office/officeart/2005/8/layout/hList3"/>
    <dgm:cxn modelId="{4F0B575A-2BBE-4BE2-B1F9-B99B106D17F3}" type="presParOf" srcId="{6D9D372C-9632-4A8C-B017-9E0E15C14FCF}" destId="{ABAB9D70-6731-4AEE-817B-DD910039C908}" srcOrd="2" destOrd="0" presId="urn:microsoft.com/office/officeart/2005/8/layout/hList3"/>
    <dgm:cxn modelId="{4586CC37-73E4-42AA-8E0C-64D8F130B1A5}" type="presParOf" srcId="{6D9D372C-9632-4A8C-B017-9E0E15C14FCF}" destId="{5D76FDDD-6FBC-41D2-8D32-8E3744B35EA9}" srcOrd="3" destOrd="0" presId="urn:microsoft.com/office/officeart/2005/8/layout/hList3"/>
    <dgm:cxn modelId="{15E24080-CD83-4F05-898A-E658F3475880}" type="presParOf" srcId="{F43A8CB8-5CF8-4A9B-910D-293798FCEF42}" destId="{76AD6071-E066-4459-90A1-E2F46B78973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0F653-1F91-4587-8D82-E934368F5A06}">
      <dsp:nvSpPr>
        <dsp:cNvPr id="0" name=""/>
        <dsp:cNvSpPr/>
      </dsp:nvSpPr>
      <dsp:spPr>
        <a:xfrm>
          <a:off x="0" y="231648"/>
          <a:ext cx="8229600" cy="833150"/>
        </a:xfrm>
        <a:prstGeom prst="rect">
          <a:avLst/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800" kern="1200" dirty="0" smtClean="0"/>
            <a:t>Number Systems</a:t>
          </a:r>
          <a:endParaRPr lang="en-GB" sz="3800" kern="1200" dirty="0"/>
        </a:p>
      </dsp:txBody>
      <dsp:txXfrm>
        <a:off x="0" y="231648"/>
        <a:ext cx="8229600" cy="833150"/>
      </dsp:txXfrm>
    </dsp:sp>
    <dsp:sp modelId="{24B38499-ABCD-4037-8929-C47216CFA7F0}">
      <dsp:nvSpPr>
        <dsp:cNvPr id="0" name=""/>
        <dsp:cNvSpPr/>
      </dsp:nvSpPr>
      <dsp:spPr>
        <a:xfrm>
          <a:off x="0" y="1528095"/>
          <a:ext cx="2057399" cy="3695462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>
              <a:solidFill>
                <a:schemeClr val="tx1"/>
              </a:solidFill>
            </a:rPr>
            <a:t>Decimal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Counting fingers base 10 system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800" kern="1200" dirty="0" smtClean="0"/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800" kern="1200" dirty="0" smtClean="0"/>
        </a:p>
      </dsp:txBody>
      <dsp:txXfrm>
        <a:off x="0" y="1528095"/>
        <a:ext cx="2057399" cy="3695462"/>
      </dsp:txXfrm>
    </dsp:sp>
    <dsp:sp modelId="{8496B5A2-33A3-4B53-9527-EAD5AD2C0DB9}">
      <dsp:nvSpPr>
        <dsp:cNvPr id="0" name=""/>
        <dsp:cNvSpPr/>
      </dsp:nvSpPr>
      <dsp:spPr>
        <a:xfrm>
          <a:off x="2057400" y="1528095"/>
          <a:ext cx="2057399" cy="3695462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119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>
              <a:solidFill>
                <a:schemeClr val="tx1"/>
              </a:solidFill>
            </a:rPr>
            <a:t>Binary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For computers since </a:t>
          </a:r>
          <a:r>
            <a:rPr lang="en-GB" sz="2800" kern="1200" dirty="0" err="1" smtClean="0"/>
            <a:t>fipflop</a:t>
          </a:r>
          <a:r>
            <a:rPr lang="en-GB" sz="2800" kern="1200" dirty="0" smtClean="0"/>
            <a:t> store either 0 or 1 base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(0,1)</a:t>
          </a:r>
          <a:endParaRPr lang="en-GB" sz="2800" kern="1200" dirty="0"/>
        </a:p>
      </dsp:txBody>
      <dsp:txXfrm>
        <a:off x="2057400" y="1528095"/>
        <a:ext cx="2057399" cy="3695462"/>
      </dsp:txXfrm>
    </dsp:sp>
    <dsp:sp modelId="{ABAB9D70-6731-4AEE-817B-DD910039C908}">
      <dsp:nvSpPr>
        <dsp:cNvPr id="0" name=""/>
        <dsp:cNvSpPr/>
      </dsp:nvSpPr>
      <dsp:spPr>
        <a:xfrm>
          <a:off x="4114800" y="1528095"/>
          <a:ext cx="2057399" cy="3695462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238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>
              <a:solidFill>
                <a:schemeClr val="tx1"/>
              </a:solidFill>
            </a:rPr>
            <a:t>Octal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To shorten </a:t>
          </a:r>
          <a:r>
            <a:rPr lang="en-GB" sz="2800" kern="1200" dirty="0" err="1" smtClean="0"/>
            <a:t>ong</a:t>
          </a:r>
          <a:r>
            <a:rPr lang="en-GB" sz="2800" kern="1200" dirty="0" smtClean="0"/>
            <a:t> binary numbers base 8(0-7)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800" kern="1200" dirty="0" smtClean="0"/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800" kern="1200" dirty="0"/>
        </a:p>
      </dsp:txBody>
      <dsp:txXfrm>
        <a:off x="4114800" y="1528095"/>
        <a:ext cx="2057399" cy="3695462"/>
      </dsp:txXfrm>
    </dsp:sp>
    <dsp:sp modelId="{5D76FDDD-6FBC-41D2-8D32-8E3744B35EA9}">
      <dsp:nvSpPr>
        <dsp:cNvPr id="0" name=""/>
        <dsp:cNvSpPr/>
      </dsp:nvSpPr>
      <dsp:spPr>
        <a:xfrm>
          <a:off x="6172199" y="1528095"/>
          <a:ext cx="2057399" cy="3695462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3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>
              <a:solidFill>
                <a:schemeClr val="tx1"/>
              </a:solidFill>
            </a:rPr>
            <a:t>Hexadecimal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Since data is stored in bytes base 16(0-9,A-F)</a:t>
          </a:r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800" kern="1200" dirty="0" smtClean="0"/>
        </a:p>
        <a:p>
          <a:pPr lvl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800" kern="1200" dirty="0"/>
        </a:p>
      </dsp:txBody>
      <dsp:txXfrm>
        <a:off x="6172199" y="1528095"/>
        <a:ext cx="2057399" cy="3695462"/>
      </dsp:txXfrm>
    </dsp:sp>
    <dsp:sp modelId="{76AD6071-E066-4459-90A1-E2F46B789732}">
      <dsp:nvSpPr>
        <dsp:cNvPr id="0" name=""/>
        <dsp:cNvSpPr/>
      </dsp:nvSpPr>
      <dsp:spPr>
        <a:xfrm>
          <a:off x="0" y="5223557"/>
          <a:ext cx="8229600" cy="410606"/>
        </a:xfrm>
        <a:prstGeom prst="rect">
          <a:avLst/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531F-F3A1-46DD-A2A6-4A8FAC7B4729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93E8-3C9F-47DB-9F64-434C5FE9E4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8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531F-F3A1-46DD-A2A6-4A8FAC7B4729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93E8-3C9F-47DB-9F64-434C5FE9E4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0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531F-F3A1-46DD-A2A6-4A8FAC7B4729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93E8-3C9F-47DB-9F64-434C5FE9E4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1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531F-F3A1-46DD-A2A6-4A8FAC7B4729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93E8-3C9F-47DB-9F64-434C5FE9E4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50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531F-F3A1-46DD-A2A6-4A8FAC7B4729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93E8-3C9F-47DB-9F64-434C5FE9E4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30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531F-F3A1-46DD-A2A6-4A8FAC7B4729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93E8-3C9F-47DB-9F64-434C5FE9E4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531F-F3A1-46DD-A2A6-4A8FAC7B4729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93E8-3C9F-47DB-9F64-434C5FE9E4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3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531F-F3A1-46DD-A2A6-4A8FAC7B4729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93E8-3C9F-47DB-9F64-434C5FE9E4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31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531F-F3A1-46DD-A2A6-4A8FAC7B4729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93E8-3C9F-47DB-9F64-434C5FE9E4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70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531F-F3A1-46DD-A2A6-4A8FAC7B4729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93E8-3C9F-47DB-9F64-434C5FE9E4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59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531F-F3A1-46DD-A2A6-4A8FAC7B4729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B93E8-3C9F-47DB-9F64-434C5FE9E4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74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C531F-F3A1-46DD-A2A6-4A8FAC7B4729}" type="datetimeFigureOut">
              <a:rPr lang="en-GB" smtClean="0"/>
              <a:t>10/01/2021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B93E8-3C9F-47DB-9F64-434C5FE9E4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21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052736"/>
            <a:ext cx="7776864" cy="3096344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7200" dirty="0" smtClean="0">
                <a:solidFill>
                  <a:schemeClr val="bg2">
                    <a:lumMod val="2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Numbering </a:t>
            </a:r>
            <a:r>
              <a:rPr lang="en-GB" sz="7200" dirty="0" smtClean="0">
                <a:solidFill>
                  <a:schemeClr val="bg2">
                    <a:lumMod val="2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/>
            </a:r>
            <a:br>
              <a:rPr lang="en-GB" sz="7200" dirty="0" smtClean="0">
                <a:solidFill>
                  <a:schemeClr val="bg2">
                    <a:lumMod val="2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</a:br>
            <a:r>
              <a:rPr lang="en-GB" sz="7200" dirty="0" smtClean="0">
                <a:solidFill>
                  <a:schemeClr val="bg2">
                    <a:lumMod val="2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System</a:t>
            </a:r>
            <a:endParaRPr lang="en-GB" sz="7200" dirty="0">
              <a:solidFill>
                <a:schemeClr val="bg2">
                  <a:lumMod val="25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3425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435280" cy="5793507"/>
          </a:xfrm>
        </p:spPr>
        <p:txBody>
          <a:bodyPr/>
          <a:lstStyle/>
          <a:p>
            <a:r>
              <a:rPr lang="en-GB" dirty="0" smtClean="0"/>
              <a:t>Any Number system (</a:t>
            </a:r>
            <a:r>
              <a:rPr lang="en-GB" dirty="0" err="1" smtClean="0"/>
              <a:t>octal,binary,hexadecimal</a:t>
            </a:r>
            <a:r>
              <a:rPr lang="en-GB" dirty="0" smtClean="0"/>
              <a:t>) to decimal number system use </a:t>
            </a:r>
            <a:r>
              <a:rPr lang="en-GB" dirty="0" err="1" smtClean="0"/>
              <a:t>multification</a:t>
            </a:r>
            <a:r>
              <a:rPr lang="en-GB" dirty="0" smtClean="0"/>
              <a:t> (x) method. </a:t>
            </a:r>
          </a:p>
          <a:p>
            <a:endParaRPr lang="en-GB" dirty="0" smtClean="0"/>
          </a:p>
          <a:p>
            <a:pPr marL="0" indent="0" algn="just">
              <a:buNone/>
            </a:pPr>
            <a:r>
              <a:rPr lang="en-GB" dirty="0" smtClean="0"/>
              <a:t>Binary(base 2)                    </a:t>
            </a:r>
            <a:r>
              <a:rPr lang="en-GB" dirty="0" err="1" smtClean="0"/>
              <a:t>Multification</a:t>
            </a:r>
            <a:r>
              <a:rPr lang="en-GB" dirty="0" smtClean="0"/>
              <a:t>     Decimal</a:t>
            </a:r>
          </a:p>
          <a:p>
            <a:pPr marL="0" indent="0">
              <a:buNone/>
            </a:pPr>
            <a:r>
              <a:rPr lang="en-GB" dirty="0" smtClean="0"/>
              <a:t>Octal (base 8)                                                  Number</a:t>
            </a:r>
          </a:p>
          <a:p>
            <a:pPr marL="0" indent="0">
              <a:buNone/>
            </a:pPr>
            <a:r>
              <a:rPr lang="en-GB" dirty="0" smtClean="0"/>
              <a:t>Hexadecimal(base 16)                                 (base 10) </a:t>
            </a:r>
          </a:p>
          <a:p>
            <a:endParaRPr lang="en-GB" dirty="0"/>
          </a:p>
        </p:txBody>
      </p:sp>
      <p:sp>
        <p:nvSpPr>
          <p:cNvPr id="4" name="Left Brace 3"/>
          <p:cNvSpPr/>
          <p:nvPr/>
        </p:nvSpPr>
        <p:spPr>
          <a:xfrm rot="10800000">
            <a:off x="4296222" y="2564904"/>
            <a:ext cx="612000" cy="1440160"/>
          </a:xfrm>
          <a:prstGeom prst="leftBrace">
            <a:avLst>
              <a:gd name="adj1" fmla="val 8333"/>
              <a:gd name="adj2" fmla="val 5285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08222" y="3244877"/>
            <a:ext cx="144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827584" y="4509120"/>
                <a:ext cx="510498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200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GB" sz="3200" i="1" dirty="0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GB" sz="32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GB" sz="3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GB" sz="32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3200" dirty="0"/>
                  <a:t> </a:t>
                </a:r>
                <a:r>
                  <a:rPr lang="en-GB" sz="3200" dirty="0"/>
                  <a:t>+</a:t>
                </a:r>
                <a14:m>
                  <m:oMath xmlns:m="http://schemas.openxmlformats.org/officeDocument/2006/math">
                    <m:r>
                      <a:rPr lang="en-GB" sz="3200" i="1" dirty="0" smtClean="0">
                        <a:latin typeface="Cambria Math"/>
                      </a:rPr>
                      <m:t>1</m:t>
                    </m:r>
                    <m:r>
                      <a:rPr lang="en-GB" sz="32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GB" sz="3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GB" sz="3200" i="1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3200" dirty="0"/>
                  <a:t>+</a:t>
                </a:r>
                <a14:m>
                  <m:oMath xmlns:m="http://schemas.openxmlformats.org/officeDocument/2006/math">
                    <m:r>
                      <a:rPr lang="en-GB" sz="3200" i="1" dirty="0" smtClean="0">
                        <a:latin typeface="Cambria Math"/>
                      </a:rPr>
                      <m:t>1</m:t>
                    </m:r>
                    <m:r>
                      <a:rPr lang="en-GB" sz="32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GB" sz="3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GB" sz="3200" i="1">
                            <a:latin typeface="Cambria Math"/>
                            <a:ea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GB" sz="3200" dirty="0" smtClean="0"/>
                  <a:t> =</a:t>
                </a:r>
                <a:r>
                  <a:rPr lang="en-GB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/>
                          </a:rPr>
                          <m:t>7</m:t>
                        </m:r>
                      </m:e>
                      <m:sub>
                        <m:r>
                          <a:rPr lang="en-GB" sz="3200" i="1">
                            <a:latin typeface="Cambria Math"/>
                          </a:rPr>
                          <m:t>1</m:t>
                        </m:r>
                        <m:r>
                          <a:rPr lang="en-GB" sz="32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GB" sz="32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509120"/>
                <a:ext cx="5104987" cy="584775"/>
              </a:xfrm>
              <a:prstGeom prst="rect">
                <a:avLst/>
              </a:prstGeom>
              <a:blipFill rotWithShape="1">
                <a:blip r:embed="rId2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950609" y="5157192"/>
                <a:ext cx="56135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200" i="1" dirty="0" smtClean="0">
                        <a:latin typeface="Cambria Math"/>
                        <a:ea typeface="Cambria Math"/>
                      </a:rPr>
                      <m:t>3</m:t>
                    </m:r>
                    <m:r>
                      <a:rPr lang="en-GB" sz="32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GB" sz="3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e>
                      <m:sup>
                        <m:r>
                          <a:rPr lang="en-GB" sz="32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3200" dirty="0"/>
                  <a:t> </a:t>
                </a:r>
                <a:r>
                  <a:rPr lang="en-GB" sz="3200" dirty="0"/>
                  <a:t>+</a:t>
                </a:r>
                <a14:m>
                  <m:oMath xmlns:m="http://schemas.openxmlformats.org/officeDocument/2006/math">
                    <m:r>
                      <a:rPr lang="en-GB" sz="3200" i="1" dirty="0">
                        <a:latin typeface="Cambria Math"/>
                      </a:rPr>
                      <m:t>2</m:t>
                    </m:r>
                    <m:r>
                      <a:rPr lang="en-GB" sz="32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GB" sz="3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e>
                      <m:sup>
                        <m:r>
                          <a:rPr lang="en-GB" sz="3200" i="1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3200" dirty="0"/>
                  <a:t>+</a:t>
                </a:r>
                <a14:m>
                  <m:oMath xmlns:m="http://schemas.openxmlformats.org/officeDocument/2006/math">
                    <m:r>
                      <a:rPr lang="en-GB" sz="3200" i="1" dirty="0">
                        <a:latin typeface="Cambria Math"/>
                      </a:rPr>
                      <m:t>5</m:t>
                    </m:r>
                    <m:r>
                      <a:rPr lang="en-GB" sz="32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GB" sz="3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e>
                      <m:sup>
                        <m:r>
                          <a:rPr lang="en-GB" sz="3200" i="1">
                            <a:latin typeface="Cambria Math"/>
                            <a:ea typeface="Cambria Math"/>
                          </a:rPr>
                          <m:t>0</m:t>
                        </m:r>
                      </m:sup>
                    </m:sSup>
                    <m:r>
                      <a:rPr lang="en-GB" sz="32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GB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/>
                          </a:rPr>
                          <m:t>234</m:t>
                        </m:r>
                      </m:e>
                      <m:sub>
                        <m:r>
                          <a:rPr lang="en-GB" sz="3200" i="1">
                            <a:latin typeface="Cambria Math"/>
                          </a:rPr>
                          <m:t>1</m:t>
                        </m:r>
                        <m:r>
                          <a:rPr lang="en-GB" sz="3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GB" sz="32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09" y="5157192"/>
                <a:ext cx="5613524" cy="584775"/>
              </a:xfrm>
              <a:prstGeom prst="rect">
                <a:avLst/>
              </a:prstGeom>
              <a:blipFill rotWithShape="1"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932175" y="5733256"/>
                <a:ext cx="464947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200" i="1" dirty="0" smtClean="0">
                        <a:latin typeface="Cambria Math"/>
                      </a:rPr>
                      <m:t>9</m:t>
                    </m:r>
                    <m:r>
                      <a:rPr lang="en-GB" sz="32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GB" sz="3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latin typeface="Cambria Math"/>
                            <a:ea typeface="Cambria Math"/>
                          </a:rPr>
                          <m:t>16</m:t>
                        </m:r>
                      </m:e>
                      <m:sup>
                        <m:r>
                          <a:rPr lang="en-GB" sz="3200" i="1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3200" dirty="0"/>
                  <a:t>+</a:t>
                </a:r>
                <a14:m>
                  <m:oMath xmlns:m="http://schemas.openxmlformats.org/officeDocument/2006/math">
                    <m:r>
                      <a:rPr lang="en-GB" sz="3200" i="1" dirty="0">
                        <a:latin typeface="Cambria Math"/>
                      </a:rPr>
                      <m:t>7</m:t>
                    </m:r>
                    <m:r>
                      <a:rPr lang="en-GB" sz="32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GB" sz="3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latin typeface="Cambria Math"/>
                            <a:ea typeface="Cambria Math"/>
                          </a:rPr>
                          <m:t>16</m:t>
                        </m:r>
                      </m:e>
                      <m:sup>
                        <m:r>
                          <a:rPr lang="en-GB" sz="3200" i="1">
                            <a:latin typeface="Cambria Math"/>
                            <a:ea typeface="Cambria Math"/>
                          </a:rPr>
                          <m:t>0</m:t>
                        </m:r>
                      </m:sup>
                    </m:sSup>
                    <m:r>
                      <a:rPr lang="en-GB" sz="3200" b="0" i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GB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/>
                          </a:rPr>
                          <m:t>151</m:t>
                        </m:r>
                      </m:e>
                      <m:sub>
                        <m:r>
                          <a:rPr lang="en-GB" sz="3200" i="1">
                            <a:latin typeface="Cambria Math"/>
                          </a:rPr>
                          <m:t>1</m:t>
                        </m:r>
                        <m:r>
                          <a:rPr lang="en-GB" sz="3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GB" sz="3200" dirty="0" smtClean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75" y="5733256"/>
                <a:ext cx="4649478" cy="584775"/>
              </a:xfrm>
              <a:prstGeom prst="rect">
                <a:avLst/>
              </a:prstGeom>
              <a:blipFill rotWithShape="1">
                <a:blip r:embed="rId4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855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586551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 smtClean="0"/>
                  <a:t>Any to any number system use bit system or first convert in decimal and then another number system.</a:t>
                </a:r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  <m:r>
                          <a:rPr lang="en-GB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GB" dirty="0" smtClean="0"/>
                  <a:t> is a hexadecimal number. How to convert it in binary?</a:t>
                </a:r>
              </a:p>
              <a:p>
                <a:pPr marL="0" indent="0">
                  <a:buNone/>
                </a:pPr>
                <a:r>
                  <a:rPr lang="en-GB" dirty="0" smtClean="0"/>
                  <a:t>A=10 then number in binary will be: 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             2= 0010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      10(A)=1010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                     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5865515"/>
              </a:xfrm>
              <a:blipFill rotWithShape="1">
                <a:blip r:embed="rId2"/>
                <a:stretch>
                  <a:fillRect l="-1704" t="-2079" r="-5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985501"/>
              </p:ext>
            </p:extLst>
          </p:nvPr>
        </p:nvGraphicFramePr>
        <p:xfrm>
          <a:off x="1403648" y="2060848"/>
          <a:ext cx="6096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46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8640"/>
                <a:ext cx="8229600" cy="6408712"/>
              </a:xfrm>
            </p:spPr>
            <p:txBody>
              <a:bodyPr/>
              <a:lstStyle/>
              <a:p>
                <a:r>
                  <a:rPr lang="en-GB" dirty="0" smtClean="0"/>
                  <a:t>Look at table is there any bit equal or less than 2 -&gt; yes</a:t>
                </a:r>
              </a:p>
              <a:p>
                <a:endParaRPr lang="en-GB" dirty="0"/>
              </a:p>
              <a:p>
                <a:endParaRPr lang="en-GB" dirty="0" smtClean="0"/>
              </a:p>
              <a:p>
                <a:r>
                  <a:rPr lang="en-GB" dirty="0"/>
                  <a:t>Look at table is there any bit equal or less </a:t>
                </a:r>
                <a:r>
                  <a:rPr lang="en-GB" dirty="0" smtClean="0"/>
                  <a:t>than 10 </a:t>
                </a:r>
              </a:p>
              <a:p>
                <a:r>
                  <a:rPr lang="en-GB" dirty="0" smtClean="0"/>
                  <a:t>10-8=2</a:t>
                </a:r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𝐴𝑛𝑠𝑤𝑒𝑟</m:t>
                        </m:r>
                        <m:r>
                          <a:rPr lang="en-GB" b="0" i="1" smtClean="0">
                            <a:latin typeface="Cambria Math"/>
                          </a:rPr>
                          <m:t> → 2</m:t>
                        </m:r>
                        <m:r>
                          <a:rPr lang="en-GB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GB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0010</m:t>
                        </m:r>
                        <m:r>
                          <a:rPr lang="en-GB" i="1" smtClean="0">
                            <a:latin typeface="Cambria Math"/>
                          </a:rPr>
                          <m:t>1010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 smtClean="0"/>
                  <a:t> 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8640"/>
                <a:ext cx="8229600" cy="6408712"/>
              </a:xfrm>
              <a:blipFill rotWithShape="1">
                <a:blip r:embed="rId2"/>
                <a:stretch>
                  <a:fillRect l="-1630" t="-1237" r="-2815" b="-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406603"/>
              </p:ext>
            </p:extLst>
          </p:nvPr>
        </p:nvGraphicFramePr>
        <p:xfrm>
          <a:off x="1259632" y="1556792"/>
          <a:ext cx="6096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smtClean="0"/>
                        <a:t>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636976"/>
              </p:ext>
            </p:extLst>
          </p:nvPr>
        </p:nvGraphicFramePr>
        <p:xfrm>
          <a:off x="1403648" y="4437112"/>
          <a:ext cx="6096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0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45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to Hexadecimal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776"/>
                <a:ext cx="8229600" cy="525658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GB" dirty="0" smtClean="0"/>
                  <a:t>= 16</a:t>
                </a:r>
                <a:endParaRPr lang="en-GB" dirty="0" smtClean="0"/>
              </a:p>
              <a:p>
                <a:r>
                  <a:rPr lang="en-GB" dirty="0" smtClean="0"/>
                  <a:t>Example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dirty="0"/>
                          <m:t>110101111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 smtClean="0"/>
                  <a:t>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?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16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0" i="0" dirty="0" smtClean="0"/>
                      <m:t>                  000</m:t>
                    </m:r>
                    <m:r>
                      <m:rPr>
                        <m:nor/>
                      </m:rPr>
                      <a:rPr lang="en-GB" dirty="0"/>
                      <m:t>1</m:t>
                    </m:r>
                    <m:r>
                      <m:rPr>
                        <m:nor/>
                      </m:rPr>
                      <a:rPr lang="en-GB" b="0" i="0" dirty="0" smtClean="0"/>
                      <m:t> </m:t>
                    </m:r>
                    <m:r>
                      <m:rPr>
                        <m:nor/>
                      </m:rPr>
                      <a:rPr lang="en-GB" dirty="0"/>
                      <m:t>1010</m:t>
                    </m:r>
                    <m:r>
                      <m:rPr>
                        <m:nor/>
                      </m:rPr>
                      <a:rPr lang="en-GB" b="0" i="0" dirty="0" smtClean="0"/>
                      <m:t> </m:t>
                    </m:r>
                    <m:r>
                      <m:rPr>
                        <m:nor/>
                      </m:rPr>
                      <a:rPr lang="en-GB" dirty="0"/>
                      <m:t>1111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776"/>
                <a:ext cx="8229600" cy="5256584"/>
              </a:xfrm>
              <a:blipFill rotWithShape="1">
                <a:blip r:embed="rId2"/>
                <a:stretch>
                  <a:fillRect l="-1630" t="-1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/>
          <p:cNvSpPr/>
          <p:nvPr/>
        </p:nvSpPr>
        <p:spPr>
          <a:xfrm rot="16200000">
            <a:off x="4559230" y="3588521"/>
            <a:ext cx="576064" cy="83308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/>
          <p:cNvSpPr/>
          <p:nvPr/>
        </p:nvSpPr>
        <p:spPr>
          <a:xfrm rot="16200000">
            <a:off x="2696266" y="3588521"/>
            <a:ext cx="576064" cy="83308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Brace 5"/>
          <p:cNvSpPr/>
          <p:nvPr/>
        </p:nvSpPr>
        <p:spPr>
          <a:xfrm rot="16200000">
            <a:off x="3686022" y="3565208"/>
            <a:ext cx="576064" cy="83308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576317" y="4437112"/>
            <a:ext cx="83308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accent5"/>
                </a:solidFill>
              </a:rPr>
              <a:t>1</a:t>
            </a:r>
            <a:endParaRPr lang="en-GB" sz="3200" b="1" dirty="0">
              <a:solidFill>
                <a:schemeClr val="accent5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97633" y="4437112"/>
            <a:ext cx="83308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accent5"/>
                </a:solidFill>
              </a:rPr>
              <a:t>10</a:t>
            </a:r>
            <a:endParaRPr lang="en-GB" sz="3200" b="1" dirty="0">
              <a:solidFill>
                <a:schemeClr val="accent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1759" y="4437112"/>
            <a:ext cx="83308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accent5"/>
                </a:solidFill>
              </a:rPr>
              <a:t>F</a:t>
            </a:r>
            <a:endParaRPr lang="en-GB" sz="3200" b="1" dirty="0">
              <a:solidFill>
                <a:schemeClr val="accent5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76595" y="4967216"/>
            <a:ext cx="83308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accent5"/>
                </a:solidFill>
              </a:rPr>
              <a:t>1</a:t>
            </a:r>
            <a:endParaRPr lang="en-GB" sz="3200" b="1" dirty="0">
              <a:solidFill>
                <a:schemeClr val="accent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1666" y="4967216"/>
            <a:ext cx="83308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accent5"/>
                </a:solidFill>
              </a:rPr>
              <a:t>A</a:t>
            </a:r>
            <a:endParaRPr lang="en-GB" sz="3200" b="1" dirty="0">
              <a:solidFill>
                <a:schemeClr val="accent5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1759" y="4947073"/>
            <a:ext cx="833086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accent5"/>
                </a:solidFill>
              </a:rPr>
              <a:t>F</a:t>
            </a:r>
            <a:endParaRPr lang="en-GB" sz="3200" b="1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314269" y="5809619"/>
                <a:ext cx="626096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/>
                          </a:rPr>
                          <m:t>𝐴𝑛𝑠𝑤𝑒𝑟</m:t>
                        </m:r>
                        <m:r>
                          <a:rPr lang="en-GB" sz="3200" i="1">
                            <a:latin typeface="Cambria Math"/>
                          </a:rPr>
                          <m:t> →</m:t>
                        </m:r>
                        <m:r>
                          <m:rPr>
                            <m:nor/>
                          </m:rPr>
                          <a:rPr lang="en-GB" sz="3200" dirty="0"/>
                          <m:t>110101111</m:t>
                        </m:r>
                      </m:e>
                      <m:sub>
                        <m:r>
                          <a:rPr lang="en-GB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32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/>
                          </a:rPr>
                          <m:t>1</m:t>
                        </m:r>
                        <m:r>
                          <a:rPr lang="en-GB" sz="3200" b="0" i="1" smtClean="0">
                            <a:latin typeface="Cambria Math"/>
                          </a:rPr>
                          <m:t>𝐴𝐹</m:t>
                        </m:r>
                      </m:e>
                      <m:sub>
                        <m:r>
                          <a:rPr lang="en-GB" sz="3200" b="0" i="1" smtClean="0">
                            <a:latin typeface="Cambria Math"/>
                          </a:rPr>
                          <m:t>16</m:t>
                        </m:r>
                      </m:sub>
                    </m:sSub>
                  </m:oMath>
                </a14:m>
                <a:endParaRPr lang="en-GB" sz="32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269" y="5809619"/>
                <a:ext cx="6260965" cy="584775"/>
              </a:xfrm>
              <a:prstGeom prst="rect">
                <a:avLst/>
              </a:prstGeom>
              <a:blipFill rotWithShape="1"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601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Hexadecimal to Binary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573325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b="0" i="0" smtClean="0">
                            <a:latin typeface="Cambria Math"/>
                          </a:rPr>
                          <m:t>7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GB" dirty="0"/>
                  <a:t>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?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7-4 =3 --&gt;</a:t>
                </a:r>
              </a:p>
              <a:p>
                <a:pPr marL="0" indent="0">
                  <a:buNone/>
                </a:pPr>
                <a:r>
                  <a:rPr lang="en-GB" dirty="0" smtClean="0"/>
                  <a:t>3-2 =1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13-8=5 --&gt;</a:t>
                </a:r>
              </a:p>
              <a:p>
                <a:pPr marL="0" indent="0">
                  <a:buNone/>
                </a:pPr>
                <a:r>
                  <a:rPr lang="en-GB" dirty="0" smtClean="0"/>
                  <a:t>5-4=1</a:t>
                </a:r>
              </a:p>
              <a:p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5733256"/>
              </a:xfrm>
              <a:blipFill rotWithShape="1">
                <a:blip r:embed="rId2"/>
                <a:stretch>
                  <a:fillRect l="-1852" t="-12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888433"/>
              </p:ext>
            </p:extLst>
          </p:nvPr>
        </p:nvGraphicFramePr>
        <p:xfrm>
          <a:off x="2339752" y="3140968"/>
          <a:ext cx="6096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565290"/>
              </p:ext>
            </p:extLst>
          </p:nvPr>
        </p:nvGraphicFramePr>
        <p:xfrm>
          <a:off x="2339752" y="4869160"/>
          <a:ext cx="6096000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90256" y="1340768"/>
            <a:ext cx="3240360" cy="10801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3200" dirty="0"/>
              <a:t>7 = 0111</a:t>
            </a:r>
          </a:p>
          <a:p>
            <a:r>
              <a:rPr lang="en-GB" sz="3200" dirty="0"/>
              <a:t>13(D) = 1101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619672" y="6021288"/>
                <a:ext cx="59766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/>
                          </a:rPr>
                          <m:t>𝐴𝑛𝑠𝑤𝑒𝑟</m:t>
                        </m:r>
                        <m:r>
                          <a:rPr lang="en-GB" sz="3200" i="1">
                            <a:latin typeface="Cambria Math"/>
                          </a:rPr>
                          <m:t> →</m:t>
                        </m:r>
                        <m:r>
                          <m:rPr>
                            <m:nor/>
                          </m:rPr>
                          <a:rPr lang="en-GB" sz="3200" b="0" i="0" smtClean="0">
                            <a:latin typeface="Cambria Math"/>
                          </a:rPr>
                          <m:t> </m:t>
                        </m:r>
                        <m:r>
                          <a:rPr lang="en-GB" sz="3200" b="0" i="1" smtClean="0">
                            <a:latin typeface="Cambria Math"/>
                          </a:rPr>
                          <m:t>7</m:t>
                        </m:r>
                        <m:r>
                          <a:rPr lang="en-GB" sz="32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GB" sz="3200" b="0" i="1" dirty="0" smtClean="0">
                            <a:latin typeface="Cambria Math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GB" sz="32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/>
                          </a:rPr>
                          <m:t>01111101</m:t>
                        </m:r>
                      </m:e>
                      <m:sub>
                        <m:r>
                          <a:rPr lang="en-GB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GB" sz="32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6021288"/>
                <a:ext cx="5976664" cy="584775"/>
              </a:xfrm>
              <a:prstGeom prst="rect">
                <a:avLst/>
              </a:prstGeom>
              <a:blipFill rotWithShape="1"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086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GB" dirty="0"/>
              <a:t>Hexadecimal </a:t>
            </a:r>
            <a:r>
              <a:rPr lang="en-GB" dirty="0" smtClean="0"/>
              <a:t>Fractional to </a:t>
            </a:r>
            <a:r>
              <a:rPr lang="en-GB" dirty="0"/>
              <a:t>Binary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9.8</m:t>
                        </m:r>
                        <m:r>
                          <a:rPr lang="en-GB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GB" dirty="0"/>
                  <a:t>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?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9=1001</a:t>
                </a:r>
              </a:p>
              <a:p>
                <a:endParaRPr lang="en-GB" dirty="0"/>
              </a:p>
              <a:p>
                <a:endParaRPr lang="en-GB" dirty="0" smtClean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427984" y="2636912"/>
            <a:ext cx="3240360" cy="14401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3200" dirty="0" smtClean="0"/>
              <a:t>8 </a:t>
            </a:r>
            <a:r>
              <a:rPr lang="en-GB" sz="3200" dirty="0"/>
              <a:t>= </a:t>
            </a:r>
            <a:r>
              <a:rPr lang="en-GB" sz="3200" dirty="0" smtClean="0"/>
              <a:t>1000</a:t>
            </a:r>
            <a:endParaRPr lang="en-GB" sz="3200" dirty="0"/>
          </a:p>
          <a:p>
            <a:r>
              <a:rPr lang="en-GB" sz="3200" dirty="0" smtClean="0"/>
              <a:t>10 </a:t>
            </a:r>
            <a:r>
              <a:rPr lang="en-GB" sz="3200" dirty="0"/>
              <a:t>= </a:t>
            </a:r>
            <a:r>
              <a:rPr lang="en-GB" sz="3200" dirty="0" smtClean="0"/>
              <a:t>1010</a:t>
            </a:r>
          </a:p>
          <a:p>
            <a:r>
              <a:rPr lang="en-GB" sz="3200" dirty="0" smtClean="0"/>
              <a:t>A = 1010</a:t>
            </a:r>
            <a:endParaRPr lang="en-GB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30386"/>
              </p:ext>
            </p:extLst>
          </p:nvPr>
        </p:nvGraphicFramePr>
        <p:xfrm>
          <a:off x="1379984" y="4365104"/>
          <a:ext cx="60960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863588" y="6021288"/>
                <a:ext cx="712879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/>
                          </a:rPr>
                          <m:t>𝐴𝑛𝑠𝑤𝑒𝑟</m:t>
                        </m:r>
                        <m:r>
                          <a:rPr lang="en-GB" sz="3200" i="1">
                            <a:latin typeface="Cambria Math"/>
                          </a:rPr>
                          <m:t> →</m:t>
                        </m:r>
                        <m:r>
                          <m:rPr>
                            <m:nor/>
                          </m:rPr>
                          <a:rPr lang="en-GB" sz="3200" b="0" i="0" smtClean="0">
                            <a:latin typeface="Cambria Math"/>
                          </a:rPr>
                          <m:t> </m:t>
                        </m:r>
                        <m:r>
                          <a:rPr lang="en-GB" sz="3200" b="0" i="1" smtClean="0">
                            <a:latin typeface="Cambria Math"/>
                          </a:rPr>
                          <m:t>9.8</m:t>
                        </m:r>
                        <m:r>
                          <a:rPr lang="en-GB" sz="3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GB" sz="3200" b="0" i="1" dirty="0" smtClean="0">
                            <a:latin typeface="Cambria Math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GB" sz="32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/>
                          </a:rPr>
                          <m:t>1001.10001010</m:t>
                        </m:r>
                      </m:e>
                      <m:sub>
                        <m:r>
                          <a:rPr lang="en-GB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GB" sz="32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8" y="6021288"/>
                <a:ext cx="7128792" cy="584775"/>
              </a:xfrm>
              <a:prstGeom prst="rect">
                <a:avLst/>
              </a:prstGeom>
              <a:blipFill rotWithShape="1"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511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Octal to Hexadecimal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661248"/>
              </a:xfrm>
            </p:spPr>
            <p:txBody>
              <a:bodyPr/>
              <a:lstStyle/>
              <a:p>
                <a:r>
                  <a:rPr lang="en-GB" dirty="0" smtClean="0"/>
                  <a:t>The octal number can be converted into hexadecimal by converting it </a:t>
                </a:r>
                <a:r>
                  <a:rPr lang="en-GB" dirty="0" err="1" smtClean="0"/>
                  <a:t>firast</a:t>
                </a:r>
                <a:r>
                  <a:rPr lang="en-GB" dirty="0" smtClean="0"/>
                  <a:t> into binary using 3-bits from right to left.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b="0" i="0" smtClean="0">
                            <a:latin typeface="Cambria Math"/>
                          </a:rPr>
                          <m:t>64.73</m:t>
                        </m:r>
                      </m:e>
                      <m:sub>
                        <m:r>
                          <a:rPr lang="en-GB" b="0" i="1" dirty="0" smtClean="0"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GB" dirty="0"/>
                  <a:t>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?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16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>
                            <a:latin typeface="Cambria Math"/>
                          </a:rPr>
                          <m:t>64.73</m:t>
                        </m:r>
                      </m:e>
                      <m:sub>
                        <m:r>
                          <a:rPr lang="en-GB" i="1" dirty="0"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GB" dirty="0" smtClean="0"/>
                  <a:t> =   0011 0100 . 1110  1100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661248"/>
              </a:xfrm>
              <a:blipFill rotWithShape="1">
                <a:blip r:embed="rId2"/>
                <a:stretch>
                  <a:fillRect l="-1630" t="-1399" r="-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115616" y="4053020"/>
            <a:ext cx="1440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accent5"/>
                </a:solidFill>
              </a:rPr>
              <a:t>6=110</a:t>
            </a:r>
            <a:endParaRPr lang="en-GB" sz="3200" b="1" dirty="0">
              <a:solidFill>
                <a:schemeClr val="accent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5816" y="4053020"/>
            <a:ext cx="1440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accent5"/>
                </a:solidFill>
              </a:rPr>
              <a:t>4=100</a:t>
            </a:r>
            <a:endParaRPr lang="en-GB" sz="3200" b="1" dirty="0">
              <a:solidFill>
                <a:schemeClr val="accent5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32041" y="4046658"/>
            <a:ext cx="1440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accent5"/>
                </a:solidFill>
              </a:rPr>
              <a:t>7=111</a:t>
            </a:r>
            <a:endParaRPr lang="en-GB" sz="3200" b="1" dirty="0">
              <a:solidFill>
                <a:schemeClr val="accent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04248" y="4055860"/>
            <a:ext cx="144000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accent5"/>
                </a:solidFill>
              </a:rPr>
              <a:t>3=011</a:t>
            </a:r>
            <a:endParaRPr lang="en-GB" sz="3200" b="1" dirty="0">
              <a:solidFill>
                <a:schemeClr val="accent5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4790582" y="4967777"/>
            <a:ext cx="576064" cy="72008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Brace 8"/>
          <p:cNvSpPr/>
          <p:nvPr/>
        </p:nvSpPr>
        <p:spPr>
          <a:xfrm rot="16200000">
            <a:off x="3717553" y="4930808"/>
            <a:ext cx="576064" cy="72008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Brace 9"/>
          <p:cNvSpPr/>
          <p:nvPr/>
        </p:nvSpPr>
        <p:spPr>
          <a:xfrm rot="16200000">
            <a:off x="2791838" y="4941168"/>
            <a:ext cx="576064" cy="72008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Left Brace 10"/>
          <p:cNvSpPr/>
          <p:nvPr/>
        </p:nvSpPr>
        <p:spPr>
          <a:xfrm rot="16200000">
            <a:off x="5868144" y="4967777"/>
            <a:ext cx="576064" cy="72008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737133" y="5489895"/>
            <a:ext cx="72008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45545" y="5454939"/>
            <a:ext cx="72008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accent5"/>
                </a:solidFill>
              </a:rPr>
              <a:t>4</a:t>
            </a:r>
            <a:endParaRPr lang="en-GB" sz="3200" b="1" dirty="0">
              <a:solidFill>
                <a:schemeClr val="accent5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91829" y="5489895"/>
            <a:ext cx="72008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accent5"/>
                </a:solidFill>
              </a:rPr>
              <a:t>13</a:t>
            </a:r>
            <a:endParaRPr lang="en-GB" sz="3200" b="1" dirty="0">
              <a:solidFill>
                <a:schemeClr val="accent5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21745" y="5477515"/>
            <a:ext cx="72008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accent5"/>
                </a:solidFill>
              </a:rPr>
              <a:t>12</a:t>
            </a:r>
            <a:endParaRPr lang="en-GB" sz="3200" b="1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863588" y="6021288"/>
                <a:ext cx="712879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/>
                          </a:rPr>
                          <m:t>𝐴𝑛𝑠𝑤𝑒𝑟</m:t>
                        </m:r>
                        <m:r>
                          <a:rPr lang="en-GB" sz="3200" i="1">
                            <a:latin typeface="Cambria Math"/>
                          </a:rPr>
                          <m:t> →</m:t>
                        </m:r>
                        <m:r>
                          <m:rPr>
                            <m:nor/>
                          </m:rPr>
                          <a:rPr lang="en-GB" sz="3200" b="0" i="0" smtClean="0">
                            <a:latin typeface="Cambria Math"/>
                          </a:rPr>
                          <m:t> </m:t>
                        </m:r>
                        <m:r>
                          <a:rPr lang="en-GB" sz="3200" b="0" i="1" smtClean="0">
                            <a:latin typeface="Cambria Math"/>
                          </a:rPr>
                          <m:t>64.73</m:t>
                        </m:r>
                      </m:e>
                      <m:sub>
                        <m:r>
                          <a:rPr lang="en-GB" sz="3200" b="0" i="1" dirty="0" smtClean="0"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GB" sz="32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/>
                          </a:rPr>
                          <m:t>34.</m:t>
                        </m:r>
                        <m:r>
                          <m:rPr>
                            <m:sty m:val="p"/>
                          </m:rPr>
                          <a:rPr lang="en-GB" sz="3200" b="0" i="0" smtClean="0">
                            <a:latin typeface="Cambria Math"/>
                          </a:rPr>
                          <m:t>EC</m:t>
                        </m:r>
                      </m:e>
                      <m:sub>
                        <m:r>
                          <a:rPr lang="en-GB" sz="3200" b="0" i="1" smtClean="0">
                            <a:latin typeface="Cambria Math"/>
                          </a:rPr>
                          <m:t>16</m:t>
                        </m:r>
                      </m:sub>
                    </m:sSub>
                  </m:oMath>
                </a14:m>
                <a:endParaRPr lang="en-GB" sz="32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88" y="6021288"/>
                <a:ext cx="7128792" cy="584775"/>
              </a:xfrm>
              <a:prstGeom prst="rect">
                <a:avLst/>
              </a:prstGeom>
              <a:blipFill rotWithShape="1"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48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Hexadecimal to Octal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b="0" i="0" smtClean="0">
                            <a:latin typeface="Cambria Math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GB">
                            <a:latin typeface="Cambria Math"/>
                          </a:rPr>
                          <m:t>.</m:t>
                        </m:r>
                        <m:r>
                          <a:rPr lang="en-GB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?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>
                            <a:latin typeface="Cambria Math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GB">
                            <a:latin typeface="Cambria Math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GB">
                            <a:latin typeface="Cambria Math"/>
                          </a:rPr>
                          <m:t>.</m:t>
                        </m:r>
                        <m:r>
                          <a:rPr lang="en-GB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GB" dirty="0" smtClean="0"/>
                  <a:t> = 000  111  011  .  110   100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7405" y="4293096"/>
            <a:ext cx="2664295" cy="1656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3200" dirty="0"/>
              <a:t>3</a:t>
            </a:r>
            <a:r>
              <a:rPr lang="en-GB" sz="3200" dirty="0" smtClean="0"/>
              <a:t> </a:t>
            </a:r>
            <a:r>
              <a:rPr lang="en-GB" sz="3200" dirty="0"/>
              <a:t>= </a:t>
            </a:r>
            <a:r>
              <a:rPr lang="en-GB" sz="3200" dirty="0" smtClean="0"/>
              <a:t>0011</a:t>
            </a:r>
            <a:endParaRPr lang="en-GB" sz="3200" dirty="0"/>
          </a:p>
          <a:p>
            <a:r>
              <a:rPr lang="en-GB" sz="3200" dirty="0" smtClean="0"/>
              <a:t>B(11) = 1011 </a:t>
            </a:r>
          </a:p>
          <a:p>
            <a:r>
              <a:rPr lang="en-GB" sz="3200" dirty="0" smtClean="0"/>
              <a:t>D(13) = 1101</a:t>
            </a:r>
            <a:endParaRPr lang="en-GB" sz="3200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2463668" y="3212976"/>
            <a:ext cx="576064" cy="72008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Brace 5"/>
          <p:cNvSpPr/>
          <p:nvPr/>
        </p:nvSpPr>
        <p:spPr>
          <a:xfrm rot="16200000">
            <a:off x="3275856" y="3212976"/>
            <a:ext cx="576064" cy="72008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Brace 6"/>
          <p:cNvSpPr/>
          <p:nvPr/>
        </p:nvSpPr>
        <p:spPr>
          <a:xfrm rot="16200000">
            <a:off x="4026380" y="3212976"/>
            <a:ext cx="576064" cy="72008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Brace 7"/>
          <p:cNvSpPr/>
          <p:nvPr/>
        </p:nvSpPr>
        <p:spPr>
          <a:xfrm rot="16200000">
            <a:off x="5220072" y="3197666"/>
            <a:ext cx="576064" cy="72008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Brace 8"/>
          <p:cNvSpPr/>
          <p:nvPr/>
        </p:nvSpPr>
        <p:spPr>
          <a:xfrm rot="16200000">
            <a:off x="6092552" y="3197665"/>
            <a:ext cx="576064" cy="72008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448565" y="3845737"/>
            <a:ext cx="72008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accent5"/>
                </a:solidFill>
              </a:rPr>
              <a:t>0</a:t>
            </a:r>
            <a:endParaRPr lang="en-GB" sz="3200" b="1" dirty="0">
              <a:solidFill>
                <a:schemeClr val="accent5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7846" y="3869077"/>
            <a:ext cx="72008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accent5"/>
                </a:solidFill>
              </a:rPr>
              <a:t>4</a:t>
            </a:r>
            <a:endParaRPr lang="en-GB" sz="3200" b="1" dirty="0">
              <a:solidFill>
                <a:schemeClr val="accent5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48064" y="3869077"/>
            <a:ext cx="72008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accent5"/>
                </a:solidFill>
              </a:rPr>
              <a:t>6</a:t>
            </a:r>
            <a:endParaRPr lang="en-GB" sz="3200" b="1" dirty="0">
              <a:solidFill>
                <a:schemeClr val="accent5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41009" y="3869077"/>
            <a:ext cx="72008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accent5"/>
                </a:solidFill>
              </a:rPr>
              <a:t>7</a:t>
            </a:r>
            <a:endParaRPr lang="en-GB" sz="3200" b="1" dirty="0">
              <a:solidFill>
                <a:schemeClr val="accent5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67944" y="3900445"/>
            <a:ext cx="720080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accent5"/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1110056" y="6021287"/>
                <a:ext cx="712879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/>
                          </a:rPr>
                          <m:t>𝐴𝑛𝑠𝑤𝑒𝑟</m:t>
                        </m:r>
                        <m:r>
                          <a:rPr lang="en-GB" sz="3200" i="1">
                            <a:latin typeface="Cambria Math"/>
                          </a:rPr>
                          <m:t> →</m:t>
                        </m:r>
                        <m:r>
                          <m:rPr>
                            <m:nor/>
                          </m:rPr>
                          <a:rPr lang="en-GB" sz="3200" b="0" i="0" smtClean="0">
                            <a:latin typeface="Cambria Math"/>
                          </a:rPr>
                          <m:t> </m:t>
                        </m:r>
                        <m:r>
                          <a:rPr lang="en-GB" sz="3200" b="0" i="1" smtClean="0">
                            <a:latin typeface="Cambria Math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GB" sz="3200" b="0" i="0" smtClean="0">
                            <a:latin typeface="Cambria Math"/>
                          </a:rPr>
                          <m:t>B</m:t>
                        </m:r>
                        <m:r>
                          <a:rPr lang="en-GB" sz="3200" b="0" i="1" smtClean="0">
                            <a:latin typeface="Cambria Math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GB" sz="3200" b="0" i="0" smtClean="0">
                            <a:latin typeface="Cambria Math"/>
                          </a:rPr>
                          <m:t>D</m:t>
                        </m:r>
                      </m:e>
                      <m:sub>
                        <m:r>
                          <a:rPr lang="en-GB" sz="3200" b="0" i="1" dirty="0" smtClean="0">
                            <a:latin typeface="Cambria Math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GB" sz="32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/>
                          </a:rPr>
                          <m:t>73.</m:t>
                        </m:r>
                        <m:r>
                          <a:rPr lang="en-GB" sz="3200" b="0" i="0" smtClean="0">
                            <a:latin typeface="Cambria Math"/>
                          </a:rPr>
                          <m:t>64</m:t>
                        </m:r>
                      </m:e>
                      <m:sub>
                        <m:r>
                          <a:rPr lang="en-GB" sz="3200" b="0" i="1" smtClean="0"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endParaRPr lang="en-GB" sz="32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056" y="6021287"/>
                <a:ext cx="7128792" cy="584775"/>
              </a:xfrm>
              <a:prstGeom prst="rect">
                <a:avLst/>
              </a:prstGeom>
              <a:blipFill rotWithShape="1"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7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Number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Number System are the technique to represent numbers in computer system architecture.</a:t>
            </a:r>
          </a:p>
          <a:p>
            <a:r>
              <a:rPr lang="en-GB" dirty="0" smtClean="0"/>
              <a:t>Every value that you are saving or getting into/from computer memory has a defined number system.</a:t>
            </a:r>
          </a:p>
          <a:p>
            <a:r>
              <a:rPr lang="en-GB" dirty="0" smtClean="0"/>
              <a:t>Computer architecture supports different number systems.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88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427005"/>
              </p:ext>
            </p:extLst>
          </p:nvPr>
        </p:nvGraphicFramePr>
        <p:xfrm>
          <a:off x="457200" y="260350"/>
          <a:ext cx="8229600" cy="5865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100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Decimal Numbers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600200"/>
                <a:ext cx="8784976" cy="50691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The base 10 system</a:t>
                </a:r>
              </a:p>
              <a:p>
                <a:r>
                  <a:rPr lang="en-GB" dirty="0" smtClean="0"/>
                  <a:t>Any decimal integer can be expressed as the sum of each of its digits times of ten.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Example</a:t>
                </a:r>
                <a:r>
                  <a:rPr lang="en-GB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6349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6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GB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GB" b="0" i="1" smtClean="0">
                        <a:latin typeface="Cambria Math"/>
                        <a:ea typeface="Cambria Math"/>
                      </a:rPr>
                      <m:t>    +3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  +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4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dirty="0" smtClean="0"/>
                  <a:t>+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9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            =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6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1000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+3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1000</m:t>
                    </m:r>
                  </m:oMath>
                </a14:m>
                <a:r>
                  <a:rPr lang="en-GB" dirty="0"/>
                  <a:t>+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/>
                      </a:rPr>
                      <m:t>4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10</m:t>
                    </m:r>
                  </m:oMath>
                </a14:m>
                <a:r>
                  <a:rPr lang="en-GB" dirty="0" smtClean="0"/>
                  <a:t>   +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/>
                      </a:rPr>
                      <m:t>9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GB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GB" dirty="0" smtClean="0"/>
                  <a:t>               = 6000+ 300+40+9</a:t>
                </a:r>
              </a:p>
              <a:p>
                <a:pPr marL="0" indent="0">
                  <a:buNone/>
                </a:pPr>
                <a:r>
                  <a:rPr lang="en-GB" dirty="0" smtClean="0"/>
                  <a:t>               =  6349</a:t>
                </a: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600200"/>
                <a:ext cx="8784976" cy="5069160"/>
              </a:xfrm>
              <a:blipFill rotWithShape="1">
                <a:blip r:embed="rId2"/>
                <a:stretch>
                  <a:fillRect l="-1735" t="-2527" r="-8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31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Numbers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Binary number system has only two digits that are 0 and 1.</a:t>
                </a:r>
              </a:p>
              <a:p>
                <a:r>
                  <a:rPr lang="en-GB" dirty="0" smtClean="0"/>
                  <a:t>Its base is 2</a:t>
                </a:r>
                <a:r>
                  <a:rPr lang="en-GB" dirty="0" smtClean="0"/>
                  <a:t>.</a:t>
                </a:r>
              </a:p>
              <a:p>
                <a:r>
                  <a:rPr lang="en-GB" dirty="0" smtClean="0"/>
                  <a:t>Example:</a:t>
                </a:r>
                <a:endParaRPr lang="en-GB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1101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1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GB" i="1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r>
                      <a:rPr lang="en-GB" i="1">
                        <a:latin typeface="Cambria Math"/>
                        <a:ea typeface="Cambria Math"/>
                      </a:rPr>
                      <m:t>    +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GB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  +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/>
                      </a:rPr>
                      <m:t>0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GB" i="1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dirty="0"/>
                  <a:t>+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1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GB" i="1">
                            <a:latin typeface="Cambria Math"/>
                            <a:ea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/>
                  <a:t>              =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/>
                      </a:rPr>
                      <m:t>1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8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4 </m:t>
                    </m:r>
                  </m:oMath>
                </a14:m>
                <a:r>
                  <a:rPr lang="en-GB" dirty="0"/>
                  <a:t>+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/>
                      </a:rPr>
                      <m:t>0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2</m:t>
                    </m:r>
                  </m:oMath>
                </a14:m>
                <a:r>
                  <a:rPr lang="en-GB" dirty="0"/>
                  <a:t>   +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/>
                      </a:rPr>
                      <m:t>1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endParaRPr lang="en-GB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GB" dirty="0"/>
                  <a:t>               = </a:t>
                </a:r>
                <a:r>
                  <a:rPr lang="en-GB" dirty="0" smtClean="0"/>
                  <a:t>8 + 4 + 0 + 1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    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1</m:t>
                        </m:r>
                        <m:r>
                          <a:rPr lang="en-GB" b="0" i="1" smtClean="0">
                            <a:latin typeface="Cambria Math"/>
                          </a:rPr>
                          <m:t>3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20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52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Octal Numbers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dirty="0" smtClean="0"/>
                  <a:t>Octal has eight fundamental digits as 0,1,2,3,4,5,7</a:t>
                </a:r>
              </a:p>
              <a:p>
                <a:r>
                  <a:rPr lang="en-GB" dirty="0" smtClean="0"/>
                  <a:t>Its base is </a:t>
                </a:r>
                <a:r>
                  <a:rPr lang="en-GB" dirty="0" smtClean="0"/>
                  <a:t>8</a:t>
                </a:r>
              </a:p>
              <a:p>
                <a:r>
                  <a:rPr lang="en-GB" dirty="0"/>
                  <a:t>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352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     =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  <a:ea typeface="Cambria Math"/>
                      </a:rPr>
                      <m:t>3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e>
                      <m:sup>
                        <m:r>
                          <a:rPr lang="en-GB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  <a:r>
                  <a:rPr lang="en-GB" dirty="0" smtClean="0"/>
                  <a:t>+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/>
                      </a:rPr>
                      <m:t>5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e>
                      <m:sup>
                        <m:r>
                          <a:rPr lang="en-GB" i="1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dirty="0"/>
                  <a:t>+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2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GB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  <a:ea typeface="Cambria Math"/>
                          </a:rPr>
                          <m:t>8</m:t>
                        </m:r>
                      </m:e>
                      <m:sup>
                        <m:r>
                          <a:rPr lang="en-GB" i="1">
                            <a:latin typeface="Cambria Math"/>
                            <a:ea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              =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/>
                      </a:rPr>
                      <m:t>3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64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5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8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dirty="0"/>
                  <a:t>+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2</m:t>
                    </m:r>
                    <m:r>
                      <a:rPr lang="en-GB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GB" dirty="0"/>
                  <a:t>   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 smtClean="0"/>
                  <a:t>               </a:t>
                </a:r>
                <a:r>
                  <a:rPr lang="en-GB" dirty="0"/>
                  <a:t>= </a:t>
                </a:r>
                <a:r>
                  <a:rPr lang="en-GB" dirty="0" smtClean="0"/>
                  <a:t>192 + 40+ 2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    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234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1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GB" dirty="0" smtClean="0"/>
              <a:t>Hexadecimal Numbers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4785395"/>
          </a:xfrm>
        </p:spPr>
        <p:txBody>
          <a:bodyPr/>
          <a:lstStyle/>
          <a:p>
            <a:r>
              <a:rPr lang="en-GB" dirty="0" smtClean="0"/>
              <a:t>A hexadecimal number system has sixteen(16) alphanumeric values from 0 to 9 and A to F.</a:t>
            </a:r>
          </a:p>
          <a:p>
            <a:r>
              <a:rPr lang="en-GB" dirty="0" smtClean="0"/>
              <a:t>The base of hexadecimal number system is 16,because it has 16 alphanumeric values. Here,</a:t>
            </a:r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65644"/>
              </p:ext>
            </p:extLst>
          </p:nvPr>
        </p:nvGraphicFramePr>
        <p:xfrm>
          <a:off x="755576" y="3501008"/>
          <a:ext cx="6096000" cy="736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149736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81367" y="4303455"/>
                <a:ext cx="7560840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3200" dirty="0"/>
                  <a:t>Example: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/>
                          </a:rPr>
                          <m:t>352</m:t>
                        </m:r>
                      </m:e>
                      <m:sub>
                        <m:r>
                          <a:rPr lang="en-GB" sz="3200" i="1"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GB" sz="3200" dirty="0"/>
                  <a:t> </a:t>
                </a:r>
                <a:r>
                  <a:rPr lang="en-GB" sz="3200" dirty="0"/>
                  <a:t>     = </a:t>
                </a:r>
                <a14:m>
                  <m:oMath xmlns:m="http://schemas.openxmlformats.org/officeDocument/2006/math">
                    <m:r>
                      <a:rPr lang="en-GB" sz="3200" i="1" dirty="0">
                        <a:latin typeface="Cambria Math"/>
                        <a:ea typeface="Cambria Math"/>
                      </a:rPr>
                      <m:t>3</m:t>
                    </m:r>
                    <m:r>
                      <a:rPr lang="en-GB" sz="32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GB" sz="3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sz="3200" i="1">
                            <a:latin typeface="Cambria Math"/>
                            <a:ea typeface="Cambria Math"/>
                          </a:rPr>
                          <m:t>8</m:t>
                        </m:r>
                      </m:e>
                      <m:sup>
                        <m:r>
                          <a:rPr lang="en-GB" sz="32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3200" dirty="0"/>
                  <a:t> </a:t>
                </a:r>
                <a:r>
                  <a:rPr lang="en-GB" sz="3200" dirty="0"/>
                  <a:t>+</a:t>
                </a:r>
                <a14:m>
                  <m:oMath xmlns:m="http://schemas.openxmlformats.org/officeDocument/2006/math">
                    <m:r>
                      <a:rPr lang="en-GB" sz="3200" i="1" dirty="0">
                        <a:latin typeface="Cambria Math"/>
                      </a:rPr>
                      <m:t>5</m:t>
                    </m:r>
                    <m:r>
                      <a:rPr lang="en-GB" sz="32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GB" sz="3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sz="3200" i="1">
                            <a:latin typeface="Cambria Math"/>
                            <a:ea typeface="Cambria Math"/>
                          </a:rPr>
                          <m:t>8</m:t>
                        </m:r>
                      </m:e>
                      <m:sup>
                        <m:r>
                          <a:rPr lang="en-GB" sz="3200" i="1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3200" dirty="0"/>
                  <a:t>+</a:t>
                </a:r>
                <a14:m>
                  <m:oMath xmlns:m="http://schemas.openxmlformats.org/officeDocument/2006/math">
                    <m:r>
                      <a:rPr lang="en-GB" sz="3200" i="1" dirty="0">
                        <a:latin typeface="Cambria Math"/>
                      </a:rPr>
                      <m:t>2</m:t>
                    </m:r>
                    <m:r>
                      <a:rPr lang="en-GB" sz="32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GB" sz="32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GB" sz="3200" i="1">
                            <a:latin typeface="Cambria Math"/>
                            <a:ea typeface="Cambria Math"/>
                          </a:rPr>
                          <m:t>8</m:t>
                        </m:r>
                      </m:e>
                      <m:sup>
                        <m:r>
                          <a:rPr lang="en-GB" sz="3200" i="1">
                            <a:latin typeface="Cambria Math"/>
                            <a:ea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GB" sz="3200" dirty="0"/>
              </a:p>
              <a:p>
                <a:r>
                  <a:rPr lang="en-GB" sz="3200" dirty="0"/>
                  <a:t>               = </a:t>
                </a:r>
                <a14:m>
                  <m:oMath xmlns:m="http://schemas.openxmlformats.org/officeDocument/2006/math">
                    <m:r>
                      <a:rPr lang="en-GB" sz="3200" i="1" dirty="0">
                        <a:latin typeface="Cambria Math"/>
                      </a:rPr>
                      <m:t>3</m:t>
                    </m:r>
                    <m:r>
                      <a:rPr lang="en-GB" sz="32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sz="3200" i="1">
                        <a:latin typeface="Cambria Math"/>
                        <a:ea typeface="Cambria Math"/>
                      </a:rPr>
                      <m:t>64</m:t>
                    </m:r>
                    <m:r>
                      <a:rPr lang="en-GB" sz="32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GB" sz="3200" i="1">
                        <a:latin typeface="Cambria Math"/>
                        <a:ea typeface="Cambria Math"/>
                      </a:rPr>
                      <m:t>5</m:t>
                    </m:r>
                    <m:r>
                      <a:rPr lang="en-GB" sz="32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sz="3200" i="1">
                        <a:latin typeface="Cambria Math"/>
                        <a:ea typeface="Cambria Math"/>
                      </a:rPr>
                      <m:t>8</m:t>
                    </m:r>
                    <m:r>
                      <a:rPr lang="en-GB" sz="32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sz="3200" dirty="0"/>
                  <a:t>+</a:t>
                </a:r>
                <a14:m>
                  <m:oMath xmlns:m="http://schemas.openxmlformats.org/officeDocument/2006/math">
                    <m:r>
                      <a:rPr lang="en-GB" sz="3200" i="1" dirty="0">
                        <a:latin typeface="Cambria Math"/>
                      </a:rPr>
                      <m:t>2</m:t>
                    </m:r>
                    <m:r>
                      <a:rPr lang="en-GB" sz="32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GB" sz="3200" i="1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GB" sz="3200" dirty="0"/>
                  <a:t>   </a:t>
                </a:r>
              </a:p>
              <a:p>
                <a:r>
                  <a:rPr lang="en-GB" sz="3200" dirty="0"/>
                  <a:t>               </a:t>
                </a:r>
                <a:r>
                  <a:rPr lang="en-GB" sz="3200" dirty="0"/>
                  <a:t>= </a:t>
                </a:r>
                <a:r>
                  <a:rPr lang="en-GB" sz="3200" dirty="0"/>
                  <a:t>192 + 40+ 2</a:t>
                </a:r>
                <a:endParaRPr lang="en-GB" sz="3200" dirty="0"/>
              </a:p>
              <a:p>
                <a:r>
                  <a:rPr lang="en-GB" sz="3200" dirty="0"/>
                  <a:t>           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/>
                          </a:rPr>
                          <m:t>234</m:t>
                        </m:r>
                      </m:e>
                      <m:sub>
                        <m:r>
                          <a:rPr lang="en-GB" sz="3200" i="1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endParaRPr lang="en-GB" sz="32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67" y="4303455"/>
                <a:ext cx="7560840" cy="2554545"/>
              </a:xfrm>
              <a:prstGeom prst="rect">
                <a:avLst/>
              </a:prstGeom>
              <a:blipFill rotWithShape="1">
                <a:blip r:embed="rId2"/>
                <a:stretch>
                  <a:fillRect l="-2097" t="-3103" b="-71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71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Number System Conversion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/>
          <a:lstStyle/>
          <a:p>
            <a:r>
              <a:rPr lang="en-GB" dirty="0" smtClean="0"/>
              <a:t>There are 03 rules.</a:t>
            </a:r>
          </a:p>
          <a:p>
            <a:r>
              <a:rPr lang="en-GB" dirty="0" smtClean="0"/>
              <a:t>Decimal number system to any number system (</a:t>
            </a:r>
            <a:r>
              <a:rPr lang="en-GB" dirty="0" err="1" smtClean="0"/>
              <a:t>octal,binary,hexadecimal</a:t>
            </a:r>
            <a:r>
              <a:rPr lang="en-GB" dirty="0" smtClean="0"/>
              <a:t>) use </a:t>
            </a:r>
            <a:r>
              <a:rPr lang="en-GB" dirty="0" err="1" smtClean="0"/>
              <a:t>divison</a:t>
            </a:r>
            <a:r>
              <a:rPr lang="en-GB" dirty="0" smtClean="0"/>
              <a:t> (/) method.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Decimal                           Binary(base 2)</a:t>
            </a:r>
          </a:p>
          <a:p>
            <a:pPr marL="0" indent="0">
              <a:buNone/>
            </a:pPr>
            <a:r>
              <a:rPr lang="en-GB" dirty="0" smtClean="0"/>
              <a:t>Number      division       Octal (base 8)</a:t>
            </a:r>
          </a:p>
          <a:p>
            <a:pPr marL="0" indent="0">
              <a:buNone/>
            </a:pPr>
            <a:r>
              <a:rPr lang="en-GB" dirty="0" smtClean="0"/>
              <a:t>(base 10)                         Hexadecimal(base 16)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Left Brace 3"/>
          <p:cNvSpPr/>
          <p:nvPr/>
        </p:nvSpPr>
        <p:spPr>
          <a:xfrm>
            <a:off x="3563888" y="4653136"/>
            <a:ext cx="648072" cy="1440160"/>
          </a:xfrm>
          <a:prstGeom prst="leftBrace">
            <a:avLst>
              <a:gd name="adj1" fmla="val 8333"/>
              <a:gd name="adj2" fmla="val 5285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95736" y="5431757"/>
            <a:ext cx="144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68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88640"/>
                <a:ext cx="8229600" cy="1348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GB" sz="3200" dirty="0" smtClean="0"/>
                  <a:t>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7</m:t>
                        </m:r>
                        <m:r>
                          <a:rPr lang="en-GB" i="1">
                            <a:latin typeface="Cambria Math"/>
                          </a:rPr>
                          <m:t>2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?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                                        </m:t>
                        </m:r>
                        <m:r>
                          <a:rPr lang="en-GB" i="1">
                            <a:latin typeface="Cambria Math"/>
                          </a:rPr>
                          <m:t>7</m:t>
                        </m:r>
                        <m:r>
                          <a:rPr lang="en-GB" i="1">
                            <a:latin typeface="Cambria Math"/>
                          </a:rPr>
                          <m:t>2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GB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1001000</m:t>
                        </m:r>
                      </m:e>
                      <m:sub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GB" sz="3200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         2</a:t>
                </a:r>
                <a:r>
                  <a:rPr lang="en-GB" u="sng" dirty="0" smtClean="0"/>
                  <a:t>| 72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        2 </a:t>
                </a:r>
                <a:r>
                  <a:rPr lang="en-GB" u="sng" dirty="0" smtClean="0"/>
                  <a:t>|36 </a:t>
                </a:r>
                <a:r>
                  <a:rPr lang="en-GB" dirty="0" smtClean="0"/>
                  <a:t>– 0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        2 </a:t>
                </a:r>
                <a:r>
                  <a:rPr lang="en-GB" u="sng" dirty="0" smtClean="0"/>
                  <a:t>|18 </a:t>
                </a:r>
                <a:r>
                  <a:rPr lang="en-GB" dirty="0" smtClean="0"/>
                  <a:t>– 0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        2 </a:t>
                </a:r>
                <a:r>
                  <a:rPr lang="en-GB" u="sng" dirty="0" smtClean="0"/>
                  <a:t>|  9</a:t>
                </a:r>
                <a:r>
                  <a:rPr lang="en-GB" dirty="0" smtClean="0"/>
                  <a:t> – 0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        2 </a:t>
                </a:r>
                <a:r>
                  <a:rPr lang="en-GB" u="sng" dirty="0" smtClean="0"/>
                  <a:t>|  4 </a:t>
                </a:r>
                <a:r>
                  <a:rPr lang="en-GB" dirty="0" smtClean="0"/>
                  <a:t>– 1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        2 </a:t>
                </a:r>
                <a:r>
                  <a:rPr lang="en-GB" u="sng" dirty="0" smtClean="0"/>
                  <a:t>|  2</a:t>
                </a:r>
                <a:r>
                  <a:rPr lang="en-GB" dirty="0" smtClean="0"/>
                  <a:t> – 0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:r>
                  <a:rPr lang="en-GB" dirty="0" smtClean="0"/>
                  <a:t>          2 </a:t>
                </a:r>
                <a:r>
                  <a:rPr lang="en-GB" u="sng" dirty="0" smtClean="0"/>
                  <a:t>|  1</a:t>
                </a:r>
                <a:r>
                  <a:rPr lang="en-GB" dirty="0" smtClean="0"/>
                  <a:t> – 0</a:t>
                </a:r>
              </a:p>
              <a:p>
                <a:pPr marL="0" indent="0">
                  <a:buNone/>
                </a:pPr>
                <a:r>
                  <a:rPr lang="en-GB" dirty="0" smtClean="0"/>
                  <a:t>                  0 – 1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endParaRPr lang="en-GB" sz="3200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sz="3200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sz="3200" dirty="0" smtClean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sz="3200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88640"/>
                <a:ext cx="8229600" cy="13486769"/>
              </a:xfrm>
              <a:prstGeom prst="rect">
                <a:avLst/>
              </a:prstGeom>
              <a:blipFill rotWithShape="1">
                <a:blip r:embed="rId2"/>
                <a:stretch>
                  <a:fillRect l="-1852" t="-5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633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997</Words>
  <Application>Microsoft Office PowerPoint</Application>
  <PresentationFormat>On-screen Show (4:3)</PresentationFormat>
  <Paragraphs>247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Numbering  System</vt:lpstr>
      <vt:lpstr>Number System</vt:lpstr>
      <vt:lpstr>PowerPoint Presentation</vt:lpstr>
      <vt:lpstr>Decimal Numbers</vt:lpstr>
      <vt:lpstr>Binary Numbers</vt:lpstr>
      <vt:lpstr>Octal Numbers</vt:lpstr>
      <vt:lpstr>Hexadecimal Numbers</vt:lpstr>
      <vt:lpstr>Number System Conversion</vt:lpstr>
      <vt:lpstr>PowerPoint Presentation</vt:lpstr>
      <vt:lpstr>PowerPoint Presentation</vt:lpstr>
      <vt:lpstr>PowerPoint Presentation</vt:lpstr>
      <vt:lpstr>PowerPoint Presentation</vt:lpstr>
      <vt:lpstr>Binary to Hexadecimal</vt:lpstr>
      <vt:lpstr>Hexadecimal to Binary</vt:lpstr>
      <vt:lpstr>Hexadecimal Fractional to Binary</vt:lpstr>
      <vt:lpstr>Octal to Hexadecimal</vt:lpstr>
      <vt:lpstr>Hexadecimal to Octal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Numbering System</dc:title>
  <dc:creator>sachini</dc:creator>
  <cp:lastModifiedBy>sachini</cp:lastModifiedBy>
  <cp:revision>32</cp:revision>
  <dcterms:created xsi:type="dcterms:W3CDTF">2021-01-08T18:25:37Z</dcterms:created>
  <dcterms:modified xsi:type="dcterms:W3CDTF">2021-01-10T12:55:27Z</dcterms:modified>
</cp:coreProperties>
</file>