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3"/>
  </p:notesMasterIdLst>
  <p:sldIdLst>
    <p:sldId id="256" r:id="rId2"/>
  </p:sldIdLst>
  <p:sldSz cx="19511963" cy="13716000"/>
  <p:notesSz cx="9144000" cy="6858000"/>
  <p:defaultTextStyle>
    <a:lvl1pPr>
      <a:defRPr sz="1091">
        <a:solidFill>
          <a:srgbClr val="CEF0F8"/>
        </a:solidFill>
        <a:latin typeface="+mn-lt"/>
        <a:ea typeface="+mn-ea"/>
        <a:cs typeface="+mn-cs"/>
        <a:sym typeface="Avenir Roman"/>
      </a:defRPr>
    </a:lvl1pPr>
    <a:lvl2pPr>
      <a:defRPr sz="1091">
        <a:solidFill>
          <a:srgbClr val="CEF0F8"/>
        </a:solidFill>
        <a:latin typeface="+mn-lt"/>
        <a:ea typeface="+mn-ea"/>
        <a:cs typeface="+mn-cs"/>
        <a:sym typeface="Avenir Roman"/>
      </a:defRPr>
    </a:lvl2pPr>
    <a:lvl3pPr>
      <a:defRPr sz="1091">
        <a:solidFill>
          <a:srgbClr val="CEF0F8"/>
        </a:solidFill>
        <a:latin typeface="+mn-lt"/>
        <a:ea typeface="+mn-ea"/>
        <a:cs typeface="+mn-cs"/>
        <a:sym typeface="Avenir Roman"/>
      </a:defRPr>
    </a:lvl3pPr>
    <a:lvl4pPr>
      <a:defRPr sz="1091">
        <a:solidFill>
          <a:srgbClr val="CEF0F8"/>
        </a:solidFill>
        <a:latin typeface="+mn-lt"/>
        <a:ea typeface="+mn-ea"/>
        <a:cs typeface="+mn-cs"/>
        <a:sym typeface="Avenir Roman"/>
      </a:defRPr>
    </a:lvl4pPr>
    <a:lvl5pPr>
      <a:defRPr sz="1091">
        <a:solidFill>
          <a:srgbClr val="CEF0F8"/>
        </a:solidFill>
        <a:latin typeface="+mn-lt"/>
        <a:ea typeface="+mn-ea"/>
        <a:cs typeface="+mn-cs"/>
        <a:sym typeface="Avenir Roman"/>
      </a:defRPr>
    </a:lvl5pPr>
    <a:lvl6pPr>
      <a:defRPr sz="1091">
        <a:solidFill>
          <a:srgbClr val="CEF0F8"/>
        </a:solidFill>
        <a:latin typeface="+mn-lt"/>
        <a:ea typeface="+mn-ea"/>
        <a:cs typeface="+mn-cs"/>
        <a:sym typeface="Avenir Roman"/>
      </a:defRPr>
    </a:lvl6pPr>
    <a:lvl7pPr>
      <a:defRPr sz="1091">
        <a:solidFill>
          <a:srgbClr val="CEF0F8"/>
        </a:solidFill>
        <a:latin typeface="+mn-lt"/>
        <a:ea typeface="+mn-ea"/>
        <a:cs typeface="+mn-cs"/>
        <a:sym typeface="Avenir Roman"/>
      </a:defRPr>
    </a:lvl7pPr>
    <a:lvl8pPr>
      <a:defRPr sz="1091">
        <a:solidFill>
          <a:srgbClr val="CEF0F8"/>
        </a:solidFill>
        <a:latin typeface="+mn-lt"/>
        <a:ea typeface="+mn-ea"/>
        <a:cs typeface="+mn-cs"/>
        <a:sym typeface="Avenir Roman"/>
      </a:defRPr>
    </a:lvl8pPr>
    <a:lvl9pPr>
      <a:defRPr sz="1091">
        <a:solidFill>
          <a:srgbClr val="CEF0F8"/>
        </a:solidFill>
        <a:latin typeface="+mn-lt"/>
        <a:ea typeface="+mn-ea"/>
        <a:cs typeface="+mn-cs"/>
        <a:sym typeface="Avenir Roman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6146" userDrawn="1">
          <p15:clr>
            <a:srgbClr val="A4A3A4"/>
          </p15:clr>
        </p15:guide>
        <p15:guide id="3" pos="61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504D"/>
    <a:srgbClr val="0099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ACFD1"/>
          </a:solidFill>
        </a:fill>
      </a:tcStyle>
    </a:wholeTbl>
    <a:band2H>
      <a:tcTxStyle/>
      <a:tcStyle>
        <a:tcBdr/>
        <a:fill>
          <a:solidFill>
            <a:srgbClr val="E6E8E9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CFE"/>
          </a:solidFill>
        </a:fill>
      </a:tcStyle>
    </a:wholeTbl>
    <a:band2H>
      <a:tcTxStyle/>
      <a:tcStyle>
        <a:tcBdr/>
        <a:fill>
          <a:solidFill>
            <a:srgbClr val="1BADCF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ADC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EDF9FC"/>
          </a:solidFill>
        </a:fill>
      </a:tcStyle>
    </a:wholeTbl>
    <a:band2H>
      <a:tcTxStyle/>
      <a:tcStyle>
        <a:tcBdr/>
        <a:fill>
          <a:solidFill>
            <a:srgbClr val="F6FCF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Row>
  </a:tblStyle>
  <a:tblStyle styleId="{5202B0CA-FC54-4496-8BCA-5EF66A818D29}" styleName="סגנון כה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סגנון ביניים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howGuides="1">
      <p:cViewPr>
        <p:scale>
          <a:sx n="80" d="100"/>
          <a:sy n="80" d="100"/>
        </p:scale>
        <p:origin x="96" y="3322"/>
      </p:cViewPr>
      <p:guideLst>
        <p:guide orient="horz" pos="4320"/>
        <p:guide pos="6146"/>
        <p:guide pos="61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743200" y="514350"/>
            <a:ext cx="3657600" cy="25717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120422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07889">
      <a:lnSpc>
        <a:spcPct val="125000"/>
      </a:lnSpc>
      <a:defRPr sz="1091">
        <a:latin typeface="+mn-lt"/>
        <a:ea typeface="+mn-ea"/>
        <a:cs typeface="+mn-cs"/>
        <a:sym typeface="Avenir Roman"/>
      </a:defRPr>
    </a:lvl1pPr>
    <a:lvl2pPr indent="103944" defTabSz="207889">
      <a:lnSpc>
        <a:spcPct val="125000"/>
      </a:lnSpc>
      <a:defRPr sz="1091">
        <a:latin typeface="+mn-lt"/>
        <a:ea typeface="+mn-ea"/>
        <a:cs typeface="+mn-cs"/>
        <a:sym typeface="Avenir Roman"/>
      </a:defRPr>
    </a:lvl2pPr>
    <a:lvl3pPr indent="207889" defTabSz="207889">
      <a:lnSpc>
        <a:spcPct val="125000"/>
      </a:lnSpc>
      <a:defRPr sz="1091">
        <a:latin typeface="+mn-lt"/>
        <a:ea typeface="+mn-ea"/>
        <a:cs typeface="+mn-cs"/>
        <a:sym typeface="Avenir Roman"/>
      </a:defRPr>
    </a:lvl3pPr>
    <a:lvl4pPr indent="311833" defTabSz="207889">
      <a:lnSpc>
        <a:spcPct val="125000"/>
      </a:lnSpc>
      <a:defRPr sz="1091">
        <a:latin typeface="+mn-lt"/>
        <a:ea typeface="+mn-ea"/>
        <a:cs typeface="+mn-cs"/>
        <a:sym typeface="Avenir Roman"/>
      </a:defRPr>
    </a:lvl4pPr>
    <a:lvl5pPr indent="415778" defTabSz="207889">
      <a:lnSpc>
        <a:spcPct val="125000"/>
      </a:lnSpc>
      <a:defRPr sz="1091">
        <a:latin typeface="+mn-lt"/>
        <a:ea typeface="+mn-ea"/>
        <a:cs typeface="+mn-cs"/>
        <a:sym typeface="Avenir Roman"/>
      </a:defRPr>
    </a:lvl5pPr>
    <a:lvl6pPr indent="519722" defTabSz="207889">
      <a:lnSpc>
        <a:spcPct val="125000"/>
      </a:lnSpc>
      <a:defRPr sz="1091">
        <a:latin typeface="+mn-lt"/>
        <a:ea typeface="+mn-ea"/>
        <a:cs typeface="+mn-cs"/>
        <a:sym typeface="Avenir Roman"/>
      </a:defRPr>
    </a:lvl6pPr>
    <a:lvl7pPr indent="623667" defTabSz="207889">
      <a:lnSpc>
        <a:spcPct val="125000"/>
      </a:lnSpc>
      <a:defRPr sz="1091">
        <a:latin typeface="+mn-lt"/>
        <a:ea typeface="+mn-ea"/>
        <a:cs typeface="+mn-cs"/>
        <a:sym typeface="Avenir Roman"/>
      </a:defRPr>
    </a:lvl7pPr>
    <a:lvl8pPr indent="727611" defTabSz="207889">
      <a:lnSpc>
        <a:spcPct val="125000"/>
      </a:lnSpc>
      <a:defRPr sz="1091">
        <a:latin typeface="+mn-lt"/>
        <a:ea typeface="+mn-ea"/>
        <a:cs typeface="+mn-cs"/>
        <a:sym typeface="Avenir Roman"/>
      </a:defRPr>
    </a:lvl8pPr>
    <a:lvl9pPr indent="831555" defTabSz="207889">
      <a:lnSpc>
        <a:spcPct val="125000"/>
      </a:lnSpc>
      <a:defRPr sz="1091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3200" y="514350"/>
            <a:ext cx="36576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109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463398" y="4260857"/>
            <a:ext cx="16585169" cy="294005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926795" y="7772400"/>
            <a:ext cx="13658374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6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3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82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50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067B-0C5F-4392-BEE7-549989668A14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AE5C-1E9A-4919-B83D-87222097C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067B-0C5F-4392-BEE7-549989668A14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AE5C-1E9A-4919-B83D-87222097C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46821937" y="3429007"/>
            <a:ext cx="14528961" cy="73034526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228291" y="3429007"/>
            <a:ext cx="43268454" cy="73034526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067B-0C5F-4392-BEE7-549989668A14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AE5C-1E9A-4919-B83D-87222097C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067B-0C5F-4392-BEE7-549989668A14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AE5C-1E9A-4919-B83D-87222097C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41310" y="8813807"/>
            <a:ext cx="16585169" cy="2724150"/>
          </a:xfrm>
        </p:spPr>
        <p:txBody>
          <a:bodyPr anchor="t"/>
          <a:lstStyle>
            <a:lvl1pPr algn="l">
              <a:defRPr sz="5865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41310" y="5813427"/>
            <a:ext cx="16585169" cy="3000374"/>
          </a:xfrm>
        </p:spPr>
        <p:txBody>
          <a:bodyPr anchor="b"/>
          <a:lstStyle>
            <a:lvl1pPr marL="0" indent="0">
              <a:buNone/>
              <a:defRPr sz="2917">
                <a:solidFill>
                  <a:schemeClr val="tx1">
                    <a:tint val="75000"/>
                  </a:schemeClr>
                </a:solidFill>
              </a:defRPr>
            </a:lvl1pPr>
            <a:lvl2pPr marL="668859" indent="0">
              <a:buNone/>
              <a:defRPr sz="2628">
                <a:solidFill>
                  <a:schemeClr val="tx1">
                    <a:tint val="75000"/>
                  </a:schemeClr>
                </a:solidFill>
              </a:defRPr>
            </a:lvl2pPr>
            <a:lvl3pPr marL="1337717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2006576" indent="0">
              <a:buNone/>
              <a:defRPr sz="2051">
                <a:solidFill>
                  <a:schemeClr val="tx1">
                    <a:tint val="75000"/>
                  </a:schemeClr>
                </a:solidFill>
              </a:defRPr>
            </a:lvl4pPr>
            <a:lvl5pPr marL="2675434" indent="0">
              <a:buNone/>
              <a:defRPr sz="2051">
                <a:solidFill>
                  <a:schemeClr val="tx1">
                    <a:tint val="75000"/>
                  </a:schemeClr>
                </a:solidFill>
              </a:defRPr>
            </a:lvl5pPr>
            <a:lvl6pPr marL="3344293" indent="0">
              <a:buNone/>
              <a:defRPr sz="2051">
                <a:solidFill>
                  <a:schemeClr val="tx1">
                    <a:tint val="75000"/>
                  </a:schemeClr>
                </a:solidFill>
              </a:defRPr>
            </a:lvl6pPr>
            <a:lvl7pPr marL="4013151" indent="0">
              <a:buNone/>
              <a:defRPr sz="2051">
                <a:solidFill>
                  <a:schemeClr val="tx1">
                    <a:tint val="75000"/>
                  </a:schemeClr>
                </a:solidFill>
              </a:defRPr>
            </a:lvl7pPr>
            <a:lvl8pPr marL="4682010" indent="0">
              <a:buNone/>
              <a:defRPr sz="2051">
                <a:solidFill>
                  <a:schemeClr val="tx1">
                    <a:tint val="75000"/>
                  </a:schemeClr>
                </a:solidFill>
              </a:defRPr>
            </a:lvl8pPr>
            <a:lvl9pPr marL="5350867" indent="0">
              <a:buNone/>
              <a:defRPr sz="2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067B-0C5F-4392-BEE7-549989668A14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AE5C-1E9A-4919-B83D-87222097C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3228283" y="19973926"/>
            <a:ext cx="28898706" cy="56489600"/>
          </a:xfrm>
        </p:spPr>
        <p:txBody>
          <a:bodyPr/>
          <a:lstStyle>
            <a:lvl1pPr>
              <a:defRPr sz="4102"/>
            </a:lvl1pPr>
            <a:lvl2pPr>
              <a:defRPr sz="3526"/>
            </a:lvl2pPr>
            <a:lvl3pPr>
              <a:defRPr sz="2917"/>
            </a:lvl3pPr>
            <a:lvl4pPr>
              <a:defRPr sz="2628"/>
            </a:lvl4pPr>
            <a:lvl5pPr>
              <a:defRPr sz="2628"/>
            </a:lvl5pPr>
            <a:lvl6pPr>
              <a:defRPr sz="2628"/>
            </a:lvl6pPr>
            <a:lvl7pPr>
              <a:defRPr sz="2628"/>
            </a:lvl7pPr>
            <a:lvl8pPr>
              <a:defRPr sz="2628"/>
            </a:lvl8pPr>
            <a:lvl9pPr>
              <a:defRPr sz="2628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2452189" y="19973926"/>
            <a:ext cx="28898709" cy="56489600"/>
          </a:xfrm>
        </p:spPr>
        <p:txBody>
          <a:bodyPr/>
          <a:lstStyle>
            <a:lvl1pPr>
              <a:defRPr sz="4102"/>
            </a:lvl1pPr>
            <a:lvl2pPr>
              <a:defRPr sz="3526"/>
            </a:lvl2pPr>
            <a:lvl3pPr>
              <a:defRPr sz="2917"/>
            </a:lvl3pPr>
            <a:lvl4pPr>
              <a:defRPr sz="2628"/>
            </a:lvl4pPr>
            <a:lvl5pPr>
              <a:defRPr sz="2628"/>
            </a:lvl5pPr>
            <a:lvl6pPr>
              <a:defRPr sz="2628"/>
            </a:lvl6pPr>
            <a:lvl7pPr>
              <a:defRPr sz="2628"/>
            </a:lvl7pPr>
            <a:lvl8pPr>
              <a:defRPr sz="2628"/>
            </a:lvl8pPr>
            <a:lvl9pPr>
              <a:defRPr sz="2628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067B-0C5F-4392-BEE7-549989668A14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AE5C-1E9A-4919-B83D-87222097C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75598" y="549276"/>
            <a:ext cx="17560767" cy="2286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75598" y="3070226"/>
            <a:ext cx="8621172" cy="1279524"/>
          </a:xfrm>
        </p:spPr>
        <p:txBody>
          <a:bodyPr anchor="b"/>
          <a:lstStyle>
            <a:lvl1pPr marL="0" indent="0">
              <a:buNone/>
              <a:defRPr sz="3526" b="1"/>
            </a:lvl1pPr>
            <a:lvl2pPr marL="668859" indent="0">
              <a:buNone/>
              <a:defRPr sz="2917" b="1"/>
            </a:lvl2pPr>
            <a:lvl3pPr marL="1337717" indent="0">
              <a:buNone/>
              <a:defRPr sz="2628" b="1"/>
            </a:lvl3pPr>
            <a:lvl4pPr marL="2006576" indent="0">
              <a:buNone/>
              <a:defRPr sz="2340" b="1"/>
            </a:lvl4pPr>
            <a:lvl5pPr marL="2675434" indent="0">
              <a:buNone/>
              <a:defRPr sz="2340" b="1"/>
            </a:lvl5pPr>
            <a:lvl6pPr marL="3344293" indent="0">
              <a:buNone/>
              <a:defRPr sz="2340" b="1"/>
            </a:lvl6pPr>
            <a:lvl7pPr marL="4013151" indent="0">
              <a:buNone/>
              <a:defRPr sz="2340" b="1"/>
            </a:lvl7pPr>
            <a:lvl8pPr marL="4682010" indent="0">
              <a:buNone/>
              <a:defRPr sz="2340" b="1"/>
            </a:lvl8pPr>
            <a:lvl9pPr marL="5350867" indent="0">
              <a:buNone/>
              <a:defRPr sz="234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975598" y="4349750"/>
            <a:ext cx="8621172" cy="7902576"/>
          </a:xfrm>
        </p:spPr>
        <p:txBody>
          <a:bodyPr/>
          <a:lstStyle>
            <a:lvl1pPr>
              <a:defRPr sz="3526"/>
            </a:lvl1pPr>
            <a:lvl2pPr>
              <a:defRPr sz="2917"/>
            </a:lvl2pPr>
            <a:lvl3pPr>
              <a:defRPr sz="2628"/>
            </a:lvl3pPr>
            <a:lvl4pPr>
              <a:defRPr sz="2340"/>
            </a:lvl4pPr>
            <a:lvl5pPr>
              <a:defRPr sz="2340"/>
            </a:lvl5pPr>
            <a:lvl6pPr>
              <a:defRPr sz="2340"/>
            </a:lvl6pPr>
            <a:lvl7pPr>
              <a:defRPr sz="2340"/>
            </a:lvl7pPr>
            <a:lvl8pPr>
              <a:defRPr sz="2340"/>
            </a:lvl8pPr>
            <a:lvl9pPr>
              <a:defRPr sz="234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9911814" y="3070226"/>
            <a:ext cx="8624559" cy="1279524"/>
          </a:xfrm>
        </p:spPr>
        <p:txBody>
          <a:bodyPr anchor="b"/>
          <a:lstStyle>
            <a:lvl1pPr marL="0" indent="0">
              <a:buNone/>
              <a:defRPr sz="3526" b="1"/>
            </a:lvl1pPr>
            <a:lvl2pPr marL="668859" indent="0">
              <a:buNone/>
              <a:defRPr sz="2917" b="1"/>
            </a:lvl2pPr>
            <a:lvl3pPr marL="1337717" indent="0">
              <a:buNone/>
              <a:defRPr sz="2628" b="1"/>
            </a:lvl3pPr>
            <a:lvl4pPr marL="2006576" indent="0">
              <a:buNone/>
              <a:defRPr sz="2340" b="1"/>
            </a:lvl4pPr>
            <a:lvl5pPr marL="2675434" indent="0">
              <a:buNone/>
              <a:defRPr sz="2340" b="1"/>
            </a:lvl5pPr>
            <a:lvl6pPr marL="3344293" indent="0">
              <a:buNone/>
              <a:defRPr sz="2340" b="1"/>
            </a:lvl6pPr>
            <a:lvl7pPr marL="4013151" indent="0">
              <a:buNone/>
              <a:defRPr sz="2340" b="1"/>
            </a:lvl7pPr>
            <a:lvl8pPr marL="4682010" indent="0">
              <a:buNone/>
              <a:defRPr sz="2340" b="1"/>
            </a:lvl8pPr>
            <a:lvl9pPr marL="5350867" indent="0">
              <a:buNone/>
              <a:defRPr sz="234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9911814" y="4349750"/>
            <a:ext cx="8624559" cy="7902576"/>
          </a:xfrm>
        </p:spPr>
        <p:txBody>
          <a:bodyPr/>
          <a:lstStyle>
            <a:lvl1pPr>
              <a:defRPr sz="3526"/>
            </a:lvl1pPr>
            <a:lvl2pPr>
              <a:defRPr sz="2917"/>
            </a:lvl2pPr>
            <a:lvl3pPr>
              <a:defRPr sz="2628"/>
            </a:lvl3pPr>
            <a:lvl4pPr>
              <a:defRPr sz="2340"/>
            </a:lvl4pPr>
            <a:lvl5pPr>
              <a:defRPr sz="2340"/>
            </a:lvl5pPr>
            <a:lvl6pPr>
              <a:defRPr sz="2340"/>
            </a:lvl6pPr>
            <a:lvl7pPr>
              <a:defRPr sz="2340"/>
            </a:lvl7pPr>
            <a:lvl8pPr>
              <a:defRPr sz="2340"/>
            </a:lvl8pPr>
            <a:lvl9pPr>
              <a:defRPr sz="234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067B-0C5F-4392-BEE7-549989668A14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AE5C-1E9A-4919-B83D-87222097C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067B-0C5F-4392-BEE7-549989668A14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AE5C-1E9A-4919-B83D-87222097C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067B-0C5F-4392-BEE7-549989668A14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AE5C-1E9A-4919-B83D-87222097C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75601" y="546100"/>
            <a:ext cx="6419301" cy="2324100"/>
          </a:xfrm>
        </p:spPr>
        <p:txBody>
          <a:bodyPr anchor="b"/>
          <a:lstStyle>
            <a:lvl1pPr algn="l">
              <a:defRPr sz="2917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628635" y="546107"/>
            <a:ext cx="10907730" cy="11706226"/>
          </a:xfrm>
        </p:spPr>
        <p:txBody>
          <a:bodyPr/>
          <a:lstStyle>
            <a:lvl1pPr>
              <a:defRPr sz="4679"/>
            </a:lvl1pPr>
            <a:lvl2pPr>
              <a:defRPr sz="4102"/>
            </a:lvl2pPr>
            <a:lvl3pPr>
              <a:defRPr sz="3526"/>
            </a:lvl3pPr>
            <a:lvl4pPr>
              <a:defRPr sz="2917"/>
            </a:lvl4pPr>
            <a:lvl5pPr>
              <a:defRPr sz="2917"/>
            </a:lvl5pPr>
            <a:lvl6pPr>
              <a:defRPr sz="2917"/>
            </a:lvl6pPr>
            <a:lvl7pPr>
              <a:defRPr sz="2917"/>
            </a:lvl7pPr>
            <a:lvl8pPr>
              <a:defRPr sz="2917"/>
            </a:lvl8pPr>
            <a:lvl9pPr>
              <a:defRPr sz="2917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975601" y="2870201"/>
            <a:ext cx="6419301" cy="9382126"/>
          </a:xfrm>
        </p:spPr>
        <p:txBody>
          <a:bodyPr/>
          <a:lstStyle>
            <a:lvl1pPr marL="0" indent="0">
              <a:buNone/>
              <a:defRPr sz="2051"/>
            </a:lvl1pPr>
            <a:lvl2pPr marL="668859" indent="0">
              <a:buNone/>
              <a:defRPr sz="1763"/>
            </a:lvl2pPr>
            <a:lvl3pPr marL="1337717" indent="0">
              <a:buNone/>
              <a:defRPr sz="1474"/>
            </a:lvl3pPr>
            <a:lvl4pPr marL="2006576" indent="0">
              <a:buNone/>
              <a:defRPr sz="1314"/>
            </a:lvl4pPr>
            <a:lvl5pPr marL="2675434" indent="0">
              <a:buNone/>
              <a:defRPr sz="1314"/>
            </a:lvl5pPr>
            <a:lvl6pPr marL="3344293" indent="0">
              <a:buNone/>
              <a:defRPr sz="1314"/>
            </a:lvl6pPr>
            <a:lvl7pPr marL="4013151" indent="0">
              <a:buNone/>
              <a:defRPr sz="1314"/>
            </a:lvl7pPr>
            <a:lvl8pPr marL="4682010" indent="0">
              <a:buNone/>
              <a:defRPr sz="1314"/>
            </a:lvl8pPr>
            <a:lvl9pPr marL="5350867" indent="0">
              <a:buNone/>
              <a:defRPr sz="1314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067B-0C5F-4392-BEE7-549989668A14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AE5C-1E9A-4919-B83D-87222097C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24481" y="9601200"/>
            <a:ext cx="11707178" cy="1133476"/>
          </a:xfrm>
        </p:spPr>
        <p:txBody>
          <a:bodyPr anchor="b"/>
          <a:lstStyle>
            <a:lvl1pPr algn="l">
              <a:defRPr sz="2917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24481" y="1225550"/>
            <a:ext cx="11707178" cy="8229600"/>
          </a:xfrm>
        </p:spPr>
        <p:txBody>
          <a:bodyPr/>
          <a:lstStyle>
            <a:lvl1pPr marL="0" indent="0">
              <a:buNone/>
              <a:defRPr sz="4679"/>
            </a:lvl1pPr>
            <a:lvl2pPr marL="668859" indent="0">
              <a:buNone/>
              <a:defRPr sz="4102"/>
            </a:lvl2pPr>
            <a:lvl3pPr marL="1337717" indent="0">
              <a:buNone/>
              <a:defRPr sz="3526"/>
            </a:lvl3pPr>
            <a:lvl4pPr marL="2006576" indent="0">
              <a:buNone/>
              <a:defRPr sz="2917"/>
            </a:lvl4pPr>
            <a:lvl5pPr marL="2675434" indent="0">
              <a:buNone/>
              <a:defRPr sz="2917"/>
            </a:lvl5pPr>
            <a:lvl6pPr marL="3344293" indent="0">
              <a:buNone/>
              <a:defRPr sz="2917"/>
            </a:lvl6pPr>
            <a:lvl7pPr marL="4013151" indent="0">
              <a:buNone/>
              <a:defRPr sz="2917"/>
            </a:lvl7pPr>
            <a:lvl8pPr marL="4682010" indent="0">
              <a:buNone/>
              <a:defRPr sz="2917"/>
            </a:lvl8pPr>
            <a:lvl9pPr marL="5350867" indent="0">
              <a:buNone/>
              <a:defRPr sz="2917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3824481" y="10734676"/>
            <a:ext cx="11707178" cy="1609724"/>
          </a:xfrm>
        </p:spPr>
        <p:txBody>
          <a:bodyPr/>
          <a:lstStyle>
            <a:lvl1pPr marL="0" indent="0">
              <a:buNone/>
              <a:defRPr sz="2051"/>
            </a:lvl1pPr>
            <a:lvl2pPr marL="668859" indent="0">
              <a:buNone/>
              <a:defRPr sz="1763"/>
            </a:lvl2pPr>
            <a:lvl3pPr marL="1337717" indent="0">
              <a:buNone/>
              <a:defRPr sz="1474"/>
            </a:lvl3pPr>
            <a:lvl4pPr marL="2006576" indent="0">
              <a:buNone/>
              <a:defRPr sz="1314"/>
            </a:lvl4pPr>
            <a:lvl5pPr marL="2675434" indent="0">
              <a:buNone/>
              <a:defRPr sz="1314"/>
            </a:lvl5pPr>
            <a:lvl6pPr marL="3344293" indent="0">
              <a:buNone/>
              <a:defRPr sz="1314"/>
            </a:lvl6pPr>
            <a:lvl7pPr marL="4013151" indent="0">
              <a:buNone/>
              <a:defRPr sz="1314"/>
            </a:lvl7pPr>
            <a:lvl8pPr marL="4682010" indent="0">
              <a:buNone/>
              <a:defRPr sz="1314"/>
            </a:lvl8pPr>
            <a:lvl9pPr marL="5350867" indent="0">
              <a:buNone/>
              <a:defRPr sz="1314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067B-0C5F-4392-BEE7-549989668A14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AE5C-1E9A-4919-B83D-87222097C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975598" y="549276"/>
            <a:ext cx="17560767" cy="2286000"/>
          </a:xfrm>
          <a:prstGeom prst="rect">
            <a:avLst/>
          </a:prstGeom>
        </p:spPr>
        <p:txBody>
          <a:bodyPr vert="horz" lIns="417387" tIns="208694" rIns="417387" bIns="208694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75598" y="3200401"/>
            <a:ext cx="17560767" cy="9051926"/>
          </a:xfrm>
          <a:prstGeom prst="rect">
            <a:avLst/>
          </a:prstGeom>
        </p:spPr>
        <p:txBody>
          <a:bodyPr vert="horz" lIns="417387" tIns="208694" rIns="417387" bIns="208694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975599" y="12712705"/>
            <a:ext cx="4552791" cy="730250"/>
          </a:xfrm>
          <a:prstGeom prst="rect">
            <a:avLst/>
          </a:prstGeom>
        </p:spPr>
        <p:txBody>
          <a:bodyPr vert="horz" lIns="417387" tIns="208694" rIns="417387" bIns="208694" rtlCol="0" anchor="ctr"/>
          <a:lstStyle>
            <a:lvl1pPr algn="l">
              <a:defRPr sz="17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2067B-0C5F-4392-BEE7-549989668A14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6666588" y="12712705"/>
            <a:ext cx="6178788" cy="730250"/>
          </a:xfrm>
          <a:prstGeom prst="rect">
            <a:avLst/>
          </a:prstGeom>
        </p:spPr>
        <p:txBody>
          <a:bodyPr vert="horz" lIns="417387" tIns="208694" rIns="417387" bIns="208694" rtlCol="0" anchor="ctr"/>
          <a:lstStyle>
            <a:lvl1pPr algn="ctr">
              <a:defRPr sz="17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3983574" y="12712705"/>
            <a:ext cx="4552791" cy="730250"/>
          </a:xfrm>
          <a:prstGeom prst="rect">
            <a:avLst/>
          </a:prstGeom>
        </p:spPr>
        <p:txBody>
          <a:bodyPr vert="horz" lIns="417387" tIns="208694" rIns="417387" bIns="208694" rtlCol="0" anchor="ctr"/>
          <a:lstStyle>
            <a:lvl1pPr algn="r">
              <a:defRPr sz="17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AE5C-1E9A-4919-B83D-87222097C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ctr" defTabSz="1337717" rtl="0" eaLnBrk="1" latinLnBrk="0" hangingPunct="1">
        <a:spcBef>
          <a:spcPct val="0"/>
        </a:spcBef>
        <a:buNone/>
        <a:defRPr sz="64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643" indent="-501643" algn="l" defTabSz="1337717" rtl="0" eaLnBrk="1" latinLnBrk="0" hangingPunct="1">
        <a:spcBef>
          <a:spcPct val="20000"/>
        </a:spcBef>
        <a:buFont typeface="Arial" pitchFamily="34" charset="0"/>
        <a:buChar char="•"/>
        <a:defRPr sz="4679" kern="1200">
          <a:solidFill>
            <a:schemeClr val="tx1"/>
          </a:solidFill>
          <a:latin typeface="+mn-lt"/>
          <a:ea typeface="+mn-ea"/>
          <a:cs typeface="+mn-cs"/>
        </a:defRPr>
      </a:lvl1pPr>
      <a:lvl2pPr marL="1086893" indent="-418035" algn="l" defTabSz="1337717" rtl="0" eaLnBrk="1" latinLnBrk="0" hangingPunct="1">
        <a:spcBef>
          <a:spcPct val="20000"/>
        </a:spcBef>
        <a:buFont typeface="Arial" pitchFamily="34" charset="0"/>
        <a:buChar char="–"/>
        <a:defRPr sz="4102" kern="1200">
          <a:solidFill>
            <a:schemeClr val="tx1"/>
          </a:solidFill>
          <a:latin typeface="+mn-lt"/>
          <a:ea typeface="+mn-ea"/>
          <a:cs typeface="+mn-cs"/>
        </a:defRPr>
      </a:lvl2pPr>
      <a:lvl3pPr marL="1672144" indent="-334427" algn="l" defTabSz="1337717" rtl="0" eaLnBrk="1" latinLnBrk="0" hangingPunct="1">
        <a:spcBef>
          <a:spcPct val="20000"/>
        </a:spcBef>
        <a:buFont typeface="Arial" pitchFamily="34" charset="0"/>
        <a:buChar char="•"/>
        <a:defRPr sz="3526" kern="1200">
          <a:solidFill>
            <a:schemeClr val="tx1"/>
          </a:solidFill>
          <a:latin typeface="+mn-lt"/>
          <a:ea typeface="+mn-ea"/>
          <a:cs typeface="+mn-cs"/>
        </a:defRPr>
      </a:lvl3pPr>
      <a:lvl4pPr marL="2341003" indent="-334427" algn="l" defTabSz="1337717" rtl="0" eaLnBrk="1" latinLnBrk="0" hangingPunct="1">
        <a:spcBef>
          <a:spcPct val="20000"/>
        </a:spcBef>
        <a:buFont typeface="Arial" pitchFamily="34" charset="0"/>
        <a:buChar char="–"/>
        <a:defRPr sz="2917" kern="1200">
          <a:solidFill>
            <a:schemeClr val="tx1"/>
          </a:solidFill>
          <a:latin typeface="+mn-lt"/>
          <a:ea typeface="+mn-ea"/>
          <a:cs typeface="+mn-cs"/>
        </a:defRPr>
      </a:lvl4pPr>
      <a:lvl5pPr marL="3009861" indent="-334427" algn="l" defTabSz="1337717" rtl="0" eaLnBrk="1" latinLnBrk="0" hangingPunct="1">
        <a:spcBef>
          <a:spcPct val="20000"/>
        </a:spcBef>
        <a:buFont typeface="Arial" pitchFamily="34" charset="0"/>
        <a:buChar char="»"/>
        <a:defRPr sz="2917" kern="1200">
          <a:solidFill>
            <a:schemeClr val="tx1"/>
          </a:solidFill>
          <a:latin typeface="+mn-lt"/>
          <a:ea typeface="+mn-ea"/>
          <a:cs typeface="+mn-cs"/>
        </a:defRPr>
      </a:lvl5pPr>
      <a:lvl6pPr marL="3678720" indent="-334427" algn="l" defTabSz="1337717" rtl="0" eaLnBrk="1" latinLnBrk="0" hangingPunct="1">
        <a:spcBef>
          <a:spcPct val="20000"/>
        </a:spcBef>
        <a:buFont typeface="Arial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6pPr>
      <a:lvl7pPr marL="4347578" indent="-334427" algn="l" defTabSz="1337717" rtl="0" eaLnBrk="1" latinLnBrk="0" hangingPunct="1">
        <a:spcBef>
          <a:spcPct val="20000"/>
        </a:spcBef>
        <a:buFont typeface="Arial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7pPr>
      <a:lvl8pPr marL="5016437" indent="-334427" algn="l" defTabSz="1337717" rtl="0" eaLnBrk="1" latinLnBrk="0" hangingPunct="1">
        <a:spcBef>
          <a:spcPct val="20000"/>
        </a:spcBef>
        <a:buFont typeface="Arial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8pPr>
      <a:lvl9pPr marL="5685296" indent="-334427" algn="l" defTabSz="1337717" rtl="0" eaLnBrk="1" latinLnBrk="0" hangingPunct="1">
        <a:spcBef>
          <a:spcPct val="20000"/>
        </a:spcBef>
        <a:buFont typeface="Arial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7717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1pPr>
      <a:lvl2pPr marL="668859" algn="l" defTabSz="1337717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2pPr>
      <a:lvl3pPr marL="1337717" algn="l" defTabSz="1337717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3pPr>
      <a:lvl4pPr marL="2006576" algn="l" defTabSz="1337717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4pPr>
      <a:lvl5pPr marL="2675434" algn="l" defTabSz="1337717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5pPr>
      <a:lvl6pPr marL="3344293" algn="l" defTabSz="1337717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6pPr>
      <a:lvl7pPr marL="4013151" algn="l" defTabSz="1337717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7pPr>
      <a:lvl8pPr marL="4682010" algn="l" defTabSz="1337717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8pPr>
      <a:lvl9pPr marL="5350867" algn="l" defTabSz="1337717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mailto:giladko@post.bgu.ac.il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37654" y="3215649"/>
            <a:ext cx="4281998" cy="3373593"/>
          </a:xfrm>
          <a:prstGeom prst="rect">
            <a:avLst/>
          </a:prstGeom>
        </p:spPr>
      </p:pic>
      <p:sp>
        <p:nvSpPr>
          <p:cNvPr id="27" name="Shape 27"/>
          <p:cNvSpPr/>
          <p:nvPr/>
        </p:nvSpPr>
        <p:spPr>
          <a:xfrm>
            <a:off x="383381" y="212342"/>
            <a:ext cx="18821400" cy="2732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1989" tIns="11989" rIns="11989" bIns="11989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Practicability of Molecular Typing Schemes for </a:t>
            </a:r>
          </a:p>
          <a:p>
            <a:pPr algn="ctr"/>
            <a:r>
              <a:rPr lang="en-US" sz="4000" b="1" i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Staphylococcus </a:t>
            </a:r>
            <a:r>
              <a:rPr lang="en-US" sz="4000" b="1" i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aureus</a:t>
            </a:r>
            <a:r>
              <a:rPr lang="en-US" sz="4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in the Genomic Era</a:t>
            </a:r>
          </a:p>
          <a:p>
            <a:pPr lvl="0" algn="ctr" defTabSz="74930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b="1" dirty="0" err="1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Nir</a:t>
            </a:r>
            <a:r>
              <a:rPr lang="en-US" sz="2400" b="1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Gilad</a:t>
            </a:r>
            <a:r>
              <a:rPr lang="en-US" sz="2400" b="1" baseline="3000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, Michal Ziv-Ukelson</a:t>
            </a:r>
            <a:r>
              <a:rPr lang="en-US" sz="2400" b="1" baseline="3000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 err="1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Vered</a:t>
            </a:r>
            <a:r>
              <a:rPr lang="en-US" sz="2400" b="1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Chalifa-Caspi</a:t>
            </a:r>
            <a:r>
              <a:rPr lang="en-US" sz="2400" b="1" baseline="3000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 and Jacob Moran-Gilad</a:t>
            </a:r>
            <a:r>
              <a:rPr lang="en-US" sz="2400" b="1" baseline="30000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1,2,3</a:t>
            </a:r>
            <a:endParaRPr lang="en-US" sz="2400" b="1" dirty="0" smtClean="0">
              <a:solidFill>
                <a:srgbClr val="0099CC"/>
              </a:solidFill>
              <a:latin typeface="Arial" pitchFamily="34" charset="0"/>
              <a:cs typeface="Arial" pitchFamily="34" charset="0"/>
            </a:endParaRPr>
          </a:p>
          <a:p>
            <a:pPr lvl="0" algn="ctr" defTabSz="74930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000" b="1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Ben-Gurion University of the Negev, Beer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Sheva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, Israel; </a:t>
            </a:r>
            <a:r>
              <a:rPr lang="en-US" sz="2000" b="1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Public Health Services, Ministry of Health, Jerusalem, Israel; </a:t>
            </a:r>
          </a:p>
          <a:p>
            <a:pPr lvl="0" algn="ctr" defTabSz="74930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000" b="1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ESCMID Study Group for Molecular Diagnostics </a:t>
            </a:r>
            <a:endParaRPr lang="en-US" sz="2000" b="1" i="1" dirty="0">
              <a:solidFill>
                <a:schemeClr val="tx1"/>
              </a:solidFill>
              <a:latin typeface="Arial" pitchFamily="34" charset="0"/>
              <a:ea typeface="Arial Bold"/>
              <a:cs typeface="Arial" pitchFamily="34" charset="0"/>
              <a:sym typeface="Arial Bold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07181" y="2897941"/>
            <a:ext cx="5040943" cy="393550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1992" tIns="11992" rIns="11992" bIns="11992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29" name="Shape 29"/>
          <p:cNvSpPr/>
          <p:nvPr/>
        </p:nvSpPr>
        <p:spPr>
          <a:xfrm>
            <a:off x="204254" y="3182887"/>
            <a:ext cx="5109475" cy="3443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0176" tIns="120176" rIns="120176" bIns="12017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 are several accepted typing schemes for 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S. aureus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which may be used for outbreak investigation and microbial population analysis such as 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typing and MLST.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introduction of whole genome sequencing (WGS) mandates the development of new typing schemes whilst maintaining reverse 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Indeed, a core genome (cg) based MLST has recently been proposed as a highly discriminatory yet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standardized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sought to evaluate the practicability of applying these typing scheme on a large convenience sample of publicly available 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S. </a:t>
            </a:r>
            <a:r>
              <a:rPr lang="en-US" sz="16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aureus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genomes.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7699089" y="9163163"/>
            <a:ext cx="48841" cy="197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defTabSz="1153944">
              <a:spcBef>
                <a:spcPts val="160"/>
              </a:spcBef>
              <a:defRPr sz="1800">
                <a:solidFill>
                  <a:srgbClr val="000000"/>
                </a:solidFill>
              </a:defRPr>
            </a:pPr>
            <a:r>
              <a:rPr sz="288">
                <a:solidFill>
                  <a:srgbClr val="0099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</a:t>
            </a:r>
          </a:p>
          <a:p>
            <a:pPr defTabSz="1153944">
              <a:spcBef>
                <a:spcPts val="321"/>
              </a:spcBef>
              <a:defRPr sz="1800">
                <a:solidFill>
                  <a:srgbClr val="000000"/>
                </a:solidFill>
              </a:defRPr>
            </a:pPr>
            <a:endParaRPr sz="288">
              <a:solidFill>
                <a:srgbClr val="0099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defTabSz="1153944">
              <a:spcBef>
                <a:spcPts val="160"/>
              </a:spcBef>
              <a:defRPr sz="1800">
                <a:solidFill>
                  <a:srgbClr val="000000"/>
                </a:solidFill>
              </a:defRPr>
            </a:pPr>
            <a:r>
              <a:rPr sz="288">
                <a:solidFill>
                  <a:srgbClr val="0099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B</a:t>
            </a:r>
          </a:p>
        </p:txBody>
      </p:sp>
      <p:pic>
        <p:nvPicPr>
          <p:cNvPr id="121" name="תמונה 120" descr="Ben-Gurion_University_of_the_Negev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52" y="130865"/>
            <a:ext cx="1447800" cy="1447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211809" y="2502701"/>
            <a:ext cx="1969953" cy="416715"/>
          </a:xfrm>
          <a:prstGeom prst="rect">
            <a:avLst/>
          </a:prstGeom>
          <a:solidFill>
            <a:schemeClr val="bg1">
              <a:lumMod val="75000"/>
              <a:alpha val="2392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53944">
              <a:buSzPct val="110000"/>
              <a:defRPr sz="1800">
                <a:solidFill>
                  <a:srgbClr val="000000"/>
                </a:solidFill>
              </a:defRPr>
            </a:pPr>
            <a:r>
              <a:rPr lang="en-US" sz="897" b="1" dirty="0">
                <a:latin typeface="Arial" pitchFamily="34" charset="0"/>
                <a:cs typeface="Arial" pitchFamily="34" charset="0"/>
              </a:rPr>
              <a:t>Contact details: </a:t>
            </a:r>
          </a:p>
          <a:p>
            <a:pPr algn="ctr" defTabSz="1153944">
              <a:buSzPct val="110000"/>
              <a:defRPr sz="1800">
                <a:solidFill>
                  <a:srgbClr val="000000"/>
                </a:solidFill>
              </a:defRPr>
            </a:pPr>
            <a:r>
              <a:rPr lang="en-US" sz="897" dirty="0">
                <a:latin typeface="Arial" pitchFamily="34" charset="0"/>
                <a:cs typeface="Arial" pitchFamily="34" charset="0"/>
              </a:rPr>
              <a:t>Prof. Jacob Moran-Gilad </a:t>
            </a:r>
          </a:p>
          <a:p>
            <a:pPr algn="ctr" defTabSz="1153944">
              <a:buSzPct val="110000"/>
              <a:defRPr sz="1800">
                <a:solidFill>
                  <a:srgbClr val="000000"/>
                </a:solidFill>
              </a:defRPr>
            </a:pPr>
            <a:r>
              <a:rPr lang="en-US" sz="897" dirty="0">
                <a:latin typeface="Arial" pitchFamily="34" charset="0"/>
                <a:cs typeface="Arial" pitchFamily="34" charset="0"/>
                <a:hlinkClick r:id="rId5"/>
              </a:rPr>
              <a:t>giladko@post.bgu.ac.il</a:t>
            </a:r>
            <a:r>
              <a:rPr lang="en-US" sz="897" dirty="0">
                <a:latin typeface="Arial" pitchFamily="34" charset="0"/>
                <a:cs typeface="Arial" pitchFamily="34" charset="0"/>
              </a:rPr>
              <a:t> </a:t>
            </a:r>
            <a:endParaRPr lang="en-US" sz="897" dirty="0"/>
          </a:p>
        </p:txBody>
      </p:sp>
      <p:sp>
        <p:nvSpPr>
          <p:cNvPr id="5" name="TextBox 4"/>
          <p:cNvSpPr txBox="1"/>
          <p:nvPr/>
        </p:nvSpPr>
        <p:spPr>
          <a:xfrm>
            <a:off x="8364031" y="8445312"/>
            <a:ext cx="184731" cy="14619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sz="35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38067" y="26731"/>
            <a:ext cx="1447800" cy="1438940"/>
          </a:xfrm>
          <a:prstGeom prst="rect">
            <a:avLst/>
          </a:prstGeom>
        </p:spPr>
      </p:pic>
      <p:sp>
        <p:nvSpPr>
          <p:cNvPr id="25" name="Shape 28"/>
          <p:cNvSpPr/>
          <p:nvPr/>
        </p:nvSpPr>
        <p:spPr>
          <a:xfrm>
            <a:off x="307180" y="7011691"/>
            <a:ext cx="10512931" cy="393550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1992" tIns="11992" rIns="11992" bIns="11992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Results</a:t>
            </a:r>
            <a:endParaRPr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Shape 29"/>
          <p:cNvSpPr/>
          <p:nvPr/>
        </p:nvSpPr>
        <p:spPr>
          <a:xfrm>
            <a:off x="5673904" y="3194203"/>
            <a:ext cx="5160620" cy="3443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0176" tIns="120176" rIns="120176" bIns="12017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S. </a:t>
            </a:r>
            <a:r>
              <a:rPr lang="en-US" sz="16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aureus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genome assemblies were downloaded from NCBI and a local database was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G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enomes were checked for quality using QUAST, and subsequently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analyzed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using an in house 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S. </a:t>
            </a:r>
            <a:r>
              <a:rPr lang="en-US" sz="16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aureus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pipeline (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Fig. 1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Typing was performed by extracting the 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locus as well as the 7 MLST gene loci and querying against the respective databases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cgMLST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analysis and construction of minimum spanning trees was performed using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SeqSphere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v.3.0.1 (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Ridom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GmbH, Munster, Germany).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Simpson’s diversity index (DI) was calculated for each method to compare performance.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93581" y="7931134"/>
            <a:ext cx="4800599" cy="5546694"/>
          </a:xfrm>
          <a:prstGeom prst="rect">
            <a:avLst/>
          </a:prstGeom>
        </p:spPr>
      </p:pic>
      <p:sp>
        <p:nvSpPr>
          <p:cNvPr id="43" name="Shape 28"/>
          <p:cNvSpPr/>
          <p:nvPr/>
        </p:nvSpPr>
        <p:spPr>
          <a:xfrm>
            <a:off x="11127581" y="11078166"/>
            <a:ext cx="8009116" cy="393550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1992" tIns="11992" rIns="11992" bIns="11992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Shape 29"/>
          <p:cNvSpPr/>
          <p:nvPr/>
        </p:nvSpPr>
        <p:spPr>
          <a:xfrm>
            <a:off x="11107669" y="11574114"/>
            <a:ext cx="8161516" cy="1966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0176" tIns="120176" rIns="120176" bIns="12017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Analysis of a large sample of genomes demonstrated satisfactory reverse compatibility of WGS with MLST. whereas 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typing showed a higher DI compared to MLST but also a higher failure rate that should be further investigated.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cgMLST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exhibited a maximal DI that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emphasizes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its potential to become a standard typing tool for WGS typing of 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S. aureus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should the nomenclature is implemented.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Application of the schemes on a large collection of publicly available genomes adds to the understanding of the global diversity of 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S. </a:t>
            </a:r>
            <a:r>
              <a:rPr lang="en-US" sz="16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aureus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hape 28"/>
          <p:cNvSpPr/>
          <p:nvPr/>
        </p:nvSpPr>
        <p:spPr>
          <a:xfrm>
            <a:off x="5793581" y="2895600"/>
            <a:ext cx="5040943" cy="393550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1992" tIns="11992" rIns="11992" bIns="11992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Methods</a:t>
            </a:r>
            <a:endParaRPr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Shape 29"/>
          <p:cNvSpPr/>
          <p:nvPr/>
        </p:nvSpPr>
        <p:spPr>
          <a:xfrm>
            <a:off x="216503" y="7338923"/>
            <a:ext cx="5257800" cy="393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0176" tIns="120176" rIns="120176" bIns="12017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Overall, 4,2</a:t>
            </a:r>
            <a:r>
              <a:rPr lang="he-IL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07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genomes were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analyzed,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which 4,032 were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typeable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 MLST (95.8%).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 were 84 identified STs of which ST5 accounted for 40%, ST8 18%, ST398 15% and ST105 13% of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Additional 38 STs included 2 or more samples (range 2 to 84) and 42 STs were singletons.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Novel STs were found in 28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typing was unsuccessful for 557 samples and in in 274 presumably new types were found.</a:t>
            </a:r>
            <a:endParaRPr lang="he-IL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cgMLST, a ‘cluster type’ was assigned for 2,412 samples (57%) and included 121 different types according to the current scheme.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However, the vast majority of samples were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typeable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when ‘unknown targets’ were not excluded. </a:t>
            </a:r>
          </a:p>
        </p:txBody>
      </p:sp>
      <p:graphicFrame>
        <p:nvGraphicFramePr>
          <p:cNvPr id="45" name="טבלה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5148390"/>
              </p:ext>
            </p:extLst>
          </p:nvPr>
        </p:nvGraphicFramePr>
        <p:xfrm>
          <a:off x="277236" y="11574114"/>
          <a:ext cx="5197070" cy="2049780"/>
        </p:xfrm>
        <a:graphic>
          <a:graphicData uri="http://schemas.openxmlformats.org/drawingml/2006/table">
            <a:tbl>
              <a:tblPr/>
              <a:tblGrid>
                <a:gridCol w="1263705"/>
                <a:gridCol w="683089"/>
                <a:gridCol w="939305"/>
                <a:gridCol w="648327"/>
                <a:gridCol w="765230"/>
                <a:gridCol w="897414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loci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scheme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Typeablity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 types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 Confidence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interval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294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[0.755 - 0.773]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33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86.8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[0.85 - 0.869]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cgMLST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Cluster Types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0" i="0" u="none" strike="noStrike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[0.881 - 0.894]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cgMLST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unknown targets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4,029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0" i="0" u="none" strike="noStrike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[1.0 - 1.0]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Shape 28"/>
          <p:cNvSpPr/>
          <p:nvPr/>
        </p:nvSpPr>
        <p:spPr>
          <a:xfrm>
            <a:off x="273082" y="11242119"/>
            <a:ext cx="5201221" cy="3012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1992" tIns="11992" rIns="11992" bIns="11992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Simpson’s DI for typing schemes</a:t>
            </a:r>
            <a:endParaRPr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מלבן 52"/>
          <p:cNvSpPr/>
          <p:nvPr/>
        </p:nvSpPr>
        <p:spPr>
          <a:xfrm>
            <a:off x="13344953" y="5368966"/>
            <a:ext cx="838200" cy="4572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hape 28"/>
          <p:cNvSpPr/>
          <p:nvPr/>
        </p:nvSpPr>
        <p:spPr>
          <a:xfrm>
            <a:off x="11194699" y="2951086"/>
            <a:ext cx="8010082" cy="29894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1992" tIns="11992" rIns="11992" bIns="11992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Phylogenetic analysis by MLST and </a:t>
            </a:r>
            <a:r>
              <a:rPr lang="en-US" sz="1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cgMLST</a:t>
            </a:r>
            <a:endParaRPr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Shape 28"/>
          <p:cNvSpPr/>
          <p:nvPr/>
        </p:nvSpPr>
        <p:spPr>
          <a:xfrm>
            <a:off x="5546596" y="7468951"/>
            <a:ext cx="5201221" cy="3012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1992" tIns="11992" rIns="11992" bIns="11992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S. aureus bioinformatics pipeline</a:t>
            </a:r>
            <a:endParaRPr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5" name="תמונה 34" descr="ncbi_assemblies_SA_ms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85962" y="3425267"/>
            <a:ext cx="4495800" cy="4968371"/>
          </a:xfrm>
          <a:prstGeom prst="rect">
            <a:avLst/>
          </a:prstGeom>
        </p:spPr>
      </p:pic>
      <p:sp>
        <p:nvSpPr>
          <p:cNvPr id="58" name="מלבן 57"/>
          <p:cNvSpPr/>
          <p:nvPr/>
        </p:nvSpPr>
        <p:spPr>
          <a:xfrm>
            <a:off x="15396613" y="5861269"/>
            <a:ext cx="1966402" cy="263476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hape 29"/>
          <p:cNvSpPr/>
          <p:nvPr/>
        </p:nvSpPr>
        <p:spPr>
          <a:xfrm>
            <a:off x="15905625" y="8659675"/>
            <a:ext cx="3231072" cy="1966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0176" tIns="120176" rIns="120176" bIns="120176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Minimum spanning tree of typed MRSAs and MSSAs by MLST (tree A) and </a:t>
            </a:r>
            <a:r>
              <a:rPr lang="en-GB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cgMLST</a:t>
            </a:r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(tree B); Colours in tree B denote STs; Area marked by red rectangle shows the enhanced resolution achieved by </a:t>
            </a:r>
            <a:r>
              <a:rPr lang="en-GB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cgMLST</a:t>
            </a:r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תמונה 58" descr="CGMLST_SUBGRP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36852" y="6779227"/>
            <a:ext cx="4307417" cy="3812968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</p:pic>
      <p:sp>
        <p:nvSpPr>
          <p:cNvPr id="3" name="Rectangle 2"/>
          <p:cNvSpPr/>
          <p:nvPr/>
        </p:nvSpPr>
        <p:spPr>
          <a:xfrm>
            <a:off x="11423210" y="3481234"/>
            <a:ext cx="4443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lang="en-GB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466986" y="3560282"/>
            <a:ext cx="4443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lang="en-GB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390489" y="6983980"/>
            <a:ext cx="4443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lang="en-GB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1" name="תמונה 114" descr="MRSA_MSSA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39542" y="3991121"/>
            <a:ext cx="550897" cy="44524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7D7D7"/>
      </a:accent1>
      <a:accent2>
        <a:srgbClr val="0D5667"/>
      </a:accent2>
      <a:accent3>
        <a:srgbClr val="8F8F8F"/>
      </a:accent3>
      <a:accent4>
        <a:srgbClr val="1794B1"/>
      </a:accent4>
      <a:accent5>
        <a:srgbClr val="E6E6E6"/>
      </a:accent5>
      <a:accent6>
        <a:srgbClr val="0C4E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ADCF"/>
        </a:solidFill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5092</TotalTime>
  <Words>607</Words>
  <Application>Microsoft Office PowerPoint</Application>
  <PresentationFormat>מותאם אישית</PresentationFormat>
  <Paragraphs>71</Paragraphs>
  <Slides>1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שקופית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Nir Gilad</dc:creator>
  <cp:lastModifiedBy>Nir Gilad</cp:lastModifiedBy>
  <cp:revision>343</cp:revision>
  <dcterms:modified xsi:type="dcterms:W3CDTF">2016-03-27T07:40:53Z</dcterms:modified>
</cp:coreProperties>
</file>