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71" r:id="rId6"/>
    <p:sldId id="272" r:id="rId7"/>
    <p:sldId id="260" r:id="rId8"/>
    <p:sldId id="273" r:id="rId9"/>
    <p:sldId id="274" r:id="rId10"/>
    <p:sldId id="275" r:id="rId11"/>
    <p:sldId id="264" r:id="rId12"/>
    <p:sldId id="276" r:id="rId13"/>
    <p:sldId id="27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4C10-C30C-4A03-9FC1-EB6F5406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7F96A-E568-4D69-8441-00625A89A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EB20-5723-43A5-ABE1-F48C12E2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69B78-E8DA-4D3B-9666-CAF26EFE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A86D-064B-42AC-8029-578514C2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9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3199-3C45-4EA1-BA56-023C999B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54B2-5E01-44F6-93B0-1309E6BF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5C9B-A0E5-4D42-8F89-9D80E6A0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1BA1-B3F9-465C-878F-FBFA65A4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3D95-1896-4612-8616-D9803124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EFBD3-33BE-4FD2-9F3D-5444E7B21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1AB1-F3D2-43C9-8A42-2C6257AB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2D0D-19D2-4EB9-A89F-719D326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E3038-921A-449C-B589-04B8F2C0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93E0-18E7-4E19-8D0E-FA674E9A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55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3482-5EDF-4D5D-BB48-A657BD72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C09F-1A11-4DEE-BDC6-F4EC0AD9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2138-5E16-46D0-81B7-7DCE561A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4527-031A-4104-989C-8D79F7A5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4892-FE6B-41AA-9C35-72B274E1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3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6CB4-F283-4D4A-A87D-BB897595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24186-9C01-4384-90F2-73B04DF54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B448-6D59-4B48-812C-E4849CC9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1A1D-6E82-4AAF-A6D3-9D2D315C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59F38-E9E1-423E-8FC0-0B358CD0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9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B988-388C-4FD0-9924-28376B18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F2FA-4C0D-45D3-BA56-7888918F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D5A9D-084C-4CCC-B031-56B95AA5A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0B555-81B9-4B8F-921B-34E0AB56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1FCA5-71B6-49AF-B5AC-F1FFFB95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88C0F-8C0B-4DD3-80FC-440097FE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5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7AD9-368B-4298-A972-570B0F62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BA9EA-A304-42CB-98FE-1841EC0E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F5885-15DD-473B-B3FF-868AF98E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F2EAE-8FE4-42D9-B743-7BA0ECD2C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0946A-E9D4-4067-9B46-7450264C3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6CADA-B709-47C7-B4E5-3A992094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55E62-34BC-407F-9882-F4F0C2B4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B5EE9-8131-4EA3-944F-AC5F4281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7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CBFA-2F15-4431-A982-01E768F4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58473-18DD-4CBA-87E6-D16D8BC5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AA7C0-EAC0-4992-8CE7-405D379C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4F243-1884-4CFB-9D0F-487711DE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31F98-CA8B-4D11-B863-5B48D153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62D6C-297B-4137-9D40-FBE50B50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5E600-0AD8-488E-AC30-409364D5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7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B01F-79B2-4D87-81E8-D9D0CEA1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DE5F-25E0-4374-BBF8-916F20AE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34A9E-B9C8-4488-B056-7BC36BDC9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322C9-B7ED-4501-9FB9-B9C03B85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67F8-14FE-43EE-A87B-4D403377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0C01-743D-43B1-A9C8-E37B8C3C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9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99B5-ECF0-4285-A0F7-E1B8DEC6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0F87D-96FB-49E8-B4E6-46EB2EE03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E84AC-494E-462C-89AD-1EFBD4A96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7C9A8-8DEB-4B89-997A-820A86C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094EA-DB0B-4C4E-AE8A-F0011176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0F3FD-CE29-4425-9F24-4165DC1A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4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6DE9E-291B-4882-B6D4-E3E6829F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087B2-7CA2-402C-97EB-5DE4506D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0EBD-C958-466B-B036-65D8AECBC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B3AF3-995B-4BA3-8275-35CD978C8AD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1D4C-43CF-46A0-96FE-E32D9444E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F51D-440F-40C2-8654-6322E8A45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3482-D2EB-4C56-8313-D9CA5D5C2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7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339A-81AE-4200-945D-2B697EA2A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K-NN Classification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23299-BAE2-4A67-8D0B-A78D25FA5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it works and how we implement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21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1D16-8D4C-422C-A4E4-E7743007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953"/>
            <a:ext cx="10515600" cy="1325563"/>
          </a:xfrm>
        </p:spPr>
        <p:txBody>
          <a:bodyPr>
            <a:normAutofit/>
          </a:bodyPr>
          <a:lstStyle/>
          <a:p>
            <a:r>
              <a:rPr lang="en-IN" sz="3800" dirty="0"/>
              <a:t>K-NN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C1F6-B0DA-4203-AE3C-42D90E2A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207"/>
            <a:ext cx="10515600" cy="6052793"/>
          </a:xfrm>
        </p:spPr>
        <p:txBody>
          <a:bodyPr>
            <a:normAutofit/>
          </a:bodyPr>
          <a:lstStyle/>
          <a:p>
            <a:r>
              <a:rPr lang="en-IN" sz="2000" dirty="0"/>
              <a:t>Basic Idea here is we don’t just take the nearest neighbour, we take some </a:t>
            </a:r>
            <a:r>
              <a:rPr lang="en-IN" sz="2000" b="1" dirty="0"/>
              <a:t>number of nearest neighbour </a:t>
            </a:r>
            <a:r>
              <a:rPr lang="en-IN" sz="2000" dirty="0"/>
              <a:t>usually </a:t>
            </a:r>
            <a:r>
              <a:rPr lang="en-IN" sz="2000" b="1" dirty="0"/>
              <a:t>odd </a:t>
            </a:r>
            <a:r>
              <a:rPr lang="en-IN" sz="2000" dirty="0"/>
              <a:t>numbers and we just let them vote.</a:t>
            </a:r>
          </a:p>
          <a:p>
            <a:r>
              <a:rPr lang="en-IN" sz="2000" dirty="0"/>
              <a:t>Now we want to classify this feature X with K as 3.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As we can see we have 2 black and 1 red are the 3-nearest neighbour of X, so based on this we can classify  </a:t>
            </a:r>
            <a:r>
              <a:rPr lang="en-IN" sz="2000" b="1" dirty="0"/>
              <a:t>X</a:t>
            </a:r>
            <a:r>
              <a:rPr lang="en-IN" sz="2000" dirty="0"/>
              <a:t> </a:t>
            </a:r>
            <a:r>
              <a:rPr lang="en-IN" sz="2000" b="1" dirty="0"/>
              <a:t>as black</a:t>
            </a:r>
          </a:p>
          <a:p>
            <a:r>
              <a:rPr lang="en-IN" sz="2000" dirty="0"/>
              <a:t>Here we can see red which is nearer to X is a noise(outlier) so by introducing K-NN we didn't let outliers to dominate.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81E32-F99C-4F45-B242-F18EB06C6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56" y="1863842"/>
            <a:ext cx="7540487" cy="338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4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04EC4-4AFC-4044-B497-44FD17AAD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5" y="300680"/>
            <a:ext cx="8440328" cy="5620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29AA9-3DF9-4BD2-9B51-B63F8CC7847D}"/>
              </a:ext>
            </a:extLst>
          </p:cNvPr>
          <p:cNvSpPr txBox="1"/>
          <p:nvPr/>
        </p:nvSpPr>
        <p:spPr>
          <a:xfrm>
            <a:off x="3042792" y="6016487"/>
            <a:ext cx="610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 when we take K = 3 then classification look soothing like this</a:t>
            </a:r>
          </a:p>
        </p:txBody>
      </p:sp>
    </p:spTree>
    <p:extLst>
      <p:ext uri="{BB962C8B-B14F-4D97-AF65-F5344CB8AC3E}">
        <p14:creationId xmlns:p14="http://schemas.microsoft.com/office/powerpoint/2010/main" val="86857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C3A-164A-4758-B12E-4F7BD413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we choose K value.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1A02-060A-4112-B6A2-93838C10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take our dataset and we split it into 2 parts training and testing, again we take this training data and split into 2 and so on. Each set will be experimented with different Ks and finally check which k will gives us the best result. And that becomes our ‘K’</a:t>
            </a:r>
          </a:p>
          <a:p>
            <a:r>
              <a:rPr lang="en-IN" dirty="0"/>
              <a:t> This is called cross-validation( this is most commonly used to choose the parameter in ML )</a:t>
            </a:r>
          </a:p>
        </p:txBody>
      </p:sp>
    </p:spTree>
    <p:extLst>
      <p:ext uri="{BB962C8B-B14F-4D97-AF65-F5344CB8AC3E}">
        <p14:creationId xmlns:p14="http://schemas.microsoft.com/office/powerpoint/2010/main" val="124410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7066-F712-45EF-AF6B-D49D27CF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we test our classifiers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BC20-565A-4C09-B3D1-794DE7F3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2 different methods:</a:t>
            </a:r>
          </a:p>
          <a:p>
            <a:pPr lvl="1"/>
            <a:r>
              <a:rPr lang="en-IN" dirty="0"/>
              <a:t>Leave one out class of testing – when we have small number of data samples in dataset. In this we take all ‘n’ data samples and remove one of them, train on n-1 and test on 1. we put that one back and remove another one, likewise we do on each element of the data and then average the results.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IN" dirty="0"/>
              <a:t>Repeated random subsampling – we do this on larger set of data, we split our data 80-20 or 70-30 and we will test using appropriate metrics(discussed in </a:t>
            </a:r>
            <a:r>
              <a:rPr lang="en-IN"/>
              <a:t>next slide) </a:t>
            </a:r>
            <a:r>
              <a:rPr lang="en-IN" dirty="0"/>
              <a:t>based on dataset and output.</a:t>
            </a:r>
          </a:p>
        </p:txBody>
      </p:sp>
    </p:spTree>
    <p:extLst>
      <p:ext uri="{BB962C8B-B14F-4D97-AF65-F5344CB8AC3E}">
        <p14:creationId xmlns:p14="http://schemas.microsoft.com/office/powerpoint/2010/main" val="260288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AC49-1AEE-4B90-8BEE-C01E43117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When ever there is imbalance of features in the dataset the accuracy may not be the perfect matrix to evaluate the model so we will go for other metrics.</a:t>
            </a:r>
          </a:p>
          <a:p>
            <a:r>
              <a:rPr lang="en-IN" dirty="0"/>
              <a:t>Sensitivity(Recall) – how good is it in identifying positive cases(in this case died)</a:t>
            </a:r>
          </a:p>
          <a:p>
            <a:r>
              <a:rPr lang="en-IN" dirty="0"/>
              <a:t>Specificity(Precision) - </a:t>
            </a:r>
            <a:r>
              <a:rPr lang="en-US" dirty="0"/>
              <a:t>how well a model identifies negative cases correctly(the person did not die).</a:t>
            </a:r>
            <a:endParaRPr lang="en-IN" dirty="0"/>
          </a:p>
          <a:p>
            <a:r>
              <a:rPr lang="en-IN" dirty="0"/>
              <a:t>Positive predictive value – </a:t>
            </a:r>
            <a:r>
              <a:rPr lang="en-US" dirty="0"/>
              <a:t>Of all predicted positive cases, how many were actually positive</a:t>
            </a:r>
            <a:r>
              <a:rPr lang="en-IN" dirty="0"/>
              <a:t>.</a:t>
            </a:r>
          </a:p>
          <a:p>
            <a:r>
              <a:rPr lang="en-IN" dirty="0"/>
              <a:t>Negative predictive value – </a:t>
            </a:r>
            <a:r>
              <a:rPr lang="en-US" dirty="0"/>
              <a:t>Of all predicted negative cases, how many were actually negative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26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DBCAB4-74A2-4B83-9F87-05FEF9ED9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838200"/>
            <a:ext cx="866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3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1ED8-0217-4C46-BAC7-A63E1DE2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/>
              <a:t>How we classify the features when we get the new data as an input .</a:t>
            </a:r>
            <a:endParaRPr lang="en-IN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C895-A83E-422D-84D5-07A68233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592"/>
            <a:ext cx="10515600" cy="5199407"/>
          </a:xfrm>
        </p:spPr>
        <p:txBody>
          <a:bodyPr>
            <a:normAutofit/>
          </a:bodyPr>
          <a:lstStyle/>
          <a:p>
            <a:r>
              <a:rPr lang="en-US" sz="2000" dirty="0"/>
              <a:t>The machine remembers the training data. To predict the label of new data, it finds the nearest feature in the training set and chooses the label associated with that feature.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8B1B4-9C2F-480D-8E8F-84598717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54" y="2356707"/>
            <a:ext cx="6428491" cy="42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1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5CE36-B2BB-4C89-B59B-4E2B9CFE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336642"/>
            <a:ext cx="8678486" cy="5744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7FE89-27EE-4C27-9EBB-92F70BFD92E8}"/>
              </a:ext>
            </a:extLst>
          </p:cNvPr>
          <p:cNvSpPr txBox="1"/>
          <p:nvPr/>
        </p:nvSpPr>
        <p:spPr>
          <a:xfrm>
            <a:off x="3064074" y="6081019"/>
            <a:ext cx="912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classify the shaded animals as Reptiles or Not Reptile( Label )</a:t>
            </a:r>
          </a:p>
          <a:p>
            <a:r>
              <a:rPr lang="en-US" dirty="0"/>
              <a:t>Using distance matrix ( which is the sole concept of nearest neighbor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77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5CE36-B2BB-4C89-B59B-4E2B9CFE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2" y="257130"/>
            <a:ext cx="7122199" cy="6262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7FE89-27EE-4C27-9EBB-92F70BFD92E8}"/>
              </a:ext>
            </a:extLst>
          </p:cNvPr>
          <p:cNvSpPr txBox="1"/>
          <p:nvPr/>
        </p:nvSpPr>
        <p:spPr>
          <a:xfrm>
            <a:off x="8704345" y="1083909"/>
            <a:ext cx="23725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Lets take Zebra</a:t>
            </a:r>
          </a:p>
          <a:p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0A446-0DA9-41F9-8B84-C7F37F2CB5D9}"/>
              </a:ext>
            </a:extLst>
          </p:cNvPr>
          <p:cNvSpPr txBox="1"/>
          <p:nvPr/>
        </p:nvSpPr>
        <p:spPr>
          <a:xfrm>
            <a:off x="7793897" y="1632921"/>
            <a:ext cx="4193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Zebra is close to ‘guppy’ and ‘dart frog’.</a:t>
            </a:r>
          </a:p>
          <a:p>
            <a:endParaRPr lang="en-US" dirty="0"/>
          </a:p>
          <a:p>
            <a:r>
              <a:rPr lang="en-US" dirty="0"/>
              <a:t>when we see guppy and dart frog’s label its is classified as </a:t>
            </a:r>
            <a:r>
              <a:rPr lang="en-US" b="1" dirty="0"/>
              <a:t>Not Reptile</a:t>
            </a:r>
            <a:r>
              <a:rPr lang="en-US" dirty="0"/>
              <a:t> so we can classify zebra as </a:t>
            </a:r>
            <a:r>
              <a:rPr lang="en-US" b="1" dirty="0"/>
              <a:t>Not Reptile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417E5-D719-41FE-9635-115A463E2BA4}"/>
              </a:ext>
            </a:extLst>
          </p:cNvPr>
          <p:cNvSpPr txBox="1"/>
          <p:nvPr/>
        </p:nvSpPr>
        <p:spPr>
          <a:xfrm>
            <a:off x="8139542" y="3588861"/>
            <a:ext cx="3502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Now lets take alligator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B63CF-563F-4259-9617-B1CF672B72D0}"/>
              </a:ext>
            </a:extLst>
          </p:cNvPr>
          <p:cNvSpPr txBox="1"/>
          <p:nvPr/>
        </p:nvSpPr>
        <p:spPr>
          <a:xfrm>
            <a:off x="7793897" y="4143481"/>
            <a:ext cx="41388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Alligator is close to ‘chicken’.</a:t>
            </a:r>
          </a:p>
          <a:p>
            <a:endParaRPr lang="en-US" dirty="0"/>
          </a:p>
          <a:p>
            <a:r>
              <a:rPr lang="en-US" dirty="0"/>
              <a:t>when we see chicken’s label is classified as </a:t>
            </a:r>
            <a:r>
              <a:rPr lang="en-US" b="1" dirty="0"/>
              <a:t>Not Reptile</a:t>
            </a:r>
            <a:r>
              <a:rPr lang="en-US" dirty="0"/>
              <a:t> so we now will classify alligator as </a:t>
            </a:r>
            <a:r>
              <a:rPr lang="en-US" b="1" dirty="0"/>
              <a:t>Not Reptile.</a:t>
            </a:r>
            <a:r>
              <a:rPr lang="en-IN" b="1" dirty="0">
                <a:solidFill>
                  <a:srgbClr val="FF0000"/>
                </a:solidFill>
              </a:rPr>
              <a:t>( which is Wrong 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8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F7B8-13A7-4DF4-9C4F-D4211097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What went wrong ?</a:t>
            </a:r>
          </a:p>
        </p:txBody>
      </p:sp>
    </p:spTree>
    <p:extLst>
      <p:ext uri="{BB962C8B-B14F-4D97-AF65-F5344CB8AC3E}">
        <p14:creationId xmlns:p14="http://schemas.microsoft.com/office/powerpoint/2010/main" val="164180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D4C19-BAA2-40AC-985A-A6D684D8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4" y="191149"/>
            <a:ext cx="8688012" cy="50569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748478-9F30-4EF9-9666-5A03869F455D}"/>
              </a:ext>
            </a:extLst>
          </p:cNvPr>
          <p:cNvSpPr/>
          <p:nvPr/>
        </p:nvSpPr>
        <p:spPr>
          <a:xfrm>
            <a:off x="1603513" y="463826"/>
            <a:ext cx="159026" cy="58707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55612-E59E-43B0-B75F-DE6F677E4F68}"/>
              </a:ext>
            </a:extLst>
          </p:cNvPr>
          <p:cNvSpPr txBox="1"/>
          <p:nvPr/>
        </p:nvSpPr>
        <p:spPr>
          <a:xfrm>
            <a:off x="789899" y="5399465"/>
            <a:ext cx="10612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When we write 40 ( handwritten )</a:t>
            </a:r>
          </a:p>
          <a:p>
            <a:r>
              <a:rPr lang="en-IN" dirty="0"/>
              <a:t>It will map </a:t>
            </a:r>
            <a:r>
              <a:rPr lang="en-IN" b="1" dirty="0"/>
              <a:t>4 to 4 </a:t>
            </a:r>
            <a:r>
              <a:rPr lang="en-IN" dirty="0"/>
              <a:t>in the dataset image and </a:t>
            </a:r>
            <a:r>
              <a:rPr lang="en-IN" b="1" dirty="0"/>
              <a:t>0 to 9 </a:t>
            </a:r>
            <a:r>
              <a:rPr lang="en-IN" dirty="0"/>
              <a:t>in the dataset( it is not necessary that it will map to that 9 but </a:t>
            </a:r>
          </a:p>
          <a:p>
            <a:r>
              <a:rPr lang="en-IN" dirty="0"/>
              <a:t>as that particular 9 in the dataset is looking like a 0, it will map to that saying it is the nearest neighbour)</a:t>
            </a:r>
          </a:p>
          <a:p>
            <a:r>
              <a:rPr lang="en-IN" dirty="0"/>
              <a:t>This is </a:t>
            </a:r>
            <a:r>
              <a:rPr lang="en-IN" b="1" dirty="0"/>
              <a:t>actually a noise( like outliers etc..)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E8FD6E-1CCC-4AAA-8DC7-6E1C88D31966}"/>
              </a:ext>
            </a:extLst>
          </p:cNvPr>
          <p:cNvSpPr/>
          <p:nvPr/>
        </p:nvSpPr>
        <p:spPr>
          <a:xfrm>
            <a:off x="1603513" y="0"/>
            <a:ext cx="251791" cy="52346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4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4973-AE56-4592-A5F1-25FF50EE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How to overcome this problem ?</a:t>
            </a:r>
          </a:p>
        </p:txBody>
      </p:sp>
    </p:spTree>
    <p:extLst>
      <p:ext uri="{BB962C8B-B14F-4D97-AF65-F5344CB8AC3E}">
        <p14:creationId xmlns:p14="http://schemas.microsoft.com/office/powerpoint/2010/main" val="6707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43C-2375-4B6C-9EFB-3E56D0C3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There comes the role of </a:t>
            </a:r>
            <a:br>
              <a:rPr lang="en-IN" dirty="0"/>
            </a:br>
            <a:r>
              <a:rPr lang="en-IN" b="1" dirty="0"/>
              <a:t>K-NN(k- nearest neighbour)</a:t>
            </a:r>
          </a:p>
        </p:txBody>
      </p:sp>
    </p:spTree>
    <p:extLst>
      <p:ext uri="{BB962C8B-B14F-4D97-AF65-F5344CB8AC3E}">
        <p14:creationId xmlns:p14="http://schemas.microsoft.com/office/powerpoint/2010/main" val="83490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662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K-NN Classification algorithm</vt:lpstr>
      <vt:lpstr>PowerPoint Presentation</vt:lpstr>
      <vt:lpstr>How we classify the features when we get the new data as an input .</vt:lpstr>
      <vt:lpstr>PowerPoint Presentation</vt:lpstr>
      <vt:lpstr>PowerPoint Presentation</vt:lpstr>
      <vt:lpstr>What went wrong ?</vt:lpstr>
      <vt:lpstr>PowerPoint Presentation</vt:lpstr>
      <vt:lpstr>How to overcome this problem ?</vt:lpstr>
      <vt:lpstr>There comes the role of  K-NN(k- nearest neighbour)</vt:lpstr>
      <vt:lpstr>K-NN</vt:lpstr>
      <vt:lpstr>PowerPoint Presentation</vt:lpstr>
      <vt:lpstr>How we choose K value.</vt:lpstr>
      <vt:lpstr>How we test our classifiers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K-NN Classification algorithm</dc:title>
  <dc:creator>Niroop NR</dc:creator>
  <cp:lastModifiedBy>Niroop NR</cp:lastModifiedBy>
  <cp:revision>8</cp:revision>
  <dcterms:created xsi:type="dcterms:W3CDTF">2025-05-03T13:47:25Z</dcterms:created>
  <dcterms:modified xsi:type="dcterms:W3CDTF">2025-05-03T17:41:30Z</dcterms:modified>
</cp:coreProperties>
</file>