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7"/>
  </p:notesMasterIdLst>
  <p:sldIdLst>
    <p:sldId id="256" r:id="rId2"/>
    <p:sldId id="259" r:id="rId3"/>
    <p:sldId id="258" r:id="rId4"/>
    <p:sldId id="302" r:id="rId5"/>
    <p:sldId id="260" r:id="rId6"/>
    <p:sldId id="261" r:id="rId7"/>
    <p:sldId id="262" r:id="rId8"/>
    <p:sldId id="264" r:id="rId9"/>
    <p:sldId id="269" r:id="rId10"/>
    <p:sldId id="265" r:id="rId11"/>
    <p:sldId id="268" r:id="rId12"/>
    <p:sldId id="270" r:id="rId13"/>
    <p:sldId id="297" r:id="rId14"/>
    <p:sldId id="298" r:id="rId15"/>
    <p:sldId id="299" r:id="rId16"/>
    <p:sldId id="300" r:id="rId17"/>
    <p:sldId id="301" r:id="rId18"/>
    <p:sldId id="303" r:id="rId19"/>
    <p:sldId id="277" r:id="rId20"/>
    <p:sldId id="304" r:id="rId21"/>
    <p:sldId id="306" r:id="rId22"/>
    <p:sldId id="276" r:id="rId23"/>
    <p:sldId id="307" r:id="rId24"/>
    <p:sldId id="305" r:id="rId25"/>
    <p:sldId id="308" r:id="rId26"/>
  </p:sldIdLst>
  <p:sldSz cx="9144000" cy="5143500" type="screen16x9"/>
  <p:notesSz cx="6858000" cy="9144000"/>
  <p:embeddedFontLst>
    <p:embeddedFont>
      <p:font typeface="Advent Pro SemiBold" panose="020B0604020202020204" charset="0"/>
      <p:regular r:id="rId28"/>
      <p:bold r:id="rId29"/>
    </p:embeddedFont>
    <p:embeddedFont>
      <p:font typeface="Fira Sans Condensed Medium" panose="020B0603050000020004" pitchFamily="3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Maven Pro" pitchFamily="2" charset="0"/>
      <p:regular r:id="rId38"/>
      <p:bold r:id="rId39"/>
    </p:embeddedFont>
    <p:embeddedFont>
      <p:font typeface="Share Tech"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AAD932-1C92-427D-8EC7-F34C9D0804E9}">
  <a:tblStyle styleId="{2AAAD932-1C92-427D-8EC7-F34C9D0804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59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825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100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305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4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381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725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4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6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9" r:id="rId8"/>
    <p:sldLayoutId id="2147483660" r:id="rId9"/>
    <p:sldLayoutId id="2147483661" r:id="rId10"/>
    <p:sldLayoutId id="2147483663" r:id="rId11"/>
    <p:sldLayoutId id="2147483667" r:id="rId12"/>
    <p:sldLayoutId id="214748366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www.weatherbit.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weatherbit.io/"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Streaming Weather Data</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DAE0471-DA45-49A1-9AC9-CF5ED9542D95}"/>
              </a:ext>
            </a:extLst>
          </p:cNvPr>
          <p:cNvPicPr>
            <a:picLocks noChangeAspect="1"/>
          </p:cNvPicPr>
          <p:nvPr/>
        </p:nvPicPr>
        <p:blipFill>
          <a:blip r:embed="rId3"/>
          <a:stretch>
            <a:fillRect/>
          </a:stretch>
        </p:blipFill>
        <p:spPr>
          <a:xfrm>
            <a:off x="7226719" y="4485349"/>
            <a:ext cx="1905000" cy="600075"/>
          </a:xfrm>
          <a:prstGeom prst="rect">
            <a:avLst/>
          </a:prstGeom>
        </p:spPr>
      </p:pic>
      <p:sp>
        <p:nvSpPr>
          <p:cNvPr id="434" name="Google Shape;434;p25"/>
          <p:cNvSpPr txBox="1">
            <a:spLocks noGrp="1"/>
          </p:cNvSpPr>
          <p:nvPr>
            <p:ph type="subTitle" idx="1"/>
          </p:nvPr>
        </p:nvSpPr>
        <p:spPr>
          <a:xfrm>
            <a:off x="4485061" y="2620875"/>
            <a:ext cx="3295500" cy="164134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BY:-</a:t>
            </a:r>
          </a:p>
          <a:p>
            <a:pPr marL="0" lvl="0" indent="0" algn="r" rtl="0">
              <a:spcBef>
                <a:spcPts val="0"/>
              </a:spcBef>
              <a:spcAft>
                <a:spcPts val="0"/>
              </a:spcAft>
              <a:buNone/>
            </a:pPr>
            <a:r>
              <a:rPr lang="en-US" dirty="0"/>
              <a:t>Redon N Roy</a:t>
            </a:r>
          </a:p>
          <a:p>
            <a:pPr marL="0" lvl="0" indent="0" algn="r" rtl="0">
              <a:spcBef>
                <a:spcPts val="0"/>
              </a:spcBef>
              <a:spcAft>
                <a:spcPts val="0"/>
              </a:spcAft>
              <a:buNone/>
            </a:pPr>
            <a:r>
              <a:rPr lang="en-US" dirty="0" err="1"/>
              <a:t>Rushikesh</a:t>
            </a:r>
            <a:r>
              <a:rPr lang="en-US" dirty="0"/>
              <a:t> </a:t>
            </a:r>
            <a:r>
              <a:rPr lang="en-US" dirty="0" err="1"/>
              <a:t>Lavate</a:t>
            </a:r>
            <a:endParaRPr lang="en-US" dirty="0"/>
          </a:p>
          <a:p>
            <a:pPr marL="0" lvl="0" indent="0" algn="r" rtl="0">
              <a:spcBef>
                <a:spcPts val="0"/>
              </a:spcBef>
              <a:spcAft>
                <a:spcPts val="0"/>
              </a:spcAft>
              <a:buNone/>
            </a:pPr>
            <a:r>
              <a:rPr lang="en-US" dirty="0" err="1"/>
              <a:t>Meenal</a:t>
            </a:r>
            <a:r>
              <a:rPr lang="en-US" dirty="0"/>
              <a:t> Shree </a:t>
            </a:r>
          </a:p>
          <a:p>
            <a:pPr marL="0" lvl="0" indent="0" algn="r" rtl="0">
              <a:spcBef>
                <a:spcPts val="0"/>
              </a:spcBef>
              <a:spcAft>
                <a:spcPts val="0"/>
              </a:spcAft>
              <a:buNone/>
            </a:pPr>
            <a:r>
              <a:rPr lang="en-US" dirty="0" err="1"/>
              <a:t>Nirosha</a:t>
            </a:r>
            <a:r>
              <a:rPr lang="en-US" dirty="0"/>
              <a:t> M</a:t>
            </a:r>
          </a:p>
          <a:p>
            <a:pPr marL="0" lvl="0" indent="0" algn="r" rtl="0">
              <a:spcBef>
                <a:spcPts val="0"/>
              </a:spcBef>
              <a:spcAft>
                <a:spcPts val="0"/>
              </a:spcAft>
              <a:buNone/>
            </a:pPr>
            <a:r>
              <a:rPr lang="en-US" dirty="0"/>
              <a:t>Neha Kumari</a:t>
            </a: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Working of the Project</a:t>
            </a:r>
            <a:endParaRPr dirty="0"/>
          </a:p>
        </p:txBody>
      </p:sp>
      <p:pic>
        <p:nvPicPr>
          <p:cNvPr id="3" name="Picture 2">
            <a:extLst>
              <a:ext uri="{FF2B5EF4-FFF2-40B4-BE49-F238E27FC236}">
                <a16:creationId xmlns:a16="http://schemas.microsoft.com/office/drawing/2014/main" id="{1BCE0EDF-9C9B-46BD-AC40-2A8033B2242B}"/>
              </a:ext>
            </a:extLst>
          </p:cNvPr>
          <p:cNvPicPr>
            <a:picLocks noChangeAspect="1"/>
          </p:cNvPicPr>
          <p:nvPr/>
        </p:nvPicPr>
        <p:blipFill>
          <a:blip r:embed="rId3"/>
          <a:stretch>
            <a:fillRect/>
          </a:stretch>
        </p:blipFill>
        <p:spPr>
          <a:xfrm>
            <a:off x="652312" y="1098889"/>
            <a:ext cx="7839375" cy="3399419"/>
          </a:xfrm>
          <a:prstGeom prst="rect">
            <a:avLst/>
          </a:prstGeom>
        </p:spPr>
      </p:pic>
      <p:pic>
        <p:nvPicPr>
          <p:cNvPr id="5" name="Picture 4">
            <a:extLst>
              <a:ext uri="{FF2B5EF4-FFF2-40B4-BE49-F238E27FC236}">
                <a16:creationId xmlns:a16="http://schemas.microsoft.com/office/drawing/2014/main" id="{BB4A56CA-C1E6-45A3-A4F5-532231D76421}"/>
              </a:ext>
            </a:extLst>
          </p:cNvPr>
          <p:cNvPicPr>
            <a:picLocks noChangeAspect="1"/>
          </p:cNvPicPr>
          <p:nvPr/>
        </p:nvPicPr>
        <p:blipFill>
          <a:blip r:embed="rId4"/>
          <a:stretch>
            <a:fillRect/>
          </a:stretch>
        </p:blipFill>
        <p:spPr>
          <a:xfrm>
            <a:off x="4716805" y="3325530"/>
            <a:ext cx="1084622" cy="577190"/>
          </a:xfrm>
          <a:prstGeom prst="rect">
            <a:avLst/>
          </a:prstGeom>
        </p:spPr>
      </p:pic>
      <p:pic>
        <p:nvPicPr>
          <p:cNvPr id="7" name="Picture 6">
            <a:extLst>
              <a:ext uri="{FF2B5EF4-FFF2-40B4-BE49-F238E27FC236}">
                <a16:creationId xmlns:a16="http://schemas.microsoft.com/office/drawing/2014/main" id="{C8E657EB-45D5-457F-B6E3-F796FEA69A90}"/>
              </a:ext>
            </a:extLst>
          </p:cNvPr>
          <p:cNvPicPr>
            <a:picLocks noChangeAspect="1"/>
          </p:cNvPicPr>
          <p:nvPr/>
        </p:nvPicPr>
        <p:blipFill>
          <a:blip r:embed="rId5"/>
          <a:stretch>
            <a:fillRect/>
          </a:stretch>
        </p:blipFill>
        <p:spPr>
          <a:xfrm>
            <a:off x="7022938" y="2766389"/>
            <a:ext cx="621433" cy="572073"/>
          </a:xfrm>
          <a:prstGeom prst="rect">
            <a:avLst/>
          </a:prstGeom>
        </p:spPr>
      </p:pic>
      <p:pic>
        <p:nvPicPr>
          <p:cNvPr id="10" name="Picture 9">
            <a:extLst>
              <a:ext uri="{FF2B5EF4-FFF2-40B4-BE49-F238E27FC236}">
                <a16:creationId xmlns:a16="http://schemas.microsoft.com/office/drawing/2014/main" id="{60685A89-0653-4CA4-BF94-52F70D4BFAFB}"/>
              </a:ext>
            </a:extLst>
          </p:cNvPr>
          <p:cNvPicPr>
            <a:picLocks noChangeAspect="1"/>
          </p:cNvPicPr>
          <p:nvPr/>
        </p:nvPicPr>
        <p:blipFill>
          <a:blip r:embed="rId6"/>
          <a:stretch>
            <a:fillRect/>
          </a:stretch>
        </p:blipFill>
        <p:spPr>
          <a:xfrm>
            <a:off x="7226719" y="4485349"/>
            <a:ext cx="1905000" cy="600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899282" y="1274508"/>
            <a:ext cx="5345435"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 </a:t>
            </a:r>
            <a:r>
              <a:rPr lang="en" dirty="0">
                <a:solidFill>
                  <a:schemeClr val="accent3"/>
                </a:solidFill>
              </a:rPr>
              <a:t>WALKTHROUGH</a:t>
            </a:r>
            <a:endParaRPr dirty="0">
              <a:solidFill>
                <a:schemeClr val="accent3"/>
              </a:solidFill>
            </a:endParaRPr>
          </a:p>
        </p:txBody>
      </p:sp>
      <p:pic>
        <p:nvPicPr>
          <p:cNvPr id="3" name="Picture 2">
            <a:extLst>
              <a:ext uri="{FF2B5EF4-FFF2-40B4-BE49-F238E27FC236}">
                <a16:creationId xmlns:a16="http://schemas.microsoft.com/office/drawing/2014/main" id="{93A22B0A-AA74-466E-BF9D-4F7E05C55E69}"/>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11675"/>
            <a:ext cx="68980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Data injestion and Publishing to Kafka Topic</a:t>
            </a:r>
            <a:endParaRPr sz="2400" dirty="0"/>
          </a:p>
        </p:txBody>
      </p:sp>
      <p:pic>
        <p:nvPicPr>
          <p:cNvPr id="15" name="Picture 14">
            <a:extLst>
              <a:ext uri="{FF2B5EF4-FFF2-40B4-BE49-F238E27FC236}">
                <a16:creationId xmlns:a16="http://schemas.microsoft.com/office/drawing/2014/main" id="{218203A9-D35A-438C-BC8E-2C54D498ECAA}"/>
              </a:ext>
            </a:extLst>
          </p:cNvPr>
          <p:cNvPicPr>
            <a:picLocks noChangeAspect="1"/>
          </p:cNvPicPr>
          <p:nvPr/>
        </p:nvPicPr>
        <p:blipFill>
          <a:blip r:embed="rId3"/>
          <a:stretch>
            <a:fillRect/>
          </a:stretch>
        </p:blipFill>
        <p:spPr>
          <a:xfrm>
            <a:off x="423582" y="573758"/>
            <a:ext cx="8296836" cy="4569742"/>
          </a:xfrm>
          <a:prstGeom prst="rect">
            <a:avLst/>
          </a:prstGeom>
        </p:spPr>
      </p:pic>
      <p:pic>
        <p:nvPicPr>
          <p:cNvPr id="27" name="Picture 26">
            <a:extLst>
              <a:ext uri="{FF2B5EF4-FFF2-40B4-BE49-F238E27FC236}">
                <a16:creationId xmlns:a16="http://schemas.microsoft.com/office/drawing/2014/main" id="{C03807C8-F49E-44E7-A48F-F2446002DEEB}"/>
              </a:ext>
            </a:extLst>
          </p:cNvPr>
          <p:cNvPicPr>
            <a:picLocks noChangeAspect="1"/>
          </p:cNvPicPr>
          <p:nvPr/>
        </p:nvPicPr>
        <p:blipFill>
          <a:blip r:embed="rId4"/>
          <a:stretch>
            <a:fillRect/>
          </a:stretch>
        </p:blipFill>
        <p:spPr>
          <a:xfrm>
            <a:off x="7226719" y="4485349"/>
            <a:ext cx="1905000" cy="600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6898081" cy="577800"/>
          </a:xfrm>
          <a:prstGeom prst="rect">
            <a:avLst/>
          </a:prstGeom>
        </p:spPr>
        <p:txBody>
          <a:bodyPr spcFirstLastPara="1" wrap="square" lIns="91425" tIns="91425" rIns="91425" bIns="91425" anchor="b" anchorCtr="0">
            <a:noAutofit/>
          </a:bodyPr>
          <a:lstStyle/>
          <a:p>
            <a:pPr lvl="0"/>
            <a:r>
              <a:rPr lang="en" sz="2400" dirty="0"/>
              <a:t>Creating Spark Session and consuming data from Kafka</a:t>
            </a:r>
            <a:endParaRPr sz="2400" dirty="0"/>
          </a:p>
        </p:txBody>
      </p:sp>
      <p:pic>
        <p:nvPicPr>
          <p:cNvPr id="5" name="Picture 4">
            <a:extLst>
              <a:ext uri="{FF2B5EF4-FFF2-40B4-BE49-F238E27FC236}">
                <a16:creationId xmlns:a16="http://schemas.microsoft.com/office/drawing/2014/main" id="{E59D0143-1B16-4A9B-93CB-342C84D351D2}"/>
              </a:ext>
            </a:extLst>
          </p:cNvPr>
          <p:cNvPicPr>
            <a:picLocks noChangeAspect="1"/>
          </p:cNvPicPr>
          <p:nvPr/>
        </p:nvPicPr>
        <p:blipFill>
          <a:blip r:embed="rId3"/>
          <a:stretch>
            <a:fillRect/>
          </a:stretch>
        </p:blipFill>
        <p:spPr>
          <a:xfrm>
            <a:off x="1085837" y="810942"/>
            <a:ext cx="6972325" cy="4386345"/>
          </a:xfrm>
          <a:prstGeom prst="rect">
            <a:avLst/>
          </a:prstGeom>
        </p:spPr>
      </p:pic>
      <p:pic>
        <p:nvPicPr>
          <p:cNvPr id="8" name="Picture 7">
            <a:extLst>
              <a:ext uri="{FF2B5EF4-FFF2-40B4-BE49-F238E27FC236}">
                <a16:creationId xmlns:a16="http://schemas.microsoft.com/office/drawing/2014/main" id="{A4E25CC1-043E-4C31-A365-B70F7FC07961}"/>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315597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6898081" cy="577800"/>
          </a:xfrm>
          <a:prstGeom prst="rect">
            <a:avLst/>
          </a:prstGeom>
        </p:spPr>
        <p:txBody>
          <a:bodyPr spcFirstLastPara="1" wrap="square" lIns="91425" tIns="91425" rIns="91425" bIns="91425" anchor="b" anchorCtr="0">
            <a:noAutofit/>
          </a:bodyPr>
          <a:lstStyle/>
          <a:p>
            <a:pPr lvl="0"/>
            <a:r>
              <a:rPr lang="en" sz="2400" dirty="0"/>
              <a:t>Converting raw data to structured data with schema</a:t>
            </a:r>
            <a:endParaRPr sz="2400" dirty="0"/>
          </a:p>
        </p:txBody>
      </p:sp>
      <p:pic>
        <p:nvPicPr>
          <p:cNvPr id="4" name="Picture 3">
            <a:extLst>
              <a:ext uri="{FF2B5EF4-FFF2-40B4-BE49-F238E27FC236}">
                <a16:creationId xmlns:a16="http://schemas.microsoft.com/office/drawing/2014/main" id="{05C9A215-AB57-4630-A93C-D23B83F85A35}"/>
              </a:ext>
            </a:extLst>
          </p:cNvPr>
          <p:cNvPicPr>
            <a:picLocks noChangeAspect="1"/>
          </p:cNvPicPr>
          <p:nvPr/>
        </p:nvPicPr>
        <p:blipFill>
          <a:blip r:embed="rId3"/>
          <a:stretch>
            <a:fillRect/>
          </a:stretch>
        </p:blipFill>
        <p:spPr>
          <a:xfrm>
            <a:off x="440391" y="1166848"/>
            <a:ext cx="8263218" cy="3243958"/>
          </a:xfrm>
          <a:prstGeom prst="rect">
            <a:avLst/>
          </a:prstGeom>
        </p:spPr>
      </p:pic>
      <p:pic>
        <p:nvPicPr>
          <p:cNvPr id="6" name="Picture 5">
            <a:extLst>
              <a:ext uri="{FF2B5EF4-FFF2-40B4-BE49-F238E27FC236}">
                <a16:creationId xmlns:a16="http://schemas.microsoft.com/office/drawing/2014/main" id="{DCA6E1A7-BA53-4B2F-8E45-F07C603DBEB3}"/>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160177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6898081" cy="577800"/>
          </a:xfrm>
          <a:prstGeom prst="rect">
            <a:avLst/>
          </a:prstGeom>
        </p:spPr>
        <p:txBody>
          <a:bodyPr spcFirstLastPara="1" wrap="square" lIns="91425" tIns="91425" rIns="91425" bIns="91425" anchor="b" anchorCtr="0">
            <a:noAutofit/>
          </a:bodyPr>
          <a:lstStyle/>
          <a:p>
            <a:pPr lvl="0"/>
            <a:r>
              <a:rPr lang="en" sz="2400" dirty="0"/>
              <a:t>Filtering data and publishing output to kafka topic</a:t>
            </a:r>
            <a:endParaRPr sz="2400" dirty="0"/>
          </a:p>
        </p:txBody>
      </p:sp>
      <p:pic>
        <p:nvPicPr>
          <p:cNvPr id="3" name="Picture 2">
            <a:extLst>
              <a:ext uri="{FF2B5EF4-FFF2-40B4-BE49-F238E27FC236}">
                <a16:creationId xmlns:a16="http://schemas.microsoft.com/office/drawing/2014/main" id="{B1C89B6F-AA59-476E-B1FC-9D60CEEF3627}"/>
              </a:ext>
            </a:extLst>
          </p:cNvPr>
          <p:cNvPicPr>
            <a:picLocks noChangeAspect="1"/>
          </p:cNvPicPr>
          <p:nvPr/>
        </p:nvPicPr>
        <p:blipFill>
          <a:blip r:embed="rId3"/>
          <a:stretch>
            <a:fillRect/>
          </a:stretch>
        </p:blipFill>
        <p:spPr>
          <a:xfrm>
            <a:off x="551329" y="1257299"/>
            <a:ext cx="8041341" cy="3015503"/>
          </a:xfrm>
          <a:prstGeom prst="rect">
            <a:avLst/>
          </a:prstGeom>
        </p:spPr>
      </p:pic>
      <p:pic>
        <p:nvPicPr>
          <p:cNvPr id="6" name="Picture 5">
            <a:extLst>
              <a:ext uri="{FF2B5EF4-FFF2-40B4-BE49-F238E27FC236}">
                <a16:creationId xmlns:a16="http://schemas.microsoft.com/office/drawing/2014/main" id="{7B075F1B-51E2-4291-AE12-64B4BF94E0F2}"/>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425105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7556988" cy="577800"/>
          </a:xfrm>
          <a:prstGeom prst="rect">
            <a:avLst/>
          </a:prstGeom>
        </p:spPr>
        <p:txBody>
          <a:bodyPr spcFirstLastPara="1" wrap="square" lIns="91425" tIns="91425" rIns="91425" bIns="91425" anchor="b" anchorCtr="0">
            <a:noAutofit/>
          </a:bodyPr>
          <a:lstStyle/>
          <a:p>
            <a:pPr lvl="0"/>
            <a:r>
              <a:rPr lang="en" sz="2400" dirty="0"/>
              <a:t>Consuming from Kafka topic and preparing data for plotting</a:t>
            </a:r>
            <a:endParaRPr sz="2400" dirty="0"/>
          </a:p>
        </p:txBody>
      </p:sp>
      <p:pic>
        <p:nvPicPr>
          <p:cNvPr id="4" name="Picture 3">
            <a:extLst>
              <a:ext uri="{FF2B5EF4-FFF2-40B4-BE49-F238E27FC236}">
                <a16:creationId xmlns:a16="http://schemas.microsoft.com/office/drawing/2014/main" id="{FC4B862C-7FB7-4FB6-95B9-131B308D8C7D}"/>
              </a:ext>
            </a:extLst>
          </p:cNvPr>
          <p:cNvPicPr>
            <a:picLocks noChangeAspect="1"/>
          </p:cNvPicPr>
          <p:nvPr/>
        </p:nvPicPr>
        <p:blipFill>
          <a:blip r:embed="rId3"/>
          <a:stretch>
            <a:fillRect/>
          </a:stretch>
        </p:blipFill>
        <p:spPr>
          <a:xfrm>
            <a:off x="401369" y="907676"/>
            <a:ext cx="8341262" cy="3861092"/>
          </a:xfrm>
          <a:prstGeom prst="rect">
            <a:avLst/>
          </a:prstGeom>
        </p:spPr>
      </p:pic>
      <p:pic>
        <p:nvPicPr>
          <p:cNvPr id="6" name="Picture 5">
            <a:extLst>
              <a:ext uri="{FF2B5EF4-FFF2-40B4-BE49-F238E27FC236}">
                <a16:creationId xmlns:a16="http://schemas.microsoft.com/office/drawing/2014/main" id="{89695B38-49DF-40FB-BC7E-D9D977B4F7FB}"/>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58736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7556988" cy="577800"/>
          </a:xfrm>
          <a:prstGeom prst="rect">
            <a:avLst/>
          </a:prstGeom>
        </p:spPr>
        <p:txBody>
          <a:bodyPr spcFirstLastPara="1" wrap="square" lIns="91425" tIns="91425" rIns="91425" bIns="91425" anchor="b" anchorCtr="0">
            <a:noAutofit/>
          </a:bodyPr>
          <a:lstStyle/>
          <a:p>
            <a:pPr lvl="0"/>
            <a:r>
              <a:rPr lang="en" sz="2400" dirty="0"/>
              <a:t>Plotting data as graph at near real-time with matplotlib</a:t>
            </a:r>
            <a:endParaRPr sz="2400" dirty="0"/>
          </a:p>
        </p:txBody>
      </p:sp>
      <p:pic>
        <p:nvPicPr>
          <p:cNvPr id="3" name="Picture 2">
            <a:extLst>
              <a:ext uri="{FF2B5EF4-FFF2-40B4-BE49-F238E27FC236}">
                <a16:creationId xmlns:a16="http://schemas.microsoft.com/office/drawing/2014/main" id="{A21CBACD-B816-4AF4-AC7E-A494B1878B13}"/>
              </a:ext>
            </a:extLst>
          </p:cNvPr>
          <p:cNvPicPr>
            <a:picLocks noChangeAspect="1"/>
          </p:cNvPicPr>
          <p:nvPr/>
        </p:nvPicPr>
        <p:blipFill>
          <a:blip r:embed="rId3"/>
          <a:stretch>
            <a:fillRect/>
          </a:stretch>
        </p:blipFill>
        <p:spPr>
          <a:xfrm>
            <a:off x="1922810" y="1056715"/>
            <a:ext cx="4949016" cy="3967933"/>
          </a:xfrm>
          <a:prstGeom prst="rect">
            <a:avLst/>
          </a:prstGeom>
        </p:spPr>
      </p:pic>
      <p:pic>
        <p:nvPicPr>
          <p:cNvPr id="6" name="Picture 5">
            <a:extLst>
              <a:ext uri="{FF2B5EF4-FFF2-40B4-BE49-F238E27FC236}">
                <a16:creationId xmlns:a16="http://schemas.microsoft.com/office/drawing/2014/main" id="{B619000E-893A-4244-8F31-9CA4E2A19A48}"/>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258295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11675"/>
            <a:ext cx="68980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Prerequisites for running the project</a:t>
            </a:r>
            <a:endParaRPr sz="2400" dirty="0"/>
          </a:p>
        </p:txBody>
      </p:sp>
      <p:pic>
        <p:nvPicPr>
          <p:cNvPr id="5" name="Picture 4">
            <a:extLst>
              <a:ext uri="{FF2B5EF4-FFF2-40B4-BE49-F238E27FC236}">
                <a16:creationId xmlns:a16="http://schemas.microsoft.com/office/drawing/2014/main" id="{71AD5290-B2E7-487F-963F-89E2041B0755}"/>
              </a:ext>
            </a:extLst>
          </p:cNvPr>
          <p:cNvPicPr>
            <a:picLocks noChangeAspect="1"/>
          </p:cNvPicPr>
          <p:nvPr/>
        </p:nvPicPr>
        <p:blipFill>
          <a:blip r:embed="rId3"/>
          <a:stretch>
            <a:fillRect/>
          </a:stretch>
        </p:blipFill>
        <p:spPr>
          <a:xfrm>
            <a:off x="0" y="700575"/>
            <a:ext cx="9144000" cy="4071938"/>
          </a:xfrm>
          <a:prstGeom prst="rect">
            <a:avLst/>
          </a:prstGeom>
        </p:spPr>
      </p:pic>
      <p:pic>
        <p:nvPicPr>
          <p:cNvPr id="8" name="Picture 7">
            <a:extLst>
              <a:ext uri="{FF2B5EF4-FFF2-40B4-BE49-F238E27FC236}">
                <a16:creationId xmlns:a16="http://schemas.microsoft.com/office/drawing/2014/main" id="{314C4F04-198F-42C1-A38A-D0F7689A4AF2}"/>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57380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Output (Graph)</a:t>
            </a:r>
            <a:endParaRPr dirty="0"/>
          </a:p>
        </p:txBody>
      </p:sp>
      <p:grpSp>
        <p:nvGrpSpPr>
          <p:cNvPr id="1330" name="Google Shape;1330;p46"/>
          <p:cNvGrpSpPr/>
          <p:nvPr/>
        </p:nvGrpSpPr>
        <p:grpSpPr>
          <a:xfrm>
            <a:off x="2099345" y="959219"/>
            <a:ext cx="4955242" cy="3872753"/>
            <a:chOff x="1153225" y="1597649"/>
            <a:chExt cx="3842140" cy="3019074"/>
          </a:xfrm>
        </p:grpSpPr>
        <p:grpSp>
          <p:nvGrpSpPr>
            <p:cNvPr id="1331" name="Google Shape;1331;p46"/>
            <p:cNvGrpSpPr/>
            <p:nvPr/>
          </p:nvGrpSpPr>
          <p:grpSpPr>
            <a:xfrm>
              <a:off x="1153225" y="1597649"/>
              <a:ext cx="3842140" cy="3019074"/>
              <a:chOff x="238125" y="1676700"/>
              <a:chExt cx="2045650" cy="1779275"/>
            </a:xfrm>
          </p:grpSpPr>
          <p:sp>
            <p:nvSpPr>
              <p:cNvPr id="1332" name="Google Shape;1332;p46"/>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46"/>
            <p:cNvSpPr/>
            <p:nvPr/>
          </p:nvSpPr>
          <p:spPr>
            <a:xfrm>
              <a:off x="3014150" y="4032725"/>
              <a:ext cx="120300" cy="12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4E0B5F6-481E-4D98-8804-A5ABDC98F05C}"/>
              </a:ext>
            </a:extLst>
          </p:cNvPr>
          <p:cNvPicPr>
            <a:picLocks noChangeAspect="1"/>
          </p:cNvPicPr>
          <p:nvPr/>
        </p:nvPicPr>
        <p:blipFill>
          <a:blip r:embed="rId3"/>
          <a:stretch>
            <a:fillRect/>
          </a:stretch>
        </p:blipFill>
        <p:spPr>
          <a:xfrm>
            <a:off x="2354742" y="1175749"/>
            <a:ext cx="4434516" cy="2480023"/>
          </a:xfrm>
          <a:prstGeom prst="rect">
            <a:avLst/>
          </a:prstGeom>
        </p:spPr>
      </p:pic>
      <p:pic>
        <p:nvPicPr>
          <p:cNvPr id="35" name="Picture 34">
            <a:extLst>
              <a:ext uri="{FF2B5EF4-FFF2-40B4-BE49-F238E27FC236}">
                <a16:creationId xmlns:a16="http://schemas.microsoft.com/office/drawing/2014/main" id="{2EFE9DA9-F8AD-4090-8C0E-1A84B74F8923}"/>
              </a:ext>
            </a:extLst>
          </p:cNvPr>
          <p:cNvPicPr>
            <a:picLocks noChangeAspect="1"/>
          </p:cNvPicPr>
          <p:nvPr/>
        </p:nvPicPr>
        <p:blipFill>
          <a:blip r:embed="rId4"/>
          <a:stretch>
            <a:fillRect/>
          </a:stretch>
        </p:blipFill>
        <p:spPr>
          <a:xfrm>
            <a:off x="7226719" y="4485349"/>
            <a:ext cx="1905000" cy="600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38015" y="1103083"/>
            <a:ext cx="3534300" cy="31044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project deals with the processing of the data from </a:t>
            </a:r>
            <a:r>
              <a:rPr lang="en-US" dirty="0">
                <a:hlinkClick r:id="rId3"/>
              </a:rPr>
              <a:t>www.weatherbit.io</a:t>
            </a:r>
            <a:r>
              <a:rPr lang="en-US" dirty="0"/>
              <a:t> using Kafka and Spark Streaming .</a:t>
            </a:r>
          </a:p>
          <a:p>
            <a:pPr marL="0" lvl="0" indent="0" algn="l" rtl="0">
              <a:spcBef>
                <a:spcPts val="0"/>
              </a:spcBef>
              <a:spcAft>
                <a:spcPts val="0"/>
              </a:spcAft>
              <a:buNone/>
            </a:pPr>
            <a:r>
              <a:rPr lang="en-US" dirty="0"/>
              <a:t> Here we are simulating the streaming data using previous days data and visualizing the outcome using matplotlib. The data processing is developed using Python.</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Project</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10013;p58">
            <a:extLst>
              <a:ext uri="{FF2B5EF4-FFF2-40B4-BE49-F238E27FC236}">
                <a16:creationId xmlns:a16="http://schemas.microsoft.com/office/drawing/2014/main" id="{543600C6-FA79-4F4E-A1FF-D2D449DF1938}"/>
              </a:ext>
            </a:extLst>
          </p:cNvPr>
          <p:cNvGrpSpPr/>
          <p:nvPr/>
        </p:nvGrpSpPr>
        <p:grpSpPr>
          <a:xfrm>
            <a:off x="5409028" y="1521844"/>
            <a:ext cx="2004646" cy="2044556"/>
            <a:chOff x="1404617" y="3226962"/>
            <a:chExt cx="370168" cy="325965"/>
          </a:xfrm>
          <a:solidFill>
            <a:schemeClr val="accent6">
              <a:lumMod val="40000"/>
              <a:lumOff val="60000"/>
            </a:schemeClr>
          </a:solidFill>
        </p:grpSpPr>
        <p:sp>
          <p:nvSpPr>
            <p:cNvPr id="74" name="Google Shape;10014;p58">
              <a:extLst>
                <a:ext uri="{FF2B5EF4-FFF2-40B4-BE49-F238E27FC236}">
                  <a16:creationId xmlns:a16="http://schemas.microsoft.com/office/drawing/2014/main" id="{5EA32A95-4321-40B5-8EC7-80649DDE69E4}"/>
                </a:ext>
              </a:extLst>
            </p:cNvPr>
            <p:cNvSpPr/>
            <p:nvPr/>
          </p:nvSpPr>
          <p:spPr>
            <a:xfrm>
              <a:off x="1535067" y="3226962"/>
              <a:ext cx="12130" cy="37090"/>
            </a:xfrm>
            <a:custGeom>
              <a:avLst/>
              <a:gdLst/>
              <a:ahLst/>
              <a:cxnLst/>
              <a:rect l="l" t="t" r="r" b="b"/>
              <a:pathLst>
                <a:path w="382" h="1168" extrusionOk="0">
                  <a:moveTo>
                    <a:pt x="191" y="1"/>
                  </a:moveTo>
                  <a:cubicBezTo>
                    <a:pt x="84" y="1"/>
                    <a:pt x="0" y="84"/>
                    <a:pt x="0" y="191"/>
                  </a:cubicBezTo>
                  <a:lnTo>
                    <a:pt x="0" y="977"/>
                  </a:lnTo>
                  <a:cubicBezTo>
                    <a:pt x="0" y="1084"/>
                    <a:pt x="84" y="1168"/>
                    <a:pt x="191" y="1168"/>
                  </a:cubicBezTo>
                  <a:cubicBezTo>
                    <a:pt x="298" y="1168"/>
                    <a:pt x="381" y="1084"/>
                    <a:pt x="381" y="977"/>
                  </a:cubicBezTo>
                  <a:lnTo>
                    <a:pt x="381" y="191"/>
                  </a:lnTo>
                  <a:cubicBezTo>
                    <a:pt x="381" y="84"/>
                    <a:pt x="298" y="1"/>
                    <a:pt x="19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10015;p58">
              <a:extLst>
                <a:ext uri="{FF2B5EF4-FFF2-40B4-BE49-F238E27FC236}">
                  <a16:creationId xmlns:a16="http://schemas.microsoft.com/office/drawing/2014/main" id="{1158F607-00FD-476F-8E6B-81DC0D7FE2A6}"/>
                </a:ext>
              </a:extLst>
            </p:cNvPr>
            <p:cNvSpPr/>
            <p:nvPr/>
          </p:nvSpPr>
          <p:spPr>
            <a:xfrm>
              <a:off x="1472287" y="3243221"/>
              <a:ext cx="25753" cy="34073"/>
            </a:xfrm>
            <a:custGeom>
              <a:avLst/>
              <a:gdLst/>
              <a:ahLst/>
              <a:cxnLst/>
              <a:rect l="l" t="t" r="r" b="b"/>
              <a:pathLst>
                <a:path w="811" h="1073" extrusionOk="0">
                  <a:moveTo>
                    <a:pt x="217" y="1"/>
                  </a:moveTo>
                  <a:cubicBezTo>
                    <a:pt x="185" y="1"/>
                    <a:pt x="152" y="9"/>
                    <a:pt x="120" y="25"/>
                  </a:cubicBezTo>
                  <a:cubicBezTo>
                    <a:pt x="25" y="72"/>
                    <a:pt x="1" y="179"/>
                    <a:pt x="37" y="287"/>
                  </a:cubicBezTo>
                  <a:lnTo>
                    <a:pt x="442" y="989"/>
                  </a:lnTo>
                  <a:cubicBezTo>
                    <a:pt x="477" y="1049"/>
                    <a:pt x="549" y="1072"/>
                    <a:pt x="608" y="1072"/>
                  </a:cubicBezTo>
                  <a:cubicBezTo>
                    <a:pt x="632" y="1072"/>
                    <a:pt x="668" y="1061"/>
                    <a:pt x="692" y="1049"/>
                  </a:cubicBezTo>
                  <a:cubicBezTo>
                    <a:pt x="787" y="989"/>
                    <a:pt x="811" y="882"/>
                    <a:pt x="775" y="775"/>
                  </a:cubicBezTo>
                  <a:lnTo>
                    <a:pt x="382" y="96"/>
                  </a:lnTo>
                  <a:cubicBezTo>
                    <a:pt x="342" y="33"/>
                    <a:pt x="281" y="1"/>
                    <a:pt x="2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10016;p58">
              <a:extLst>
                <a:ext uri="{FF2B5EF4-FFF2-40B4-BE49-F238E27FC236}">
                  <a16:creationId xmlns:a16="http://schemas.microsoft.com/office/drawing/2014/main" id="{E0C2845B-EC9F-4D94-AC90-EF54C55D4A40}"/>
                </a:ext>
              </a:extLst>
            </p:cNvPr>
            <p:cNvSpPr/>
            <p:nvPr/>
          </p:nvSpPr>
          <p:spPr>
            <a:xfrm>
              <a:off x="1426179" y="3289266"/>
              <a:ext cx="35947" cy="24705"/>
            </a:xfrm>
            <a:custGeom>
              <a:avLst/>
              <a:gdLst/>
              <a:ahLst/>
              <a:cxnLst/>
              <a:rect l="l" t="t" r="r" b="b"/>
              <a:pathLst>
                <a:path w="1132" h="778" extrusionOk="0">
                  <a:moveTo>
                    <a:pt x="229" y="1"/>
                  </a:moveTo>
                  <a:cubicBezTo>
                    <a:pt x="159" y="1"/>
                    <a:pt x="89" y="41"/>
                    <a:pt x="48" y="99"/>
                  </a:cubicBezTo>
                  <a:cubicBezTo>
                    <a:pt x="0" y="194"/>
                    <a:pt x="36" y="301"/>
                    <a:pt x="143" y="361"/>
                  </a:cubicBezTo>
                  <a:lnTo>
                    <a:pt x="822" y="742"/>
                  </a:lnTo>
                  <a:cubicBezTo>
                    <a:pt x="858" y="754"/>
                    <a:pt x="881" y="777"/>
                    <a:pt x="917" y="777"/>
                  </a:cubicBezTo>
                  <a:cubicBezTo>
                    <a:pt x="977" y="777"/>
                    <a:pt x="1048" y="742"/>
                    <a:pt x="1072" y="682"/>
                  </a:cubicBezTo>
                  <a:cubicBezTo>
                    <a:pt x="1132" y="599"/>
                    <a:pt x="1096" y="480"/>
                    <a:pt x="1001" y="420"/>
                  </a:cubicBezTo>
                  <a:lnTo>
                    <a:pt x="322" y="27"/>
                  </a:lnTo>
                  <a:cubicBezTo>
                    <a:pt x="292" y="9"/>
                    <a:pt x="261" y="1"/>
                    <a:pt x="22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0017;p58">
              <a:extLst>
                <a:ext uri="{FF2B5EF4-FFF2-40B4-BE49-F238E27FC236}">
                  <a16:creationId xmlns:a16="http://schemas.microsoft.com/office/drawing/2014/main" id="{1C5CAF85-DD8F-4A46-9BF6-E09D06B6634C}"/>
                </a:ext>
              </a:extLst>
            </p:cNvPr>
            <p:cNvSpPr/>
            <p:nvPr/>
          </p:nvSpPr>
          <p:spPr>
            <a:xfrm>
              <a:off x="1410682" y="3350997"/>
              <a:ext cx="37439" cy="12511"/>
            </a:xfrm>
            <a:custGeom>
              <a:avLst/>
              <a:gdLst/>
              <a:ahLst/>
              <a:cxnLst/>
              <a:rect l="l" t="t" r="r" b="b"/>
              <a:pathLst>
                <a:path w="1179" h="394" extrusionOk="0">
                  <a:moveTo>
                    <a:pt x="191" y="0"/>
                  </a:moveTo>
                  <a:cubicBezTo>
                    <a:pt x="96" y="0"/>
                    <a:pt x="0" y="95"/>
                    <a:pt x="0" y="203"/>
                  </a:cubicBezTo>
                  <a:cubicBezTo>
                    <a:pt x="0" y="298"/>
                    <a:pt x="84" y="393"/>
                    <a:pt x="191" y="393"/>
                  </a:cubicBezTo>
                  <a:lnTo>
                    <a:pt x="988" y="393"/>
                  </a:lnTo>
                  <a:cubicBezTo>
                    <a:pt x="1084" y="393"/>
                    <a:pt x="1179" y="298"/>
                    <a:pt x="1179" y="203"/>
                  </a:cubicBezTo>
                  <a:cubicBezTo>
                    <a:pt x="1179" y="95"/>
                    <a:pt x="1084" y="0"/>
                    <a:pt x="988"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10018;p58">
              <a:extLst>
                <a:ext uri="{FF2B5EF4-FFF2-40B4-BE49-F238E27FC236}">
                  <a16:creationId xmlns:a16="http://schemas.microsoft.com/office/drawing/2014/main" id="{9A0BA3C8-6D67-47E9-BB9C-F4F822955FA4}"/>
                </a:ext>
              </a:extLst>
            </p:cNvPr>
            <p:cNvSpPr/>
            <p:nvPr/>
          </p:nvSpPr>
          <p:spPr>
            <a:xfrm>
              <a:off x="1426179" y="3400980"/>
              <a:ext cx="35566" cy="24896"/>
            </a:xfrm>
            <a:custGeom>
              <a:avLst/>
              <a:gdLst/>
              <a:ahLst/>
              <a:cxnLst/>
              <a:rect l="l" t="t" r="r" b="b"/>
              <a:pathLst>
                <a:path w="1120" h="784" extrusionOk="0">
                  <a:moveTo>
                    <a:pt x="904" y="0"/>
                  </a:moveTo>
                  <a:cubicBezTo>
                    <a:pt x="874" y="0"/>
                    <a:pt x="843" y="7"/>
                    <a:pt x="810" y="22"/>
                  </a:cubicBezTo>
                  <a:lnTo>
                    <a:pt x="119" y="414"/>
                  </a:lnTo>
                  <a:cubicBezTo>
                    <a:pt x="36" y="486"/>
                    <a:pt x="0" y="593"/>
                    <a:pt x="60" y="688"/>
                  </a:cubicBezTo>
                  <a:cubicBezTo>
                    <a:pt x="96" y="748"/>
                    <a:pt x="167" y="784"/>
                    <a:pt x="227" y="784"/>
                  </a:cubicBezTo>
                  <a:cubicBezTo>
                    <a:pt x="262" y="784"/>
                    <a:pt x="286" y="760"/>
                    <a:pt x="322" y="748"/>
                  </a:cubicBezTo>
                  <a:lnTo>
                    <a:pt x="1001" y="367"/>
                  </a:lnTo>
                  <a:cubicBezTo>
                    <a:pt x="1096" y="307"/>
                    <a:pt x="1120" y="200"/>
                    <a:pt x="1072" y="93"/>
                  </a:cubicBezTo>
                  <a:cubicBezTo>
                    <a:pt x="1031" y="35"/>
                    <a:pt x="972" y="0"/>
                    <a:pt x="904"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0019;p58">
              <a:extLst>
                <a:ext uri="{FF2B5EF4-FFF2-40B4-BE49-F238E27FC236}">
                  <a16:creationId xmlns:a16="http://schemas.microsoft.com/office/drawing/2014/main" id="{88E676B1-506F-4151-9B79-860912AC9D98}"/>
                </a:ext>
              </a:extLst>
            </p:cNvPr>
            <p:cNvSpPr/>
            <p:nvPr/>
          </p:nvSpPr>
          <p:spPr>
            <a:xfrm>
              <a:off x="1620138" y="3289043"/>
              <a:ext cx="35566" cy="24928"/>
            </a:xfrm>
            <a:custGeom>
              <a:avLst/>
              <a:gdLst/>
              <a:ahLst/>
              <a:cxnLst/>
              <a:rect l="l" t="t" r="r" b="b"/>
              <a:pathLst>
                <a:path w="1120" h="785" extrusionOk="0">
                  <a:moveTo>
                    <a:pt x="895" y="1"/>
                  </a:moveTo>
                  <a:cubicBezTo>
                    <a:pt x="864" y="1"/>
                    <a:pt x="831" y="8"/>
                    <a:pt x="798" y="22"/>
                  </a:cubicBezTo>
                  <a:lnTo>
                    <a:pt x="119" y="403"/>
                  </a:lnTo>
                  <a:cubicBezTo>
                    <a:pt x="24" y="463"/>
                    <a:pt x="0" y="570"/>
                    <a:pt x="48" y="677"/>
                  </a:cubicBezTo>
                  <a:cubicBezTo>
                    <a:pt x="107" y="749"/>
                    <a:pt x="167" y="784"/>
                    <a:pt x="227" y="784"/>
                  </a:cubicBezTo>
                  <a:cubicBezTo>
                    <a:pt x="250" y="784"/>
                    <a:pt x="286" y="761"/>
                    <a:pt x="310" y="749"/>
                  </a:cubicBezTo>
                  <a:lnTo>
                    <a:pt x="1000" y="368"/>
                  </a:lnTo>
                  <a:cubicBezTo>
                    <a:pt x="1084" y="308"/>
                    <a:pt x="1120" y="201"/>
                    <a:pt x="1072" y="94"/>
                  </a:cubicBezTo>
                  <a:cubicBezTo>
                    <a:pt x="1031" y="36"/>
                    <a:pt x="966" y="1"/>
                    <a:pt x="895"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0020;p58">
              <a:extLst>
                <a:ext uri="{FF2B5EF4-FFF2-40B4-BE49-F238E27FC236}">
                  <a16:creationId xmlns:a16="http://schemas.microsoft.com/office/drawing/2014/main" id="{ECA4E0AD-BC8D-42E8-BF01-FE4FA50C49D8}"/>
                </a:ext>
              </a:extLst>
            </p:cNvPr>
            <p:cNvSpPr/>
            <p:nvPr/>
          </p:nvSpPr>
          <p:spPr>
            <a:xfrm>
              <a:off x="1584224" y="3243507"/>
              <a:ext cx="26103" cy="33787"/>
            </a:xfrm>
            <a:custGeom>
              <a:avLst/>
              <a:gdLst/>
              <a:ahLst/>
              <a:cxnLst/>
              <a:rect l="l" t="t" r="r" b="b"/>
              <a:pathLst>
                <a:path w="822" h="1064" extrusionOk="0">
                  <a:moveTo>
                    <a:pt x="594" y="1"/>
                  </a:moveTo>
                  <a:cubicBezTo>
                    <a:pt x="527" y="1"/>
                    <a:pt x="458" y="41"/>
                    <a:pt x="417" y="99"/>
                  </a:cubicBezTo>
                  <a:lnTo>
                    <a:pt x="24" y="790"/>
                  </a:lnTo>
                  <a:cubicBezTo>
                    <a:pt x="0" y="873"/>
                    <a:pt x="24" y="992"/>
                    <a:pt x="119" y="1040"/>
                  </a:cubicBezTo>
                  <a:cubicBezTo>
                    <a:pt x="143" y="1052"/>
                    <a:pt x="179" y="1063"/>
                    <a:pt x="203" y="1063"/>
                  </a:cubicBezTo>
                  <a:cubicBezTo>
                    <a:pt x="262" y="1063"/>
                    <a:pt x="346" y="1040"/>
                    <a:pt x="369" y="980"/>
                  </a:cubicBezTo>
                  <a:lnTo>
                    <a:pt x="762" y="290"/>
                  </a:lnTo>
                  <a:cubicBezTo>
                    <a:pt x="822" y="206"/>
                    <a:pt x="774" y="87"/>
                    <a:pt x="679" y="28"/>
                  </a:cubicBezTo>
                  <a:cubicBezTo>
                    <a:pt x="653" y="9"/>
                    <a:pt x="624" y="1"/>
                    <a:pt x="594"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10021;p58">
              <a:extLst>
                <a:ext uri="{FF2B5EF4-FFF2-40B4-BE49-F238E27FC236}">
                  <a16:creationId xmlns:a16="http://schemas.microsoft.com/office/drawing/2014/main" id="{E04CAE11-2B34-48E2-85DC-0C4D2CB85FAD}"/>
                </a:ext>
              </a:extLst>
            </p:cNvPr>
            <p:cNvSpPr/>
            <p:nvPr/>
          </p:nvSpPr>
          <p:spPr>
            <a:xfrm>
              <a:off x="1404617" y="3271197"/>
              <a:ext cx="285859" cy="281349"/>
            </a:xfrm>
            <a:custGeom>
              <a:avLst/>
              <a:gdLst/>
              <a:ahLst/>
              <a:cxnLst/>
              <a:rect l="l" t="t" r="r" b="b"/>
              <a:pathLst>
                <a:path w="9002" h="8860" extrusionOk="0">
                  <a:moveTo>
                    <a:pt x="4525" y="1013"/>
                  </a:moveTo>
                  <a:lnTo>
                    <a:pt x="4573" y="1025"/>
                  </a:lnTo>
                  <a:lnTo>
                    <a:pt x="4704" y="1025"/>
                  </a:lnTo>
                  <a:lnTo>
                    <a:pt x="4787" y="1061"/>
                  </a:lnTo>
                  <a:lnTo>
                    <a:pt x="4811" y="1061"/>
                  </a:lnTo>
                  <a:lnTo>
                    <a:pt x="4823" y="1072"/>
                  </a:lnTo>
                  <a:cubicBezTo>
                    <a:pt x="4835" y="1072"/>
                    <a:pt x="4835" y="1084"/>
                    <a:pt x="4847" y="1084"/>
                  </a:cubicBezTo>
                  <a:cubicBezTo>
                    <a:pt x="4847" y="1084"/>
                    <a:pt x="4870" y="1084"/>
                    <a:pt x="4870" y="1096"/>
                  </a:cubicBezTo>
                  <a:lnTo>
                    <a:pt x="4942" y="1132"/>
                  </a:lnTo>
                  <a:lnTo>
                    <a:pt x="4954" y="1132"/>
                  </a:lnTo>
                  <a:lnTo>
                    <a:pt x="4989" y="1144"/>
                  </a:lnTo>
                  <a:cubicBezTo>
                    <a:pt x="4989" y="1144"/>
                    <a:pt x="5001" y="1144"/>
                    <a:pt x="5001" y="1156"/>
                  </a:cubicBezTo>
                  <a:cubicBezTo>
                    <a:pt x="5001" y="1156"/>
                    <a:pt x="5013" y="1156"/>
                    <a:pt x="5013" y="1180"/>
                  </a:cubicBezTo>
                  <a:lnTo>
                    <a:pt x="5049" y="1192"/>
                  </a:lnTo>
                  <a:cubicBezTo>
                    <a:pt x="5049" y="1192"/>
                    <a:pt x="5061" y="1192"/>
                    <a:pt x="5061" y="1203"/>
                  </a:cubicBezTo>
                  <a:cubicBezTo>
                    <a:pt x="5061" y="1203"/>
                    <a:pt x="5073" y="1203"/>
                    <a:pt x="5073" y="1215"/>
                  </a:cubicBezTo>
                  <a:lnTo>
                    <a:pt x="5085" y="1239"/>
                  </a:lnTo>
                  <a:cubicBezTo>
                    <a:pt x="5085" y="1239"/>
                    <a:pt x="5109" y="1239"/>
                    <a:pt x="5109" y="1251"/>
                  </a:cubicBezTo>
                  <a:cubicBezTo>
                    <a:pt x="5109" y="1251"/>
                    <a:pt x="5120" y="1251"/>
                    <a:pt x="5120" y="1263"/>
                  </a:cubicBezTo>
                  <a:cubicBezTo>
                    <a:pt x="5120" y="1263"/>
                    <a:pt x="5132" y="1263"/>
                    <a:pt x="5132" y="1275"/>
                  </a:cubicBezTo>
                  <a:lnTo>
                    <a:pt x="5144" y="1299"/>
                  </a:lnTo>
                  <a:cubicBezTo>
                    <a:pt x="5144" y="1299"/>
                    <a:pt x="5168" y="1299"/>
                    <a:pt x="5168" y="1311"/>
                  </a:cubicBezTo>
                  <a:lnTo>
                    <a:pt x="5263" y="1394"/>
                  </a:lnTo>
                  <a:lnTo>
                    <a:pt x="5299" y="1430"/>
                  </a:lnTo>
                  <a:cubicBezTo>
                    <a:pt x="5382" y="1501"/>
                    <a:pt x="5466" y="1596"/>
                    <a:pt x="5537" y="1680"/>
                  </a:cubicBezTo>
                  <a:cubicBezTo>
                    <a:pt x="5561" y="1715"/>
                    <a:pt x="5585" y="1739"/>
                    <a:pt x="5597" y="1787"/>
                  </a:cubicBezTo>
                  <a:lnTo>
                    <a:pt x="5597" y="1799"/>
                  </a:lnTo>
                  <a:cubicBezTo>
                    <a:pt x="5609" y="1834"/>
                    <a:pt x="5644" y="1858"/>
                    <a:pt x="5656" y="1894"/>
                  </a:cubicBezTo>
                  <a:lnTo>
                    <a:pt x="5656" y="1906"/>
                  </a:lnTo>
                  <a:cubicBezTo>
                    <a:pt x="5668" y="1930"/>
                    <a:pt x="5680" y="1965"/>
                    <a:pt x="5704" y="2013"/>
                  </a:cubicBezTo>
                  <a:lnTo>
                    <a:pt x="5704" y="2025"/>
                  </a:lnTo>
                  <a:cubicBezTo>
                    <a:pt x="5716" y="2049"/>
                    <a:pt x="5728" y="2096"/>
                    <a:pt x="5740" y="2132"/>
                  </a:cubicBezTo>
                  <a:lnTo>
                    <a:pt x="5740" y="2144"/>
                  </a:lnTo>
                  <a:cubicBezTo>
                    <a:pt x="5763" y="2168"/>
                    <a:pt x="5775" y="2215"/>
                    <a:pt x="5775" y="2251"/>
                  </a:cubicBezTo>
                  <a:lnTo>
                    <a:pt x="5775" y="2263"/>
                  </a:lnTo>
                  <a:cubicBezTo>
                    <a:pt x="5787" y="2287"/>
                    <a:pt x="5787" y="2335"/>
                    <a:pt x="5799" y="2382"/>
                  </a:cubicBezTo>
                  <a:lnTo>
                    <a:pt x="5799" y="2394"/>
                  </a:lnTo>
                  <a:cubicBezTo>
                    <a:pt x="5799" y="2442"/>
                    <a:pt x="5823" y="2466"/>
                    <a:pt x="5823" y="2513"/>
                  </a:cubicBezTo>
                  <a:lnTo>
                    <a:pt x="5823" y="2525"/>
                  </a:lnTo>
                  <a:lnTo>
                    <a:pt x="5823" y="2549"/>
                  </a:lnTo>
                  <a:cubicBezTo>
                    <a:pt x="5728" y="2620"/>
                    <a:pt x="5466" y="2739"/>
                    <a:pt x="5240" y="2894"/>
                  </a:cubicBezTo>
                  <a:cubicBezTo>
                    <a:pt x="5216" y="2894"/>
                    <a:pt x="5216" y="2906"/>
                    <a:pt x="5216" y="2906"/>
                  </a:cubicBezTo>
                  <a:cubicBezTo>
                    <a:pt x="5192" y="2918"/>
                    <a:pt x="5180" y="2930"/>
                    <a:pt x="5144" y="2966"/>
                  </a:cubicBezTo>
                  <a:cubicBezTo>
                    <a:pt x="5120" y="2977"/>
                    <a:pt x="5085" y="3013"/>
                    <a:pt x="5061" y="3037"/>
                  </a:cubicBezTo>
                  <a:cubicBezTo>
                    <a:pt x="5025" y="3049"/>
                    <a:pt x="5013" y="3085"/>
                    <a:pt x="4978" y="3097"/>
                  </a:cubicBezTo>
                  <a:cubicBezTo>
                    <a:pt x="4620" y="3406"/>
                    <a:pt x="4347" y="3823"/>
                    <a:pt x="4204" y="4299"/>
                  </a:cubicBezTo>
                  <a:cubicBezTo>
                    <a:pt x="4180" y="4299"/>
                    <a:pt x="4144" y="4287"/>
                    <a:pt x="4132" y="4287"/>
                  </a:cubicBezTo>
                  <a:cubicBezTo>
                    <a:pt x="4061" y="4275"/>
                    <a:pt x="3966" y="4275"/>
                    <a:pt x="3894" y="4275"/>
                  </a:cubicBezTo>
                  <a:lnTo>
                    <a:pt x="3632" y="4275"/>
                  </a:lnTo>
                  <a:cubicBezTo>
                    <a:pt x="3608" y="4275"/>
                    <a:pt x="3596" y="4251"/>
                    <a:pt x="3585" y="4251"/>
                  </a:cubicBezTo>
                  <a:lnTo>
                    <a:pt x="3573" y="4251"/>
                  </a:lnTo>
                  <a:cubicBezTo>
                    <a:pt x="3549" y="4240"/>
                    <a:pt x="3537" y="4240"/>
                    <a:pt x="3525" y="4228"/>
                  </a:cubicBezTo>
                  <a:cubicBezTo>
                    <a:pt x="3513" y="4216"/>
                    <a:pt x="3489" y="4216"/>
                    <a:pt x="3465" y="4192"/>
                  </a:cubicBezTo>
                  <a:lnTo>
                    <a:pt x="3454" y="4180"/>
                  </a:lnTo>
                  <a:cubicBezTo>
                    <a:pt x="3430" y="4168"/>
                    <a:pt x="3418" y="4168"/>
                    <a:pt x="3406" y="4156"/>
                  </a:cubicBezTo>
                  <a:lnTo>
                    <a:pt x="3394" y="4156"/>
                  </a:lnTo>
                  <a:cubicBezTo>
                    <a:pt x="3370" y="4132"/>
                    <a:pt x="3358" y="4120"/>
                    <a:pt x="3346" y="4120"/>
                  </a:cubicBezTo>
                  <a:lnTo>
                    <a:pt x="3335" y="4109"/>
                  </a:lnTo>
                  <a:cubicBezTo>
                    <a:pt x="3311" y="4097"/>
                    <a:pt x="3299" y="4097"/>
                    <a:pt x="3287" y="4073"/>
                  </a:cubicBezTo>
                  <a:lnTo>
                    <a:pt x="3275" y="4073"/>
                  </a:lnTo>
                  <a:lnTo>
                    <a:pt x="3227" y="4037"/>
                  </a:lnTo>
                  <a:lnTo>
                    <a:pt x="3215" y="4013"/>
                  </a:lnTo>
                  <a:cubicBezTo>
                    <a:pt x="3192" y="4001"/>
                    <a:pt x="3180" y="3990"/>
                    <a:pt x="3168" y="3990"/>
                  </a:cubicBezTo>
                  <a:lnTo>
                    <a:pt x="3156" y="3990"/>
                  </a:lnTo>
                  <a:lnTo>
                    <a:pt x="3108" y="3942"/>
                  </a:lnTo>
                  <a:lnTo>
                    <a:pt x="3096" y="3930"/>
                  </a:lnTo>
                  <a:lnTo>
                    <a:pt x="3061" y="3894"/>
                  </a:lnTo>
                  <a:lnTo>
                    <a:pt x="3049" y="3882"/>
                  </a:lnTo>
                  <a:lnTo>
                    <a:pt x="3001" y="3835"/>
                  </a:lnTo>
                  <a:lnTo>
                    <a:pt x="2989" y="3823"/>
                  </a:lnTo>
                  <a:lnTo>
                    <a:pt x="2989" y="3811"/>
                  </a:lnTo>
                  <a:cubicBezTo>
                    <a:pt x="2870" y="3680"/>
                    <a:pt x="2775" y="3525"/>
                    <a:pt x="2715" y="3358"/>
                  </a:cubicBezTo>
                  <a:cubicBezTo>
                    <a:pt x="2715" y="3347"/>
                    <a:pt x="2703" y="3335"/>
                    <a:pt x="2703" y="3323"/>
                  </a:cubicBezTo>
                  <a:lnTo>
                    <a:pt x="2703" y="3299"/>
                  </a:lnTo>
                  <a:cubicBezTo>
                    <a:pt x="2703" y="3287"/>
                    <a:pt x="2692" y="3275"/>
                    <a:pt x="2692" y="3263"/>
                  </a:cubicBezTo>
                  <a:lnTo>
                    <a:pt x="2692" y="3239"/>
                  </a:lnTo>
                  <a:cubicBezTo>
                    <a:pt x="2692" y="3228"/>
                    <a:pt x="2680" y="3204"/>
                    <a:pt x="2680" y="3180"/>
                  </a:cubicBezTo>
                  <a:cubicBezTo>
                    <a:pt x="2656" y="3108"/>
                    <a:pt x="2644" y="3049"/>
                    <a:pt x="2632" y="2977"/>
                  </a:cubicBezTo>
                  <a:lnTo>
                    <a:pt x="2632" y="2930"/>
                  </a:lnTo>
                  <a:lnTo>
                    <a:pt x="2632" y="2882"/>
                  </a:lnTo>
                  <a:cubicBezTo>
                    <a:pt x="2632" y="2823"/>
                    <a:pt x="2620" y="2763"/>
                    <a:pt x="2620" y="2704"/>
                  </a:cubicBezTo>
                  <a:lnTo>
                    <a:pt x="2620" y="2644"/>
                  </a:lnTo>
                  <a:lnTo>
                    <a:pt x="2620" y="2632"/>
                  </a:lnTo>
                  <a:lnTo>
                    <a:pt x="2620" y="2573"/>
                  </a:lnTo>
                  <a:lnTo>
                    <a:pt x="2620" y="2513"/>
                  </a:lnTo>
                  <a:lnTo>
                    <a:pt x="2620" y="2501"/>
                  </a:lnTo>
                  <a:cubicBezTo>
                    <a:pt x="2620" y="2454"/>
                    <a:pt x="2632" y="2430"/>
                    <a:pt x="2632" y="2382"/>
                  </a:cubicBezTo>
                  <a:lnTo>
                    <a:pt x="2632" y="2370"/>
                  </a:lnTo>
                  <a:cubicBezTo>
                    <a:pt x="2632" y="2335"/>
                    <a:pt x="2644" y="2287"/>
                    <a:pt x="2656" y="2263"/>
                  </a:cubicBezTo>
                  <a:lnTo>
                    <a:pt x="2656" y="2251"/>
                  </a:lnTo>
                  <a:cubicBezTo>
                    <a:pt x="2680" y="2215"/>
                    <a:pt x="2680" y="2168"/>
                    <a:pt x="2692" y="2144"/>
                  </a:cubicBezTo>
                  <a:lnTo>
                    <a:pt x="2692" y="2132"/>
                  </a:lnTo>
                  <a:cubicBezTo>
                    <a:pt x="2703" y="2096"/>
                    <a:pt x="2715" y="2049"/>
                    <a:pt x="2739" y="2025"/>
                  </a:cubicBezTo>
                  <a:lnTo>
                    <a:pt x="2739" y="2013"/>
                  </a:lnTo>
                  <a:cubicBezTo>
                    <a:pt x="2751" y="1977"/>
                    <a:pt x="2763" y="1930"/>
                    <a:pt x="2775" y="1906"/>
                  </a:cubicBezTo>
                  <a:lnTo>
                    <a:pt x="2775" y="1894"/>
                  </a:lnTo>
                  <a:cubicBezTo>
                    <a:pt x="2799" y="1858"/>
                    <a:pt x="2811" y="1834"/>
                    <a:pt x="2834" y="1799"/>
                  </a:cubicBezTo>
                  <a:lnTo>
                    <a:pt x="2858" y="1787"/>
                  </a:lnTo>
                  <a:cubicBezTo>
                    <a:pt x="2870" y="1751"/>
                    <a:pt x="2894" y="1727"/>
                    <a:pt x="2918" y="1692"/>
                  </a:cubicBezTo>
                  <a:cubicBezTo>
                    <a:pt x="2989" y="1608"/>
                    <a:pt x="3061" y="1513"/>
                    <a:pt x="3156" y="1442"/>
                  </a:cubicBezTo>
                  <a:lnTo>
                    <a:pt x="3180" y="1418"/>
                  </a:lnTo>
                  <a:lnTo>
                    <a:pt x="3299" y="1311"/>
                  </a:lnTo>
                  <a:cubicBezTo>
                    <a:pt x="3299" y="1311"/>
                    <a:pt x="3311" y="1311"/>
                    <a:pt x="3311" y="1299"/>
                  </a:cubicBezTo>
                  <a:cubicBezTo>
                    <a:pt x="3311" y="1299"/>
                    <a:pt x="3335" y="1299"/>
                    <a:pt x="3335" y="1275"/>
                  </a:cubicBezTo>
                  <a:lnTo>
                    <a:pt x="3346" y="1263"/>
                  </a:lnTo>
                  <a:cubicBezTo>
                    <a:pt x="3346" y="1263"/>
                    <a:pt x="3358" y="1263"/>
                    <a:pt x="3358" y="1251"/>
                  </a:cubicBezTo>
                  <a:cubicBezTo>
                    <a:pt x="3358" y="1251"/>
                    <a:pt x="3370" y="1251"/>
                    <a:pt x="3370" y="1239"/>
                  </a:cubicBezTo>
                  <a:cubicBezTo>
                    <a:pt x="3370" y="1239"/>
                    <a:pt x="3394" y="1239"/>
                    <a:pt x="3394" y="1215"/>
                  </a:cubicBezTo>
                  <a:cubicBezTo>
                    <a:pt x="3394" y="1215"/>
                    <a:pt x="3406" y="1215"/>
                    <a:pt x="3406" y="1203"/>
                  </a:cubicBezTo>
                  <a:lnTo>
                    <a:pt x="3430" y="1192"/>
                  </a:lnTo>
                  <a:cubicBezTo>
                    <a:pt x="3430" y="1192"/>
                    <a:pt x="3454" y="1192"/>
                    <a:pt x="3454" y="1180"/>
                  </a:cubicBezTo>
                  <a:cubicBezTo>
                    <a:pt x="3454" y="1180"/>
                    <a:pt x="3465" y="1180"/>
                    <a:pt x="3465" y="1156"/>
                  </a:cubicBezTo>
                  <a:lnTo>
                    <a:pt x="3489" y="1144"/>
                  </a:lnTo>
                  <a:cubicBezTo>
                    <a:pt x="3489" y="1144"/>
                    <a:pt x="3513" y="1144"/>
                    <a:pt x="3513" y="1132"/>
                  </a:cubicBezTo>
                  <a:lnTo>
                    <a:pt x="3585" y="1096"/>
                  </a:lnTo>
                  <a:cubicBezTo>
                    <a:pt x="3585" y="1096"/>
                    <a:pt x="3596" y="1096"/>
                    <a:pt x="3596" y="1084"/>
                  </a:cubicBezTo>
                  <a:cubicBezTo>
                    <a:pt x="3608" y="1084"/>
                    <a:pt x="3608" y="1072"/>
                    <a:pt x="3632" y="1072"/>
                  </a:cubicBezTo>
                  <a:lnTo>
                    <a:pt x="3644" y="1061"/>
                  </a:lnTo>
                  <a:lnTo>
                    <a:pt x="3656" y="1061"/>
                  </a:lnTo>
                  <a:lnTo>
                    <a:pt x="3763" y="1025"/>
                  </a:lnTo>
                  <a:lnTo>
                    <a:pt x="3882" y="1025"/>
                  </a:lnTo>
                  <a:lnTo>
                    <a:pt x="3930" y="1013"/>
                  </a:lnTo>
                  <a:close/>
                  <a:moveTo>
                    <a:pt x="4347" y="418"/>
                  </a:moveTo>
                  <a:cubicBezTo>
                    <a:pt x="4847" y="418"/>
                    <a:pt x="5335" y="584"/>
                    <a:pt x="5740" y="882"/>
                  </a:cubicBezTo>
                  <a:cubicBezTo>
                    <a:pt x="6156" y="1192"/>
                    <a:pt x="6454" y="1620"/>
                    <a:pt x="6585" y="2108"/>
                  </a:cubicBezTo>
                  <a:cubicBezTo>
                    <a:pt x="6621" y="2227"/>
                    <a:pt x="6644" y="2370"/>
                    <a:pt x="6668" y="2489"/>
                  </a:cubicBezTo>
                  <a:lnTo>
                    <a:pt x="6442" y="2489"/>
                  </a:lnTo>
                  <a:cubicBezTo>
                    <a:pt x="6442" y="2442"/>
                    <a:pt x="6430" y="2394"/>
                    <a:pt x="6430" y="2346"/>
                  </a:cubicBezTo>
                  <a:lnTo>
                    <a:pt x="6430" y="2335"/>
                  </a:lnTo>
                  <a:cubicBezTo>
                    <a:pt x="6406" y="2287"/>
                    <a:pt x="6406" y="2251"/>
                    <a:pt x="6394" y="2204"/>
                  </a:cubicBezTo>
                  <a:lnTo>
                    <a:pt x="6394" y="2192"/>
                  </a:lnTo>
                  <a:lnTo>
                    <a:pt x="6347" y="2049"/>
                  </a:lnTo>
                  <a:lnTo>
                    <a:pt x="6347" y="2037"/>
                  </a:lnTo>
                  <a:lnTo>
                    <a:pt x="6311" y="1906"/>
                  </a:lnTo>
                  <a:lnTo>
                    <a:pt x="6311" y="1894"/>
                  </a:lnTo>
                  <a:cubicBezTo>
                    <a:pt x="6287" y="1846"/>
                    <a:pt x="6263" y="1799"/>
                    <a:pt x="6252" y="1775"/>
                  </a:cubicBezTo>
                  <a:lnTo>
                    <a:pt x="6228" y="1751"/>
                  </a:lnTo>
                  <a:cubicBezTo>
                    <a:pt x="6216" y="1715"/>
                    <a:pt x="6192" y="1680"/>
                    <a:pt x="6156" y="1632"/>
                  </a:cubicBezTo>
                  <a:lnTo>
                    <a:pt x="6144" y="1620"/>
                  </a:lnTo>
                  <a:cubicBezTo>
                    <a:pt x="6109" y="1573"/>
                    <a:pt x="6085" y="1549"/>
                    <a:pt x="6073" y="1501"/>
                  </a:cubicBezTo>
                  <a:cubicBezTo>
                    <a:pt x="5978" y="1382"/>
                    <a:pt x="5894" y="1275"/>
                    <a:pt x="5787" y="1192"/>
                  </a:cubicBezTo>
                  <a:lnTo>
                    <a:pt x="5775" y="1180"/>
                  </a:lnTo>
                  <a:lnTo>
                    <a:pt x="5751" y="1156"/>
                  </a:lnTo>
                  <a:lnTo>
                    <a:pt x="5740" y="1144"/>
                  </a:lnTo>
                  <a:lnTo>
                    <a:pt x="5680" y="1084"/>
                  </a:lnTo>
                  <a:lnTo>
                    <a:pt x="5668" y="1072"/>
                  </a:lnTo>
                  <a:lnTo>
                    <a:pt x="5621" y="1037"/>
                  </a:lnTo>
                  <a:lnTo>
                    <a:pt x="5609" y="1025"/>
                  </a:lnTo>
                  <a:lnTo>
                    <a:pt x="5597" y="1013"/>
                  </a:lnTo>
                  <a:lnTo>
                    <a:pt x="5573" y="1001"/>
                  </a:lnTo>
                  <a:lnTo>
                    <a:pt x="5561" y="977"/>
                  </a:lnTo>
                  <a:lnTo>
                    <a:pt x="5549" y="965"/>
                  </a:lnTo>
                  <a:lnTo>
                    <a:pt x="5537" y="953"/>
                  </a:lnTo>
                  <a:lnTo>
                    <a:pt x="5513" y="942"/>
                  </a:lnTo>
                  <a:cubicBezTo>
                    <a:pt x="5513" y="942"/>
                    <a:pt x="5501" y="918"/>
                    <a:pt x="5490" y="918"/>
                  </a:cubicBezTo>
                  <a:lnTo>
                    <a:pt x="5442" y="894"/>
                  </a:lnTo>
                  <a:cubicBezTo>
                    <a:pt x="5430" y="894"/>
                    <a:pt x="5430" y="882"/>
                    <a:pt x="5430" y="882"/>
                  </a:cubicBezTo>
                  <a:cubicBezTo>
                    <a:pt x="5430" y="882"/>
                    <a:pt x="5418" y="858"/>
                    <a:pt x="5394" y="858"/>
                  </a:cubicBezTo>
                  <a:lnTo>
                    <a:pt x="5359" y="834"/>
                  </a:lnTo>
                  <a:cubicBezTo>
                    <a:pt x="5359" y="834"/>
                    <a:pt x="5335" y="834"/>
                    <a:pt x="5335" y="822"/>
                  </a:cubicBezTo>
                  <a:lnTo>
                    <a:pt x="5299" y="787"/>
                  </a:lnTo>
                  <a:cubicBezTo>
                    <a:pt x="5299" y="787"/>
                    <a:pt x="5275" y="787"/>
                    <a:pt x="5275" y="775"/>
                  </a:cubicBezTo>
                  <a:lnTo>
                    <a:pt x="5251" y="763"/>
                  </a:lnTo>
                  <a:cubicBezTo>
                    <a:pt x="5251" y="763"/>
                    <a:pt x="5240" y="763"/>
                    <a:pt x="5216" y="739"/>
                  </a:cubicBezTo>
                  <a:cubicBezTo>
                    <a:pt x="5204" y="739"/>
                    <a:pt x="5192" y="727"/>
                    <a:pt x="5180" y="727"/>
                  </a:cubicBezTo>
                  <a:lnTo>
                    <a:pt x="5144" y="727"/>
                  </a:lnTo>
                  <a:cubicBezTo>
                    <a:pt x="5144" y="727"/>
                    <a:pt x="5132" y="727"/>
                    <a:pt x="5120" y="715"/>
                  </a:cubicBezTo>
                  <a:lnTo>
                    <a:pt x="5037" y="715"/>
                  </a:lnTo>
                  <a:lnTo>
                    <a:pt x="5013" y="703"/>
                  </a:lnTo>
                  <a:lnTo>
                    <a:pt x="5001" y="703"/>
                  </a:lnTo>
                  <a:cubicBezTo>
                    <a:pt x="4978" y="703"/>
                    <a:pt x="4978" y="703"/>
                    <a:pt x="4966" y="680"/>
                  </a:cubicBezTo>
                  <a:lnTo>
                    <a:pt x="3989" y="680"/>
                  </a:lnTo>
                  <a:lnTo>
                    <a:pt x="3942" y="703"/>
                  </a:lnTo>
                  <a:lnTo>
                    <a:pt x="3727" y="703"/>
                  </a:lnTo>
                  <a:cubicBezTo>
                    <a:pt x="3716" y="703"/>
                    <a:pt x="3716" y="703"/>
                    <a:pt x="3704" y="715"/>
                  </a:cubicBezTo>
                  <a:lnTo>
                    <a:pt x="3585" y="715"/>
                  </a:lnTo>
                  <a:cubicBezTo>
                    <a:pt x="3573" y="715"/>
                    <a:pt x="3573" y="715"/>
                    <a:pt x="3549" y="727"/>
                  </a:cubicBezTo>
                  <a:lnTo>
                    <a:pt x="3525" y="727"/>
                  </a:lnTo>
                  <a:cubicBezTo>
                    <a:pt x="3513" y="727"/>
                    <a:pt x="3489" y="751"/>
                    <a:pt x="3477" y="751"/>
                  </a:cubicBezTo>
                  <a:cubicBezTo>
                    <a:pt x="3465" y="751"/>
                    <a:pt x="3465" y="751"/>
                    <a:pt x="3454" y="763"/>
                  </a:cubicBezTo>
                  <a:lnTo>
                    <a:pt x="3418" y="775"/>
                  </a:lnTo>
                  <a:cubicBezTo>
                    <a:pt x="3418" y="775"/>
                    <a:pt x="3406" y="775"/>
                    <a:pt x="3406" y="787"/>
                  </a:cubicBezTo>
                  <a:lnTo>
                    <a:pt x="3370" y="811"/>
                  </a:lnTo>
                  <a:lnTo>
                    <a:pt x="3358" y="822"/>
                  </a:lnTo>
                  <a:cubicBezTo>
                    <a:pt x="3358" y="822"/>
                    <a:pt x="3346" y="822"/>
                    <a:pt x="3346" y="834"/>
                  </a:cubicBezTo>
                  <a:lnTo>
                    <a:pt x="3299" y="870"/>
                  </a:lnTo>
                  <a:lnTo>
                    <a:pt x="3287" y="882"/>
                  </a:lnTo>
                  <a:cubicBezTo>
                    <a:pt x="3275" y="882"/>
                    <a:pt x="3275" y="894"/>
                    <a:pt x="3251" y="894"/>
                  </a:cubicBezTo>
                  <a:lnTo>
                    <a:pt x="3215" y="930"/>
                  </a:lnTo>
                  <a:lnTo>
                    <a:pt x="3192" y="942"/>
                  </a:lnTo>
                  <a:lnTo>
                    <a:pt x="3180" y="953"/>
                  </a:lnTo>
                  <a:cubicBezTo>
                    <a:pt x="3180" y="953"/>
                    <a:pt x="3168" y="965"/>
                    <a:pt x="3156" y="965"/>
                  </a:cubicBezTo>
                  <a:lnTo>
                    <a:pt x="3132" y="989"/>
                  </a:lnTo>
                  <a:lnTo>
                    <a:pt x="3120" y="1001"/>
                  </a:lnTo>
                  <a:lnTo>
                    <a:pt x="3108" y="1013"/>
                  </a:lnTo>
                  <a:cubicBezTo>
                    <a:pt x="3096" y="1013"/>
                    <a:pt x="3096" y="1025"/>
                    <a:pt x="3096" y="1025"/>
                  </a:cubicBezTo>
                  <a:lnTo>
                    <a:pt x="3073" y="1049"/>
                  </a:lnTo>
                  <a:lnTo>
                    <a:pt x="3037" y="1072"/>
                  </a:lnTo>
                  <a:lnTo>
                    <a:pt x="3013" y="1084"/>
                  </a:lnTo>
                  <a:lnTo>
                    <a:pt x="2954" y="1144"/>
                  </a:lnTo>
                  <a:lnTo>
                    <a:pt x="2942" y="1168"/>
                  </a:lnTo>
                  <a:lnTo>
                    <a:pt x="2930" y="1180"/>
                  </a:lnTo>
                  <a:lnTo>
                    <a:pt x="2918" y="1192"/>
                  </a:lnTo>
                  <a:cubicBezTo>
                    <a:pt x="2811" y="1287"/>
                    <a:pt x="2715" y="1382"/>
                    <a:pt x="2632" y="1501"/>
                  </a:cubicBezTo>
                  <a:cubicBezTo>
                    <a:pt x="2596" y="1549"/>
                    <a:pt x="2573" y="1584"/>
                    <a:pt x="2561" y="1620"/>
                  </a:cubicBezTo>
                  <a:lnTo>
                    <a:pt x="2537" y="1644"/>
                  </a:lnTo>
                  <a:cubicBezTo>
                    <a:pt x="2513" y="1680"/>
                    <a:pt x="2501" y="1715"/>
                    <a:pt x="2465" y="1763"/>
                  </a:cubicBezTo>
                  <a:lnTo>
                    <a:pt x="2465" y="1775"/>
                  </a:lnTo>
                  <a:cubicBezTo>
                    <a:pt x="2453" y="1823"/>
                    <a:pt x="2418" y="1846"/>
                    <a:pt x="2406" y="1894"/>
                  </a:cubicBezTo>
                  <a:lnTo>
                    <a:pt x="2406" y="1906"/>
                  </a:lnTo>
                  <a:lnTo>
                    <a:pt x="2358" y="2037"/>
                  </a:lnTo>
                  <a:lnTo>
                    <a:pt x="2358" y="2061"/>
                  </a:lnTo>
                  <a:lnTo>
                    <a:pt x="2322" y="2192"/>
                  </a:lnTo>
                  <a:lnTo>
                    <a:pt x="2322" y="2204"/>
                  </a:lnTo>
                  <a:cubicBezTo>
                    <a:pt x="2299" y="2251"/>
                    <a:pt x="2287" y="2299"/>
                    <a:pt x="2287" y="2335"/>
                  </a:cubicBezTo>
                  <a:lnTo>
                    <a:pt x="2287" y="2358"/>
                  </a:lnTo>
                  <a:cubicBezTo>
                    <a:pt x="2275" y="2394"/>
                    <a:pt x="2275" y="2442"/>
                    <a:pt x="2275" y="2489"/>
                  </a:cubicBezTo>
                  <a:lnTo>
                    <a:pt x="2275" y="2501"/>
                  </a:lnTo>
                  <a:lnTo>
                    <a:pt x="2275" y="2573"/>
                  </a:lnTo>
                  <a:lnTo>
                    <a:pt x="2275" y="2656"/>
                  </a:lnTo>
                  <a:lnTo>
                    <a:pt x="2275" y="2668"/>
                  </a:lnTo>
                  <a:lnTo>
                    <a:pt x="2275" y="2739"/>
                  </a:lnTo>
                  <a:cubicBezTo>
                    <a:pt x="2275" y="2811"/>
                    <a:pt x="2275" y="2894"/>
                    <a:pt x="2287" y="2954"/>
                  </a:cubicBezTo>
                  <a:lnTo>
                    <a:pt x="2287" y="2989"/>
                  </a:lnTo>
                  <a:cubicBezTo>
                    <a:pt x="2287" y="3013"/>
                    <a:pt x="2287" y="3037"/>
                    <a:pt x="2299" y="3049"/>
                  </a:cubicBezTo>
                  <a:cubicBezTo>
                    <a:pt x="2322" y="3144"/>
                    <a:pt x="2334" y="3228"/>
                    <a:pt x="2358" y="3311"/>
                  </a:cubicBezTo>
                  <a:cubicBezTo>
                    <a:pt x="2358" y="3335"/>
                    <a:pt x="2382" y="3347"/>
                    <a:pt x="2394" y="3382"/>
                  </a:cubicBezTo>
                  <a:lnTo>
                    <a:pt x="2394" y="3394"/>
                  </a:lnTo>
                  <a:cubicBezTo>
                    <a:pt x="2394" y="3406"/>
                    <a:pt x="2406" y="3442"/>
                    <a:pt x="2406" y="3454"/>
                  </a:cubicBezTo>
                  <a:lnTo>
                    <a:pt x="2406" y="3466"/>
                  </a:lnTo>
                  <a:cubicBezTo>
                    <a:pt x="2418" y="3489"/>
                    <a:pt x="2418" y="3513"/>
                    <a:pt x="2442" y="3525"/>
                  </a:cubicBezTo>
                  <a:lnTo>
                    <a:pt x="2442" y="3549"/>
                  </a:lnTo>
                  <a:cubicBezTo>
                    <a:pt x="2513" y="3739"/>
                    <a:pt x="2632" y="3918"/>
                    <a:pt x="2763" y="4085"/>
                  </a:cubicBezTo>
                  <a:lnTo>
                    <a:pt x="2775" y="4097"/>
                  </a:lnTo>
                  <a:lnTo>
                    <a:pt x="2799" y="4109"/>
                  </a:lnTo>
                  <a:lnTo>
                    <a:pt x="2799" y="4120"/>
                  </a:lnTo>
                  <a:lnTo>
                    <a:pt x="2811" y="4144"/>
                  </a:lnTo>
                  <a:cubicBezTo>
                    <a:pt x="2823" y="4156"/>
                    <a:pt x="2834" y="4168"/>
                    <a:pt x="2858" y="4204"/>
                  </a:cubicBezTo>
                  <a:lnTo>
                    <a:pt x="2870" y="4216"/>
                  </a:lnTo>
                  <a:lnTo>
                    <a:pt x="2918" y="4263"/>
                  </a:lnTo>
                  <a:lnTo>
                    <a:pt x="2930" y="4275"/>
                  </a:lnTo>
                  <a:cubicBezTo>
                    <a:pt x="2942" y="4287"/>
                    <a:pt x="2954" y="4299"/>
                    <a:pt x="2989" y="4323"/>
                  </a:cubicBezTo>
                  <a:lnTo>
                    <a:pt x="3001" y="4335"/>
                  </a:lnTo>
                  <a:lnTo>
                    <a:pt x="3049" y="4382"/>
                  </a:lnTo>
                  <a:lnTo>
                    <a:pt x="3061" y="4394"/>
                  </a:lnTo>
                  <a:cubicBezTo>
                    <a:pt x="3073" y="4406"/>
                    <a:pt x="3108" y="4418"/>
                    <a:pt x="3120" y="4442"/>
                  </a:cubicBezTo>
                  <a:lnTo>
                    <a:pt x="3132" y="4442"/>
                  </a:lnTo>
                  <a:cubicBezTo>
                    <a:pt x="3156" y="4454"/>
                    <a:pt x="3168" y="4466"/>
                    <a:pt x="3192" y="4478"/>
                  </a:cubicBezTo>
                  <a:lnTo>
                    <a:pt x="3215" y="4501"/>
                  </a:lnTo>
                  <a:lnTo>
                    <a:pt x="3227" y="4501"/>
                  </a:lnTo>
                  <a:cubicBezTo>
                    <a:pt x="3215" y="4501"/>
                    <a:pt x="3215" y="4513"/>
                    <a:pt x="3192" y="4513"/>
                  </a:cubicBezTo>
                  <a:cubicBezTo>
                    <a:pt x="3156" y="4537"/>
                    <a:pt x="3096" y="4573"/>
                    <a:pt x="3049" y="4597"/>
                  </a:cubicBezTo>
                  <a:cubicBezTo>
                    <a:pt x="3037" y="4597"/>
                    <a:pt x="3037" y="4621"/>
                    <a:pt x="3013" y="4621"/>
                  </a:cubicBezTo>
                  <a:cubicBezTo>
                    <a:pt x="2977" y="4585"/>
                    <a:pt x="2942" y="4561"/>
                    <a:pt x="2894" y="4525"/>
                  </a:cubicBezTo>
                  <a:lnTo>
                    <a:pt x="2858" y="4478"/>
                  </a:lnTo>
                  <a:lnTo>
                    <a:pt x="2811" y="4442"/>
                  </a:lnTo>
                  <a:lnTo>
                    <a:pt x="2799" y="4418"/>
                  </a:lnTo>
                  <a:lnTo>
                    <a:pt x="2763" y="4394"/>
                  </a:lnTo>
                  <a:lnTo>
                    <a:pt x="2751" y="4382"/>
                  </a:lnTo>
                  <a:cubicBezTo>
                    <a:pt x="2620" y="4347"/>
                    <a:pt x="2608" y="4335"/>
                    <a:pt x="2608" y="4335"/>
                  </a:cubicBezTo>
                  <a:lnTo>
                    <a:pt x="2584" y="4311"/>
                  </a:lnTo>
                  <a:lnTo>
                    <a:pt x="2561" y="4287"/>
                  </a:lnTo>
                  <a:lnTo>
                    <a:pt x="2537" y="4275"/>
                  </a:lnTo>
                  <a:lnTo>
                    <a:pt x="2513" y="4240"/>
                  </a:lnTo>
                  <a:lnTo>
                    <a:pt x="2501" y="4228"/>
                  </a:lnTo>
                  <a:cubicBezTo>
                    <a:pt x="2501" y="4216"/>
                    <a:pt x="2477" y="4216"/>
                    <a:pt x="2477" y="4192"/>
                  </a:cubicBezTo>
                  <a:lnTo>
                    <a:pt x="2465" y="4180"/>
                  </a:lnTo>
                  <a:cubicBezTo>
                    <a:pt x="2465" y="4168"/>
                    <a:pt x="2453" y="4168"/>
                    <a:pt x="2453" y="4156"/>
                  </a:cubicBezTo>
                  <a:lnTo>
                    <a:pt x="2442" y="4132"/>
                  </a:lnTo>
                  <a:cubicBezTo>
                    <a:pt x="2442" y="4120"/>
                    <a:pt x="2418" y="4120"/>
                    <a:pt x="2418" y="4109"/>
                  </a:cubicBezTo>
                  <a:lnTo>
                    <a:pt x="2406" y="4097"/>
                  </a:lnTo>
                  <a:cubicBezTo>
                    <a:pt x="2406" y="4073"/>
                    <a:pt x="2394" y="4073"/>
                    <a:pt x="2394" y="4061"/>
                  </a:cubicBezTo>
                  <a:lnTo>
                    <a:pt x="2382" y="4049"/>
                  </a:lnTo>
                  <a:cubicBezTo>
                    <a:pt x="2358" y="4037"/>
                    <a:pt x="2358" y="4013"/>
                    <a:pt x="2346" y="4001"/>
                  </a:cubicBezTo>
                  <a:lnTo>
                    <a:pt x="2346" y="3990"/>
                  </a:lnTo>
                  <a:cubicBezTo>
                    <a:pt x="2334" y="3978"/>
                    <a:pt x="2334" y="3954"/>
                    <a:pt x="2322" y="3942"/>
                  </a:cubicBezTo>
                  <a:lnTo>
                    <a:pt x="2299" y="3930"/>
                  </a:lnTo>
                  <a:cubicBezTo>
                    <a:pt x="2299" y="3918"/>
                    <a:pt x="2287" y="3894"/>
                    <a:pt x="2287" y="3894"/>
                  </a:cubicBezTo>
                  <a:lnTo>
                    <a:pt x="2275" y="3882"/>
                  </a:lnTo>
                  <a:cubicBezTo>
                    <a:pt x="2275" y="3870"/>
                    <a:pt x="2263" y="3870"/>
                    <a:pt x="2263" y="3859"/>
                  </a:cubicBezTo>
                  <a:lnTo>
                    <a:pt x="2239" y="3835"/>
                  </a:lnTo>
                  <a:cubicBezTo>
                    <a:pt x="2239" y="3823"/>
                    <a:pt x="2227" y="3823"/>
                    <a:pt x="2227" y="3811"/>
                  </a:cubicBezTo>
                  <a:lnTo>
                    <a:pt x="2215" y="3775"/>
                  </a:lnTo>
                  <a:cubicBezTo>
                    <a:pt x="2215" y="3763"/>
                    <a:pt x="2203" y="3763"/>
                    <a:pt x="2203" y="3751"/>
                  </a:cubicBezTo>
                  <a:cubicBezTo>
                    <a:pt x="2203" y="3739"/>
                    <a:pt x="2203" y="3739"/>
                    <a:pt x="2180" y="3716"/>
                  </a:cubicBezTo>
                  <a:cubicBezTo>
                    <a:pt x="2180" y="3704"/>
                    <a:pt x="2168" y="3704"/>
                    <a:pt x="2168" y="3692"/>
                  </a:cubicBezTo>
                  <a:cubicBezTo>
                    <a:pt x="2168" y="3692"/>
                    <a:pt x="2168" y="3680"/>
                    <a:pt x="2156" y="3680"/>
                  </a:cubicBezTo>
                  <a:cubicBezTo>
                    <a:pt x="2156" y="3656"/>
                    <a:pt x="2144" y="3656"/>
                    <a:pt x="2144" y="3644"/>
                  </a:cubicBezTo>
                  <a:cubicBezTo>
                    <a:pt x="2144" y="3632"/>
                    <a:pt x="2144" y="3632"/>
                    <a:pt x="2120" y="3620"/>
                  </a:cubicBezTo>
                  <a:cubicBezTo>
                    <a:pt x="2120" y="3597"/>
                    <a:pt x="2108" y="3597"/>
                    <a:pt x="2108" y="3585"/>
                  </a:cubicBezTo>
                  <a:lnTo>
                    <a:pt x="2096" y="3561"/>
                  </a:lnTo>
                  <a:cubicBezTo>
                    <a:pt x="2096" y="3537"/>
                    <a:pt x="2084" y="3537"/>
                    <a:pt x="2084" y="3525"/>
                  </a:cubicBezTo>
                  <a:lnTo>
                    <a:pt x="2061" y="3501"/>
                  </a:lnTo>
                  <a:cubicBezTo>
                    <a:pt x="2061" y="3478"/>
                    <a:pt x="2049" y="3466"/>
                    <a:pt x="2049" y="3454"/>
                  </a:cubicBezTo>
                  <a:lnTo>
                    <a:pt x="2049" y="3442"/>
                  </a:lnTo>
                  <a:cubicBezTo>
                    <a:pt x="2049" y="3418"/>
                    <a:pt x="2037" y="3394"/>
                    <a:pt x="2037" y="3382"/>
                  </a:cubicBezTo>
                  <a:lnTo>
                    <a:pt x="2037" y="3358"/>
                  </a:lnTo>
                  <a:cubicBezTo>
                    <a:pt x="2037" y="3347"/>
                    <a:pt x="2025" y="3335"/>
                    <a:pt x="2025" y="3323"/>
                  </a:cubicBezTo>
                  <a:lnTo>
                    <a:pt x="2025" y="3287"/>
                  </a:lnTo>
                  <a:cubicBezTo>
                    <a:pt x="2025" y="3275"/>
                    <a:pt x="2025" y="3263"/>
                    <a:pt x="2001" y="3239"/>
                  </a:cubicBezTo>
                  <a:lnTo>
                    <a:pt x="2001" y="3216"/>
                  </a:lnTo>
                  <a:lnTo>
                    <a:pt x="2001" y="3180"/>
                  </a:lnTo>
                  <a:lnTo>
                    <a:pt x="2001" y="3156"/>
                  </a:lnTo>
                  <a:lnTo>
                    <a:pt x="2001" y="3120"/>
                  </a:lnTo>
                  <a:lnTo>
                    <a:pt x="2001" y="3097"/>
                  </a:lnTo>
                  <a:lnTo>
                    <a:pt x="2001" y="3061"/>
                  </a:lnTo>
                  <a:lnTo>
                    <a:pt x="2001" y="3037"/>
                  </a:lnTo>
                  <a:lnTo>
                    <a:pt x="2001" y="3001"/>
                  </a:lnTo>
                  <a:lnTo>
                    <a:pt x="2001" y="2977"/>
                  </a:lnTo>
                  <a:lnTo>
                    <a:pt x="2001" y="2942"/>
                  </a:lnTo>
                  <a:lnTo>
                    <a:pt x="2001" y="2930"/>
                  </a:lnTo>
                  <a:lnTo>
                    <a:pt x="2001" y="2906"/>
                  </a:lnTo>
                  <a:lnTo>
                    <a:pt x="2001" y="2870"/>
                  </a:lnTo>
                  <a:lnTo>
                    <a:pt x="2001" y="2823"/>
                  </a:lnTo>
                  <a:lnTo>
                    <a:pt x="2001" y="2811"/>
                  </a:lnTo>
                  <a:lnTo>
                    <a:pt x="2001" y="2751"/>
                  </a:lnTo>
                  <a:cubicBezTo>
                    <a:pt x="2001" y="2525"/>
                    <a:pt x="2037" y="2323"/>
                    <a:pt x="2096" y="2108"/>
                  </a:cubicBezTo>
                  <a:cubicBezTo>
                    <a:pt x="2227" y="1620"/>
                    <a:pt x="2537" y="1192"/>
                    <a:pt x="2942" y="882"/>
                  </a:cubicBezTo>
                  <a:cubicBezTo>
                    <a:pt x="3346" y="584"/>
                    <a:pt x="3835" y="418"/>
                    <a:pt x="4347" y="418"/>
                  </a:cubicBezTo>
                  <a:close/>
                  <a:moveTo>
                    <a:pt x="4251" y="1"/>
                  </a:moveTo>
                  <a:cubicBezTo>
                    <a:pt x="3656" y="1"/>
                    <a:pt x="3096" y="191"/>
                    <a:pt x="2620" y="537"/>
                  </a:cubicBezTo>
                  <a:cubicBezTo>
                    <a:pt x="2144" y="894"/>
                    <a:pt x="1787" y="1406"/>
                    <a:pt x="1620" y="1977"/>
                  </a:cubicBezTo>
                  <a:cubicBezTo>
                    <a:pt x="1549" y="2215"/>
                    <a:pt x="1513" y="2477"/>
                    <a:pt x="1513" y="2727"/>
                  </a:cubicBezTo>
                  <a:lnTo>
                    <a:pt x="1513" y="2799"/>
                  </a:lnTo>
                  <a:lnTo>
                    <a:pt x="1513" y="2811"/>
                  </a:lnTo>
                  <a:lnTo>
                    <a:pt x="1513" y="2835"/>
                  </a:lnTo>
                  <a:lnTo>
                    <a:pt x="1513" y="2870"/>
                  </a:lnTo>
                  <a:lnTo>
                    <a:pt x="1513" y="2906"/>
                  </a:lnTo>
                  <a:lnTo>
                    <a:pt x="1513" y="2954"/>
                  </a:lnTo>
                  <a:lnTo>
                    <a:pt x="1513" y="2977"/>
                  </a:lnTo>
                  <a:lnTo>
                    <a:pt x="1513" y="3025"/>
                  </a:lnTo>
                  <a:lnTo>
                    <a:pt x="1513" y="3049"/>
                  </a:lnTo>
                  <a:lnTo>
                    <a:pt x="1513" y="3097"/>
                  </a:lnTo>
                  <a:lnTo>
                    <a:pt x="1513" y="3132"/>
                  </a:lnTo>
                  <a:lnTo>
                    <a:pt x="1513" y="3168"/>
                  </a:lnTo>
                  <a:lnTo>
                    <a:pt x="1513" y="3204"/>
                  </a:lnTo>
                  <a:lnTo>
                    <a:pt x="1513" y="3251"/>
                  </a:lnTo>
                  <a:lnTo>
                    <a:pt x="1513" y="3275"/>
                  </a:lnTo>
                  <a:cubicBezTo>
                    <a:pt x="1513" y="3287"/>
                    <a:pt x="1513" y="3311"/>
                    <a:pt x="1537" y="3323"/>
                  </a:cubicBezTo>
                  <a:lnTo>
                    <a:pt x="1537" y="3335"/>
                  </a:lnTo>
                  <a:lnTo>
                    <a:pt x="1537" y="3347"/>
                  </a:lnTo>
                  <a:cubicBezTo>
                    <a:pt x="1537" y="3370"/>
                    <a:pt x="1537" y="3382"/>
                    <a:pt x="1549" y="3394"/>
                  </a:cubicBezTo>
                  <a:lnTo>
                    <a:pt x="1549" y="3430"/>
                  </a:lnTo>
                  <a:cubicBezTo>
                    <a:pt x="1549" y="3442"/>
                    <a:pt x="1560" y="3454"/>
                    <a:pt x="1560" y="3489"/>
                  </a:cubicBezTo>
                  <a:lnTo>
                    <a:pt x="1560" y="3501"/>
                  </a:lnTo>
                  <a:cubicBezTo>
                    <a:pt x="1560" y="3525"/>
                    <a:pt x="1572" y="3549"/>
                    <a:pt x="1572" y="3573"/>
                  </a:cubicBezTo>
                  <a:lnTo>
                    <a:pt x="1572" y="3585"/>
                  </a:lnTo>
                  <a:cubicBezTo>
                    <a:pt x="1572" y="3609"/>
                    <a:pt x="1596" y="3620"/>
                    <a:pt x="1596" y="3632"/>
                  </a:cubicBezTo>
                  <a:lnTo>
                    <a:pt x="1596" y="3644"/>
                  </a:lnTo>
                  <a:lnTo>
                    <a:pt x="1596" y="3668"/>
                  </a:lnTo>
                  <a:cubicBezTo>
                    <a:pt x="1596" y="3680"/>
                    <a:pt x="1608" y="3692"/>
                    <a:pt x="1608" y="3704"/>
                  </a:cubicBezTo>
                  <a:lnTo>
                    <a:pt x="1608" y="3728"/>
                  </a:lnTo>
                  <a:lnTo>
                    <a:pt x="1608" y="3739"/>
                  </a:lnTo>
                  <a:cubicBezTo>
                    <a:pt x="1608" y="3751"/>
                    <a:pt x="1620" y="3763"/>
                    <a:pt x="1620" y="3787"/>
                  </a:cubicBezTo>
                  <a:cubicBezTo>
                    <a:pt x="1620" y="3799"/>
                    <a:pt x="1632" y="3799"/>
                    <a:pt x="1632" y="3811"/>
                  </a:cubicBezTo>
                  <a:cubicBezTo>
                    <a:pt x="1632" y="3823"/>
                    <a:pt x="1656" y="3847"/>
                    <a:pt x="1656" y="3847"/>
                  </a:cubicBezTo>
                  <a:cubicBezTo>
                    <a:pt x="1656" y="3859"/>
                    <a:pt x="1656" y="3859"/>
                    <a:pt x="1668" y="3870"/>
                  </a:cubicBezTo>
                  <a:cubicBezTo>
                    <a:pt x="1668" y="3882"/>
                    <a:pt x="1680" y="3906"/>
                    <a:pt x="1680" y="3906"/>
                  </a:cubicBezTo>
                  <a:cubicBezTo>
                    <a:pt x="1680" y="3918"/>
                    <a:pt x="1691" y="3918"/>
                    <a:pt x="1691" y="3930"/>
                  </a:cubicBezTo>
                  <a:cubicBezTo>
                    <a:pt x="1691" y="3942"/>
                    <a:pt x="1715" y="3966"/>
                    <a:pt x="1715" y="3966"/>
                  </a:cubicBezTo>
                  <a:lnTo>
                    <a:pt x="1727" y="3990"/>
                  </a:lnTo>
                  <a:cubicBezTo>
                    <a:pt x="1727" y="4001"/>
                    <a:pt x="1739" y="4025"/>
                    <a:pt x="1739" y="4025"/>
                  </a:cubicBezTo>
                  <a:cubicBezTo>
                    <a:pt x="1739" y="4025"/>
                    <a:pt x="1739" y="4037"/>
                    <a:pt x="1751" y="4037"/>
                  </a:cubicBezTo>
                  <a:cubicBezTo>
                    <a:pt x="1751" y="4049"/>
                    <a:pt x="1775" y="4061"/>
                    <a:pt x="1775" y="4061"/>
                  </a:cubicBezTo>
                  <a:cubicBezTo>
                    <a:pt x="1775" y="4061"/>
                    <a:pt x="1775" y="4085"/>
                    <a:pt x="1787" y="4085"/>
                  </a:cubicBezTo>
                  <a:cubicBezTo>
                    <a:pt x="1799" y="4097"/>
                    <a:pt x="1799" y="4109"/>
                    <a:pt x="1811" y="4120"/>
                  </a:cubicBezTo>
                  <a:lnTo>
                    <a:pt x="1834" y="4144"/>
                  </a:lnTo>
                  <a:cubicBezTo>
                    <a:pt x="1846" y="4156"/>
                    <a:pt x="1858" y="4180"/>
                    <a:pt x="1858" y="4204"/>
                  </a:cubicBezTo>
                  <a:lnTo>
                    <a:pt x="1858" y="4216"/>
                  </a:lnTo>
                  <a:cubicBezTo>
                    <a:pt x="1870" y="4228"/>
                    <a:pt x="1870" y="4240"/>
                    <a:pt x="1894" y="4263"/>
                  </a:cubicBezTo>
                  <a:lnTo>
                    <a:pt x="1906" y="4287"/>
                  </a:lnTo>
                  <a:cubicBezTo>
                    <a:pt x="1918" y="4299"/>
                    <a:pt x="1918" y="4323"/>
                    <a:pt x="1930" y="4323"/>
                  </a:cubicBezTo>
                  <a:lnTo>
                    <a:pt x="1953" y="4335"/>
                  </a:lnTo>
                  <a:cubicBezTo>
                    <a:pt x="1965" y="4347"/>
                    <a:pt x="1965" y="4359"/>
                    <a:pt x="1977" y="4359"/>
                  </a:cubicBezTo>
                  <a:cubicBezTo>
                    <a:pt x="1977" y="4382"/>
                    <a:pt x="1989" y="4382"/>
                    <a:pt x="1989" y="4394"/>
                  </a:cubicBezTo>
                  <a:lnTo>
                    <a:pt x="2025" y="4418"/>
                  </a:lnTo>
                  <a:lnTo>
                    <a:pt x="2037" y="4442"/>
                  </a:lnTo>
                  <a:lnTo>
                    <a:pt x="2072" y="4466"/>
                  </a:lnTo>
                  <a:cubicBezTo>
                    <a:pt x="2072" y="4478"/>
                    <a:pt x="2084" y="4478"/>
                    <a:pt x="2084" y="4501"/>
                  </a:cubicBezTo>
                  <a:lnTo>
                    <a:pt x="2108" y="4525"/>
                  </a:lnTo>
                  <a:cubicBezTo>
                    <a:pt x="2108" y="4537"/>
                    <a:pt x="2132" y="4537"/>
                    <a:pt x="2132" y="4537"/>
                  </a:cubicBezTo>
                  <a:lnTo>
                    <a:pt x="2156" y="4573"/>
                  </a:lnTo>
                  <a:lnTo>
                    <a:pt x="2168" y="4585"/>
                  </a:lnTo>
                  <a:lnTo>
                    <a:pt x="2203" y="4621"/>
                  </a:lnTo>
                  <a:lnTo>
                    <a:pt x="2215" y="4632"/>
                  </a:lnTo>
                  <a:lnTo>
                    <a:pt x="2251" y="4656"/>
                  </a:lnTo>
                  <a:lnTo>
                    <a:pt x="2263" y="4680"/>
                  </a:lnTo>
                  <a:lnTo>
                    <a:pt x="2311" y="4716"/>
                  </a:lnTo>
                  <a:lnTo>
                    <a:pt x="2346" y="4763"/>
                  </a:lnTo>
                  <a:cubicBezTo>
                    <a:pt x="2382" y="4775"/>
                    <a:pt x="2406" y="4811"/>
                    <a:pt x="2430" y="4823"/>
                  </a:cubicBezTo>
                  <a:lnTo>
                    <a:pt x="2406" y="4835"/>
                  </a:lnTo>
                  <a:cubicBezTo>
                    <a:pt x="2287" y="4811"/>
                    <a:pt x="2156" y="4811"/>
                    <a:pt x="2025" y="4811"/>
                  </a:cubicBezTo>
                  <a:cubicBezTo>
                    <a:pt x="906" y="4811"/>
                    <a:pt x="1" y="5716"/>
                    <a:pt x="1" y="6835"/>
                  </a:cubicBezTo>
                  <a:cubicBezTo>
                    <a:pt x="1" y="7954"/>
                    <a:pt x="906" y="8859"/>
                    <a:pt x="2025" y="8859"/>
                  </a:cubicBezTo>
                  <a:lnTo>
                    <a:pt x="8633" y="8859"/>
                  </a:lnTo>
                  <a:cubicBezTo>
                    <a:pt x="8740" y="8859"/>
                    <a:pt x="8823" y="8764"/>
                    <a:pt x="8823" y="8669"/>
                  </a:cubicBezTo>
                  <a:cubicBezTo>
                    <a:pt x="9002" y="8573"/>
                    <a:pt x="8919" y="8490"/>
                    <a:pt x="8811" y="8490"/>
                  </a:cubicBezTo>
                  <a:lnTo>
                    <a:pt x="2203" y="8490"/>
                  </a:lnTo>
                  <a:cubicBezTo>
                    <a:pt x="1299" y="8490"/>
                    <a:pt x="560" y="7752"/>
                    <a:pt x="560" y="6847"/>
                  </a:cubicBezTo>
                  <a:cubicBezTo>
                    <a:pt x="560" y="5942"/>
                    <a:pt x="1299" y="5216"/>
                    <a:pt x="2203" y="5216"/>
                  </a:cubicBezTo>
                  <a:cubicBezTo>
                    <a:pt x="2334" y="5216"/>
                    <a:pt x="2489" y="5228"/>
                    <a:pt x="2620" y="5275"/>
                  </a:cubicBezTo>
                  <a:cubicBezTo>
                    <a:pt x="2629" y="5277"/>
                    <a:pt x="2639" y="5278"/>
                    <a:pt x="2649" y="5278"/>
                  </a:cubicBezTo>
                  <a:cubicBezTo>
                    <a:pt x="2715" y="5278"/>
                    <a:pt x="2791" y="5244"/>
                    <a:pt x="2823" y="5192"/>
                  </a:cubicBezTo>
                  <a:cubicBezTo>
                    <a:pt x="2882" y="5109"/>
                    <a:pt x="2954" y="5037"/>
                    <a:pt x="3037" y="4978"/>
                  </a:cubicBezTo>
                  <a:cubicBezTo>
                    <a:pt x="3049" y="4954"/>
                    <a:pt x="3061" y="4942"/>
                    <a:pt x="3096" y="4930"/>
                  </a:cubicBezTo>
                  <a:lnTo>
                    <a:pt x="3108" y="4930"/>
                  </a:lnTo>
                  <a:cubicBezTo>
                    <a:pt x="3120" y="4918"/>
                    <a:pt x="3132" y="4894"/>
                    <a:pt x="3168" y="4882"/>
                  </a:cubicBezTo>
                  <a:cubicBezTo>
                    <a:pt x="3215" y="4859"/>
                    <a:pt x="3251" y="4823"/>
                    <a:pt x="3299" y="4811"/>
                  </a:cubicBezTo>
                  <a:cubicBezTo>
                    <a:pt x="3311" y="4799"/>
                    <a:pt x="3346" y="4799"/>
                    <a:pt x="3358" y="4775"/>
                  </a:cubicBezTo>
                  <a:cubicBezTo>
                    <a:pt x="3406" y="4763"/>
                    <a:pt x="3454" y="4740"/>
                    <a:pt x="3489" y="4716"/>
                  </a:cubicBezTo>
                  <a:cubicBezTo>
                    <a:pt x="3513" y="4716"/>
                    <a:pt x="3537" y="4704"/>
                    <a:pt x="3549" y="4704"/>
                  </a:cubicBezTo>
                  <a:lnTo>
                    <a:pt x="3573" y="4704"/>
                  </a:lnTo>
                  <a:cubicBezTo>
                    <a:pt x="3585" y="4704"/>
                    <a:pt x="3608" y="4692"/>
                    <a:pt x="3632" y="4692"/>
                  </a:cubicBezTo>
                  <a:lnTo>
                    <a:pt x="3930" y="4692"/>
                  </a:lnTo>
                  <a:cubicBezTo>
                    <a:pt x="3989" y="4692"/>
                    <a:pt x="4025" y="4704"/>
                    <a:pt x="4085" y="4704"/>
                  </a:cubicBezTo>
                  <a:cubicBezTo>
                    <a:pt x="4120" y="4704"/>
                    <a:pt x="4132" y="4716"/>
                    <a:pt x="4168" y="4716"/>
                  </a:cubicBezTo>
                  <a:lnTo>
                    <a:pt x="4180" y="4716"/>
                  </a:lnTo>
                  <a:cubicBezTo>
                    <a:pt x="4204" y="4716"/>
                    <a:pt x="4227" y="4740"/>
                    <a:pt x="4251" y="4740"/>
                  </a:cubicBezTo>
                  <a:lnTo>
                    <a:pt x="4394" y="4740"/>
                  </a:lnTo>
                  <a:cubicBezTo>
                    <a:pt x="4394" y="4740"/>
                    <a:pt x="4406" y="4740"/>
                    <a:pt x="4406" y="4716"/>
                  </a:cubicBezTo>
                  <a:lnTo>
                    <a:pt x="4454" y="4680"/>
                  </a:lnTo>
                  <a:cubicBezTo>
                    <a:pt x="4478" y="4644"/>
                    <a:pt x="4489" y="4621"/>
                    <a:pt x="4489" y="4585"/>
                  </a:cubicBezTo>
                  <a:cubicBezTo>
                    <a:pt x="4489" y="4561"/>
                    <a:pt x="4513" y="4525"/>
                    <a:pt x="4513" y="4513"/>
                  </a:cubicBezTo>
                  <a:cubicBezTo>
                    <a:pt x="4513" y="4501"/>
                    <a:pt x="4525" y="4478"/>
                    <a:pt x="4525" y="4466"/>
                  </a:cubicBezTo>
                  <a:cubicBezTo>
                    <a:pt x="4525" y="4454"/>
                    <a:pt x="4525" y="4442"/>
                    <a:pt x="4537" y="4418"/>
                  </a:cubicBezTo>
                  <a:cubicBezTo>
                    <a:pt x="4537" y="4406"/>
                    <a:pt x="4549" y="4382"/>
                    <a:pt x="4549" y="4359"/>
                  </a:cubicBezTo>
                  <a:lnTo>
                    <a:pt x="4549" y="4347"/>
                  </a:lnTo>
                  <a:cubicBezTo>
                    <a:pt x="4811" y="3609"/>
                    <a:pt x="5442" y="3049"/>
                    <a:pt x="6216" y="2894"/>
                  </a:cubicBezTo>
                  <a:lnTo>
                    <a:pt x="6240" y="2894"/>
                  </a:lnTo>
                  <a:cubicBezTo>
                    <a:pt x="6371" y="2858"/>
                    <a:pt x="6513" y="2847"/>
                    <a:pt x="6668" y="2847"/>
                  </a:cubicBezTo>
                  <a:lnTo>
                    <a:pt x="6799" y="2847"/>
                  </a:lnTo>
                  <a:cubicBezTo>
                    <a:pt x="7228" y="2870"/>
                    <a:pt x="7633" y="3013"/>
                    <a:pt x="7978" y="3263"/>
                  </a:cubicBezTo>
                  <a:cubicBezTo>
                    <a:pt x="8012" y="3287"/>
                    <a:pt x="8051" y="3300"/>
                    <a:pt x="8090" y="3300"/>
                  </a:cubicBezTo>
                  <a:cubicBezTo>
                    <a:pt x="8148" y="3300"/>
                    <a:pt x="8204" y="3272"/>
                    <a:pt x="8240" y="3216"/>
                  </a:cubicBezTo>
                  <a:cubicBezTo>
                    <a:pt x="8299" y="3132"/>
                    <a:pt x="8288" y="3013"/>
                    <a:pt x="8204" y="2954"/>
                  </a:cubicBezTo>
                  <a:cubicBezTo>
                    <a:pt x="7847" y="2680"/>
                    <a:pt x="7430" y="2513"/>
                    <a:pt x="6978" y="2477"/>
                  </a:cubicBezTo>
                  <a:cubicBezTo>
                    <a:pt x="6966" y="2311"/>
                    <a:pt x="6930" y="2132"/>
                    <a:pt x="6894" y="1977"/>
                  </a:cubicBezTo>
                  <a:cubicBezTo>
                    <a:pt x="6728" y="1418"/>
                    <a:pt x="6371" y="894"/>
                    <a:pt x="5894" y="537"/>
                  </a:cubicBezTo>
                  <a:cubicBezTo>
                    <a:pt x="5418" y="180"/>
                    <a:pt x="4847" y="1"/>
                    <a:pt x="425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10022;p58">
              <a:extLst>
                <a:ext uri="{FF2B5EF4-FFF2-40B4-BE49-F238E27FC236}">
                  <a16:creationId xmlns:a16="http://schemas.microsoft.com/office/drawing/2014/main" id="{BBF70BFC-0B7A-4B8C-93FF-134B088F066A}"/>
                </a:ext>
              </a:extLst>
            </p:cNvPr>
            <p:cNvSpPr/>
            <p:nvPr/>
          </p:nvSpPr>
          <p:spPr>
            <a:xfrm>
              <a:off x="1670026" y="3377672"/>
              <a:ext cx="104760" cy="175256"/>
            </a:xfrm>
            <a:custGeom>
              <a:avLst/>
              <a:gdLst/>
              <a:ahLst/>
              <a:cxnLst/>
              <a:rect l="l" t="t" r="r" b="b"/>
              <a:pathLst>
                <a:path w="3299" h="5519" extrusionOk="0">
                  <a:moveTo>
                    <a:pt x="210" y="0"/>
                  </a:moveTo>
                  <a:cubicBezTo>
                    <a:pt x="169" y="0"/>
                    <a:pt x="128" y="15"/>
                    <a:pt x="96" y="41"/>
                  </a:cubicBezTo>
                  <a:cubicBezTo>
                    <a:pt x="1" y="113"/>
                    <a:pt x="1" y="232"/>
                    <a:pt x="60" y="303"/>
                  </a:cubicBezTo>
                  <a:cubicBezTo>
                    <a:pt x="394" y="708"/>
                    <a:pt x="572" y="1196"/>
                    <a:pt x="572" y="1720"/>
                  </a:cubicBezTo>
                  <a:lnTo>
                    <a:pt x="572" y="1780"/>
                  </a:lnTo>
                  <a:lnTo>
                    <a:pt x="572" y="1791"/>
                  </a:lnTo>
                  <a:cubicBezTo>
                    <a:pt x="572" y="1851"/>
                    <a:pt x="596" y="1910"/>
                    <a:pt x="644" y="1958"/>
                  </a:cubicBezTo>
                  <a:cubicBezTo>
                    <a:pt x="676" y="1990"/>
                    <a:pt x="718" y="2000"/>
                    <a:pt x="760" y="2000"/>
                  </a:cubicBezTo>
                  <a:cubicBezTo>
                    <a:pt x="781" y="2000"/>
                    <a:pt x="803" y="1998"/>
                    <a:pt x="822" y="1994"/>
                  </a:cubicBezTo>
                  <a:cubicBezTo>
                    <a:pt x="977" y="1946"/>
                    <a:pt x="1132" y="1922"/>
                    <a:pt x="1299" y="1922"/>
                  </a:cubicBezTo>
                  <a:cubicBezTo>
                    <a:pt x="2192" y="1922"/>
                    <a:pt x="2906" y="2649"/>
                    <a:pt x="2906" y="3530"/>
                  </a:cubicBezTo>
                  <a:cubicBezTo>
                    <a:pt x="2906" y="4423"/>
                    <a:pt x="2180" y="5125"/>
                    <a:pt x="1299" y="5125"/>
                  </a:cubicBezTo>
                  <a:lnTo>
                    <a:pt x="1168" y="5125"/>
                  </a:lnTo>
                  <a:cubicBezTo>
                    <a:pt x="1061" y="5125"/>
                    <a:pt x="977" y="5220"/>
                    <a:pt x="977" y="5328"/>
                  </a:cubicBezTo>
                  <a:cubicBezTo>
                    <a:pt x="977" y="5423"/>
                    <a:pt x="1061" y="5518"/>
                    <a:pt x="1168" y="5518"/>
                  </a:cubicBezTo>
                  <a:lnTo>
                    <a:pt x="1299" y="5518"/>
                  </a:lnTo>
                  <a:cubicBezTo>
                    <a:pt x="2394" y="5518"/>
                    <a:pt x="3287" y="4625"/>
                    <a:pt x="3287" y="3518"/>
                  </a:cubicBezTo>
                  <a:cubicBezTo>
                    <a:pt x="3299" y="2422"/>
                    <a:pt x="2406" y="1529"/>
                    <a:pt x="1299" y="1529"/>
                  </a:cubicBezTo>
                  <a:cubicBezTo>
                    <a:pt x="1180" y="1529"/>
                    <a:pt x="1061" y="1541"/>
                    <a:pt x="942" y="1565"/>
                  </a:cubicBezTo>
                  <a:cubicBezTo>
                    <a:pt x="918" y="1029"/>
                    <a:pt x="703" y="494"/>
                    <a:pt x="358" y="77"/>
                  </a:cubicBezTo>
                  <a:cubicBezTo>
                    <a:pt x="318" y="24"/>
                    <a:pt x="263" y="0"/>
                    <a:pt x="21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40" name="Picture 39">
            <a:extLst>
              <a:ext uri="{FF2B5EF4-FFF2-40B4-BE49-F238E27FC236}">
                <a16:creationId xmlns:a16="http://schemas.microsoft.com/office/drawing/2014/main" id="{B8606A78-70C9-45E1-84FA-ABB490A83721}"/>
              </a:ext>
            </a:extLst>
          </p:cNvPr>
          <p:cNvPicPr>
            <a:picLocks noChangeAspect="1"/>
          </p:cNvPicPr>
          <p:nvPr/>
        </p:nvPicPr>
        <p:blipFill>
          <a:blip r:embed="rId4"/>
          <a:stretch>
            <a:fillRect/>
          </a:stretch>
        </p:blipFill>
        <p:spPr>
          <a:xfrm>
            <a:off x="7226719" y="4485349"/>
            <a:ext cx="1905000" cy="6000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899282" y="1274508"/>
            <a:ext cx="5345435"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OUTCOMES &amp; </a:t>
            </a:r>
            <a:r>
              <a:rPr lang="en" dirty="0">
                <a:solidFill>
                  <a:schemeClr val="accent3"/>
                </a:solidFill>
              </a:rPr>
              <a:t>CONCLUSION</a:t>
            </a:r>
            <a:endParaRPr dirty="0">
              <a:solidFill>
                <a:schemeClr val="accent3"/>
              </a:solidFill>
            </a:endParaRPr>
          </a:p>
        </p:txBody>
      </p:sp>
      <p:pic>
        <p:nvPicPr>
          <p:cNvPr id="3" name="Picture 2">
            <a:extLst>
              <a:ext uri="{FF2B5EF4-FFF2-40B4-BE49-F238E27FC236}">
                <a16:creationId xmlns:a16="http://schemas.microsoft.com/office/drawing/2014/main" id="{93A22B0A-AA74-466E-BF9D-4F7E05C55E69}"/>
              </a:ext>
            </a:extLst>
          </p:cNvPr>
          <p:cNvPicPr>
            <a:picLocks noChangeAspect="1"/>
          </p:cNvPicPr>
          <p:nvPr/>
        </p:nvPicPr>
        <p:blipFill>
          <a:blip r:embed="rId3"/>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1491210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622A1C-64D2-46BF-B14F-424DF0B083E6}"/>
              </a:ext>
            </a:extLst>
          </p:cNvPr>
          <p:cNvSpPr>
            <a:spLocks noGrp="1"/>
          </p:cNvSpPr>
          <p:nvPr>
            <p:ph type="ctrTitle"/>
          </p:nvPr>
        </p:nvSpPr>
        <p:spPr>
          <a:xfrm>
            <a:off x="443753" y="378845"/>
            <a:ext cx="4727700" cy="577800"/>
          </a:xfrm>
        </p:spPr>
        <p:txBody>
          <a:bodyPr/>
          <a:lstStyle/>
          <a:p>
            <a:r>
              <a:rPr lang="en-IN" dirty="0"/>
              <a:t>Challenges</a:t>
            </a:r>
          </a:p>
        </p:txBody>
      </p:sp>
      <p:sp>
        <p:nvSpPr>
          <p:cNvPr id="4" name="TextBox 3">
            <a:extLst>
              <a:ext uri="{FF2B5EF4-FFF2-40B4-BE49-F238E27FC236}">
                <a16:creationId xmlns:a16="http://schemas.microsoft.com/office/drawing/2014/main" id="{DD97E470-8426-42CF-A93E-1A82E0A296F1}"/>
              </a:ext>
            </a:extLst>
          </p:cNvPr>
          <p:cNvSpPr txBox="1"/>
          <p:nvPr/>
        </p:nvSpPr>
        <p:spPr>
          <a:xfrm>
            <a:off x="443753" y="1176615"/>
            <a:ext cx="6858000" cy="3118803"/>
          </a:xfrm>
          <a:prstGeom prst="rect">
            <a:avLst/>
          </a:prstGeom>
          <a:noFill/>
        </p:spPr>
        <p:txBody>
          <a:bodyPr wrap="square" rtlCol="0">
            <a:spAutoFit/>
          </a:bodyPr>
          <a:lstStyle/>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Difficulties in finding the real time data source.</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Faced problems while setting up the dependencies of the project like Kafka and Spark</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Was unable to get the spark structure streaming to perform the operations in the proper way.</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Spark submit failed due to missing package to integrate Kafka with Spark.</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The graph was not visible while plotting .</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The graph didn’t update with the real time data.</a:t>
            </a:r>
          </a:p>
        </p:txBody>
      </p:sp>
      <p:pic>
        <p:nvPicPr>
          <p:cNvPr id="2" name="Picture 1">
            <a:extLst>
              <a:ext uri="{FF2B5EF4-FFF2-40B4-BE49-F238E27FC236}">
                <a16:creationId xmlns:a16="http://schemas.microsoft.com/office/drawing/2014/main" id="{669E2DE8-3955-4C17-B9B1-587E81FF6C63}"/>
              </a:ext>
            </a:extLst>
          </p:cNvPr>
          <p:cNvPicPr>
            <a:picLocks noChangeAspect="1"/>
          </p:cNvPicPr>
          <p:nvPr/>
        </p:nvPicPr>
        <p:blipFill>
          <a:blip r:embed="rId2">
            <a:duotone>
              <a:prstClr val="black"/>
              <a:schemeClr val="accent1">
                <a:tint val="45000"/>
                <a:satMod val="400000"/>
              </a:schemeClr>
            </a:duotone>
          </a:blip>
          <a:stretch>
            <a:fillRect/>
          </a:stretch>
        </p:blipFill>
        <p:spPr>
          <a:xfrm>
            <a:off x="7391612" y="2064123"/>
            <a:ext cx="1151924" cy="1015254"/>
          </a:xfrm>
          <a:prstGeom prst="rect">
            <a:avLst/>
          </a:prstGeom>
        </p:spPr>
      </p:pic>
      <p:pic>
        <p:nvPicPr>
          <p:cNvPr id="5" name="Picture 4">
            <a:extLst>
              <a:ext uri="{FF2B5EF4-FFF2-40B4-BE49-F238E27FC236}">
                <a16:creationId xmlns:a16="http://schemas.microsoft.com/office/drawing/2014/main" id="{A4A1D956-CFDB-4ED0-8A43-4FA996341EFF}"/>
              </a:ext>
            </a:extLst>
          </p:cNvPr>
          <p:cNvPicPr>
            <a:picLocks noChangeAspect="1"/>
          </p:cNvPicPr>
          <p:nvPr/>
        </p:nvPicPr>
        <p:blipFill>
          <a:blip r:embed="rId3"/>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099746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Scope</a:t>
            </a:r>
            <a:endParaRPr sz="3000" dirty="0"/>
          </a:p>
        </p:txBody>
      </p:sp>
      <p:sp>
        <p:nvSpPr>
          <p:cNvPr id="1256" name="Google Shape;1256;p45"/>
          <p:cNvSpPr txBox="1">
            <a:spLocks noGrp="1"/>
          </p:cNvSpPr>
          <p:nvPr>
            <p:ph type="ctrTitle"/>
          </p:nvPr>
        </p:nvSpPr>
        <p:spPr>
          <a:xfrm>
            <a:off x="1373296" y="1181598"/>
            <a:ext cx="2232211"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IoT Data</a:t>
            </a:r>
            <a:endParaRPr dirty="0"/>
          </a:p>
        </p:txBody>
      </p:sp>
      <p:sp>
        <p:nvSpPr>
          <p:cNvPr id="1257" name="Google Shape;1257;p45"/>
          <p:cNvSpPr txBox="1">
            <a:spLocks noGrp="1"/>
          </p:cNvSpPr>
          <p:nvPr>
            <p:ph type="subTitle" idx="1"/>
          </p:nvPr>
        </p:nvSpPr>
        <p:spPr>
          <a:xfrm>
            <a:off x="1539173" y="3451423"/>
            <a:ext cx="1939024" cy="11883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We can use this project to process the stream data coming from IoT devices like sensors.</a:t>
            </a:r>
            <a:endParaRPr dirty="0"/>
          </a:p>
        </p:txBody>
      </p:sp>
      <p:sp>
        <p:nvSpPr>
          <p:cNvPr id="1259" name="Google Shape;1259;p45"/>
          <p:cNvSpPr txBox="1">
            <a:spLocks noGrp="1"/>
          </p:cNvSpPr>
          <p:nvPr>
            <p:ph type="ctrTitle" idx="4"/>
          </p:nvPr>
        </p:nvSpPr>
        <p:spPr>
          <a:xfrm>
            <a:off x="5430650" y="1176247"/>
            <a:ext cx="204144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a:t>
            </a:r>
            <a:r>
              <a:rPr lang="en" dirty="0"/>
              <a:t>ther real time processing</a:t>
            </a:r>
            <a:endParaRPr dirty="0"/>
          </a:p>
        </p:txBody>
      </p:sp>
      <p:sp>
        <p:nvSpPr>
          <p:cNvPr id="1260" name="Google Shape;1260;p45"/>
          <p:cNvSpPr txBox="1">
            <a:spLocks noGrp="1"/>
          </p:cNvSpPr>
          <p:nvPr>
            <p:ph type="subTitle" idx="5"/>
          </p:nvPr>
        </p:nvSpPr>
        <p:spPr>
          <a:xfrm>
            <a:off x="5510723" y="3450051"/>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a:t>
            </a:r>
            <a:r>
              <a:rPr lang="en" dirty="0"/>
              <a:t>ith minor modification we can use for processing real time data like stock market data</a:t>
            </a:r>
            <a:endParaRPr dirty="0"/>
          </a:p>
        </p:txBody>
      </p:sp>
      <p:grpSp>
        <p:nvGrpSpPr>
          <p:cNvPr id="125" name="Google Shape;11949;p61">
            <a:extLst>
              <a:ext uri="{FF2B5EF4-FFF2-40B4-BE49-F238E27FC236}">
                <a16:creationId xmlns:a16="http://schemas.microsoft.com/office/drawing/2014/main" id="{A2E68993-DB21-43E1-83AB-86425054A2DE}"/>
              </a:ext>
            </a:extLst>
          </p:cNvPr>
          <p:cNvGrpSpPr/>
          <p:nvPr/>
        </p:nvGrpSpPr>
        <p:grpSpPr>
          <a:xfrm>
            <a:off x="1733005" y="1891590"/>
            <a:ext cx="1512792" cy="1360319"/>
            <a:chOff x="3522521" y="1975857"/>
            <a:chExt cx="367013" cy="331278"/>
          </a:xfrm>
        </p:grpSpPr>
        <p:sp>
          <p:nvSpPr>
            <p:cNvPr id="126" name="Google Shape;11950;p61">
              <a:extLst>
                <a:ext uri="{FF2B5EF4-FFF2-40B4-BE49-F238E27FC236}">
                  <a16:creationId xmlns:a16="http://schemas.microsoft.com/office/drawing/2014/main" id="{524AD3CE-8E1D-4029-A9AA-10614ED17FC8}"/>
                </a:ext>
              </a:extLst>
            </p:cNvPr>
            <p:cNvSpPr/>
            <p:nvPr/>
          </p:nvSpPr>
          <p:spPr>
            <a:xfrm>
              <a:off x="3665841" y="1975857"/>
              <a:ext cx="91302" cy="91682"/>
            </a:xfrm>
            <a:custGeom>
              <a:avLst/>
              <a:gdLst/>
              <a:ahLst/>
              <a:cxnLst/>
              <a:rect l="l" t="t" r="r" b="b"/>
              <a:pathLst>
                <a:path w="2882" h="2894" extrusionOk="0">
                  <a:moveTo>
                    <a:pt x="1429" y="703"/>
                  </a:moveTo>
                  <a:cubicBezTo>
                    <a:pt x="1846" y="703"/>
                    <a:pt x="2167" y="1036"/>
                    <a:pt x="2167" y="1453"/>
                  </a:cubicBezTo>
                  <a:cubicBezTo>
                    <a:pt x="2167" y="1870"/>
                    <a:pt x="1834" y="2191"/>
                    <a:pt x="1429" y="2191"/>
                  </a:cubicBezTo>
                  <a:cubicBezTo>
                    <a:pt x="1024" y="2191"/>
                    <a:pt x="679" y="1870"/>
                    <a:pt x="679" y="1453"/>
                  </a:cubicBezTo>
                  <a:cubicBezTo>
                    <a:pt x="679" y="1048"/>
                    <a:pt x="1013" y="703"/>
                    <a:pt x="1429" y="703"/>
                  </a:cubicBezTo>
                  <a:close/>
                  <a:moveTo>
                    <a:pt x="1441" y="0"/>
                  </a:moveTo>
                  <a:cubicBezTo>
                    <a:pt x="1358" y="0"/>
                    <a:pt x="1274" y="84"/>
                    <a:pt x="1274" y="167"/>
                  </a:cubicBezTo>
                  <a:lnTo>
                    <a:pt x="1274" y="393"/>
                  </a:lnTo>
                  <a:cubicBezTo>
                    <a:pt x="1096" y="417"/>
                    <a:pt x="953" y="476"/>
                    <a:pt x="822" y="584"/>
                  </a:cubicBezTo>
                  <a:lnTo>
                    <a:pt x="655" y="417"/>
                  </a:lnTo>
                  <a:cubicBezTo>
                    <a:pt x="626" y="387"/>
                    <a:pt x="581" y="372"/>
                    <a:pt x="536" y="372"/>
                  </a:cubicBezTo>
                  <a:cubicBezTo>
                    <a:pt x="492" y="372"/>
                    <a:pt x="447" y="387"/>
                    <a:pt x="417" y="417"/>
                  </a:cubicBezTo>
                  <a:cubicBezTo>
                    <a:pt x="358" y="476"/>
                    <a:pt x="358" y="596"/>
                    <a:pt x="417" y="655"/>
                  </a:cubicBezTo>
                  <a:lnTo>
                    <a:pt x="584" y="822"/>
                  </a:lnTo>
                  <a:cubicBezTo>
                    <a:pt x="477" y="953"/>
                    <a:pt x="417" y="1119"/>
                    <a:pt x="381" y="1286"/>
                  </a:cubicBezTo>
                  <a:lnTo>
                    <a:pt x="167" y="1286"/>
                  </a:lnTo>
                  <a:cubicBezTo>
                    <a:pt x="72" y="1286"/>
                    <a:pt x="0" y="1358"/>
                    <a:pt x="0" y="1453"/>
                  </a:cubicBezTo>
                  <a:cubicBezTo>
                    <a:pt x="0" y="1536"/>
                    <a:pt x="72" y="1608"/>
                    <a:pt x="167" y="1608"/>
                  </a:cubicBezTo>
                  <a:lnTo>
                    <a:pt x="381" y="1608"/>
                  </a:lnTo>
                  <a:cubicBezTo>
                    <a:pt x="417" y="1786"/>
                    <a:pt x="477" y="1941"/>
                    <a:pt x="584" y="2072"/>
                  </a:cubicBezTo>
                  <a:lnTo>
                    <a:pt x="417" y="2239"/>
                  </a:lnTo>
                  <a:cubicBezTo>
                    <a:pt x="358" y="2298"/>
                    <a:pt x="358" y="2417"/>
                    <a:pt x="417" y="2477"/>
                  </a:cubicBezTo>
                  <a:cubicBezTo>
                    <a:pt x="441" y="2501"/>
                    <a:pt x="489" y="2524"/>
                    <a:pt x="536" y="2524"/>
                  </a:cubicBezTo>
                  <a:cubicBezTo>
                    <a:pt x="572" y="2524"/>
                    <a:pt x="620" y="2501"/>
                    <a:pt x="655" y="2477"/>
                  </a:cubicBezTo>
                  <a:lnTo>
                    <a:pt x="810" y="2310"/>
                  </a:lnTo>
                  <a:cubicBezTo>
                    <a:pt x="953" y="2417"/>
                    <a:pt x="1108" y="2477"/>
                    <a:pt x="1274" y="2501"/>
                  </a:cubicBezTo>
                  <a:lnTo>
                    <a:pt x="1274" y="2727"/>
                  </a:lnTo>
                  <a:cubicBezTo>
                    <a:pt x="1274" y="2822"/>
                    <a:pt x="1346" y="2893"/>
                    <a:pt x="1441" y="2893"/>
                  </a:cubicBezTo>
                  <a:cubicBezTo>
                    <a:pt x="1536" y="2893"/>
                    <a:pt x="1608" y="2822"/>
                    <a:pt x="1608" y="2727"/>
                  </a:cubicBezTo>
                  <a:lnTo>
                    <a:pt x="1608" y="2501"/>
                  </a:lnTo>
                  <a:cubicBezTo>
                    <a:pt x="1786" y="2477"/>
                    <a:pt x="1929" y="2417"/>
                    <a:pt x="2072" y="2310"/>
                  </a:cubicBezTo>
                  <a:lnTo>
                    <a:pt x="2227" y="2477"/>
                  </a:lnTo>
                  <a:cubicBezTo>
                    <a:pt x="2263" y="2501"/>
                    <a:pt x="2310" y="2524"/>
                    <a:pt x="2346" y="2524"/>
                  </a:cubicBezTo>
                  <a:cubicBezTo>
                    <a:pt x="2394" y="2524"/>
                    <a:pt x="2441" y="2501"/>
                    <a:pt x="2465" y="2477"/>
                  </a:cubicBezTo>
                  <a:cubicBezTo>
                    <a:pt x="2525" y="2417"/>
                    <a:pt x="2525" y="2298"/>
                    <a:pt x="2465" y="2239"/>
                  </a:cubicBezTo>
                  <a:lnTo>
                    <a:pt x="2298" y="2072"/>
                  </a:lnTo>
                  <a:cubicBezTo>
                    <a:pt x="2406" y="1941"/>
                    <a:pt x="2465" y="1774"/>
                    <a:pt x="2501" y="1608"/>
                  </a:cubicBezTo>
                  <a:lnTo>
                    <a:pt x="2715" y="1608"/>
                  </a:lnTo>
                  <a:cubicBezTo>
                    <a:pt x="2810" y="1608"/>
                    <a:pt x="2882" y="1536"/>
                    <a:pt x="2882" y="1453"/>
                  </a:cubicBezTo>
                  <a:cubicBezTo>
                    <a:pt x="2882" y="1358"/>
                    <a:pt x="2810" y="1286"/>
                    <a:pt x="2727" y="1286"/>
                  </a:cubicBezTo>
                  <a:lnTo>
                    <a:pt x="2501" y="1286"/>
                  </a:lnTo>
                  <a:cubicBezTo>
                    <a:pt x="2465" y="1108"/>
                    <a:pt x="2406" y="953"/>
                    <a:pt x="2310" y="822"/>
                  </a:cubicBezTo>
                  <a:lnTo>
                    <a:pt x="2465" y="655"/>
                  </a:lnTo>
                  <a:cubicBezTo>
                    <a:pt x="2525" y="596"/>
                    <a:pt x="2525" y="476"/>
                    <a:pt x="2465" y="417"/>
                  </a:cubicBezTo>
                  <a:cubicBezTo>
                    <a:pt x="2435" y="387"/>
                    <a:pt x="2391" y="372"/>
                    <a:pt x="2346" y="372"/>
                  </a:cubicBezTo>
                  <a:cubicBezTo>
                    <a:pt x="2301" y="372"/>
                    <a:pt x="2257" y="387"/>
                    <a:pt x="2227" y="417"/>
                  </a:cubicBezTo>
                  <a:lnTo>
                    <a:pt x="2072" y="584"/>
                  </a:lnTo>
                  <a:cubicBezTo>
                    <a:pt x="1929" y="476"/>
                    <a:pt x="1775" y="417"/>
                    <a:pt x="1608" y="393"/>
                  </a:cubicBezTo>
                  <a:lnTo>
                    <a:pt x="1608" y="167"/>
                  </a:lnTo>
                  <a:cubicBezTo>
                    <a:pt x="1608" y="84"/>
                    <a:pt x="1536"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951;p61">
              <a:extLst>
                <a:ext uri="{FF2B5EF4-FFF2-40B4-BE49-F238E27FC236}">
                  <a16:creationId xmlns:a16="http://schemas.microsoft.com/office/drawing/2014/main" id="{211BC8A1-829A-4566-A549-91D007B49CD7}"/>
                </a:ext>
              </a:extLst>
            </p:cNvPr>
            <p:cNvSpPr/>
            <p:nvPr/>
          </p:nvSpPr>
          <p:spPr>
            <a:xfrm>
              <a:off x="3693751" y="2004147"/>
              <a:ext cx="34721" cy="35101"/>
            </a:xfrm>
            <a:custGeom>
              <a:avLst/>
              <a:gdLst/>
              <a:ahLst/>
              <a:cxnLst/>
              <a:rect l="l" t="t" r="r" b="b"/>
              <a:pathLst>
                <a:path w="1096" h="1108" extrusionOk="0">
                  <a:moveTo>
                    <a:pt x="548" y="345"/>
                  </a:moveTo>
                  <a:cubicBezTo>
                    <a:pt x="667" y="345"/>
                    <a:pt x="751" y="441"/>
                    <a:pt x="751" y="560"/>
                  </a:cubicBezTo>
                  <a:cubicBezTo>
                    <a:pt x="751" y="679"/>
                    <a:pt x="667" y="762"/>
                    <a:pt x="548" y="762"/>
                  </a:cubicBezTo>
                  <a:cubicBezTo>
                    <a:pt x="429" y="762"/>
                    <a:pt x="334" y="679"/>
                    <a:pt x="334" y="560"/>
                  </a:cubicBezTo>
                  <a:cubicBezTo>
                    <a:pt x="334" y="441"/>
                    <a:pt x="429" y="345"/>
                    <a:pt x="548" y="345"/>
                  </a:cubicBezTo>
                  <a:close/>
                  <a:moveTo>
                    <a:pt x="548" y="0"/>
                  </a:moveTo>
                  <a:cubicBezTo>
                    <a:pt x="251" y="0"/>
                    <a:pt x="1" y="262"/>
                    <a:pt x="1" y="560"/>
                  </a:cubicBezTo>
                  <a:cubicBezTo>
                    <a:pt x="1" y="857"/>
                    <a:pt x="251" y="1107"/>
                    <a:pt x="548" y="1107"/>
                  </a:cubicBezTo>
                  <a:cubicBezTo>
                    <a:pt x="846" y="1107"/>
                    <a:pt x="1096" y="857"/>
                    <a:pt x="1096" y="560"/>
                  </a:cubicBezTo>
                  <a:cubicBezTo>
                    <a:pt x="1096" y="262"/>
                    <a:pt x="846" y="0"/>
                    <a:pt x="5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952;p61">
              <a:extLst>
                <a:ext uri="{FF2B5EF4-FFF2-40B4-BE49-F238E27FC236}">
                  <a16:creationId xmlns:a16="http://schemas.microsoft.com/office/drawing/2014/main" id="{160081F4-ED07-48DA-9F2D-5329DB6A453D}"/>
                </a:ext>
              </a:extLst>
            </p:cNvPr>
            <p:cNvSpPr/>
            <p:nvPr/>
          </p:nvSpPr>
          <p:spPr>
            <a:xfrm>
              <a:off x="3679052" y="2008297"/>
              <a:ext cx="210482" cy="228983"/>
            </a:xfrm>
            <a:custGeom>
              <a:avLst/>
              <a:gdLst/>
              <a:ahLst/>
              <a:cxnLst/>
              <a:rect l="l" t="t" r="r" b="b"/>
              <a:pathLst>
                <a:path w="6644" h="7228" extrusionOk="0">
                  <a:moveTo>
                    <a:pt x="4179" y="334"/>
                  </a:moveTo>
                  <a:lnTo>
                    <a:pt x="4179" y="762"/>
                  </a:lnTo>
                  <a:lnTo>
                    <a:pt x="4179" y="786"/>
                  </a:lnTo>
                  <a:cubicBezTo>
                    <a:pt x="4179" y="869"/>
                    <a:pt x="4239" y="941"/>
                    <a:pt x="4334" y="965"/>
                  </a:cubicBezTo>
                  <a:cubicBezTo>
                    <a:pt x="4596" y="988"/>
                    <a:pt x="4846" y="1107"/>
                    <a:pt x="5072" y="1274"/>
                  </a:cubicBezTo>
                  <a:cubicBezTo>
                    <a:pt x="5102" y="1299"/>
                    <a:pt x="5138" y="1311"/>
                    <a:pt x="5174" y="1311"/>
                  </a:cubicBezTo>
                  <a:cubicBezTo>
                    <a:pt x="5225" y="1311"/>
                    <a:pt x="5276" y="1287"/>
                    <a:pt x="5310" y="1238"/>
                  </a:cubicBezTo>
                  <a:lnTo>
                    <a:pt x="5322" y="1227"/>
                  </a:lnTo>
                  <a:lnTo>
                    <a:pt x="5620" y="929"/>
                  </a:lnTo>
                  <a:lnTo>
                    <a:pt x="5715" y="1024"/>
                  </a:lnTo>
                  <a:lnTo>
                    <a:pt x="5418" y="1322"/>
                  </a:lnTo>
                  <a:lnTo>
                    <a:pt x="5406" y="1334"/>
                  </a:lnTo>
                  <a:cubicBezTo>
                    <a:pt x="5322" y="1393"/>
                    <a:pt x="5322" y="1500"/>
                    <a:pt x="5370" y="1572"/>
                  </a:cubicBezTo>
                  <a:cubicBezTo>
                    <a:pt x="5537" y="1798"/>
                    <a:pt x="5632" y="2048"/>
                    <a:pt x="5679" y="2310"/>
                  </a:cubicBezTo>
                  <a:cubicBezTo>
                    <a:pt x="5703" y="2405"/>
                    <a:pt x="5775" y="2465"/>
                    <a:pt x="5858" y="2465"/>
                  </a:cubicBezTo>
                  <a:lnTo>
                    <a:pt x="6311" y="2465"/>
                  </a:lnTo>
                  <a:lnTo>
                    <a:pt x="6311" y="2572"/>
                  </a:lnTo>
                  <a:lnTo>
                    <a:pt x="5846" y="2572"/>
                  </a:lnTo>
                  <a:cubicBezTo>
                    <a:pt x="5763" y="2572"/>
                    <a:pt x="5679" y="2631"/>
                    <a:pt x="5668" y="2715"/>
                  </a:cubicBezTo>
                  <a:cubicBezTo>
                    <a:pt x="5632" y="2989"/>
                    <a:pt x="5525" y="3239"/>
                    <a:pt x="5358" y="3465"/>
                  </a:cubicBezTo>
                  <a:cubicBezTo>
                    <a:pt x="5298" y="3536"/>
                    <a:pt x="5310" y="3643"/>
                    <a:pt x="5382" y="3703"/>
                  </a:cubicBezTo>
                  <a:lnTo>
                    <a:pt x="5406" y="3715"/>
                  </a:lnTo>
                  <a:lnTo>
                    <a:pt x="5715" y="4024"/>
                  </a:lnTo>
                  <a:lnTo>
                    <a:pt x="5620" y="4120"/>
                  </a:lnTo>
                  <a:lnTo>
                    <a:pt x="5310" y="3798"/>
                  </a:lnTo>
                  <a:cubicBezTo>
                    <a:pt x="5310" y="3798"/>
                    <a:pt x="5310" y="3786"/>
                    <a:pt x="5298" y="3786"/>
                  </a:cubicBezTo>
                  <a:cubicBezTo>
                    <a:pt x="5266" y="3747"/>
                    <a:pt x="5218" y="3729"/>
                    <a:pt x="5171" y="3729"/>
                  </a:cubicBezTo>
                  <a:cubicBezTo>
                    <a:pt x="5132" y="3729"/>
                    <a:pt x="5092" y="3741"/>
                    <a:pt x="5060" y="3763"/>
                  </a:cubicBezTo>
                  <a:cubicBezTo>
                    <a:pt x="4846" y="3917"/>
                    <a:pt x="4584" y="4024"/>
                    <a:pt x="4310" y="4072"/>
                  </a:cubicBezTo>
                  <a:cubicBezTo>
                    <a:pt x="4227" y="4084"/>
                    <a:pt x="4167" y="4155"/>
                    <a:pt x="4167" y="4251"/>
                  </a:cubicBezTo>
                  <a:lnTo>
                    <a:pt x="4167" y="4263"/>
                  </a:lnTo>
                  <a:lnTo>
                    <a:pt x="4167" y="4715"/>
                  </a:lnTo>
                  <a:lnTo>
                    <a:pt x="4060" y="4715"/>
                  </a:lnTo>
                  <a:lnTo>
                    <a:pt x="4060" y="4275"/>
                  </a:lnTo>
                  <a:lnTo>
                    <a:pt x="4060" y="4263"/>
                  </a:lnTo>
                  <a:cubicBezTo>
                    <a:pt x="4060" y="4179"/>
                    <a:pt x="4001" y="4096"/>
                    <a:pt x="3917" y="4084"/>
                  </a:cubicBezTo>
                  <a:cubicBezTo>
                    <a:pt x="3644" y="4060"/>
                    <a:pt x="3393" y="3941"/>
                    <a:pt x="3167" y="3774"/>
                  </a:cubicBezTo>
                  <a:cubicBezTo>
                    <a:pt x="3136" y="3749"/>
                    <a:pt x="3099" y="3736"/>
                    <a:pt x="3061" y="3736"/>
                  </a:cubicBezTo>
                  <a:cubicBezTo>
                    <a:pt x="3012" y="3736"/>
                    <a:pt x="2963" y="3758"/>
                    <a:pt x="2929" y="3798"/>
                  </a:cubicBezTo>
                  <a:cubicBezTo>
                    <a:pt x="2929" y="3798"/>
                    <a:pt x="2929" y="3822"/>
                    <a:pt x="2917" y="3822"/>
                  </a:cubicBezTo>
                  <a:lnTo>
                    <a:pt x="2608" y="4132"/>
                  </a:lnTo>
                  <a:lnTo>
                    <a:pt x="2512" y="4036"/>
                  </a:lnTo>
                  <a:lnTo>
                    <a:pt x="2810" y="3739"/>
                  </a:lnTo>
                  <a:lnTo>
                    <a:pt x="2822" y="3727"/>
                  </a:lnTo>
                  <a:cubicBezTo>
                    <a:pt x="2822" y="3727"/>
                    <a:pt x="2846" y="3727"/>
                    <a:pt x="2846" y="3715"/>
                  </a:cubicBezTo>
                  <a:cubicBezTo>
                    <a:pt x="2917" y="3655"/>
                    <a:pt x="2917" y="3548"/>
                    <a:pt x="2870" y="3477"/>
                  </a:cubicBezTo>
                  <a:cubicBezTo>
                    <a:pt x="2703" y="3262"/>
                    <a:pt x="2608" y="3001"/>
                    <a:pt x="2560" y="2727"/>
                  </a:cubicBezTo>
                  <a:cubicBezTo>
                    <a:pt x="2548" y="2643"/>
                    <a:pt x="2465" y="2584"/>
                    <a:pt x="2381" y="2584"/>
                  </a:cubicBezTo>
                  <a:lnTo>
                    <a:pt x="1929" y="2584"/>
                  </a:lnTo>
                  <a:lnTo>
                    <a:pt x="1929" y="2465"/>
                  </a:lnTo>
                  <a:lnTo>
                    <a:pt x="2381" y="2465"/>
                  </a:lnTo>
                  <a:cubicBezTo>
                    <a:pt x="2465" y="2465"/>
                    <a:pt x="2548" y="2405"/>
                    <a:pt x="2560" y="2310"/>
                  </a:cubicBezTo>
                  <a:cubicBezTo>
                    <a:pt x="2584" y="2048"/>
                    <a:pt x="2703" y="1798"/>
                    <a:pt x="2870" y="1572"/>
                  </a:cubicBezTo>
                  <a:cubicBezTo>
                    <a:pt x="2929" y="1500"/>
                    <a:pt x="2917" y="1393"/>
                    <a:pt x="2846" y="1334"/>
                  </a:cubicBezTo>
                  <a:lnTo>
                    <a:pt x="2822" y="1322"/>
                  </a:lnTo>
                  <a:lnTo>
                    <a:pt x="2524" y="1024"/>
                  </a:lnTo>
                  <a:lnTo>
                    <a:pt x="2620" y="929"/>
                  </a:lnTo>
                  <a:lnTo>
                    <a:pt x="2917" y="1227"/>
                  </a:lnTo>
                  <a:lnTo>
                    <a:pt x="2929" y="1238"/>
                  </a:lnTo>
                  <a:cubicBezTo>
                    <a:pt x="2963" y="1286"/>
                    <a:pt x="3012" y="1306"/>
                    <a:pt x="3062" y="1306"/>
                  </a:cubicBezTo>
                  <a:cubicBezTo>
                    <a:pt x="3099" y="1306"/>
                    <a:pt x="3137" y="1295"/>
                    <a:pt x="3167" y="1274"/>
                  </a:cubicBezTo>
                  <a:cubicBezTo>
                    <a:pt x="3393" y="1107"/>
                    <a:pt x="3644" y="1000"/>
                    <a:pt x="3917" y="953"/>
                  </a:cubicBezTo>
                  <a:cubicBezTo>
                    <a:pt x="4001" y="941"/>
                    <a:pt x="4060" y="869"/>
                    <a:pt x="4060" y="774"/>
                  </a:cubicBezTo>
                  <a:lnTo>
                    <a:pt x="4060" y="762"/>
                  </a:lnTo>
                  <a:lnTo>
                    <a:pt x="4060" y="334"/>
                  </a:lnTo>
                  <a:close/>
                  <a:moveTo>
                    <a:pt x="3894" y="0"/>
                  </a:moveTo>
                  <a:cubicBezTo>
                    <a:pt x="3810" y="0"/>
                    <a:pt x="3739" y="84"/>
                    <a:pt x="3739" y="167"/>
                  </a:cubicBezTo>
                  <a:lnTo>
                    <a:pt x="3739" y="667"/>
                  </a:lnTo>
                  <a:cubicBezTo>
                    <a:pt x="3513" y="703"/>
                    <a:pt x="3298" y="798"/>
                    <a:pt x="3108" y="929"/>
                  </a:cubicBezTo>
                  <a:lnTo>
                    <a:pt x="2762" y="584"/>
                  </a:lnTo>
                  <a:cubicBezTo>
                    <a:pt x="2733" y="554"/>
                    <a:pt x="2688" y="539"/>
                    <a:pt x="2643" y="539"/>
                  </a:cubicBezTo>
                  <a:cubicBezTo>
                    <a:pt x="2599" y="539"/>
                    <a:pt x="2554" y="554"/>
                    <a:pt x="2524" y="584"/>
                  </a:cubicBezTo>
                  <a:lnTo>
                    <a:pt x="2203" y="917"/>
                  </a:lnTo>
                  <a:cubicBezTo>
                    <a:pt x="2167" y="941"/>
                    <a:pt x="2155" y="988"/>
                    <a:pt x="2155" y="1036"/>
                  </a:cubicBezTo>
                  <a:cubicBezTo>
                    <a:pt x="2155" y="1084"/>
                    <a:pt x="2167" y="1119"/>
                    <a:pt x="2203" y="1155"/>
                  </a:cubicBezTo>
                  <a:lnTo>
                    <a:pt x="2536" y="1500"/>
                  </a:lnTo>
                  <a:cubicBezTo>
                    <a:pt x="2417" y="1691"/>
                    <a:pt x="2334" y="1893"/>
                    <a:pt x="2274" y="2119"/>
                  </a:cubicBezTo>
                  <a:lnTo>
                    <a:pt x="1786" y="2119"/>
                  </a:lnTo>
                  <a:cubicBezTo>
                    <a:pt x="1691" y="2119"/>
                    <a:pt x="1619" y="2191"/>
                    <a:pt x="1619" y="2286"/>
                  </a:cubicBezTo>
                  <a:lnTo>
                    <a:pt x="1619" y="2751"/>
                  </a:lnTo>
                  <a:cubicBezTo>
                    <a:pt x="1619" y="2834"/>
                    <a:pt x="1691" y="2905"/>
                    <a:pt x="1786" y="2905"/>
                  </a:cubicBezTo>
                  <a:lnTo>
                    <a:pt x="2274" y="2905"/>
                  </a:lnTo>
                  <a:cubicBezTo>
                    <a:pt x="2322" y="3084"/>
                    <a:pt x="2381" y="3251"/>
                    <a:pt x="2465" y="3417"/>
                  </a:cubicBezTo>
                  <a:lnTo>
                    <a:pt x="1084" y="3417"/>
                  </a:lnTo>
                  <a:cubicBezTo>
                    <a:pt x="988" y="3417"/>
                    <a:pt x="917" y="3489"/>
                    <a:pt x="917" y="3584"/>
                  </a:cubicBezTo>
                  <a:cubicBezTo>
                    <a:pt x="917" y="3667"/>
                    <a:pt x="988" y="3739"/>
                    <a:pt x="1084" y="3739"/>
                  </a:cubicBezTo>
                  <a:lnTo>
                    <a:pt x="2334" y="3739"/>
                  </a:lnTo>
                  <a:lnTo>
                    <a:pt x="2203" y="3882"/>
                  </a:lnTo>
                  <a:cubicBezTo>
                    <a:pt x="2143" y="3941"/>
                    <a:pt x="2143" y="4060"/>
                    <a:pt x="2203" y="4120"/>
                  </a:cubicBezTo>
                  <a:lnTo>
                    <a:pt x="2524" y="4441"/>
                  </a:lnTo>
                  <a:cubicBezTo>
                    <a:pt x="2560" y="4477"/>
                    <a:pt x="2608" y="4489"/>
                    <a:pt x="2643" y="4489"/>
                  </a:cubicBezTo>
                  <a:cubicBezTo>
                    <a:pt x="2691" y="4489"/>
                    <a:pt x="2739" y="4477"/>
                    <a:pt x="2762" y="4441"/>
                  </a:cubicBezTo>
                  <a:lnTo>
                    <a:pt x="3108" y="4096"/>
                  </a:lnTo>
                  <a:cubicBezTo>
                    <a:pt x="3286" y="4215"/>
                    <a:pt x="3489" y="4310"/>
                    <a:pt x="3703" y="4358"/>
                  </a:cubicBezTo>
                  <a:lnTo>
                    <a:pt x="3703" y="4370"/>
                  </a:lnTo>
                  <a:lnTo>
                    <a:pt x="3703" y="5144"/>
                  </a:lnTo>
                  <a:lnTo>
                    <a:pt x="155" y="5144"/>
                  </a:lnTo>
                  <a:cubicBezTo>
                    <a:pt x="72" y="5144"/>
                    <a:pt x="0" y="5215"/>
                    <a:pt x="0" y="5310"/>
                  </a:cubicBezTo>
                  <a:cubicBezTo>
                    <a:pt x="0" y="5394"/>
                    <a:pt x="72" y="5465"/>
                    <a:pt x="155" y="5465"/>
                  </a:cubicBezTo>
                  <a:lnTo>
                    <a:pt x="4417" y="5465"/>
                  </a:lnTo>
                  <a:lnTo>
                    <a:pt x="4120" y="7037"/>
                  </a:lnTo>
                  <a:cubicBezTo>
                    <a:pt x="4108" y="7120"/>
                    <a:pt x="4167" y="7215"/>
                    <a:pt x="4251" y="7227"/>
                  </a:cubicBezTo>
                  <a:lnTo>
                    <a:pt x="4286" y="7227"/>
                  </a:lnTo>
                  <a:cubicBezTo>
                    <a:pt x="4358" y="7227"/>
                    <a:pt x="4429" y="7168"/>
                    <a:pt x="4441" y="7096"/>
                  </a:cubicBezTo>
                  <a:lnTo>
                    <a:pt x="4787" y="5322"/>
                  </a:lnTo>
                  <a:cubicBezTo>
                    <a:pt x="4798" y="5275"/>
                    <a:pt x="4787" y="5215"/>
                    <a:pt x="4763" y="5191"/>
                  </a:cubicBezTo>
                  <a:cubicBezTo>
                    <a:pt x="4727" y="5144"/>
                    <a:pt x="4679" y="5132"/>
                    <a:pt x="4620" y="5132"/>
                  </a:cubicBezTo>
                  <a:lnTo>
                    <a:pt x="4048" y="5132"/>
                  </a:lnTo>
                  <a:lnTo>
                    <a:pt x="4048" y="5013"/>
                  </a:lnTo>
                  <a:lnTo>
                    <a:pt x="4370" y="5013"/>
                  </a:lnTo>
                  <a:cubicBezTo>
                    <a:pt x="4465" y="5013"/>
                    <a:pt x="4536" y="4929"/>
                    <a:pt x="4536" y="4846"/>
                  </a:cubicBezTo>
                  <a:lnTo>
                    <a:pt x="4536" y="4358"/>
                  </a:lnTo>
                  <a:cubicBezTo>
                    <a:pt x="4763" y="4310"/>
                    <a:pt x="4965" y="4215"/>
                    <a:pt x="5168" y="4084"/>
                  </a:cubicBezTo>
                  <a:lnTo>
                    <a:pt x="5501" y="4429"/>
                  </a:lnTo>
                  <a:cubicBezTo>
                    <a:pt x="5537" y="4453"/>
                    <a:pt x="5584" y="4477"/>
                    <a:pt x="5620" y="4477"/>
                  </a:cubicBezTo>
                  <a:cubicBezTo>
                    <a:pt x="5668" y="4477"/>
                    <a:pt x="5715" y="4453"/>
                    <a:pt x="5739" y="4429"/>
                  </a:cubicBezTo>
                  <a:lnTo>
                    <a:pt x="6072" y="4096"/>
                  </a:lnTo>
                  <a:cubicBezTo>
                    <a:pt x="6096" y="4072"/>
                    <a:pt x="6108" y="4024"/>
                    <a:pt x="6108" y="3977"/>
                  </a:cubicBezTo>
                  <a:cubicBezTo>
                    <a:pt x="6108" y="3941"/>
                    <a:pt x="6096" y="3894"/>
                    <a:pt x="6072" y="3858"/>
                  </a:cubicBezTo>
                  <a:lnTo>
                    <a:pt x="5727" y="3524"/>
                  </a:lnTo>
                  <a:cubicBezTo>
                    <a:pt x="5846" y="3322"/>
                    <a:pt x="5930" y="3120"/>
                    <a:pt x="5989" y="2893"/>
                  </a:cubicBezTo>
                  <a:lnTo>
                    <a:pt x="6489" y="2893"/>
                  </a:lnTo>
                  <a:cubicBezTo>
                    <a:pt x="6572" y="2893"/>
                    <a:pt x="6644" y="2822"/>
                    <a:pt x="6644" y="2727"/>
                  </a:cubicBezTo>
                  <a:lnTo>
                    <a:pt x="6644" y="2274"/>
                  </a:lnTo>
                  <a:cubicBezTo>
                    <a:pt x="6632" y="2191"/>
                    <a:pt x="6561" y="2119"/>
                    <a:pt x="6477" y="2119"/>
                  </a:cubicBezTo>
                  <a:lnTo>
                    <a:pt x="5977" y="2119"/>
                  </a:lnTo>
                  <a:cubicBezTo>
                    <a:pt x="5941" y="1893"/>
                    <a:pt x="5846" y="1691"/>
                    <a:pt x="5715" y="1500"/>
                  </a:cubicBezTo>
                  <a:lnTo>
                    <a:pt x="6060" y="1155"/>
                  </a:lnTo>
                  <a:cubicBezTo>
                    <a:pt x="6084" y="1119"/>
                    <a:pt x="6096" y="1084"/>
                    <a:pt x="6096" y="1036"/>
                  </a:cubicBezTo>
                  <a:cubicBezTo>
                    <a:pt x="6096" y="988"/>
                    <a:pt x="6084" y="941"/>
                    <a:pt x="6060" y="917"/>
                  </a:cubicBezTo>
                  <a:lnTo>
                    <a:pt x="5727" y="584"/>
                  </a:lnTo>
                  <a:cubicBezTo>
                    <a:pt x="5697" y="554"/>
                    <a:pt x="5653" y="539"/>
                    <a:pt x="5608" y="539"/>
                  </a:cubicBezTo>
                  <a:cubicBezTo>
                    <a:pt x="5563" y="539"/>
                    <a:pt x="5519" y="554"/>
                    <a:pt x="5489" y="584"/>
                  </a:cubicBezTo>
                  <a:lnTo>
                    <a:pt x="5144" y="929"/>
                  </a:lnTo>
                  <a:cubicBezTo>
                    <a:pt x="4953" y="810"/>
                    <a:pt x="4751" y="726"/>
                    <a:pt x="4525" y="667"/>
                  </a:cubicBezTo>
                  <a:lnTo>
                    <a:pt x="4525" y="167"/>
                  </a:lnTo>
                  <a:cubicBezTo>
                    <a:pt x="4525" y="84"/>
                    <a:pt x="4453" y="0"/>
                    <a:pt x="43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953;p61">
              <a:extLst>
                <a:ext uri="{FF2B5EF4-FFF2-40B4-BE49-F238E27FC236}">
                  <a16:creationId xmlns:a16="http://schemas.microsoft.com/office/drawing/2014/main" id="{7E715017-E7DA-4658-991C-9110CAB1BB58}"/>
                </a:ext>
              </a:extLst>
            </p:cNvPr>
            <p:cNvSpPr/>
            <p:nvPr/>
          </p:nvSpPr>
          <p:spPr>
            <a:xfrm>
              <a:off x="3772951" y="2050907"/>
              <a:ext cx="73973" cy="73593"/>
            </a:xfrm>
            <a:custGeom>
              <a:avLst/>
              <a:gdLst/>
              <a:ahLst/>
              <a:cxnLst/>
              <a:rect l="l" t="t" r="r" b="b"/>
              <a:pathLst>
                <a:path w="2335" h="2323" extrusionOk="0">
                  <a:moveTo>
                    <a:pt x="1156" y="322"/>
                  </a:moveTo>
                  <a:cubicBezTo>
                    <a:pt x="1620" y="322"/>
                    <a:pt x="1989" y="703"/>
                    <a:pt x="1989" y="1167"/>
                  </a:cubicBezTo>
                  <a:cubicBezTo>
                    <a:pt x="1989" y="1620"/>
                    <a:pt x="1620" y="2001"/>
                    <a:pt x="1156" y="2001"/>
                  </a:cubicBezTo>
                  <a:cubicBezTo>
                    <a:pt x="691" y="2001"/>
                    <a:pt x="322" y="1620"/>
                    <a:pt x="322" y="1167"/>
                  </a:cubicBezTo>
                  <a:cubicBezTo>
                    <a:pt x="322" y="703"/>
                    <a:pt x="691" y="322"/>
                    <a:pt x="1156" y="322"/>
                  </a:cubicBezTo>
                  <a:close/>
                  <a:moveTo>
                    <a:pt x="1156" y="1"/>
                  </a:moveTo>
                  <a:cubicBezTo>
                    <a:pt x="513" y="1"/>
                    <a:pt x="1" y="524"/>
                    <a:pt x="1" y="1167"/>
                  </a:cubicBezTo>
                  <a:cubicBezTo>
                    <a:pt x="1" y="1798"/>
                    <a:pt x="513" y="2322"/>
                    <a:pt x="1156" y="2322"/>
                  </a:cubicBezTo>
                  <a:cubicBezTo>
                    <a:pt x="1799" y="2322"/>
                    <a:pt x="2323" y="1798"/>
                    <a:pt x="2323" y="1167"/>
                  </a:cubicBezTo>
                  <a:cubicBezTo>
                    <a:pt x="2334" y="524"/>
                    <a:pt x="1811" y="1"/>
                    <a:pt x="1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954;p61">
              <a:extLst>
                <a:ext uri="{FF2B5EF4-FFF2-40B4-BE49-F238E27FC236}">
                  <a16:creationId xmlns:a16="http://schemas.microsoft.com/office/drawing/2014/main" id="{50E7C4AE-1932-44E2-B359-50BB9BC7A110}"/>
                </a:ext>
              </a:extLst>
            </p:cNvPr>
            <p:cNvSpPr/>
            <p:nvPr/>
          </p:nvSpPr>
          <p:spPr>
            <a:xfrm>
              <a:off x="3790312" y="2069028"/>
              <a:ext cx="38491" cy="38491"/>
            </a:xfrm>
            <a:custGeom>
              <a:avLst/>
              <a:gdLst/>
              <a:ahLst/>
              <a:cxnLst/>
              <a:rect l="l" t="t" r="r" b="b"/>
              <a:pathLst>
                <a:path w="1215" h="1215" extrusionOk="0">
                  <a:moveTo>
                    <a:pt x="608" y="322"/>
                  </a:moveTo>
                  <a:cubicBezTo>
                    <a:pt x="763" y="322"/>
                    <a:pt x="882" y="441"/>
                    <a:pt x="882" y="595"/>
                  </a:cubicBezTo>
                  <a:cubicBezTo>
                    <a:pt x="882" y="738"/>
                    <a:pt x="763" y="857"/>
                    <a:pt x="608" y="857"/>
                  </a:cubicBezTo>
                  <a:cubicBezTo>
                    <a:pt x="465" y="857"/>
                    <a:pt x="346" y="738"/>
                    <a:pt x="346" y="595"/>
                  </a:cubicBezTo>
                  <a:cubicBezTo>
                    <a:pt x="346" y="441"/>
                    <a:pt x="465" y="322"/>
                    <a:pt x="608" y="322"/>
                  </a:cubicBezTo>
                  <a:close/>
                  <a:moveTo>
                    <a:pt x="608" y="0"/>
                  </a:moveTo>
                  <a:cubicBezTo>
                    <a:pt x="286" y="0"/>
                    <a:pt x="1" y="262"/>
                    <a:pt x="1" y="607"/>
                  </a:cubicBezTo>
                  <a:cubicBezTo>
                    <a:pt x="1" y="929"/>
                    <a:pt x="262" y="1215"/>
                    <a:pt x="608" y="1215"/>
                  </a:cubicBezTo>
                  <a:cubicBezTo>
                    <a:pt x="941" y="1215"/>
                    <a:pt x="1215" y="953"/>
                    <a:pt x="1215" y="607"/>
                  </a:cubicBezTo>
                  <a:cubicBezTo>
                    <a:pt x="1215" y="262"/>
                    <a:pt x="953" y="0"/>
                    <a:pt x="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955;p61">
              <a:extLst>
                <a:ext uri="{FF2B5EF4-FFF2-40B4-BE49-F238E27FC236}">
                  <a16:creationId xmlns:a16="http://schemas.microsoft.com/office/drawing/2014/main" id="{8CC4AE50-0FB2-4B88-B7A9-591FE1AC9112}"/>
                </a:ext>
              </a:extLst>
            </p:cNvPr>
            <p:cNvSpPr/>
            <p:nvPr/>
          </p:nvSpPr>
          <p:spPr>
            <a:xfrm>
              <a:off x="3522521" y="2081447"/>
              <a:ext cx="294212" cy="225688"/>
            </a:xfrm>
            <a:custGeom>
              <a:avLst/>
              <a:gdLst/>
              <a:ahLst/>
              <a:cxnLst/>
              <a:rect l="l" t="t" r="r" b="b"/>
              <a:pathLst>
                <a:path w="9287" h="7124" extrusionOk="0">
                  <a:moveTo>
                    <a:pt x="155" y="1"/>
                  </a:moveTo>
                  <a:cubicBezTo>
                    <a:pt x="72" y="1"/>
                    <a:pt x="0" y="72"/>
                    <a:pt x="0" y="168"/>
                  </a:cubicBezTo>
                  <a:lnTo>
                    <a:pt x="0" y="6954"/>
                  </a:lnTo>
                  <a:cubicBezTo>
                    <a:pt x="0" y="7121"/>
                    <a:pt x="143" y="7121"/>
                    <a:pt x="262" y="7121"/>
                  </a:cubicBezTo>
                  <a:cubicBezTo>
                    <a:pt x="351" y="7121"/>
                    <a:pt x="2483" y="7124"/>
                    <a:pt x="4603" y="7124"/>
                  </a:cubicBezTo>
                  <a:cubicBezTo>
                    <a:pt x="6724" y="7124"/>
                    <a:pt x="8835" y="7121"/>
                    <a:pt x="8882" y="7109"/>
                  </a:cubicBezTo>
                  <a:cubicBezTo>
                    <a:pt x="8942" y="7085"/>
                    <a:pt x="8989" y="7026"/>
                    <a:pt x="9001" y="6966"/>
                  </a:cubicBezTo>
                  <a:lnTo>
                    <a:pt x="9287" y="5466"/>
                  </a:lnTo>
                  <a:cubicBezTo>
                    <a:pt x="9275" y="5395"/>
                    <a:pt x="9216" y="5299"/>
                    <a:pt x="9120" y="5287"/>
                  </a:cubicBezTo>
                  <a:cubicBezTo>
                    <a:pt x="9113" y="5286"/>
                    <a:pt x="9106" y="5286"/>
                    <a:pt x="9099" y="5286"/>
                  </a:cubicBezTo>
                  <a:cubicBezTo>
                    <a:pt x="9021" y="5286"/>
                    <a:pt x="8941" y="5342"/>
                    <a:pt x="8930" y="5418"/>
                  </a:cubicBezTo>
                  <a:lnTo>
                    <a:pt x="8680" y="6788"/>
                  </a:lnTo>
                  <a:lnTo>
                    <a:pt x="357" y="6788"/>
                  </a:lnTo>
                  <a:lnTo>
                    <a:pt x="1036" y="3192"/>
                  </a:lnTo>
                  <a:lnTo>
                    <a:pt x="4429" y="3192"/>
                  </a:lnTo>
                  <a:cubicBezTo>
                    <a:pt x="4524" y="3192"/>
                    <a:pt x="4596" y="3120"/>
                    <a:pt x="4596" y="3025"/>
                  </a:cubicBezTo>
                  <a:cubicBezTo>
                    <a:pt x="4596" y="2930"/>
                    <a:pt x="4524" y="2858"/>
                    <a:pt x="4429" y="2858"/>
                  </a:cubicBezTo>
                  <a:lnTo>
                    <a:pt x="905" y="2858"/>
                  </a:lnTo>
                  <a:cubicBezTo>
                    <a:pt x="834" y="2858"/>
                    <a:pt x="750" y="2918"/>
                    <a:pt x="738" y="2989"/>
                  </a:cubicBezTo>
                  <a:lnTo>
                    <a:pt x="322" y="5168"/>
                  </a:lnTo>
                  <a:lnTo>
                    <a:pt x="322" y="334"/>
                  </a:lnTo>
                  <a:lnTo>
                    <a:pt x="2453" y="334"/>
                  </a:lnTo>
                  <a:lnTo>
                    <a:pt x="3536" y="1418"/>
                  </a:lnTo>
                  <a:cubicBezTo>
                    <a:pt x="3572" y="1442"/>
                    <a:pt x="3608" y="1465"/>
                    <a:pt x="3655" y="1465"/>
                  </a:cubicBezTo>
                  <a:lnTo>
                    <a:pt x="5358" y="1465"/>
                  </a:lnTo>
                  <a:cubicBezTo>
                    <a:pt x="5441" y="1465"/>
                    <a:pt x="5513" y="1394"/>
                    <a:pt x="5513" y="1299"/>
                  </a:cubicBezTo>
                  <a:cubicBezTo>
                    <a:pt x="5513" y="1204"/>
                    <a:pt x="5441" y="1132"/>
                    <a:pt x="5358" y="1132"/>
                  </a:cubicBezTo>
                  <a:lnTo>
                    <a:pt x="3727" y="1132"/>
                  </a:lnTo>
                  <a:lnTo>
                    <a:pt x="2643" y="49"/>
                  </a:lnTo>
                  <a:cubicBezTo>
                    <a:pt x="2619" y="13"/>
                    <a:pt x="2572" y="1"/>
                    <a:pt x="25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956;p61">
              <a:extLst>
                <a:ext uri="{FF2B5EF4-FFF2-40B4-BE49-F238E27FC236}">
                  <a16:creationId xmlns:a16="http://schemas.microsoft.com/office/drawing/2014/main" id="{D9C10720-9C99-44AF-A572-ADB437E27F2E}"/>
                </a:ext>
              </a:extLst>
            </p:cNvPr>
            <p:cNvSpPr/>
            <p:nvPr/>
          </p:nvSpPr>
          <p:spPr>
            <a:xfrm>
              <a:off x="3810682" y="2248812"/>
              <a:ext cx="1774" cy="253"/>
            </a:xfrm>
            <a:custGeom>
              <a:avLst/>
              <a:gdLst/>
              <a:ahLst/>
              <a:cxnLst/>
              <a:rect l="l" t="t" r="r" b="b"/>
              <a:pathLst>
                <a:path w="56" h="8" extrusionOk="0">
                  <a:moveTo>
                    <a:pt x="1" y="1"/>
                  </a:moveTo>
                  <a:cubicBezTo>
                    <a:pt x="1" y="1"/>
                    <a:pt x="7" y="2"/>
                    <a:pt x="24" y="4"/>
                  </a:cubicBezTo>
                  <a:cubicBezTo>
                    <a:pt x="44" y="7"/>
                    <a:pt x="52" y="8"/>
                    <a:pt x="53" y="8"/>
                  </a:cubicBezTo>
                  <a:cubicBezTo>
                    <a:pt x="55" y="8"/>
                    <a:pt x="3" y="1"/>
                    <a:pt x="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1210;p60">
            <a:extLst>
              <a:ext uri="{FF2B5EF4-FFF2-40B4-BE49-F238E27FC236}">
                <a16:creationId xmlns:a16="http://schemas.microsoft.com/office/drawing/2014/main" id="{AE64A239-01D1-4A44-9A1C-518BF5AB68D9}"/>
              </a:ext>
            </a:extLst>
          </p:cNvPr>
          <p:cNvGrpSpPr/>
          <p:nvPr/>
        </p:nvGrpSpPr>
        <p:grpSpPr>
          <a:xfrm>
            <a:off x="5706744" y="1891590"/>
            <a:ext cx="1489258" cy="1371599"/>
            <a:chOff x="3996113" y="4291176"/>
            <a:chExt cx="336512" cy="335048"/>
          </a:xfrm>
        </p:grpSpPr>
        <p:sp>
          <p:nvSpPr>
            <p:cNvPr id="134" name="Google Shape;11211;p60">
              <a:extLst>
                <a:ext uri="{FF2B5EF4-FFF2-40B4-BE49-F238E27FC236}">
                  <a16:creationId xmlns:a16="http://schemas.microsoft.com/office/drawing/2014/main" id="{B6F5BBA9-97C2-4630-B898-736C70A1131A}"/>
                </a:ext>
              </a:extLst>
            </p:cNvPr>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212;p60">
              <a:extLst>
                <a:ext uri="{FF2B5EF4-FFF2-40B4-BE49-F238E27FC236}">
                  <a16:creationId xmlns:a16="http://schemas.microsoft.com/office/drawing/2014/main" id="{D0A8EC91-46F7-4A2F-9598-F15E0E4D53D4}"/>
                </a:ext>
              </a:extLst>
            </p:cNvPr>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213;p60">
              <a:extLst>
                <a:ext uri="{FF2B5EF4-FFF2-40B4-BE49-F238E27FC236}">
                  <a16:creationId xmlns:a16="http://schemas.microsoft.com/office/drawing/2014/main" id="{76EEF940-8379-4FE4-92DA-E2FB67948058}"/>
                </a:ext>
              </a:extLst>
            </p:cNvPr>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989BF73A-E0D7-4340-A0C5-9B3E1E27C967}"/>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Developments</a:t>
            </a:r>
            <a:endParaRPr sz="3000" dirty="0"/>
          </a:p>
        </p:txBody>
      </p:sp>
      <p:sp>
        <p:nvSpPr>
          <p:cNvPr id="1256" name="Google Shape;1256;p45"/>
          <p:cNvSpPr txBox="1">
            <a:spLocks noGrp="1"/>
          </p:cNvSpPr>
          <p:nvPr>
            <p:ph type="ctrTitle"/>
          </p:nvPr>
        </p:nvSpPr>
        <p:spPr>
          <a:xfrm>
            <a:off x="1567608" y="1294808"/>
            <a:ext cx="2232211"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Change data source</a:t>
            </a:r>
            <a:endParaRPr dirty="0"/>
          </a:p>
        </p:txBody>
      </p:sp>
      <p:sp>
        <p:nvSpPr>
          <p:cNvPr id="1257" name="Google Shape;1257;p45"/>
          <p:cNvSpPr txBox="1">
            <a:spLocks noGrp="1"/>
          </p:cNvSpPr>
          <p:nvPr>
            <p:ph type="subTitle" idx="1"/>
          </p:nvPr>
        </p:nvSpPr>
        <p:spPr>
          <a:xfrm>
            <a:off x="1768432" y="3602159"/>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a:t>
            </a:r>
            <a:r>
              <a:rPr lang="en" dirty="0"/>
              <a:t>hange the data source to an actual real time data rather than simulation.</a:t>
            </a:r>
            <a:endParaRPr dirty="0"/>
          </a:p>
        </p:txBody>
      </p:sp>
      <p:sp>
        <p:nvSpPr>
          <p:cNvPr id="1259" name="Google Shape;1259;p45"/>
          <p:cNvSpPr txBox="1">
            <a:spLocks noGrp="1"/>
          </p:cNvSpPr>
          <p:nvPr>
            <p:ph type="ctrTitle" idx="4"/>
          </p:nvPr>
        </p:nvSpPr>
        <p:spPr>
          <a:xfrm>
            <a:off x="5406528" y="1294808"/>
            <a:ext cx="204144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Create dashboard</a:t>
            </a:r>
            <a:endParaRPr dirty="0"/>
          </a:p>
        </p:txBody>
      </p:sp>
      <p:sp>
        <p:nvSpPr>
          <p:cNvPr id="1260" name="Google Shape;1260;p45"/>
          <p:cNvSpPr txBox="1">
            <a:spLocks noGrp="1"/>
          </p:cNvSpPr>
          <p:nvPr>
            <p:ph type="subTitle" idx="5"/>
          </p:nvPr>
        </p:nvSpPr>
        <p:spPr>
          <a:xfrm>
            <a:off x="5586283" y="3582927"/>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Create the dashboard to display the real time data.</a:t>
            </a:r>
            <a:endParaRPr dirty="0"/>
          </a:p>
        </p:txBody>
      </p:sp>
      <p:grpSp>
        <p:nvGrpSpPr>
          <p:cNvPr id="82" name="Google Shape;9162;p56">
            <a:extLst>
              <a:ext uri="{FF2B5EF4-FFF2-40B4-BE49-F238E27FC236}">
                <a16:creationId xmlns:a16="http://schemas.microsoft.com/office/drawing/2014/main" id="{E4D340CB-FB2D-4E51-AC6B-0EFB5496310E}"/>
              </a:ext>
            </a:extLst>
          </p:cNvPr>
          <p:cNvGrpSpPr/>
          <p:nvPr/>
        </p:nvGrpSpPr>
        <p:grpSpPr>
          <a:xfrm>
            <a:off x="1999863" y="2081865"/>
            <a:ext cx="1357966" cy="1381347"/>
            <a:chOff x="4206459" y="1191441"/>
            <a:chExt cx="712557" cy="785901"/>
          </a:xfrm>
        </p:grpSpPr>
        <p:sp>
          <p:nvSpPr>
            <p:cNvPr id="83" name="Google Shape;9163;p56">
              <a:extLst>
                <a:ext uri="{FF2B5EF4-FFF2-40B4-BE49-F238E27FC236}">
                  <a16:creationId xmlns:a16="http://schemas.microsoft.com/office/drawing/2014/main" id="{02F5AAA8-B472-4623-B3CA-03135789E71D}"/>
                </a:ext>
              </a:extLst>
            </p:cNvPr>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164;p56">
              <a:extLst>
                <a:ext uri="{FF2B5EF4-FFF2-40B4-BE49-F238E27FC236}">
                  <a16:creationId xmlns:a16="http://schemas.microsoft.com/office/drawing/2014/main" id="{AF624995-29E0-4249-A4FB-EACAE630DFDD}"/>
                </a:ext>
              </a:extLst>
            </p:cNvPr>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165;p56">
              <a:extLst>
                <a:ext uri="{FF2B5EF4-FFF2-40B4-BE49-F238E27FC236}">
                  <a16:creationId xmlns:a16="http://schemas.microsoft.com/office/drawing/2014/main" id="{3FD4A0D6-F60F-4BDB-A5BA-4ADB0F9C11F0}"/>
                </a:ext>
              </a:extLst>
            </p:cNvPr>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166;p56">
              <a:extLst>
                <a:ext uri="{FF2B5EF4-FFF2-40B4-BE49-F238E27FC236}">
                  <a16:creationId xmlns:a16="http://schemas.microsoft.com/office/drawing/2014/main" id="{2ABFFF9B-96DF-4893-948C-2ED5BB06C957}"/>
                </a:ext>
              </a:extLst>
            </p:cNvPr>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7" name="Google Shape;9167;p56">
              <a:extLst>
                <a:ext uri="{FF2B5EF4-FFF2-40B4-BE49-F238E27FC236}">
                  <a16:creationId xmlns:a16="http://schemas.microsoft.com/office/drawing/2014/main" id="{C778A6BB-7BD7-4B0D-83FD-851759BFB154}"/>
                </a:ext>
              </a:extLst>
            </p:cNvPr>
            <p:cNvGrpSpPr/>
            <p:nvPr/>
          </p:nvGrpSpPr>
          <p:grpSpPr>
            <a:xfrm>
              <a:off x="4644280" y="1290523"/>
              <a:ext cx="143716" cy="29463"/>
              <a:chOff x="4644280" y="1290523"/>
              <a:chExt cx="143716" cy="29463"/>
            </a:xfrm>
          </p:grpSpPr>
          <p:sp>
            <p:nvSpPr>
              <p:cNvPr id="117" name="Google Shape;9168;p56">
                <a:extLst>
                  <a:ext uri="{FF2B5EF4-FFF2-40B4-BE49-F238E27FC236}">
                    <a16:creationId xmlns:a16="http://schemas.microsoft.com/office/drawing/2014/main" id="{7CB7EED2-5EE0-454F-8EBD-C2C50B422E64}"/>
                  </a:ext>
                </a:extLst>
              </p:cNvPr>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169;p56">
                <a:extLst>
                  <a:ext uri="{FF2B5EF4-FFF2-40B4-BE49-F238E27FC236}">
                    <a16:creationId xmlns:a16="http://schemas.microsoft.com/office/drawing/2014/main" id="{94A87E31-354B-4E4C-93E4-040E3C9C2DB6}"/>
                  </a:ext>
                </a:extLst>
              </p:cNvPr>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170;p56">
                <a:extLst>
                  <a:ext uri="{FF2B5EF4-FFF2-40B4-BE49-F238E27FC236}">
                    <a16:creationId xmlns:a16="http://schemas.microsoft.com/office/drawing/2014/main" id="{F93E4CC1-0715-4745-91BD-EADECD033463}"/>
                  </a:ext>
                </a:extLst>
              </p:cNvPr>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171;p56">
                <a:extLst>
                  <a:ext uri="{FF2B5EF4-FFF2-40B4-BE49-F238E27FC236}">
                    <a16:creationId xmlns:a16="http://schemas.microsoft.com/office/drawing/2014/main" id="{3CF9A8D1-3E6B-468B-A4EC-6FCBF0D422B6}"/>
                  </a:ext>
                </a:extLst>
              </p:cNvPr>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9172;p56">
              <a:extLst>
                <a:ext uri="{FF2B5EF4-FFF2-40B4-BE49-F238E27FC236}">
                  <a16:creationId xmlns:a16="http://schemas.microsoft.com/office/drawing/2014/main" id="{9B40822C-A0B6-43C4-969A-52BB3031975C}"/>
                </a:ext>
              </a:extLst>
            </p:cNvPr>
            <p:cNvGrpSpPr/>
            <p:nvPr/>
          </p:nvGrpSpPr>
          <p:grpSpPr>
            <a:xfrm>
              <a:off x="4356567" y="1191441"/>
              <a:ext cx="143690" cy="29488"/>
              <a:chOff x="4356567" y="1191441"/>
              <a:chExt cx="143690" cy="29488"/>
            </a:xfrm>
          </p:grpSpPr>
          <p:sp>
            <p:nvSpPr>
              <p:cNvPr id="113" name="Google Shape;9173;p56">
                <a:extLst>
                  <a:ext uri="{FF2B5EF4-FFF2-40B4-BE49-F238E27FC236}">
                    <a16:creationId xmlns:a16="http://schemas.microsoft.com/office/drawing/2014/main" id="{039C34FA-4566-485C-AFEB-C96CB3734112}"/>
                  </a:ext>
                </a:extLst>
              </p:cNvPr>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174;p56">
                <a:extLst>
                  <a:ext uri="{FF2B5EF4-FFF2-40B4-BE49-F238E27FC236}">
                    <a16:creationId xmlns:a16="http://schemas.microsoft.com/office/drawing/2014/main" id="{E8A1B4BC-3735-412D-B009-0A9A4FE3D73E}"/>
                  </a:ext>
                </a:extLst>
              </p:cNvPr>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175;p56">
                <a:extLst>
                  <a:ext uri="{FF2B5EF4-FFF2-40B4-BE49-F238E27FC236}">
                    <a16:creationId xmlns:a16="http://schemas.microsoft.com/office/drawing/2014/main" id="{B5FC80A9-EA66-4501-9F2E-03866429BBE8}"/>
                  </a:ext>
                </a:extLst>
              </p:cNvPr>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176;p56">
                <a:extLst>
                  <a:ext uri="{FF2B5EF4-FFF2-40B4-BE49-F238E27FC236}">
                    <a16:creationId xmlns:a16="http://schemas.microsoft.com/office/drawing/2014/main" id="{786A07CD-DEB1-4A84-A887-668862CA1BE7}"/>
                  </a:ext>
                </a:extLst>
              </p:cNvPr>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9177;p56">
              <a:extLst>
                <a:ext uri="{FF2B5EF4-FFF2-40B4-BE49-F238E27FC236}">
                  <a16:creationId xmlns:a16="http://schemas.microsoft.com/office/drawing/2014/main" id="{08D77F7E-7E7B-401D-90A1-ACCEA2B3822C}"/>
                </a:ext>
              </a:extLst>
            </p:cNvPr>
            <p:cNvGrpSpPr/>
            <p:nvPr/>
          </p:nvGrpSpPr>
          <p:grpSpPr>
            <a:xfrm>
              <a:off x="4339009" y="1863727"/>
              <a:ext cx="143703" cy="29476"/>
              <a:chOff x="4339009" y="1863727"/>
              <a:chExt cx="143703" cy="29476"/>
            </a:xfrm>
          </p:grpSpPr>
          <p:sp>
            <p:nvSpPr>
              <p:cNvPr id="109" name="Google Shape;9178;p56">
                <a:extLst>
                  <a:ext uri="{FF2B5EF4-FFF2-40B4-BE49-F238E27FC236}">
                    <a16:creationId xmlns:a16="http://schemas.microsoft.com/office/drawing/2014/main" id="{95C829D7-38DF-42B4-804D-AE81AAD1F3B2}"/>
                  </a:ext>
                </a:extLst>
              </p:cNvPr>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179;p56">
                <a:extLst>
                  <a:ext uri="{FF2B5EF4-FFF2-40B4-BE49-F238E27FC236}">
                    <a16:creationId xmlns:a16="http://schemas.microsoft.com/office/drawing/2014/main" id="{2BBE9476-7D4A-48B9-BBB7-87EC713C38AB}"/>
                  </a:ext>
                </a:extLst>
              </p:cNvPr>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180;p56">
                <a:extLst>
                  <a:ext uri="{FF2B5EF4-FFF2-40B4-BE49-F238E27FC236}">
                    <a16:creationId xmlns:a16="http://schemas.microsoft.com/office/drawing/2014/main" id="{27F30380-C274-49EF-88F1-453DAACCBC80}"/>
                  </a:ext>
                </a:extLst>
              </p:cNvPr>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181;p56">
                <a:extLst>
                  <a:ext uri="{FF2B5EF4-FFF2-40B4-BE49-F238E27FC236}">
                    <a16:creationId xmlns:a16="http://schemas.microsoft.com/office/drawing/2014/main" id="{96DA0484-28DC-4A45-B757-86F5387F32FC}"/>
                  </a:ext>
                </a:extLst>
              </p:cNvPr>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182;p56">
              <a:extLst>
                <a:ext uri="{FF2B5EF4-FFF2-40B4-BE49-F238E27FC236}">
                  <a16:creationId xmlns:a16="http://schemas.microsoft.com/office/drawing/2014/main" id="{A7A0C9CB-E7C9-4854-AA27-1582784FB0E4}"/>
                </a:ext>
              </a:extLst>
            </p:cNvPr>
            <p:cNvGrpSpPr/>
            <p:nvPr/>
          </p:nvGrpSpPr>
          <p:grpSpPr>
            <a:xfrm>
              <a:off x="4206459" y="1607315"/>
              <a:ext cx="29539" cy="142899"/>
              <a:chOff x="4206459" y="1607315"/>
              <a:chExt cx="29539" cy="142899"/>
            </a:xfrm>
          </p:grpSpPr>
          <p:sp>
            <p:nvSpPr>
              <p:cNvPr id="105" name="Google Shape;9183;p56">
                <a:extLst>
                  <a:ext uri="{FF2B5EF4-FFF2-40B4-BE49-F238E27FC236}">
                    <a16:creationId xmlns:a16="http://schemas.microsoft.com/office/drawing/2014/main" id="{CFF957D0-4DB0-4797-88AD-25A87C3BFD38}"/>
                  </a:ext>
                </a:extLst>
              </p:cNvPr>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184;p56">
                <a:extLst>
                  <a:ext uri="{FF2B5EF4-FFF2-40B4-BE49-F238E27FC236}">
                    <a16:creationId xmlns:a16="http://schemas.microsoft.com/office/drawing/2014/main" id="{D0B8482C-20F5-4724-8B4B-58CA7F284FEE}"/>
                  </a:ext>
                </a:extLst>
              </p:cNvPr>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185;p56">
                <a:extLst>
                  <a:ext uri="{FF2B5EF4-FFF2-40B4-BE49-F238E27FC236}">
                    <a16:creationId xmlns:a16="http://schemas.microsoft.com/office/drawing/2014/main" id="{2A20F210-AE99-4845-8785-36419045DF2B}"/>
                  </a:ext>
                </a:extLst>
              </p:cNvPr>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186;p56">
                <a:extLst>
                  <a:ext uri="{FF2B5EF4-FFF2-40B4-BE49-F238E27FC236}">
                    <a16:creationId xmlns:a16="http://schemas.microsoft.com/office/drawing/2014/main" id="{6A0B2A9D-F8EF-434E-8916-1EBC71F1F024}"/>
                  </a:ext>
                </a:extLst>
              </p:cNvPr>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87;p56">
              <a:extLst>
                <a:ext uri="{FF2B5EF4-FFF2-40B4-BE49-F238E27FC236}">
                  <a16:creationId xmlns:a16="http://schemas.microsoft.com/office/drawing/2014/main" id="{F5BC5F91-9E72-4981-B2E7-6E64D6644C4A}"/>
                </a:ext>
              </a:extLst>
            </p:cNvPr>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188;p56">
              <a:extLst>
                <a:ext uri="{FF2B5EF4-FFF2-40B4-BE49-F238E27FC236}">
                  <a16:creationId xmlns:a16="http://schemas.microsoft.com/office/drawing/2014/main" id="{37DA85C4-C270-453C-A407-8DD50D01A5F5}"/>
                </a:ext>
              </a:extLst>
            </p:cNvPr>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189;p56">
              <a:extLst>
                <a:ext uri="{FF2B5EF4-FFF2-40B4-BE49-F238E27FC236}">
                  <a16:creationId xmlns:a16="http://schemas.microsoft.com/office/drawing/2014/main" id="{A16BF2B9-8FF8-496F-BB46-E7D3CD292F3A}"/>
                </a:ext>
              </a:extLst>
            </p:cNvPr>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190;p56">
              <a:extLst>
                <a:ext uri="{FF2B5EF4-FFF2-40B4-BE49-F238E27FC236}">
                  <a16:creationId xmlns:a16="http://schemas.microsoft.com/office/drawing/2014/main" id="{91E0F298-F395-494A-9A16-3F16B5FB2798}"/>
                </a:ext>
              </a:extLst>
            </p:cNvPr>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191;p56">
              <a:extLst>
                <a:ext uri="{FF2B5EF4-FFF2-40B4-BE49-F238E27FC236}">
                  <a16:creationId xmlns:a16="http://schemas.microsoft.com/office/drawing/2014/main" id="{AD21625E-2D72-4DAA-B514-36356FE0CFA8}"/>
                </a:ext>
              </a:extLst>
            </p:cNvPr>
            <p:cNvGrpSpPr/>
            <p:nvPr/>
          </p:nvGrpSpPr>
          <p:grpSpPr>
            <a:xfrm>
              <a:off x="4889463" y="1423737"/>
              <a:ext cx="29552" cy="142899"/>
              <a:chOff x="4889463" y="1423737"/>
              <a:chExt cx="29552" cy="142899"/>
            </a:xfrm>
          </p:grpSpPr>
          <p:sp>
            <p:nvSpPr>
              <p:cNvPr id="101" name="Google Shape;9192;p56">
                <a:extLst>
                  <a:ext uri="{FF2B5EF4-FFF2-40B4-BE49-F238E27FC236}">
                    <a16:creationId xmlns:a16="http://schemas.microsoft.com/office/drawing/2014/main" id="{1FE33BC8-C01C-482D-A62D-D7FF195D6EA2}"/>
                  </a:ext>
                </a:extLst>
              </p:cNvPr>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193;p56">
                <a:extLst>
                  <a:ext uri="{FF2B5EF4-FFF2-40B4-BE49-F238E27FC236}">
                    <a16:creationId xmlns:a16="http://schemas.microsoft.com/office/drawing/2014/main" id="{B8A9E2DC-A9E1-47EA-9884-987EEED34D50}"/>
                  </a:ext>
                </a:extLst>
              </p:cNvPr>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194;p56">
                <a:extLst>
                  <a:ext uri="{FF2B5EF4-FFF2-40B4-BE49-F238E27FC236}">
                    <a16:creationId xmlns:a16="http://schemas.microsoft.com/office/drawing/2014/main" id="{9935042E-F76A-473D-955C-56CCF9214E7D}"/>
                  </a:ext>
                </a:extLst>
              </p:cNvPr>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195;p56">
                <a:extLst>
                  <a:ext uri="{FF2B5EF4-FFF2-40B4-BE49-F238E27FC236}">
                    <a16:creationId xmlns:a16="http://schemas.microsoft.com/office/drawing/2014/main" id="{49835008-97B0-45A9-AF10-87C91130D9AA}"/>
                  </a:ext>
                </a:extLst>
              </p:cNvPr>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196;p56">
              <a:extLst>
                <a:ext uri="{FF2B5EF4-FFF2-40B4-BE49-F238E27FC236}">
                  <a16:creationId xmlns:a16="http://schemas.microsoft.com/office/drawing/2014/main" id="{4FD724BC-D76A-4225-A199-1BC9DEF365FF}"/>
                </a:ext>
              </a:extLst>
            </p:cNvPr>
            <p:cNvGrpSpPr/>
            <p:nvPr/>
          </p:nvGrpSpPr>
          <p:grpSpPr>
            <a:xfrm>
              <a:off x="4771663" y="1876896"/>
              <a:ext cx="108651" cy="100447"/>
              <a:chOff x="4771663" y="1876896"/>
              <a:chExt cx="108651" cy="100447"/>
            </a:xfrm>
          </p:grpSpPr>
          <p:sp>
            <p:nvSpPr>
              <p:cNvPr id="97" name="Google Shape;9197;p56">
                <a:extLst>
                  <a:ext uri="{FF2B5EF4-FFF2-40B4-BE49-F238E27FC236}">
                    <a16:creationId xmlns:a16="http://schemas.microsoft.com/office/drawing/2014/main" id="{5926E4CB-EBAC-4595-9C87-200603B4F4F4}"/>
                  </a:ext>
                </a:extLst>
              </p:cNvPr>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198;p56">
                <a:extLst>
                  <a:ext uri="{FF2B5EF4-FFF2-40B4-BE49-F238E27FC236}">
                    <a16:creationId xmlns:a16="http://schemas.microsoft.com/office/drawing/2014/main" id="{C045C6AF-6C8F-46E9-9E81-1428F4722B79}"/>
                  </a:ext>
                </a:extLst>
              </p:cNvPr>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199;p56">
                <a:extLst>
                  <a:ext uri="{FF2B5EF4-FFF2-40B4-BE49-F238E27FC236}">
                    <a16:creationId xmlns:a16="http://schemas.microsoft.com/office/drawing/2014/main" id="{45D1C11D-CDD3-464C-9C88-6A9542B8ADF0}"/>
                  </a:ext>
                </a:extLst>
              </p:cNvPr>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200;p56">
                <a:extLst>
                  <a:ext uri="{FF2B5EF4-FFF2-40B4-BE49-F238E27FC236}">
                    <a16:creationId xmlns:a16="http://schemas.microsoft.com/office/drawing/2014/main" id="{E8ABCA85-B27A-4DF7-A827-DF5B2EA11C56}"/>
                  </a:ext>
                </a:extLst>
              </p:cNvPr>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 name="Google Shape;9825;p58">
            <a:extLst>
              <a:ext uri="{FF2B5EF4-FFF2-40B4-BE49-F238E27FC236}">
                <a16:creationId xmlns:a16="http://schemas.microsoft.com/office/drawing/2014/main" id="{D100DBDF-6F6B-43CC-9573-33A0FFAC2781}"/>
              </a:ext>
            </a:extLst>
          </p:cNvPr>
          <p:cNvGrpSpPr/>
          <p:nvPr/>
        </p:nvGrpSpPr>
        <p:grpSpPr>
          <a:xfrm>
            <a:off x="5859930" y="2111827"/>
            <a:ext cx="1338862" cy="1312585"/>
            <a:chOff x="1958520" y="2302574"/>
            <a:chExt cx="359213" cy="327807"/>
          </a:xfrm>
        </p:grpSpPr>
        <p:sp>
          <p:nvSpPr>
            <p:cNvPr id="122" name="Google Shape;9826;p58">
              <a:extLst>
                <a:ext uri="{FF2B5EF4-FFF2-40B4-BE49-F238E27FC236}">
                  <a16:creationId xmlns:a16="http://schemas.microsoft.com/office/drawing/2014/main" id="{E12D2717-8896-46B2-8792-1D9CF2548871}"/>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827;p58">
              <a:extLst>
                <a:ext uri="{FF2B5EF4-FFF2-40B4-BE49-F238E27FC236}">
                  <a16:creationId xmlns:a16="http://schemas.microsoft.com/office/drawing/2014/main" id="{8AB1BC74-CF9E-44DE-B88A-F7CB5A9D911D}"/>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828;p58">
              <a:extLst>
                <a:ext uri="{FF2B5EF4-FFF2-40B4-BE49-F238E27FC236}">
                  <a16:creationId xmlns:a16="http://schemas.microsoft.com/office/drawing/2014/main" id="{F7109549-D3F5-4A16-8C9C-45C047CE1045}"/>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Picture 49">
            <a:extLst>
              <a:ext uri="{FF2B5EF4-FFF2-40B4-BE49-F238E27FC236}">
                <a16:creationId xmlns:a16="http://schemas.microsoft.com/office/drawing/2014/main" id="{D0981622-9186-402C-812D-933F9771A168}"/>
              </a:ext>
            </a:extLst>
          </p:cNvPr>
          <p:cNvPicPr>
            <a:picLocks noChangeAspect="1"/>
          </p:cNvPicPr>
          <p:nvPr/>
        </p:nvPicPr>
        <p:blipFill>
          <a:blip r:embed="rId3"/>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87583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60E13-A02E-4E2A-B997-1760ACB9F8E1}"/>
              </a:ext>
            </a:extLst>
          </p:cNvPr>
          <p:cNvSpPr>
            <a:spLocks noGrp="1"/>
          </p:cNvSpPr>
          <p:nvPr>
            <p:ph type="body" idx="1"/>
          </p:nvPr>
        </p:nvSpPr>
        <p:spPr>
          <a:xfrm>
            <a:off x="485342" y="989475"/>
            <a:ext cx="6738864" cy="3199284"/>
          </a:xfrm>
        </p:spPr>
        <p:txBody>
          <a:bodyPr/>
          <a:lstStyle/>
          <a:p>
            <a:r>
              <a:rPr lang="en-IN" dirty="0"/>
              <a:t>The raw data can be inconsistent which cannot be used directly for processing. So we need to filter the raw data by applying the necessary operations on the raw data. This is were Spark Structured Streaming come into play which can help with processing of the raw data.</a:t>
            </a:r>
          </a:p>
          <a:p>
            <a:endParaRPr lang="en-IN" dirty="0"/>
          </a:p>
          <a:p>
            <a:r>
              <a:rPr lang="en-IN" dirty="0"/>
              <a:t>Displaying the processed data in near real-time is a task that can be achieved in multiple ways. The basic idea is to continuously listen to the incoming data and update the visualization accordingly. This is were the animation module of Matplotlib was used for real-time visualization.</a:t>
            </a:r>
          </a:p>
        </p:txBody>
      </p:sp>
      <p:sp>
        <p:nvSpPr>
          <p:cNvPr id="2" name="Title 1">
            <a:extLst>
              <a:ext uri="{FF2B5EF4-FFF2-40B4-BE49-F238E27FC236}">
                <a16:creationId xmlns:a16="http://schemas.microsoft.com/office/drawing/2014/main" id="{CF75BB26-39B1-497B-87FD-5251EFD21C64}"/>
              </a:ext>
            </a:extLst>
          </p:cNvPr>
          <p:cNvSpPr>
            <a:spLocks noGrp="1"/>
          </p:cNvSpPr>
          <p:nvPr>
            <p:ph type="ctrTitle"/>
          </p:nvPr>
        </p:nvSpPr>
        <p:spPr>
          <a:xfrm>
            <a:off x="485342" y="411675"/>
            <a:ext cx="2686500" cy="577800"/>
          </a:xfrm>
        </p:spPr>
        <p:txBody>
          <a:bodyPr/>
          <a:lstStyle/>
          <a:p>
            <a:r>
              <a:rPr lang="en-IN" dirty="0"/>
              <a:t>Conclusion</a:t>
            </a:r>
          </a:p>
        </p:txBody>
      </p:sp>
      <p:pic>
        <p:nvPicPr>
          <p:cNvPr id="4" name="Picture 3">
            <a:extLst>
              <a:ext uri="{FF2B5EF4-FFF2-40B4-BE49-F238E27FC236}">
                <a16:creationId xmlns:a16="http://schemas.microsoft.com/office/drawing/2014/main" id="{5C72487F-BF36-439C-8B52-5FB799184003}"/>
              </a:ext>
            </a:extLst>
          </p:cNvPr>
          <p:cNvPicPr>
            <a:picLocks noChangeAspect="1"/>
          </p:cNvPicPr>
          <p:nvPr/>
        </p:nvPicPr>
        <p:blipFill>
          <a:blip r:embed="rId2"/>
          <a:stretch>
            <a:fillRect/>
          </a:stretch>
        </p:blipFill>
        <p:spPr>
          <a:xfrm>
            <a:off x="7226719" y="4485349"/>
            <a:ext cx="1905000" cy="600075"/>
          </a:xfrm>
          <a:prstGeom prst="rect">
            <a:avLst/>
          </a:prstGeom>
        </p:spPr>
      </p:pic>
      <p:grpSp>
        <p:nvGrpSpPr>
          <p:cNvPr id="5" name="Google Shape;13659;p64">
            <a:extLst>
              <a:ext uri="{FF2B5EF4-FFF2-40B4-BE49-F238E27FC236}">
                <a16:creationId xmlns:a16="http://schemas.microsoft.com/office/drawing/2014/main" id="{44FB874A-2D5C-4C6D-B56E-5479DECC9070}"/>
              </a:ext>
            </a:extLst>
          </p:cNvPr>
          <p:cNvGrpSpPr/>
          <p:nvPr/>
        </p:nvGrpSpPr>
        <p:grpSpPr>
          <a:xfrm>
            <a:off x="7594497" y="1724219"/>
            <a:ext cx="1169444" cy="1695062"/>
            <a:chOff x="1394741" y="1512061"/>
            <a:chExt cx="252444" cy="351722"/>
          </a:xfrm>
          <a:solidFill>
            <a:schemeClr val="bg2">
              <a:lumMod val="10000"/>
              <a:lumOff val="90000"/>
            </a:schemeClr>
          </a:solidFill>
        </p:grpSpPr>
        <p:sp>
          <p:nvSpPr>
            <p:cNvPr id="6" name="Google Shape;13660;p64">
              <a:extLst>
                <a:ext uri="{FF2B5EF4-FFF2-40B4-BE49-F238E27FC236}">
                  <a16:creationId xmlns:a16="http://schemas.microsoft.com/office/drawing/2014/main" id="{58269FBB-990D-419A-BF87-159F041968CE}"/>
                </a:ext>
              </a:extLst>
            </p:cNvPr>
            <p:cNvSpPr/>
            <p:nvPr/>
          </p:nvSpPr>
          <p:spPr>
            <a:xfrm>
              <a:off x="1394741" y="1512061"/>
              <a:ext cx="252444" cy="351722"/>
            </a:xfrm>
            <a:custGeom>
              <a:avLst/>
              <a:gdLst/>
              <a:ahLst/>
              <a:cxnLst/>
              <a:rect l="l" t="t" r="r" b="b"/>
              <a:pathLst>
                <a:path w="7931" h="11050" extrusionOk="0">
                  <a:moveTo>
                    <a:pt x="3942" y="334"/>
                  </a:moveTo>
                  <a:cubicBezTo>
                    <a:pt x="4132" y="334"/>
                    <a:pt x="4299" y="429"/>
                    <a:pt x="4406" y="595"/>
                  </a:cubicBezTo>
                  <a:cubicBezTo>
                    <a:pt x="4430" y="643"/>
                    <a:pt x="4490" y="667"/>
                    <a:pt x="4537" y="667"/>
                  </a:cubicBezTo>
                  <a:lnTo>
                    <a:pt x="5144" y="667"/>
                  </a:lnTo>
                  <a:cubicBezTo>
                    <a:pt x="5252" y="667"/>
                    <a:pt x="5323" y="762"/>
                    <a:pt x="5323" y="846"/>
                  </a:cubicBezTo>
                  <a:lnTo>
                    <a:pt x="5323" y="1381"/>
                  </a:lnTo>
                  <a:lnTo>
                    <a:pt x="2549" y="1381"/>
                  </a:lnTo>
                  <a:lnTo>
                    <a:pt x="2549" y="846"/>
                  </a:lnTo>
                  <a:lnTo>
                    <a:pt x="2561" y="846"/>
                  </a:lnTo>
                  <a:cubicBezTo>
                    <a:pt x="2561" y="750"/>
                    <a:pt x="2644" y="667"/>
                    <a:pt x="2739" y="667"/>
                  </a:cubicBezTo>
                  <a:lnTo>
                    <a:pt x="3347" y="667"/>
                  </a:lnTo>
                  <a:cubicBezTo>
                    <a:pt x="3406" y="667"/>
                    <a:pt x="3454" y="643"/>
                    <a:pt x="3478" y="595"/>
                  </a:cubicBezTo>
                  <a:cubicBezTo>
                    <a:pt x="3573" y="429"/>
                    <a:pt x="3751" y="334"/>
                    <a:pt x="3942" y="334"/>
                  </a:cubicBezTo>
                  <a:close/>
                  <a:moveTo>
                    <a:pt x="7228" y="1000"/>
                  </a:moveTo>
                  <a:cubicBezTo>
                    <a:pt x="7430" y="1000"/>
                    <a:pt x="7585" y="1167"/>
                    <a:pt x="7585" y="1357"/>
                  </a:cubicBezTo>
                  <a:lnTo>
                    <a:pt x="7585" y="10347"/>
                  </a:lnTo>
                  <a:cubicBezTo>
                    <a:pt x="7585" y="10537"/>
                    <a:pt x="7430" y="10704"/>
                    <a:pt x="7228" y="10704"/>
                  </a:cubicBezTo>
                  <a:lnTo>
                    <a:pt x="668" y="10704"/>
                  </a:lnTo>
                  <a:cubicBezTo>
                    <a:pt x="477" y="10704"/>
                    <a:pt x="310" y="10537"/>
                    <a:pt x="310" y="10347"/>
                  </a:cubicBezTo>
                  <a:lnTo>
                    <a:pt x="310" y="1357"/>
                  </a:lnTo>
                  <a:cubicBezTo>
                    <a:pt x="310" y="1155"/>
                    <a:pt x="477" y="1000"/>
                    <a:pt x="668" y="1000"/>
                  </a:cubicBezTo>
                  <a:lnTo>
                    <a:pt x="2227" y="1000"/>
                  </a:lnTo>
                  <a:lnTo>
                    <a:pt x="2227" y="1536"/>
                  </a:lnTo>
                  <a:cubicBezTo>
                    <a:pt x="2227" y="1619"/>
                    <a:pt x="2311" y="1703"/>
                    <a:pt x="2394" y="1703"/>
                  </a:cubicBezTo>
                  <a:lnTo>
                    <a:pt x="5502" y="1703"/>
                  </a:lnTo>
                  <a:cubicBezTo>
                    <a:pt x="5597" y="1703"/>
                    <a:pt x="5668" y="1619"/>
                    <a:pt x="5668" y="1536"/>
                  </a:cubicBezTo>
                  <a:lnTo>
                    <a:pt x="5668" y="1000"/>
                  </a:lnTo>
                  <a:close/>
                  <a:moveTo>
                    <a:pt x="3954" y="0"/>
                  </a:moveTo>
                  <a:cubicBezTo>
                    <a:pt x="3692" y="0"/>
                    <a:pt x="3442" y="131"/>
                    <a:pt x="3275" y="345"/>
                  </a:cubicBezTo>
                  <a:lnTo>
                    <a:pt x="2751" y="345"/>
                  </a:lnTo>
                  <a:cubicBezTo>
                    <a:pt x="2525" y="345"/>
                    <a:pt x="2335" y="488"/>
                    <a:pt x="2275" y="691"/>
                  </a:cubicBezTo>
                  <a:lnTo>
                    <a:pt x="680" y="691"/>
                  </a:lnTo>
                  <a:cubicBezTo>
                    <a:pt x="310" y="691"/>
                    <a:pt x="1" y="988"/>
                    <a:pt x="1" y="1369"/>
                  </a:cubicBezTo>
                  <a:lnTo>
                    <a:pt x="1" y="10359"/>
                  </a:lnTo>
                  <a:cubicBezTo>
                    <a:pt x="1" y="10728"/>
                    <a:pt x="299" y="11049"/>
                    <a:pt x="680" y="11049"/>
                  </a:cubicBezTo>
                  <a:lnTo>
                    <a:pt x="7252" y="11049"/>
                  </a:lnTo>
                  <a:cubicBezTo>
                    <a:pt x="7621" y="11049"/>
                    <a:pt x="7930" y="10751"/>
                    <a:pt x="7930" y="10359"/>
                  </a:cubicBezTo>
                  <a:lnTo>
                    <a:pt x="7930" y="1369"/>
                  </a:lnTo>
                  <a:cubicBezTo>
                    <a:pt x="7919" y="1000"/>
                    <a:pt x="7609" y="691"/>
                    <a:pt x="7228" y="691"/>
                  </a:cubicBezTo>
                  <a:lnTo>
                    <a:pt x="5644" y="691"/>
                  </a:lnTo>
                  <a:cubicBezTo>
                    <a:pt x="5561" y="488"/>
                    <a:pt x="5383" y="345"/>
                    <a:pt x="5168" y="345"/>
                  </a:cubicBezTo>
                  <a:lnTo>
                    <a:pt x="4644" y="345"/>
                  </a:lnTo>
                  <a:cubicBezTo>
                    <a:pt x="4478" y="131"/>
                    <a:pt x="4228" y="0"/>
                    <a:pt x="3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661;p64">
              <a:extLst>
                <a:ext uri="{FF2B5EF4-FFF2-40B4-BE49-F238E27FC236}">
                  <a16:creationId xmlns:a16="http://schemas.microsoft.com/office/drawing/2014/main" id="{4D70A7A0-AF4F-46C6-A277-E98FDCC6F04D}"/>
                </a:ext>
              </a:extLst>
            </p:cNvPr>
            <p:cNvSpPr/>
            <p:nvPr/>
          </p:nvSpPr>
          <p:spPr>
            <a:xfrm>
              <a:off x="1515282" y="1534024"/>
              <a:ext cx="10631" cy="10281"/>
            </a:xfrm>
            <a:custGeom>
              <a:avLst/>
              <a:gdLst/>
              <a:ahLst/>
              <a:cxnLst/>
              <a:rect l="l" t="t" r="r" b="b"/>
              <a:pathLst>
                <a:path w="334" h="323" extrusionOk="0">
                  <a:moveTo>
                    <a:pt x="167" y="1"/>
                  </a:moveTo>
                  <a:cubicBezTo>
                    <a:pt x="83" y="1"/>
                    <a:pt x="0" y="72"/>
                    <a:pt x="0" y="156"/>
                  </a:cubicBezTo>
                  <a:cubicBezTo>
                    <a:pt x="0" y="251"/>
                    <a:pt x="83" y="322"/>
                    <a:pt x="167" y="322"/>
                  </a:cubicBezTo>
                  <a:cubicBezTo>
                    <a:pt x="262" y="322"/>
                    <a:pt x="333" y="251"/>
                    <a:pt x="333" y="156"/>
                  </a:cubicBezTo>
                  <a:cubicBezTo>
                    <a:pt x="322"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662;p64">
              <a:extLst>
                <a:ext uri="{FF2B5EF4-FFF2-40B4-BE49-F238E27FC236}">
                  <a16:creationId xmlns:a16="http://schemas.microsoft.com/office/drawing/2014/main" id="{C56740A0-0838-4EF0-BBDA-A4E7E8744909}"/>
                </a:ext>
              </a:extLst>
            </p:cNvPr>
            <p:cNvSpPr/>
            <p:nvPr/>
          </p:nvSpPr>
          <p:spPr>
            <a:xfrm>
              <a:off x="1415972" y="1556018"/>
              <a:ext cx="208486" cy="274406"/>
            </a:xfrm>
            <a:custGeom>
              <a:avLst/>
              <a:gdLst/>
              <a:ahLst/>
              <a:cxnLst/>
              <a:rect l="l" t="t" r="r" b="b"/>
              <a:pathLst>
                <a:path w="6550" h="8621" extrusionOk="0">
                  <a:moveTo>
                    <a:pt x="167" y="0"/>
                  </a:moveTo>
                  <a:cubicBezTo>
                    <a:pt x="72" y="0"/>
                    <a:pt x="1" y="84"/>
                    <a:pt x="1" y="167"/>
                  </a:cubicBezTo>
                  <a:lnTo>
                    <a:pt x="1" y="8454"/>
                  </a:lnTo>
                  <a:cubicBezTo>
                    <a:pt x="1" y="8549"/>
                    <a:pt x="72" y="8620"/>
                    <a:pt x="167" y="8620"/>
                  </a:cubicBezTo>
                  <a:lnTo>
                    <a:pt x="6382" y="8620"/>
                  </a:lnTo>
                  <a:cubicBezTo>
                    <a:pt x="6478" y="8620"/>
                    <a:pt x="6549" y="8549"/>
                    <a:pt x="6549" y="8454"/>
                  </a:cubicBezTo>
                  <a:lnTo>
                    <a:pt x="6549" y="167"/>
                  </a:lnTo>
                  <a:cubicBezTo>
                    <a:pt x="6549" y="60"/>
                    <a:pt x="6478" y="0"/>
                    <a:pt x="6382" y="0"/>
                  </a:cubicBezTo>
                  <a:lnTo>
                    <a:pt x="5525" y="0"/>
                  </a:lnTo>
                  <a:cubicBezTo>
                    <a:pt x="5430" y="0"/>
                    <a:pt x="5358" y="84"/>
                    <a:pt x="5358" y="167"/>
                  </a:cubicBezTo>
                  <a:cubicBezTo>
                    <a:pt x="5358" y="262"/>
                    <a:pt x="5430" y="334"/>
                    <a:pt x="5525" y="334"/>
                  </a:cubicBezTo>
                  <a:lnTo>
                    <a:pt x="6228" y="334"/>
                  </a:lnTo>
                  <a:lnTo>
                    <a:pt x="6228" y="8311"/>
                  </a:lnTo>
                  <a:lnTo>
                    <a:pt x="322" y="8311"/>
                  </a:lnTo>
                  <a:lnTo>
                    <a:pt x="322" y="334"/>
                  </a:lnTo>
                  <a:lnTo>
                    <a:pt x="1025" y="334"/>
                  </a:lnTo>
                  <a:cubicBezTo>
                    <a:pt x="1120" y="334"/>
                    <a:pt x="1191" y="262"/>
                    <a:pt x="1191" y="167"/>
                  </a:cubicBezTo>
                  <a:cubicBezTo>
                    <a:pt x="1191" y="84"/>
                    <a:pt x="1120" y="0"/>
                    <a:pt x="1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663;p64">
              <a:extLst>
                <a:ext uri="{FF2B5EF4-FFF2-40B4-BE49-F238E27FC236}">
                  <a16:creationId xmlns:a16="http://schemas.microsoft.com/office/drawing/2014/main" id="{91B9C751-8D63-448B-88EB-DDAB378C0764}"/>
                </a:ext>
              </a:extLst>
            </p:cNvPr>
            <p:cNvSpPr/>
            <p:nvPr/>
          </p:nvSpPr>
          <p:spPr>
            <a:xfrm>
              <a:off x="1449330" y="1665927"/>
              <a:ext cx="31862" cy="32244"/>
            </a:xfrm>
            <a:custGeom>
              <a:avLst/>
              <a:gdLst/>
              <a:ahLst/>
              <a:cxnLst/>
              <a:rect l="l" t="t" r="r" b="b"/>
              <a:pathLst>
                <a:path w="1001" h="1013" extrusionOk="0">
                  <a:moveTo>
                    <a:pt x="500" y="333"/>
                  </a:moveTo>
                  <a:cubicBezTo>
                    <a:pt x="608" y="333"/>
                    <a:pt x="679" y="417"/>
                    <a:pt x="679" y="512"/>
                  </a:cubicBezTo>
                  <a:cubicBezTo>
                    <a:pt x="679" y="595"/>
                    <a:pt x="608" y="691"/>
                    <a:pt x="500" y="691"/>
                  </a:cubicBezTo>
                  <a:cubicBezTo>
                    <a:pt x="393" y="691"/>
                    <a:pt x="322" y="595"/>
                    <a:pt x="322" y="512"/>
                  </a:cubicBezTo>
                  <a:cubicBezTo>
                    <a:pt x="322" y="417"/>
                    <a:pt x="417" y="333"/>
                    <a:pt x="500" y="333"/>
                  </a:cubicBezTo>
                  <a:close/>
                  <a:moveTo>
                    <a:pt x="500" y="0"/>
                  </a:moveTo>
                  <a:cubicBezTo>
                    <a:pt x="215" y="0"/>
                    <a:pt x="0" y="226"/>
                    <a:pt x="0" y="512"/>
                  </a:cubicBezTo>
                  <a:cubicBezTo>
                    <a:pt x="0" y="786"/>
                    <a:pt x="215" y="1012"/>
                    <a:pt x="500" y="1012"/>
                  </a:cubicBezTo>
                  <a:cubicBezTo>
                    <a:pt x="786" y="1012"/>
                    <a:pt x="1001" y="786"/>
                    <a:pt x="1001" y="512"/>
                  </a:cubicBezTo>
                  <a:cubicBezTo>
                    <a:pt x="1001" y="226"/>
                    <a:pt x="786" y="0"/>
                    <a:pt x="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664;p64">
              <a:extLst>
                <a:ext uri="{FF2B5EF4-FFF2-40B4-BE49-F238E27FC236}">
                  <a16:creationId xmlns:a16="http://schemas.microsoft.com/office/drawing/2014/main" id="{D5523432-2CCE-4376-8408-E1A8ADEE35D3}"/>
                </a:ext>
              </a:extLst>
            </p:cNvPr>
            <p:cNvSpPr/>
            <p:nvPr/>
          </p:nvSpPr>
          <p:spPr>
            <a:xfrm>
              <a:off x="1449330" y="1715168"/>
              <a:ext cx="31862" cy="32244"/>
            </a:xfrm>
            <a:custGeom>
              <a:avLst/>
              <a:gdLst/>
              <a:ahLst/>
              <a:cxnLst/>
              <a:rect l="l" t="t" r="r" b="b"/>
              <a:pathLst>
                <a:path w="1001" h="1013" extrusionOk="0">
                  <a:moveTo>
                    <a:pt x="500" y="346"/>
                  </a:moveTo>
                  <a:cubicBezTo>
                    <a:pt x="608" y="346"/>
                    <a:pt x="679" y="441"/>
                    <a:pt x="679" y="525"/>
                  </a:cubicBezTo>
                  <a:cubicBezTo>
                    <a:pt x="679" y="608"/>
                    <a:pt x="608" y="703"/>
                    <a:pt x="500" y="703"/>
                  </a:cubicBezTo>
                  <a:cubicBezTo>
                    <a:pt x="393" y="703"/>
                    <a:pt x="322" y="608"/>
                    <a:pt x="322" y="525"/>
                  </a:cubicBezTo>
                  <a:cubicBezTo>
                    <a:pt x="322" y="441"/>
                    <a:pt x="417" y="346"/>
                    <a:pt x="500" y="346"/>
                  </a:cubicBezTo>
                  <a:close/>
                  <a:moveTo>
                    <a:pt x="500" y="1"/>
                  </a:moveTo>
                  <a:cubicBezTo>
                    <a:pt x="215" y="1"/>
                    <a:pt x="0" y="227"/>
                    <a:pt x="0" y="513"/>
                  </a:cubicBezTo>
                  <a:cubicBezTo>
                    <a:pt x="0" y="787"/>
                    <a:pt x="215" y="1013"/>
                    <a:pt x="500" y="1013"/>
                  </a:cubicBezTo>
                  <a:cubicBezTo>
                    <a:pt x="786" y="1013"/>
                    <a:pt x="1001" y="787"/>
                    <a:pt x="1001" y="513"/>
                  </a:cubicBezTo>
                  <a:cubicBezTo>
                    <a:pt x="1001"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665;p64">
              <a:extLst>
                <a:ext uri="{FF2B5EF4-FFF2-40B4-BE49-F238E27FC236}">
                  <a16:creationId xmlns:a16="http://schemas.microsoft.com/office/drawing/2014/main" id="{DBCD148E-ACA5-4E9C-B161-CF414B3C538E}"/>
                </a:ext>
              </a:extLst>
            </p:cNvPr>
            <p:cNvSpPr/>
            <p:nvPr/>
          </p:nvSpPr>
          <p:spPr>
            <a:xfrm>
              <a:off x="1449330" y="1765205"/>
              <a:ext cx="31862" cy="31862"/>
            </a:xfrm>
            <a:custGeom>
              <a:avLst/>
              <a:gdLst/>
              <a:ahLst/>
              <a:cxnLst/>
              <a:rect l="l" t="t" r="r" b="b"/>
              <a:pathLst>
                <a:path w="1001" h="1001" extrusionOk="0">
                  <a:moveTo>
                    <a:pt x="500" y="322"/>
                  </a:moveTo>
                  <a:cubicBezTo>
                    <a:pt x="608" y="322"/>
                    <a:pt x="679" y="417"/>
                    <a:pt x="679" y="501"/>
                  </a:cubicBezTo>
                  <a:cubicBezTo>
                    <a:pt x="691" y="608"/>
                    <a:pt x="608" y="679"/>
                    <a:pt x="500" y="679"/>
                  </a:cubicBezTo>
                  <a:cubicBezTo>
                    <a:pt x="393" y="679"/>
                    <a:pt x="322" y="584"/>
                    <a:pt x="322" y="501"/>
                  </a:cubicBezTo>
                  <a:cubicBezTo>
                    <a:pt x="322" y="393"/>
                    <a:pt x="417" y="322"/>
                    <a:pt x="500" y="322"/>
                  </a:cubicBezTo>
                  <a:close/>
                  <a:moveTo>
                    <a:pt x="500" y="1"/>
                  </a:moveTo>
                  <a:cubicBezTo>
                    <a:pt x="215" y="1"/>
                    <a:pt x="0" y="215"/>
                    <a:pt x="0" y="501"/>
                  </a:cubicBezTo>
                  <a:cubicBezTo>
                    <a:pt x="0" y="786"/>
                    <a:pt x="215" y="1001"/>
                    <a:pt x="500" y="1001"/>
                  </a:cubicBezTo>
                  <a:cubicBezTo>
                    <a:pt x="786" y="1001"/>
                    <a:pt x="1001" y="786"/>
                    <a:pt x="1001" y="501"/>
                  </a:cubicBezTo>
                  <a:cubicBezTo>
                    <a:pt x="1001" y="215"/>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66;p64">
              <a:extLst>
                <a:ext uri="{FF2B5EF4-FFF2-40B4-BE49-F238E27FC236}">
                  <a16:creationId xmlns:a16="http://schemas.microsoft.com/office/drawing/2014/main" id="{4388F591-FD83-42EA-ACC3-23220BDAADFA}"/>
                </a:ext>
              </a:extLst>
            </p:cNvPr>
            <p:cNvSpPr/>
            <p:nvPr/>
          </p:nvSpPr>
          <p:spPr>
            <a:xfrm>
              <a:off x="1493287" y="1665927"/>
              <a:ext cx="59522" cy="10631"/>
            </a:xfrm>
            <a:custGeom>
              <a:avLst/>
              <a:gdLst/>
              <a:ahLst/>
              <a:cxnLst/>
              <a:rect l="l" t="t" r="r" b="b"/>
              <a:pathLst>
                <a:path w="1870" h="334" extrusionOk="0">
                  <a:moveTo>
                    <a:pt x="167" y="0"/>
                  </a:moveTo>
                  <a:cubicBezTo>
                    <a:pt x="72" y="0"/>
                    <a:pt x="1" y="72"/>
                    <a:pt x="1" y="167"/>
                  </a:cubicBezTo>
                  <a:cubicBezTo>
                    <a:pt x="1" y="262"/>
                    <a:pt x="72" y="333"/>
                    <a:pt x="167" y="333"/>
                  </a:cubicBezTo>
                  <a:lnTo>
                    <a:pt x="1703" y="333"/>
                  </a:lnTo>
                  <a:cubicBezTo>
                    <a:pt x="1798" y="333"/>
                    <a:pt x="1870" y="262"/>
                    <a:pt x="1870" y="167"/>
                  </a:cubicBezTo>
                  <a:cubicBezTo>
                    <a:pt x="1870" y="72"/>
                    <a:pt x="1798"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667;p64">
              <a:extLst>
                <a:ext uri="{FF2B5EF4-FFF2-40B4-BE49-F238E27FC236}">
                  <a16:creationId xmlns:a16="http://schemas.microsoft.com/office/drawing/2014/main" id="{3616F878-011A-4BA0-AD57-6D296E01BEE1}"/>
                </a:ext>
              </a:extLst>
            </p:cNvPr>
            <p:cNvSpPr/>
            <p:nvPr/>
          </p:nvSpPr>
          <p:spPr>
            <a:xfrm>
              <a:off x="1493287" y="1687890"/>
              <a:ext cx="98578" cy="10281"/>
            </a:xfrm>
            <a:custGeom>
              <a:avLst/>
              <a:gdLst/>
              <a:ahLst/>
              <a:cxnLst/>
              <a:rect l="l" t="t" r="r" b="b"/>
              <a:pathLst>
                <a:path w="3097" h="323" extrusionOk="0">
                  <a:moveTo>
                    <a:pt x="167" y="1"/>
                  </a:moveTo>
                  <a:cubicBezTo>
                    <a:pt x="72" y="1"/>
                    <a:pt x="1" y="72"/>
                    <a:pt x="1" y="167"/>
                  </a:cubicBezTo>
                  <a:cubicBezTo>
                    <a:pt x="1" y="251"/>
                    <a:pt x="72" y="322"/>
                    <a:pt x="167" y="322"/>
                  </a:cubicBezTo>
                  <a:lnTo>
                    <a:pt x="2929" y="322"/>
                  </a:lnTo>
                  <a:cubicBezTo>
                    <a:pt x="3025" y="322"/>
                    <a:pt x="3096" y="251"/>
                    <a:pt x="3096" y="167"/>
                  </a:cubicBezTo>
                  <a:cubicBezTo>
                    <a:pt x="3096" y="72"/>
                    <a:pt x="3025" y="1"/>
                    <a:pt x="29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68;p64">
              <a:extLst>
                <a:ext uri="{FF2B5EF4-FFF2-40B4-BE49-F238E27FC236}">
                  <a16:creationId xmlns:a16="http://schemas.microsoft.com/office/drawing/2014/main" id="{CADD8166-28DA-4B46-88E3-DD9A9B5749FD}"/>
                </a:ext>
              </a:extLst>
            </p:cNvPr>
            <p:cNvSpPr/>
            <p:nvPr/>
          </p:nvSpPr>
          <p:spPr>
            <a:xfrm>
              <a:off x="1493287" y="1715168"/>
              <a:ext cx="59522" cy="10663"/>
            </a:xfrm>
            <a:custGeom>
              <a:avLst/>
              <a:gdLst/>
              <a:ahLst/>
              <a:cxnLst/>
              <a:rect l="l" t="t" r="r" b="b"/>
              <a:pathLst>
                <a:path w="1870" h="335" extrusionOk="0">
                  <a:moveTo>
                    <a:pt x="167" y="1"/>
                  </a:moveTo>
                  <a:cubicBezTo>
                    <a:pt x="72" y="1"/>
                    <a:pt x="1" y="84"/>
                    <a:pt x="1" y="168"/>
                  </a:cubicBezTo>
                  <a:cubicBezTo>
                    <a:pt x="1" y="263"/>
                    <a:pt x="72" y="334"/>
                    <a:pt x="167" y="334"/>
                  </a:cubicBezTo>
                  <a:lnTo>
                    <a:pt x="1703" y="334"/>
                  </a:lnTo>
                  <a:cubicBezTo>
                    <a:pt x="1798" y="334"/>
                    <a:pt x="1870" y="263"/>
                    <a:pt x="1870" y="168"/>
                  </a:cubicBezTo>
                  <a:cubicBezTo>
                    <a:pt x="1870" y="84"/>
                    <a:pt x="1798" y="1"/>
                    <a:pt x="1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69;p64">
              <a:extLst>
                <a:ext uri="{FF2B5EF4-FFF2-40B4-BE49-F238E27FC236}">
                  <a16:creationId xmlns:a16="http://schemas.microsoft.com/office/drawing/2014/main" id="{E2C4A7E2-F3A0-4149-88AA-62FF479D3054}"/>
                </a:ext>
              </a:extLst>
            </p:cNvPr>
            <p:cNvSpPr/>
            <p:nvPr/>
          </p:nvSpPr>
          <p:spPr>
            <a:xfrm>
              <a:off x="1493287" y="1737545"/>
              <a:ext cx="98578" cy="10631"/>
            </a:xfrm>
            <a:custGeom>
              <a:avLst/>
              <a:gdLst/>
              <a:ahLst/>
              <a:cxnLst/>
              <a:rect l="l" t="t" r="r" b="b"/>
              <a:pathLst>
                <a:path w="3097" h="334" extrusionOk="0">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70;p64">
              <a:extLst>
                <a:ext uri="{FF2B5EF4-FFF2-40B4-BE49-F238E27FC236}">
                  <a16:creationId xmlns:a16="http://schemas.microsoft.com/office/drawing/2014/main" id="{3160894C-A6F6-40B4-A830-D2A3F75DA9CA}"/>
                </a:ext>
              </a:extLst>
            </p:cNvPr>
            <p:cNvSpPr/>
            <p:nvPr/>
          </p:nvSpPr>
          <p:spPr>
            <a:xfrm>
              <a:off x="1493287" y="1765205"/>
              <a:ext cx="59522" cy="10249"/>
            </a:xfrm>
            <a:custGeom>
              <a:avLst/>
              <a:gdLst/>
              <a:ahLst/>
              <a:cxnLst/>
              <a:rect l="l" t="t" r="r" b="b"/>
              <a:pathLst>
                <a:path w="1870" h="322" extrusionOk="0">
                  <a:moveTo>
                    <a:pt x="167" y="1"/>
                  </a:moveTo>
                  <a:cubicBezTo>
                    <a:pt x="72" y="1"/>
                    <a:pt x="1" y="72"/>
                    <a:pt x="1" y="155"/>
                  </a:cubicBezTo>
                  <a:cubicBezTo>
                    <a:pt x="1" y="251"/>
                    <a:pt x="72" y="322"/>
                    <a:pt x="167" y="322"/>
                  </a:cubicBezTo>
                  <a:lnTo>
                    <a:pt x="1703" y="322"/>
                  </a:lnTo>
                  <a:cubicBezTo>
                    <a:pt x="1798" y="322"/>
                    <a:pt x="1870" y="251"/>
                    <a:pt x="1870" y="155"/>
                  </a:cubicBezTo>
                  <a:cubicBezTo>
                    <a:pt x="1870" y="72"/>
                    <a:pt x="1798" y="1"/>
                    <a:pt x="1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71;p64">
              <a:extLst>
                <a:ext uri="{FF2B5EF4-FFF2-40B4-BE49-F238E27FC236}">
                  <a16:creationId xmlns:a16="http://schemas.microsoft.com/office/drawing/2014/main" id="{055F7975-8A3D-4D08-A1E4-6C07A28EDF42}"/>
                </a:ext>
              </a:extLst>
            </p:cNvPr>
            <p:cNvSpPr/>
            <p:nvPr/>
          </p:nvSpPr>
          <p:spPr>
            <a:xfrm>
              <a:off x="1493287" y="1786818"/>
              <a:ext cx="98578" cy="10631"/>
            </a:xfrm>
            <a:custGeom>
              <a:avLst/>
              <a:gdLst/>
              <a:ahLst/>
              <a:cxnLst/>
              <a:rect l="l" t="t" r="r" b="b"/>
              <a:pathLst>
                <a:path w="3097" h="334" extrusionOk="0">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672;p64">
              <a:extLst>
                <a:ext uri="{FF2B5EF4-FFF2-40B4-BE49-F238E27FC236}">
                  <a16:creationId xmlns:a16="http://schemas.microsoft.com/office/drawing/2014/main" id="{56C55627-4EE5-4F57-A34A-FDA408BC8BA3}"/>
                </a:ext>
              </a:extLst>
            </p:cNvPr>
            <p:cNvSpPr/>
            <p:nvPr/>
          </p:nvSpPr>
          <p:spPr>
            <a:xfrm>
              <a:off x="1493287" y="1583679"/>
              <a:ext cx="98578" cy="10249"/>
            </a:xfrm>
            <a:custGeom>
              <a:avLst/>
              <a:gdLst/>
              <a:ahLst/>
              <a:cxnLst/>
              <a:rect l="l" t="t" r="r" b="b"/>
              <a:pathLst>
                <a:path w="3097" h="322" extrusionOk="0">
                  <a:moveTo>
                    <a:pt x="167" y="0"/>
                  </a:moveTo>
                  <a:cubicBezTo>
                    <a:pt x="72" y="0"/>
                    <a:pt x="1" y="72"/>
                    <a:pt x="1" y="167"/>
                  </a:cubicBezTo>
                  <a:cubicBezTo>
                    <a:pt x="1" y="250"/>
                    <a:pt x="72" y="322"/>
                    <a:pt x="167" y="322"/>
                  </a:cubicBezTo>
                  <a:lnTo>
                    <a:pt x="2929" y="322"/>
                  </a:lnTo>
                  <a:cubicBezTo>
                    <a:pt x="3025" y="322"/>
                    <a:pt x="3096" y="250"/>
                    <a:pt x="3096" y="167"/>
                  </a:cubicBezTo>
                  <a:cubicBezTo>
                    <a:pt x="3096" y="72"/>
                    <a:pt x="3025" y="0"/>
                    <a:pt x="2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73;p64">
              <a:extLst>
                <a:ext uri="{FF2B5EF4-FFF2-40B4-BE49-F238E27FC236}">
                  <a16:creationId xmlns:a16="http://schemas.microsoft.com/office/drawing/2014/main" id="{588E32D0-AB2E-4CAB-9365-F76B456AED6C}"/>
                </a:ext>
              </a:extLst>
            </p:cNvPr>
            <p:cNvSpPr/>
            <p:nvPr/>
          </p:nvSpPr>
          <p:spPr>
            <a:xfrm>
              <a:off x="1449330" y="1632951"/>
              <a:ext cx="142535" cy="10249"/>
            </a:xfrm>
            <a:custGeom>
              <a:avLst/>
              <a:gdLst/>
              <a:ahLst/>
              <a:cxnLst/>
              <a:rect l="l" t="t" r="r" b="b"/>
              <a:pathLst>
                <a:path w="4478" h="322" extrusionOk="0">
                  <a:moveTo>
                    <a:pt x="155" y="0"/>
                  </a:moveTo>
                  <a:cubicBezTo>
                    <a:pt x="72" y="0"/>
                    <a:pt x="0" y="72"/>
                    <a:pt x="0" y="167"/>
                  </a:cubicBezTo>
                  <a:cubicBezTo>
                    <a:pt x="0" y="250"/>
                    <a:pt x="72" y="322"/>
                    <a:pt x="155" y="322"/>
                  </a:cubicBezTo>
                  <a:lnTo>
                    <a:pt x="4310" y="322"/>
                  </a:lnTo>
                  <a:cubicBezTo>
                    <a:pt x="4406" y="322"/>
                    <a:pt x="4477" y="250"/>
                    <a:pt x="4477" y="167"/>
                  </a:cubicBezTo>
                  <a:cubicBezTo>
                    <a:pt x="4477" y="72"/>
                    <a:pt x="4406" y="0"/>
                    <a:pt x="4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74;p64">
              <a:extLst>
                <a:ext uri="{FF2B5EF4-FFF2-40B4-BE49-F238E27FC236}">
                  <a16:creationId xmlns:a16="http://schemas.microsoft.com/office/drawing/2014/main" id="{F3728F61-486B-4AE3-9A50-E9EBD76138C3}"/>
                </a:ext>
              </a:extLst>
            </p:cNvPr>
            <p:cNvSpPr/>
            <p:nvPr/>
          </p:nvSpPr>
          <p:spPr>
            <a:xfrm>
              <a:off x="1493287" y="1605291"/>
              <a:ext cx="26928" cy="10631"/>
            </a:xfrm>
            <a:custGeom>
              <a:avLst/>
              <a:gdLst/>
              <a:ahLst/>
              <a:cxnLst/>
              <a:rect l="l" t="t" r="r" b="b"/>
              <a:pathLst>
                <a:path w="846" h="334" extrusionOk="0">
                  <a:moveTo>
                    <a:pt x="167" y="0"/>
                  </a:moveTo>
                  <a:cubicBezTo>
                    <a:pt x="72" y="0"/>
                    <a:pt x="1" y="83"/>
                    <a:pt x="1" y="167"/>
                  </a:cubicBezTo>
                  <a:cubicBezTo>
                    <a:pt x="1" y="262"/>
                    <a:pt x="72" y="333"/>
                    <a:pt x="167" y="333"/>
                  </a:cubicBezTo>
                  <a:lnTo>
                    <a:pt x="679" y="333"/>
                  </a:lnTo>
                  <a:cubicBezTo>
                    <a:pt x="774" y="333"/>
                    <a:pt x="846" y="262"/>
                    <a:pt x="846" y="167"/>
                  </a:cubicBezTo>
                  <a:cubicBezTo>
                    <a:pt x="846" y="83"/>
                    <a:pt x="774"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75;p64">
              <a:extLst>
                <a:ext uri="{FF2B5EF4-FFF2-40B4-BE49-F238E27FC236}">
                  <a16:creationId xmlns:a16="http://schemas.microsoft.com/office/drawing/2014/main" id="{24509FFE-8786-42B4-8F6B-E6710543EE75}"/>
                </a:ext>
              </a:extLst>
            </p:cNvPr>
            <p:cNvSpPr/>
            <p:nvPr/>
          </p:nvSpPr>
          <p:spPr>
            <a:xfrm>
              <a:off x="1531579" y="1605291"/>
              <a:ext cx="26928" cy="10631"/>
            </a:xfrm>
            <a:custGeom>
              <a:avLst/>
              <a:gdLst/>
              <a:ahLst/>
              <a:cxnLst/>
              <a:rect l="l" t="t" r="r" b="b"/>
              <a:pathLst>
                <a:path w="846" h="334" extrusionOk="0">
                  <a:moveTo>
                    <a:pt x="167" y="0"/>
                  </a:moveTo>
                  <a:cubicBezTo>
                    <a:pt x="71" y="0"/>
                    <a:pt x="0" y="83"/>
                    <a:pt x="0" y="167"/>
                  </a:cubicBezTo>
                  <a:cubicBezTo>
                    <a:pt x="0" y="262"/>
                    <a:pt x="71" y="333"/>
                    <a:pt x="167" y="333"/>
                  </a:cubicBezTo>
                  <a:lnTo>
                    <a:pt x="691" y="333"/>
                  </a:lnTo>
                  <a:cubicBezTo>
                    <a:pt x="774" y="333"/>
                    <a:pt x="845" y="262"/>
                    <a:pt x="845" y="167"/>
                  </a:cubicBezTo>
                  <a:cubicBezTo>
                    <a:pt x="845" y="83"/>
                    <a:pt x="774" y="0"/>
                    <a:pt x="6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676;p64">
              <a:extLst>
                <a:ext uri="{FF2B5EF4-FFF2-40B4-BE49-F238E27FC236}">
                  <a16:creationId xmlns:a16="http://schemas.microsoft.com/office/drawing/2014/main" id="{111C6B28-945B-4A46-BD47-88231EFD2859}"/>
                </a:ext>
              </a:extLst>
            </p:cNvPr>
            <p:cNvSpPr/>
            <p:nvPr/>
          </p:nvSpPr>
          <p:spPr>
            <a:xfrm>
              <a:off x="1449712" y="1583679"/>
              <a:ext cx="32244" cy="32244"/>
            </a:xfrm>
            <a:custGeom>
              <a:avLst/>
              <a:gdLst/>
              <a:ahLst/>
              <a:cxnLst/>
              <a:rect l="l" t="t" r="r" b="b"/>
              <a:pathLst>
                <a:path w="1013" h="1013" extrusionOk="0">
                  <a:moveTo>
                    <a:pt x="679" y="310"/>
                  </a:moveTo>
                  <a:lnTo>
                    <a:pt x="679" y="679"/>
                  </a:lnTo>
                  <a:lnTo>
                    <a:pt x="310" y="679"/>
                  </a:lnTo>
                  <a:lnTo>
                    <a:pt x="310" y="310"/>
                  </a:lnTo>
                  <a:close/>
                  <a:moveTo>
                    <a:pt x="155" y="0"/>
                  </a:moveTo>
                  <a:cubicBezTo>
                    <a:pt x="72" y="0"/>
                    <a:pt x="0" y="72"/>
                    <a:pt x="0" y="167"/>
                  </a:cubicBezTo>
                  <a:lnTo>
                    <a:pt x="0" y="846"/>
                  </a:lnTo>
                  <a:cubicBezTo>
                    <a:pt x="0" y="941"/>
                    <a:pt x="72" y="1012"/>
                    <a:pt x="155" y="1012"/>
                  </a:cubicBezTo>
                  <a:lnTo>
                    <a:pt x="846" y="1012"/>
                  </a:lnTo>
                  <a:cubicBezTo>
                    <a:pt x="941" y="1012"/>
                    <a:pt x="1012" y="941"/>
                    <a:pt x="1012" y="846"/>
                  </a:cubicBezTo>
                  <a:lnTo>
                    <a:pt x="1012" y="167"/>
                  </a:lnTo>
                  <a:cubicBezTo>
                    <a:pt x="989" y="60"/>
                    <a:pt x="941" y="0"/>
                    <a:pt x="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689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AC4D5-F326-4568-8A7C-7D46DC5312E4}"/>
              </a:ext>
            </a:extLst>
          </p:cNvPr>
          <p:cNvSpPr>
            <a:spLocks noGrp="1"/>
          </p:cNvSpPr>
          <p:nvPr>
            <p:ph type="ctrTitle"/>
          </p:nvPr>
        </p:nvSpPr>
        <p:spPr>
          <a:xfrm>
            <a:off x="1575098" y="987222"/>
            <a:ext cx="6020700" cy="2052600"/>
          </a:xfrm>
        </p:spPr>
        <p:txBody>
          <a:bodyPr/>
          <a:lstStyle/>
          <a:p>
            <a:r>
              <a:rPr lang="en-IN" dirty="0"/>
              <a:t>Thank You !</a:t>
            </a:r>
          </a:p>
        </p:txBody>
      </p:sp>
      <p:pic>
        <p:nvPicPr>
          <p:cNvPr id="6" name="Picture 5">
            <a:extLst>
              <a:ext uri="{FF2B5EF4-FFF2-40B4-BE49-F238E27FC236}">
                <a16:creationId xmlns:a16="http://schemas.microsoft.com/office/drawing/2014/main" id="{B092BBD4-D319-49A8-B782-7833B56DE094}"/>
              </a:ext>
            </a:extLst>
          </p:cNvPr>
          <p:cNvPicPr>
            <a:picLocks noChangeAspect="1"/>
          </p:cNvPicPr>
          <p:nvPr/>
        </p:nvPicPr>
        <p:blipFill>
          <a:blip r:embed="rId2"/>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19609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472" name="Google Shape;472;p27"/>
          <p:cNvSpPr txBox="1">
            <a:spLocks noGrp="1"/>
          </p:cNvSpPr>
          <p:nvPr>
            <p:ph type="subTitle" idx="1"/>
          </p:nvPr>
        </p:nvSpPr>
        <p:spPr>
          <a:xfrm>
            <a:off x="6666297" y="3829675"/>
            <a:ext cx="1812073"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Discussing scope, future development and conclusion</a:t>
            </a:r>
            <a:endParaRPr dirty="0"/>
          </a:p>
        </p:txBody>
      </p:sp>
      <p:sp>
        <p:nvSpPr>
          <p:cNvPr id="473" name="Google Shape;473;p27"/>
          <p:cNvSpPr txBox="1">
            <a:spLocks noGrp="1"/>
          </p:cNvSpPr>
          <p:nvPr>
            <p:ph type="ctrTitle" idx="4"/>
          </p:nvPr>
        </p:nvSpPr>
        <p:spPr>
          <a:xfrm>
            <a:off x="3942833" y="3396800"/>
            <a:ext cx="175379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CODE WALKTHROUGH</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Going over the problem statement and presenting our solution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Explaining the code behind our solution and live demo</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 name="Picture 32">
            <a:extLst>
              <a:ext uri="{FF2B5EF4-FFF2-40B4-BE49-F238E27FC236}">
                <a16:creationId xmlns:a16="http://schemas.microsoft.com/office/drawing/2014/main" id="{47192153-B635-4F5E-9D4D-7D4EFAFA6DC0}"/>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899282" y="1274508"/>
            <a:ext cx="5345435"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&amp; </a:t>
            </a:r>
            <a:r>
              <a:rPr lang="en" dirty="0">
                <a:solidFill>
                  <a:schemeClr val="accent3"/>
                </a:solidFill>
              </a:rPr>
              <a:t>SOLUTION</a:t>
            </a:r>
            <a:endParaRPr dirty="0">
              <a:solidFill>
                <a:schemeClr val="accent3"/>
              </a:solidFill>
            </a:endParaRPr>
          </a:p>
        </p:txBody>
      </p:sp>
      <p:pic>
        <p:nvPicPr>
          <p:cNvPr id="3" name="Picture 2">
            <a:extLst>
              <a:ext uri="{FF2B5EF4-FFF2-40B4-BE49-F238E27FC236}">
                <a16:creationId xmlns:a16="http://schemas.microsoft.com/office/drawing/2014/main" id="{A4186873-9979-4209-B2BE-2618EBD90407}"/>
              </a:ext>
            </a:extLst>
          </p:cNvPr>
          <p:cNvPicPr>
            <a:picLocks noChangeAspect="1"/>
          </p:cNvPicPr>
          <p:nvPr/>
        </p:nvPicPr>
        <p:blipFill>
          <a:blip r:embed="rId3"/>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57137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the Problem</a:t>
            </a:r>
            <a:endParaRPr dirty="0"/>
          </a:p>
        </p:txBody>
      </p:sp>
      <p:sp>
        <p:nvSpPr>
          <p:cNvPr id="572" name="Google Shape;572;p29"/>
          <p:cNvSpPr txBox="1">
            <a:spLocks noGrp="1"/>
          </p:cNvSpPr>
          <p:nvPr>
            <p:ph type="ctrTitle"/>
          </p:nvPr>
        </p:nvSpPr>
        <p:spPr>
          <a:xfrm>
            <a:off x="931233" y="1196026"/>
            <a:ext cx="343906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How to process raw stream data</a:t>
            </a:r>
            <a:endParaRPr sz="2000" dirty="0"/>
          </a:p>
        </p:txBody>
      </p:sp>
      <p:sp>
        <p:nvSpPr>
          <p:cNvPr id="573" name="Google Shape;573;p29"/>
          <p:cNvSpPr txBox="1">
            <a:spLocks noGrp="1"/>
          </p:cNvSpPr>
          <p:nvPr>
            <p:ph type="subTitle" idx="1"/>
          </p:nvPr>
        </p:nvSpPr>
        <p:spPr>
          <a:xfrm>
            <a:off x="931246" y="1684093"/>
            <a:ext cx="2620500" cy="13971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One of the problem we are addressing in this project is the process of raw stream data coming from multiple sources and getting only the required data from it.</a:t>
            </a:r>
            <a:endParaRPr dirty="0"/>
          </a:p>
        </p:txBody>
      </p:sp>
      <p:sp>
        <p:nvSpPr>
          <p:cNvPr id="574" name="Google Shape;574;p29"/>
          <p:cNvSpPr txBox="1">
            <a:spLocks noGrp="1"/>
          </p:cNvSpPr>
          <p:nvPr>
            <p:ph type="ctrTitle" idx="2"/>
          </p:nvPr>
        </p:nvSpPr>
        <p:spPr>
          <a:xfrm>
            <a:off x="4921624" y="1196025"/>
            <a:ext cx="326605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2000" dirty="0"/>
              <a:t>V</a:t>
            </a:r>
            <a:r>
              <a:rPr lang="en" sz="2000" dirty="0"/>
              <a:t>isualize the data at real-time</a:t>
            </a:r>
            <a:endParaRPr sz="2000"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Another problem we addressing here is the vizualization of the processed data at near real-time to the user.</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3"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Picture 30">
            <a:extLst>
              <a:ext uri="{FF2B5EF4-FFF2-40B4-BE49-F238E27FC236}">
                <a16:creationId xmlns:a16="http://schemas.microsoft.com/office/drawing/2014/main" id="{CE8095BE-028B-43BE-9366-93CEB94CF4C1}"/>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Solution</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Processing</a:t>
            </a:r>
            <a:endParaRPr dirty="0"/>
          </a:p>
        </p:txBody>
      </p:sp>
      <p:sp>
        <p:nvSpPr>
          <p:cNvPr id="602" name="Google Shape;602;p30"/>
          <p:cNvSpPr txBox="1">
            <a:spLocks noGrp="1"/>
          </p:cNvSpPr>
          <p:nvPr>
            <p:ph type="ctrTitle" idx="4"/>
          </p:nvPr>
        </p:nvSpPr>
        <p:spPr>
          <a:xfrm>
            <a:off x="1164385" y="2797487"/>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Filtering</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filtered data is visualized at near real-time</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Source</a:t>
            </a:r>
            <a:endParaRPr dirty="0"/>
          </a:p>
        </p:txBody>
      </p:sp>
      <p:sp>
        <p:nvSpPr>
          <p:cNvPr id="605" name="Google Shape;605;p30"/>
          <p:cNvSpPr txBox="1">
            <a:spLocks noGrp="1"/>
          </p:cNvSpPr>
          <p:nvPr>
            <p:ph type="subTitle" idx="1"/>
          </p:nvPr>
        </p:nvSpPr>
        <p:spPr>
          <a:xfrm>
            <a:off x="1208145" y="1865495"/>
            <a:ext cx="1891696"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stream data coming from the source</a:t>
            </a:r>
            <a:endParaRPr dirty="0"/>
          </a:p>
        </p:txBody>
      </p:sp>
      <p:sp>
        <p:nvSpPr>
          <p:cNvPr id="606" name="Google Shape;606;p30"/>
          <p:cNvSpPr txBox="1">
            <a:spLocks noGrp="1"/>
          </p:cNvSpPr>
          <p:nvPr>
            <p:ph type="subTitle" idx="3"/>
          </p:nvPr>
        </p:nvSpPr>
        <p:spPr>
          <a:xfrm>
            <a:off x="6054554" y="1865495"/>
            <a:ext cx="1973339"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raw data is filtered to make it structured and usable</a:t>
            </a:r>
            <a:endParaRPr dirty="0"/>
          </a:p>
        </p:txBody>
      </p:sp>
      <p:sp>
        <p:nvSpPr>
          <p:cNvPr id="607" name="Google Shape;607;p30"/>
          <p:cNvSpPr txBox="1">
            <a:spLocks noGrp="1"/>
          </p:cNvSpPr>
          <p:nvPr>
            <p:ph type="subTitle" idx="5"/>
          </p:nvPr>
        </p:nvSpPr>
        <p:spPr>
          <a:xfrm>
            <a:off x="1008529" y="3271106"/>
            <a:ext cx="2193012"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Getting only the data that we to work on from the processed data</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Visualizing</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cxnSpLocks/>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cxnSpLocks/>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543E3B5-4FC8-4042-B360-B61588391FF5}"/>
              </a:ext>
            </a:extLst>
          </p:cNvPr>
          <p:cNvPicPr>
            <a:picLocks noChangeAspect="1"/>
          </p:cNvPicPr>
          <p:nvPr/>
        </p:nvPicPr>
        <p:blipFill>
          <a:blip r:embed="rId3">
            <a:biLevel thresh="50000"/>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5029464" y="1778989"/>
            <a:ext cx="488683" cy="488683"/>
          </a:xfrm>
          <a:prstGeom prst="rect">
            <a:avLst/>
          </a:prstGeom>
        </p:spPr>
      </p:pic>
      <p:sp>
        <p:nvSpPr>
          <p:cNvPr id="57" name="Google Shape;10858;p60">
            <a:extLst>
              <a:ext uri="{FF2B5EF4-FFF2-40B4-BE49-F238E27FC236}">
                <a16:creationId xmlns:a16="http://schemas.microsoft.com/office/drawing/2014/main" id="{4B038BEE-6BC5-4DE3-B85F-6B8CD3834CAB}"/>
              </a:ext>
            </a:extLst>
          </p:cNvPr>
          <p:cNvSpPr/>
          <p:nvPr/>
        </p:nvSpPr>
        <p:spPr>
          <a:xfrm>
            <a:off x="3619797" y="3185416"/>
            <a:ext cx="508337" cy="513542"/>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Picture 59">
            <a:extLst>
              <a:ext uri="{FF2B5EF4-FFF2-40B4-BE49-F238E27FC236}">
                <a16:creationId xmlns:a16="http://schemas.microsoft.com/office/drawing/2014/main" id="{449C2857-C066-40CB-8333-5E5BA1BCA93F}"/>
              </a:ext>
            </a:extLst>
          </p:cNvPr>
          <p:cNvPicPr>
            <a:picLocks noChangeAspect="1"/>
          </p:cNvPicPr>
          <p:nvPr/>
        </p:nvPicPr>
        <p:blipFill>
          <a:blip r:embed="rId5"/>
          <a:stretch>
            <a:fillRect/>
          </a:stretch>
        </p:blipFill>
        <p:spPr>
          <a:xfrm>
            <a:off x="7226719" y="4485349"/>
            <a:ext cx="1905000" cy="600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Major Tech Stacks</a:t>
            </a:r>
            <a:endParaRPr dirty="0"/>
          </a:p>
        </p:txBody>
      </p:sp>
      <p:sp>
        <p:nvSpPr>
          <p:cNvPr id="659" name="Google Shape;659;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1"/>
          <p:cNvGrpSpPr/>
          <p:nvPr/>
        </p:nvGrpSpPr>
        <p:grpSpPr>
          <a:xfrm>
            <a:off x="3828658" y="3854100"/>
            <a:ext cx="2243943" cy="274905"/>
            <a:chOff x="3828658" y="3897730"/>
            <a:chExt cx="3601799" cy="274905"/>
          </a:xfrm>
        </p:grpSpPr>
        <p:sp>
          <p:nvSpPr>
            <p:cNvPr id="664" name="Google Shape;664;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1"/>
          <p:cNvGrpSpPr/>
          <p:nvPr/>
        </p:nvGrpSpPr>
        <p:grpSpPr>
          <a:xfrm>
            <a:off x="3811494" y="2983302"/>
            <a:ext cx="3271517" cy="274977"/>
            <a:chOff x="3811494" y="3103763"/>
            <a:chExt cx="4240571" cy="274977"/>
          </a:xfrm>
        </p:grpSpPr>
        <p:sp>
          <p:nvSpPr>
            <p:cNvPr id="667" name="Google Shape;667;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1"/>
          <p:cNvGrpSpPr/>
          <p:nvPr/>
        </p:nvGrpSpPr>
        <p:grpSpPr>
          <a:xfrm>
            <a:off x="3793472" y="2169574"/>
            <a:ext cx="2656565" cy="274905"/>
            <a:chOff x="3793472" y="2309869"/>
            <a:chExt cx="2235767" cy="274905"/>
          </a:xfrm>
        </p:grpSpPr>
        <p:sp>
          <p:nvSpPr>
            <p:cNvPr id="670" name="Google Shape;670;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1"/>
          <p:cNvGrpSpPr/>
          <p:nvPr/>
        </p:nvGrpSpPr>
        <p:grpSpPr>
          <a:xfrm>
            <a:off x="3771875" y="1384049"/>
            <a:ext cx="3944110" cy="274047"/>
            <a:chOff x="3771875" y="1457332"/>
            <a:chExt cx="2876447" cy="274047"/>
          </a:xfrm>
        </p:grpSpPr>
        <p:sp>
          <p:nvSpPr>
            <p:cNvPr id="673" name="Google Shape;673;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1"/>
          <p:cNvSpPr txBox="1">
            <a:spLocks noGrp="1"/>
          </p:cNvSpPr>
          <p:nvPr>
            <p:ph type="ctrTitle" idx="4294967295"/>
          </p:nvPr>
        </p:nvSpPr>
        <p:spPr>
          <a:xfrm>
            <a:off x="1644300" y="12684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1"/>
                </a:solidFill>
              </a:rPr>
              <a:t>Python</a:t>
            </a:r>
            <a:endParaRPr sz="1800" dirty="0">
              <a:solidFill>
                <a:schemeClr val="accent1"/>
              </a:solidFill>
            </a:endParaRPr>
          </a:p>
        </p:txBody>
      </p:sp>
      <p:sp>
        <p:nvSpPr>
          <p:cNvPr id="676" name="Google Shape;676;p31"/>
          <p:cNvSpPr txBox="1">
            <a:spLocks noGrp="1"/>
          </p:cNvSpPr>
          <p:nvPr>
            <p:ph type="subTitle" idx="4294967295"/>
          </p:nvPr>
        </p:nvSpPr>
        <p:spPr>
          <a:xfrm>
            <a:off x="1289823" y="1479500"/>
            <a:ext cx="22359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IN" sz="1400" dirty="0"/>
              <a:t>H</a:t>
            </a:r>
            <a:r>
              <a:rPr lang="en" sz="1400" dirty="0"/>
              <a:t>igh level programming language</a:t>
            </a:r>
            <a:endParaRPr sz="1400" dirty="0"/>
          </a:p>
        </p:txBody>
      </p:sp>
      <p:sp>
        <p:nvSpPr>
          <p:cNvPr id="677" name="Google Shape;677;p31"/>
          <p:cNvSpPr txBox="1">
            <a:spLocks noGrp="1"/>
          </p:cNvSpPr>
          <p:nvPr>
            <p:ph type="ctrTitle" idx="4294967295"/>
          </p:nvPr>
        </p:nvSpPr>
        <p:spPr>
          <a:xfrm>
            <a:off x="1644300" y="2070231"/>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800" dirty="0">
                <a:solidFill>
                  <a:schemeClr val="accent2"/>
                </a:solidFill>
              </a:rPr>
              <a:t>S</a:t>
            </a:r>
            <a:r>
              <a:rPr lang="en" sz="1800" dirty="0">
                <a:solidFill>
                  <a:schemeClr val="accent2"/>
                </a:solidFill>
              </a:rPr>
              <a:t>park Streaming </a:t>
            </a:r>
            <a:endParaRPr sz="1800" dirty="0">
              <a:solidFill>
                <a:schemeClr val="accent2"/>
              </a:solidFill>
            </a:endParaRPr>
          </a:p>
        </p:txBody>
      </p:sp>
      <p:sp>
        <p:nvSpPr>
          <p:cNvPr id="678" name="Google Shape;678;p31"/>
          <p:cNvSpPr txBox="1">
            <a:spLocks noGrp="1"/>
          </p:cNvSpPr>
          <p:nvPr>
            <p:ph type="subTitle" idx="4294967295"/>
          </p:nvPr>
        </p:nvSpPr>
        <p:spPr>
          <a:xfrm>
            <a:off x="1369424" y="2281300"/>
            <a:ext cx="21561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400" dirty="0"/>
              <a:t>Processing real time data </a:t>
            </a:r>
            <a:endParaRPr sz="1400" dirty="0"/>
          </a:p>
        </p:txBody>
      </p:sp>
      <p:sp>
        <p:nvSpPr>
          <p:cNvPr id="679" name="Google Shape;679;p31"/>
          <p:cNvSpPr txBox="1">
            <a:spLocks noGrp="1"/>
          </p:cNvSpPr>
          <p:nvPr>
            <p:ph type="ctrTitle" idx="4294967295"/>
          </p:nvPr>
        </p:nvSpPr>
        <p:spPr>
          <a:xfrm>
            <a:off x="1644300" y="28720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3"/>
                </a:solidFill>
              </a:rPr>
              <a:t>Kafka</a:t>
            </a:r>
            <a:endParaRPr sz="1800" dirty="0">
              <a:solidFill>
                <a:schemeClr val="accent3"/>
              </a:solidFill>
            </a:endParaRPr>
          </a:p>
        </p:txBody>
      </p:sp>
      <p:sp>
        <p:nvSpPr>
          <p:cNvPr id="680" name="Google Shape;680;p31"/>
          <p:cNvSpPr txBox="1">
            <a:spLocks noGrp="1"/>
          </p:cNvSpPr>
          <p:nvPr>
            <p:ph type="subTitle" idx="4294967295"/>
          </p:nvPr>
        </p:nvSpPr>
        <p:spPr>
          <a:xfrm>
            <a:off x="1140825" y="3083100"/>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IN" sz="1400" dirty="0"/>
              <a:t>F</a:t>
            </a:r>
            <a:r>
              <a:rPr lang="en" sz="1400" dirty="0"/>
              <a:t>ramework for event streaming data</a:t>
            </a:r>
            <a:endParaRPr sz="1400" dirty="0"/>
          </a:p>
        </p:txBody>
      </p:sp>
      <p:sp>
        <p:nvSpPr>
          <p:cNvPr id="681" name="Google Shape;681;p31"/>
          <p:cNvSpPr txBox="1">
            <a:spLocks noGrp="1"/>
          </p:cNvSpPr>
          <p:nvPr>
            <p:ph type="ctrTitle" idx="4294967295"/>
          </p:nvPr>
        </p:nvSpPr>
        <p:spPr>
          <a:xfrm>
            <a:off x="1644300" y="3725394"/>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t>Matplotlib</a:t>
            </a:r>
            <a:endParaRPr sz="1800" dirty="0"/>
          </a:p>
        </p:txBody>
      </p:sp>
      <p:sp>
        <p:nvSpPr>
          <p:cNvPr id="682" name="Google Shape;682;p31"/>
          <p:cNvSpPr txBox="1">
            <a:spLocks noGrp="1"/>
          </p:cNvSpPr>
          <p:nvPr>
            <p:ph type="subTitle" idx="4294967295"/>
          </p:nvPr>
        </p:nvSpPr>
        <p:spPr>
          <a:xfrm>
            <a:off x="1140600" y="3936475"/>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IN" sz="1400" dirty="0"/>
              <a:t>F</a:t>
            </a:r>
            <a:r>
              <a:rPr lang="en" sz="1400" dirty="0"/>
              <a:t>or plotting graph</a:t>
            </a:r>
            <a:endParaRPr sz="1400" dirty="0"/>
          </a:p>
        </p:txBody>
      </p:sp>
      <p:pic>
        <p:nvPicPr>
          <p:cNvPr id="27" name="Picture 26">
            <a:extLst>
              <a:ext uri="{FF2B5EF4-FFF2-40B4-BE49-F238E27FC236}">
                <a16:creationId xmlns:a16="http://schemas.microsoft.com/office/drawing/2014/main" id="{084EB468-9B49-4D79-AC17-0D8AD7A4134D}"/>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Methodology</a:t>
            </a:r>
            <a:endParaRPr dirty="0"/>
          </a:p>
        </p:txBody>
      </p:sp>
      <p:sp>
        <p:nvSpPr>
          <p:cNvPr id="704" name="Google Shape;704;p33"/>
          <p:cNvSpPr txBox="1">
            <a:spLocks noGrp="1"/>
          </p:cNvSpPr>
          <p:nvPr>
            <p:ph type="subTitle" idx="4294967295"/>
          </p:nvPr>
        </p:nvSpPr>
        <p:spPr>
          <a:xfrm>
            <a:off x="1154638" y="1188720"/>
            <a:ext cx="6716236" cy="3543105"/>
          </a:xfrm>
          <a:prstGeom prst="rect">
            <a:avLst/>
          </a:prstGeom>
        </p:spPr>
        <p:txBody>
          <a:bodyPr spcFirstLastPara="1" wrap="square" lIns="91425" tIns="91425" rIns="91425" bIns="91425" anchor="t" anchorCtr="0">
            <a:noAutofit/>
          </a:bodyPr>
          <a:lstStyle/>
          <a:p>
            <a:pPr marL="285750" indent="-285750">
              <a:lnSpc>
                <a:spcPct val="100000"/>
              </a:lnSpc>
              <a:spcAft>
                <a:spcPts val="1600"/>
              </a:spcAft>
              <a:buFont typeface="Wingdings" panose="05000000000000000000" pitchFamily="2" charset="2"/>
              <a:buChar char="Ø"/>
            </a:pPr>
            <a:r>
              <a:rPr lang="en-US" sz="1400" dirty="0"/>
              <a:t>Created Kafka Producer which was use to publish data to “weather” topic.</a:t>
            </a:r>
          </a:p>
          <a:p>
            <a:pPr marL="285750" indent="-285750">
              <a:lnSpc>
                <a:spcPct val="100000"/>
              </a:lnSpc>
              <a:spcAft>
                <a:spcPts val="1600"/>
              </a:spcAft>
              <a:buFont typeface="Wingdings" panose="05000000000000000000" pitchFamily="2" charset="2"/>
              <a:buChar char="Ø"/>
            </a:pPr>
            <a:r>
              <a:rPr lang="en-US" sz="1400" dirty="0"/>
              <a:t>Used the </a:t>
            </a:r>
            <a:r>
              <a:rPr lang="en-US" sz="1400" dirty="0">
                <a:hlinkClick r:id="rId3"/>
              </a:rPr>
              <a:t>“www.weatherbit.io</a:t>
            </a:r>
            <a:r>
              <a:rPr lang="en-US" sz="1400" dirty="0"/>
              <a:t>” API to get the weather data.</a:t>
            </a:r>
          </a:p>
          <a:p>
            <a:pPr marL="285750" indent="-285750">
              <a:lnSpc>
                <a:spcPct val="100000"/>
              </a:lnSpc>
              <a:spcAft>
                <a:spcPts val="1600"/>
              </a:spcAft>
              <a:buFont typeface="Wingdings" panose="05000000000000000000" pitchFamily="2" charset="2"/>
              <a:buChar char="Ø"/>
            </a:pPr>
            <a:r>
              <a:rPr lang="en-US" sz="1400" dirty="0"/>
              <a:t>Simulate real time data using previous days weather data.</a:t>
            </a:r>
          </a:p>
          <a:p>
            <a:pPr marL="285750" indent="-285750">
              <a:lnSpc>
                <a:spcPct val="100000"/>
              </a:lnSpc>
              <a:spcAft>
                <a:spcPts val="1600"/>
              </a:spcAft>
              <a:buFont typeface="Wingdings" panose="05000000000000000000" pitchFamily="2" charset="2"/>
              <a:buChar char="Ø"/>
            </a:pPr>
            <a:r>
              <a:rPr lang="en-US" sz="1400" dirty="0"/>
              <a:t>We used PySpark program to run the spark SQL queries along with their required dependencies.</a:t>
            </a:r>
          </a:p>
          <a:p>
            <a:pPr marL="285750" indent="-285750">
              <a:lnSpc>
                <a:spcPct val="100000"/>
              </a:lnSpc>
              <a:spcAft>
                <a:spcPts val="1600"/>
              </a:spcAft>
              <a:buFont typeface="Wingdings" panose="05000000000000000000" pitchFamily="2" charset="2"/>
              <a:buChar char="Ø"/>
            </a:pPr>
            <a:r>
              <a:rPr lang="en-US" sz="1400" dirty="0"/>
              <a:t>Used Kafka Consumer to get the data from the topic “output”.</a:t>
            </a:r>
          </a:p>
          <a:p>
            <a:pPr marL="285750" indent="-285750">
              <a:lnSpc>
                <a:spcPct val="100000"/>
              </a:lnSpc>
              <a:spcAft>
                <a:spcPts val="1600"/>
              </a:spcAft>
              <a:buFont typeface="Wingdings" panose="05000000000000000000" pitchFamily="2" charset="2"/>
              <a:buChar char="Ø"/>
            </a:pPr>
            <a:r>
              <a:rPr lang="en-US" sz="1400" dirty="0"/>
              <a:t>Plotted the real time graph using Matplotlib.</a:t>
            </a:r>
            <a:endParaRPr sz="1400" dirty="0"/>
          </a:p>
        </p:txBody>
      </p:sp>
      <p:pic>
        <p:nvPicPr>
          <p:cNvPr id="4" name="Picture 3">
            <a:extLst>
              <a:ext uri="{FF2B5EF4-FFF2-40B4-BE49-F238E27FC236}">
                <a16:creationId xmlns:a16="http://schemas.microsoft.com/office/drawing/2014/main" id="{FB379892-4636-49BD-B323-7B51CF70BF36}"/>
              </a:ext>
            </a:extLst>
          </p:cNvPr>
          <p:cNvPicPr>
            <a:picLocks noChangeAspect="1"/>
          </p:cNvPicPr>
          <p:nvPr/>
        </p:nvPicPr>
        <p:blipFill>
          <a:blip r:embed="rId4"/>
          <a:stretch>
            <a:fillRect/>
          </a:stretch>
        </p:blipFill>
        <p:spPr>
          <a:xfrm>
            <a:off x="7226719" y="4485349"/>
            <a:ext cx="1905000" cy="600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pic>
        <p:nvPicPr>
          <p:cNvPr id="42" name="Picture 41">
            <a:extLst>
              <a:ext uri="{FF2B5EF4-FFF2-40B4-BE49-F238E27FC236}">
                <a16:creationId xmlns:a16="http://schemas.microsoft.com/office/drawing/2014/main" id="{B3BE0069-460E-4D5B-B29E-7CC8D012A1FB}"/>
              </a:ext>
            </a:extLst>
          </p:cNvPr>
          <p:cNvPicPr>
            <a:picLocks noChangeAspect="1"/>
          </p:cNvPicPr>
          <p:nvPr/>
        </p:nvPicPr>
        <p:blipFill>
          <a:blip r:embed="rId3"/>
          <a:stretch>
            <a:fillRect/>
          </a:stretch>
        </p:blipFill>
        <p:spPr>
          <a:xfrm>
            <a:off x="7239000" y="4543425"/>
            <a:ext cx="1905000" cy="600075"/>
          </a:xfrm>
          <a:prstGeom prst="rect">
            <a:avLst/>
          </a:prstGeom>
        </p:spPr>
      </p:pic>
      <p:cxnSp>
        <p:nvCxnSpPr>
          <p:cNvPr id="1084" name="Google Shape;1084;p38"/>
          <p:cNvCxnSpPr>
            <a:cxnSpLocks/>
          </p:cNvCxnSpPr>
          <p:nvPr/>
        </p:nvCxnSpPr>
        <p:spPr>
          <a:xfrm>
            <a:off x="1431123"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a:cxnSpLocks/>
          </p:cNvCxnSpPr>
          <p:nvPr/>
        </p:nvCxnSpPr>
        <p:spPr>
          <a:xfrm>
            <a:off x="3200950"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a:cxnSpLocks/>
          </p:cNvCxnSpPr>
          <p:nvPr/>
        </p:nvCxnSpPr>
        <p:spPr>
          <a:xfrm>
            <a:off x="5227725"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a:cxnSpLocks/>
          </p:cNvCxnSpPr>
          <p:nvPr/>
        </p:nvCxnSpPr>
        <p:spPr>
          <a:xfrm>
            <a:off x="6883688" y="2983322"/>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283347" y="241783"/>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a:t>
            </a:r>
            <a:endParaRPr dirty="0"/>
          </a:p>
        </p:txBody>
      </p:sp>
      <p:cxnSp>
        <p:nvCxnSpPr>
          <p:cNvPr id="1089" name="Google Shape;1089;p38"/>
          <p:cNvCxnSpPr>
            <a:cxnSpLocks/>
          </p:cNvCxnSpPr>
          <p:nvPr/>
        </p:nvCxnSpPr>
        <p:spPr>
          <a:xfrm>
            <a:off x="1034400" y="2918100"/>
            <a:ext cx="6327865"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252760"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014204"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032595"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6680175" y="2738122"/>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38"/>
          <p:cNvSpPr txBox="1">
            <a:spLocks noGrp="1"/>
          </p:cNvSpPr>
          <p:nvPr>
            <p:ph type="ctrTitle" idx="4294967295"/>
          </p:nvPr>
        </p:nvSpPr>
        <p:spPr>
          <a:xfrm>
            <a:off x="490485"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Data</a:t>
            </a:r>
            <a:endParaRPr sz="1800" dirty="0"/>
          </a:p>
        </p:txBody>
      </p:sp>
      <p:sp>
        <p:nvSpPr>
          <p:cNvPr id="1103" name="Google Shape;1103;p38"/>
          <p:cNvSpPr txBox="1">
            <a:spLocks noGrp="1"/>
          </p:cNvSpPr>
          <p:nvPr>
            <p:ph type="subTitle" idx="4294967295"/>
          </p:nvPr>
        </p:nvSpPr>
        <p:spPr>
          <a:xfrm>
            <a:off x="438090" y="981635"/>
            <a:ext cx="2089142" cy="1153021"/>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IN" sz="1400" dirty="0"/>
              <a:t>Searched for the data source and finalized on weather data from www.weatherbit.io</a:t>
            </a:r>
            <a:endParaRPr sz="1400" dirty="0"/>
          </a:p>
        </p:txBody>
      </p:sp>
      <p:sp>
        <p:nvSpPr>
          <p:cNvPr id="1104" name="Google Shape;1104;p38"/>
          <p:cNvSpPr txBox="1">
            <a:spLocks noGrp="1"/>
          </p:cNvSpPr>
          <p:nvPr>
            <p:ph type="ctrTitle" idx="4294967295"/>
          </p:nvPr>
        </p:nvSpPr>
        <p:spPr>
          <a:xfrm>
            <a:off x="5942740" y="3445194"/>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Map Plotting</a:t>
            </a:r>
            <a:endParaRPr sz="1800" dirty="0"/>
          </a:p>
        </p:txBody>
      </p:sp>
      <p:sp>
        <p:nvSpPr>
          <p:cNvPr id="1105" name="Google Shape;1105;p38"/>
          <p:cNvSpPr txBox="1">
            <a:spLocks noGrp="1"/>
          </p:cNvSpPr>
          <p:nvPr>
            <p:ph type="subTitle" idx="4294967295"/>
          </p:nvPr>
        </p:nvSpPr>
        <p:spPr>
          <a:xfrm>
            <a:off x="5802241" y="3741581"/>
            <a:ext cx="2208943" cy="1409763"/>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W</a:t>
            </a:r>
            <a:r>
              <a:rPr lang="en" sz="1400" dirty="0"/>
              <a:t>ith the help of matplotlib ,plotted the graph at near real time</a:t>
            </a:r>
            <a:r>
              <a:rPr lang="en-IN" sz="1400" dirty="0"/>
              <a:t> and performed debugging for the errors</a:t>
            </a:r>
            <a:endParaRPr sz="1400" dirty="0"/>
          </a:p>
        </p:txBody>
      </p:sp>
      <p:sp>
        <p:nvSpPr>
          <p:cNvPr id="1106" name="Google Shape;1106;p38"/>
          <p:cNvSpPr txBox="1">
            <a:spLocks noGrp="1"/>
          </p:cNvSpPr>
          <p:nvPr>
            <p:ph type="ctrTitle" idx="4294967295"/>
          </p:nvPr>
        </p:nvSpPr>
        <p:spPr>
          <a:xfrm>
            <a:off x="2260312"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Data ingestion</a:t>
            </a:r>
            <a:endParaRPr sz="1800" dirty="0"/>
          </a:p>
        </p:txBody>
      </p:sp>
      <p:sp>
        <p:nvSpPr>
          <p:cNvPr id="1107" name="Google Shape;1107;p38"/>
          <p:cNvSpPr txBox="1">
            <a:spLocks noGrp="1"/>
          </p:cNvSpPr>
          <p:nvPr>
            <p:ph type="subTitle" idx="4294967295"/>
          </p:nvPr>
        </p:nvSpPr>
        <p:spPr>
          <a:xfrm>
            <a:off x="2036724" y="3731166"/>
            <a:ext cx="2410606" cy="131075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Took historical data and simulated into streaming data and published into Kafka weather topic and performed debugging for the errors</a:t>
            </a:r>
            <a:endParaRPr sz="1400" dirty="0"/>
          </a:p>
        </p:txBody>
      </p:sp>
      <p:sp>
        <p:nvSpPr>
          <p:cNvPr id="1108" name="Google Shape;1108;p38"/>
          <p:cNvSpPr txBox="1">
            <a:spLocks noGrp="1"/>
          </p:cNvSpPr>
          <p:nvPr>
            <p:ph type="ctrTitle" idx="4294967295"/>
          </p:nvPr>
        </p:nvSpPr>
        <p:spPr>
          <a:xfrm>
            <a:off x="4287100"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Processing</a:t>
            </a:r>
            <a:endParaRPr sz="1800" dirty="0"/>
          </a:p>
        </p:txBody>
      </p:sp>
      <p:sp>
        <p:nvSpPr>
          <p:cNvPr id="1109" name="Google Shape;1109;p38"/>
          <p:cNvSpPr txBox="1">
            <a:spLocks noGrp="1"/>
          </p:cNvSpPr>
          <p:nvPr>
            <p:ph type="subTitle" idx="4294967295"/>
          </p:nvPr>
        </p:nvSpPr>
        <p:spPr>
          <a:xfrm>
            <a:off x="4007051" y="922405"/>
            <a:ext cx="2316470" cy="115742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IN" sz="1400" dirty="0"/>
              <a:t>Process data using spark structure streaming and put it in the output topic and performed debugging for the errors</a:t>
            </a:r>
            <a:endParaRPr sz="1400" dirty="0"/>
          </a:p>
        </p:txBody>
      </p:sp>
      <p:sp>
        <p:nvSpPr>
          <p:cNvPr id="1110" name="Google Shape;1110;p38"/>
          <p:cNvSpPr txBox="1">
            <a:spLocks noGrp="1"/>
          </p:cNvSpPr>
          <p:nvPr>
            <p:ph type="ctrTitle" idx="4294967295"/>
          </p:nvPr>
        </p:nvSpPr>
        <p:spPr>
          <a:xfrm>
            <a:off x="787935"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STEP 01</a:t>
            </a:r>
            <a:endParaRPr sz="2400" dirty="0">
              <a:solidFill>
                <a:schemeClr val="accent2"/>
              </a:solidFill>
            </a:endParaRPr>
          </a:p>
        </p:txBody>
      </p:sp>
      <p:sp>
        <p:nvSpPr>
          <p:cNvPr id="1111" name="Google Shape;1111;p38"/>
          <p:cNvSpPr txBox="1">
            <a:spLocks noGrp="1"/>
          </p:cNvSpPr>
          <p:nvPr>
            <p:ph type="ctrTitle" idx="4294967295"/>
          </p:nvPr>
        </p:nvSpPr>
        <p:spPr>
          <a:xfrm>
            <a:off x="2557762"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STEP 02</a:t>
            </a:r>
            <a:endParaRPr sz="2400" dirty="0">
              <a:solidFill>
                <a:schemeClr val="accent1"/>
              </a:solidFill>
            </a:endParaRPr>
          </a:p>
        </p:txBody>
      </p:sp>
      <p:sp>
        <p:nvSpPr>
          <p:cNvPr id="1112" name="Google Shape;1112;p38"/>
          <p:cNvSpPr txBox="1">
            <a:spLocks noGrp="1"/>
          </p:cNvSpPr>
          <p:nvPr>
            <p:ph type="ctrTitle" idx="4294967295"/>
          </p:nvPr>
        </p:nvSpPr>
        <p:spPr>
          <a:xfrm>
            <a:off x="4584537"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 STEP 03</a:t>
            </a:r>
            <a:endParaRPr sz="2400" dirty="0">
              <a:solidFill>
                <a:schemeClr val="accent3"/>
              </a:solidFill>
            </a:endParaRPr>
          </a:p>
        </p:txBody>
      </p:sp>
      <p:sp>
        <p:nvSpPr>
          <p:cNvPr id="1113" name="Google Shape;1113;p38"/>
          <p:cNvSpPr txBox="1">
            <a:spLocks noGrp="1"/>
          </p:cNvSpPr>
          <p:nvPr>
            <p:ph type="ctrTitle" idx="4294967295"/>
          </p:nvPr>
        </p:nvSpPr>
        <p:spPr>
          <a:xfrm>
            <a:off x="6240500" y="2120180"/>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STEP 04</a:t>
            </a:r>
            <a:endParaRPr sz="2400" dirty="0">
              <a:solidFill>
                <a:schemeClr val="accent4"/>
              </a:solidFill>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731</Words>
  <Application>Microsoft Office PowerPoint</Application>
  <PresentationFormat>On-screen Show (16:9)</PresentationFormat>
  <Paragraphs>97</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Fira Sans Condensed Medium</vt:lpstr>
      <vt:lpstr>Share Tech</vt:lpstr>
      <vt:lpstr>Arial</vt:lpstr>
      <vt:lpstr>Advent Pro SemiBold</vt:lpstr>
      <vt:lpstr>Fira Sans Extra Condensed Medium</vt:lpstr>
      <vt:lpstr>Maven Pro</vt:lpstr>
      <vt:lpstr>Wingdings</vt:lpstr>
      <vt:lpstr>Data Science Consulting by Slidesgo</vt:lpstr>
      <vt:lpstr>Streaming Weather Data</vt:lpstr>
      <vt:lpstr>Our Project</vt:lpstr>
      <vt:lpstr>CONCLUSION</vt:lpstr>
      <vt:lpstr>PROBLEM &amp; SOLUTION</vt:lpstr>
      <vt:lpstr>Understanding the Problem</vt:lpstr>
      <vt:lpstr>Our Solution</vt:lpstr>
      <vt:lpstr>Major Tech Stacks</vt:lpstr>
      <vt:lpstr>Methodology</vt:lpstr>
      <vt:lpstr>Our Process</vt:lpstr>
      <vt:lpstr>Working of the Project</vt:lpstr>
      <vt:lpstr>CODE WALKTHROUGH</vt:lpstr>
      <vt:lpstr>Data injestion and Publishing to Kafka Topic</vt:lpstr>
      <vt:lpstr>Creating Spark Session and consuming data from Kafka</vt:lpstr>
      <vt:lpstr>Converting raw data to structured data with schema</vt:lpstr>
      <vt:lpstr>Filtering data and publishing output to kafka topic</vt:lpstr>
      <vt:lpstr>Consuming from Kafka topic and preparing data for plotting</vt:lpstr>
      <vt:lpstr>Plotting data as graph at near real-time with matplotlib</vt:lpstr>
      <vt:lpstr>Prerequisites for running the project</vt:lpstr>
      <vt:lpstr>Output (Graph)</vt:lpstr>
      <vt:lpstr>OUTCOMES &amp; CONCLUSION</vt:lpstr>
      <vt:lpstr>Challenges</vt:lpstr>
      <vt:lpstr>Scope</vt:lpstr>
      <vt:lpstr>Future Developments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Weather Data</dc:title>
  <cp:lastModifiedBy>Redon Roy</cp:lastModifiedBy>
  <cp:revision>10</cp:revision>
  <dcterms:modified xsi:type="dcterms:W3CDTF">2021-09-23T06:20:53Z</dcterms:modified>
</cp:coreProperties>
</file>