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notesMasterIdLst>
    <p:notesMasterId r:id="rId34"/>
  </p:notesMasterIdLst>
  <p:sldIdLst>
    <p:sldId id="256" r:id="rId2"/>
    <p:sldId id="257" r:id="rId3"/>
    <p:sldId id="283" r:id="rId4"/>
    <p:sldId id="272" r:id="rId5"/>
    <p:sldId id="260" r:id="rId6"/>
    <p:sldId id="261" r:id="rId7"/>
    <p:sldId id="262" r:id="rId8"/>
    <p:sldId id="263" r:id="rId9"/>
    <p:sldId id="269" r:id="rId10"/>
    <p:sldId id="264" r:id="rId11"/>
    <p:sldId id="270" r:id="rId12"/>
    <p:sldId id="271" r:id="rId13"/>
    <p:sldId id="273" r:id="rId14"/>
    <p:sldId id="274" r:id="rId15"/>
    <p:sldId id="275" r:id="rId16"/>
    <p:sldId id="276" r:id="rId17"/>
    <p:sldId id="277" r:id="rId18"/>
    <p:sldId id="278" r:id="rId19"/>
    <p:sldId id="279" r:id="rId20"/>
    <p:sldId id="280" r:id="rId21"/>
    <p:sldId id="281" r:id="rId22"/>
    <p:sldId id="282" r:id="rId23"/>
    <p:sldId id="265" r:id="rId24"/>
    <p:sldId id="266" r:id="rId25"/>
    <p:sldId id="268" r:id="rId26"/>
    <p:sldId id="284" r:id="rId27"/>
    <p:sldId id="285" r:id="rId28"/>
    <p:sldId id="286" r:id="rId29"/>
    <p:sldId id="287" r:id="rId30"/>
    <p:sldId id="288" r:id="rId31"/>
    <p:sldId id="289"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0A1FBE-846F-4683-A193-F75E9323B5B5}">
          <p14:sldIdLst>
            <p14:sldId id="256"/>
            <p14:sldId id="257"/>
            <p14:sldId id="283"/>
            <p14:sldId id="272"/>
            <p14:sldId id="260"/>
            <p14:sldId id="261"/>
            <p14:sldId id="262"/>
            <p14:sldId id="263"/>
            <p14:sldId id="269"/>
            <p14:sldId id="264"/>
            <p14:sldId id="270"/>
            <p14:sldId id="271"/>
            <p14:sldId id="273"/>
            <p14:sldId id="274"/>
            <p14:sldId id="275"/>
            <p14:sldId id="276"/>
            <p14:sldId id="277"/>
            <p14:sldId id="278"/>
            <p14:sldId id="279"/>
            <p14:sldId id="280"/>
            <p14:sldId id="281"/>
            <p14:sldId id="282"/>
            <p14:sldId id="265"/>
            <p14:sldId id="266"/>
            <p14:sldId id="268"/>
            <p14:sldId id="284"/>
            <p14:sldId id="285"/>
            <p14:sldId id="286"/>
            <p14:sldId id="287"/>
            <p14:sldId id="288"/>
            <p14:sldId id="289"/>
            <p14:sldId id="29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9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24-09-2024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54B2FA-380E-4F4B-A48D-9B3DED5D0183}" type="slidenum">
              <a:rPr lang="en-IN" smtClean="0"/>
              <a:t>1</a:t>
            </a:fld>
            <a:endParaRPr lang="en-IN"/>
          </a:p>
        </p:txBody>
      </p:sp>
    </p:spTree>
    <p:extLst>
      <p:ext uri="{BB962C8B-B14F-4D97-AF65-F5344CB8AC3E}">
        <p14:creationId xmlns:p14="http://schemas.microsoft.com/office/powerpoint/2010/main" val="157274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54B2FA-380E-4F4B-A48D-9B3DED5D0183}" type="slidenum">
              <a:rPr lang="en-IN" smtClean="0"/>
              <a:t>2</a:t>
            </a:fld>
            <a:endParaRPr lang="en-IN"/>
          </a:p>
        </p:txBody>
      </p:sp>
    </p:spTree>
    <p:extLst>
      <p:ext uri="{BB962C8B-B14F-4D97-AF65-F5344CB8AC3E}">
        <p14:creationId xmlns:p14="http://schemas.microsoft.com/office/powerpoint/2010/main" val="874498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24</a:t>
            </a:fld>
            <a:endParaRPr lang="en-IN"/>
          </a:p>
        </p:txBody>
      </p:sp>
    </p:spTree>
    <p:extLst>
      <p:ext uri="{BB962C8B-B14F-4D97-AF65-F5344CB8AC3E}">
        <p14:creationId xmlns:p14="http://schemas.microsoft.com/office/powerpoint/2010/main" val="1206622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54B2FA-380E-4F4B-A48D-9B3DED5D0183}" type="slidenum">
              <a:rPr lang="en-IN" smtClean="0"/>
              <a:t>32</a:t>
            </a:fld>
            <a:endParaRPr lang="en-IN"/>
          </a:p>
        </p:txBody>
      </p:sp>
    </p:spTree>
    <p:extLst>
      <p:ext uri="{BB962C8B-B14F-4D97-AF65-F5344CB8AC3E}">
        <p14:creationId xmlns:p14="http://schemas.microsoft.com/office/powerpoint/2010/main" val="3735868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24-09-2024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A8BDDFC-DF2F-47D5-949C-FB2202249C9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949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9189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4242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583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136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24-09-2024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3540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24-09-2024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2129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t>24-09-2024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5350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C9E9E-0463-460F-9554-A68E93E25788}" type="datetimeFigureOut">
              <a:rPr lang="en-IN" smtClean="0"/>
              <a:t>24-09-2024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28586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24-09-2024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3826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E8C9E9E-0463-460F-9554-A68E93E25788}" type="datetimeFigureOut">
              <a:rPr lang="en-IN" smtClean="0"/>
              <a:t>24-09-2024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5564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E8C9E9E-0463-460F-9554-A68E93E25788}" type="datetimeFigureOut">
              <a:rPr lang="en-IN" smtClean="0"/>
              <a:t>24-09-2024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A8BDDFC-DF2F-47D5-949C-FB2202249C9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938913"/>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1158765" y="2586808"/>
            <a:ext cx="11267965" cy="1015663"/>
          </a:xfrm>
          <a:prstGeom prst="rect">
            <a:avLst/>
          </a:prstGeom>
          <a:noFill/>
        </p:spPr>
        <p:txBody>
          <a:bodyPr wrap="square" rtlCol="0">
            <a:spAutoFit/>
          </a:bodyPr>
          <a:lstStyle/>
          <a:p>
            <a:pPr algn="ctr"/>
            <a:r>
              <a:rPr lang="en-IN" sz="6000" dirty="0">
                <a:latin typeface="Lucida Sans" panose="020B0602030504020204" pitchFamily="34" charset="0"/>
              </a:rPr>
              <a:t>Lending Club Case Study</a:t>
            </a:r>
          </a:p>
        </p:txBody>
      </p:sp>
      <p:sp>
        <p:nvSpPr>
          <p:cNvPr id="11" name="TextBox 10">
            <a:extLst>
              <a:ext uri="{FF2B5EF4-FFF2-40B4-BE49-F238E27FC236}">
                <a16:creationId xmlns:a16="http://schemas.microsoft.com/office/drawing/2014/main" id="{B21B83CA-F95E-7E4F-E5A2-FEC917EC55A8}"/>
              </a:ext>
            </a:extLst>
          </p:cNvPr>
          <p:cNvSpPr txBox="1"/>
          <p:nvPr/>
        </p:nvSpPr>
        <p:spPr>
          <a:xfrm>
            <a:off x="8398871" y="4395026"/>
            <a:ext cx="3489158" cy="954107"/>
          </a:xfrm>
          <a:prstGeom prst="rect">
            <a:avLst/>
          </a:prstGeom>
          <a:noFill/>
        </p:spPr>
        <p:txBody>
          <a:bodyPr wrap="square" rtlCol="0">
            <a:spAutoFit/>
          </a:bodyPr>
          <a:lstStyle/>
          <a:p>
            <a:r>
              <a:rPr lang="en-IN" sz="2800" b="1" dirty="0">
                <a:solidFill>
                  <a:schemeClr val="tx1">
                    <a:lumMod val="65000"/>
                    <a:lumOff val="35000"/>
                  </a:schemeClr>
                </a:solidFill>
                <a:latin typeface="Lucida Sans" panose="020B0602030504020204" pitchFamily="34" charset="0"/>
              </a:rPr>
              <a:t>Nirosh Kumar GN</a:t>
            </a:r>
          </a:p>
          <a:p>
            <a:r>
              <a:rPr lang="en-IN" sz="2800" b="1" dirty="0">
                <a:solidFill>
                  <a:schemeClr val="tx1">
                    <a:lumMod val="65000"/>
                    <a:lumOff val="35000"/>
                  </a:schemeClr>
                </a:solidFill>
                <a:latin typeface="Lucida Sans" panose="020B0602030504020204" pitchFamily="34" charset="0"/>
              </a:rPr>
              <a:t>Prashant S</a:t>
            </a: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451579" y="1217774"/>
            <a:ext cx="9603275" cy="635980"/>
          </a:xfrm>
        </p:spPr>
        <p:txBody>
          <a:bodyPr/>
          <a:lstStyle/>
          <a:p>
            <a:pPr algn="ctr"/>
            <a:r>
              <a:rPr lang="en-IN" b="1" dirty="0"/>
              <a:t>Distribution of Purpose</a:t>
            </a:r>
          </a:p>
        </p:txBody>
      </p:sp>
      <p:pic>
        <p:nvPicPr>
          <p:cNvPr id="5" name="Picture 4">
            <a:extLst>
              <a:ext uri="{FF2B5EF4-FFF2-40B4-BE49-F238E27FC236}">
                <a16:creationId xmlns:a16="http://schemas.microsoft.com/office/drawing/2014/main" id="{248FA9EB-BDBD-42BA-897E-75B8A139BEFD}"/>
              </a:ext>
            </a:extLst>
          </p:cNvPr>
          <p:cNvPicPr>
            <a:picLocks noChangeAspect="1"/>
          </p:cNvPicPr>
          <p:nvPr/>
        </p:nvPicPr>
        <p:blipFill>
          <a:blip r:embed="rId2"/>
          <a:stretch>
            <a:fillRect/>
          </a:stretch>
        </p:blipFill>
        <p:spPr>
          <a:xfrm>
            <a:off x="1451579" y="1986534"/>
            <a:ext cx="9603276" cy="3421712"/>
          </a:xfrm>
          <a:prstGeom prst="rect">
            <a:avLst/>
          </a:prstGeom>
        </p:spPr>
      </p:pic>
      <p:sp>
        <p:nvSpPr>
          <p:cNvPr id="6" name="Rectangle 5">
            <a:extLst>
              <a:ext uri="{FF2B5EF4-FFF2-40B4-BE49-F238E27FC236}">
                <a16:creationId xmlns:a16="http://schemas.microsoft.com/office/drawing/2014/main" id="{86FD27F6-2095-477E-8832-8ED4E788F1BE}"/>
              </a:ext>
            </a:extLst>
          </p:cNvPr>
          <p:cNvSpPr/>
          <p:nvPr/>
        </p:nvSpPr>
        <p:spPr>
          <a:xfrm>
            <a:off x="1374727" y="5541026"/>
            <a:ext cx="10220960" cy="369332"/>
          </a:xfrm>
          <a:prstGeom prst="rect">
            <a:avLst/>
          </a:prstGeom>
        </p:spPr>
        <p:txBody>
          <a:bodyPr wrap="square">
            <a:spAutoFit/>
          </a:bodyPr>
          <a:lstStyle/>
          <a:p>
            <a:pPr marL="285750" indent="-285750">
              <a:buFont typeface="Wingdings" panose="05000000000000000000" pitchFamily="2" charset="2"/>
              <a:buChar char="q"/>
            </a:pPr>
            <a:r>
              <a:rPr lang="en-US" dirty="0">
                <a:latin typeface="system-ui"/>
              </a:rPr>
              <a:t>A significant portion of loans are taken for debt consolidation, followed by credit card repayment</a:t>
            </a:r>
            <a:r>
              <a:rPr lang="en-US" b="1" dirty="0">
                <a:latin typeface="system-ui"/>
              </a:rPr>
              <a:t>.</a:t>
            </a:r>
            <a:endParaRPr lang="en-US" b="1" i="0" dirty="0">
              <a:effectLst/>
              <a:latin typeface="system-ui"/>
            </a:endParaRPr>
          </a:p>
        </p:txBody>
      </p:sp>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9192-2BFD-4067-BAF2-05C0C810C867}"/>
              </a:ext>
            </a:extLst>
          </p:cNvPr>
          <p:cNvSpPr>
            <a:spLocks noGrp="1"/>
          </p:cNvSpPr>
          <p:nvPr>
            <p:ph type="title"/>
          </p:nvPr>
        </p:nvSpPr>
        <p:spPr>
          <a:xfrm>
            <a:off x="1352060" y="1286972"/>
            <a:ext cx="10058400" cy="1964228"/>
          </a:xfrm>
        </p:spPr>
        <p:txBody>
          <a:bodyPr/>
          <a:lstStyle/>
          <a:p>
            <a:pPr algn="ctr"/>
            <a:r>
              <a:rPr lang="en-US" b="1" dirty="0"/>
              <a:t>Distribution of Verification Status</a:t>
            </a:r>
            <a:br>
              <a:rPr lang="en-US" b="1" dirty="0"/>
            </a:br>
            <a:endParaRPr lang="en-US" dirty="0"/>
          </a:p>
        </p:txBody>
      </p:sp>
      <p:pic>
        <p:nvPicPr>
          <p:cNvPr id="4" name="Content Placeholder 3">
            <a:extLst>
              <a:ext uri="{FF2B5EF4-FFF2-40B4-BE49-F238E27FC236}">
                <a16:creationId xmlns:a16="http://schemas.microsoft.com/office/drawing/2014/main" id="{59DDEE39-E31B-404C-9BEB-30656EADB573}"/>
              </a:ext>
            </a:extLst>
          </p:cNvPr>
          <p:cNvPicPr>
            <a:picLocks noGrp="1" noChangeAspect="1"/>
          </p:cNvPicPr>
          <p:nvPr>
            <p:ph idx="1"/>
          </p:nvPr>
        </p:nvPicPr>
        <p:blipFill>
          <a:blip r:embed="rId2"/>
          <a:stretch>
            <a:fillRect/>
          </a:stretch>
        </p:blipFill>
        <p:spPr>
          <a:xfrm>
            <a:off x="1438031" y="1971311"/>
            <a:ext cx="9581661" cy="3350966"/>
          </a:xfrm>
          <a:prstGeom prst="rect">
            <a:avLst/>
          </a:prstGeom>
        </p:spPr>
      </p:pic>
      <p:sp>
        <p:nvSpPr>
          <p:cNvPr id="5" name="Rectangle 4">
            <a:extLst>
              <a:ext uri="{FF2B5EF4-FFF2-40B4-BE49-F238E27FC236}">
                <a16:creationId xmlns:a16="http://schemas.microsoft.com/office/drawing/2014/main" id="{2D2F30D4-22B9-4319-B3EE-A285F2BDA0E0}"/>
              </a:ext>
            </a:extLst>
          </p:cNvPr>
          <p:cNvSpPr/>
          <p:nvPr/>
        </p:nvSpPr>
        <p:spPr>
          <a:xfrm>
            <a:off x="1352060" y="5552050"/>
            <a:ext cx="10058400" cy="369332"/>
          </a:xfrm>
          <a:prstGeom prst="rect">
            <a:avLst/>
          </a:prstGeom>
        </p:spPr>
        <p:txBody>
          <a:bodyPr wrap="square">
            <a:spAutoFit/>
          </a:bodyPr>
          <a:lstStyle/>
          <a:p>
            <a:pPr marL="285750" indent="-285750">
              <a:buFont typeface="Wingdings" panose="05000000000000000000" pitchFamily="2" charset="2"/>
              <a:buChar char="q"/>
            </a:pPr>
            <a:r>
              <a:rPr lang="en-US" dirty="0">
                <a:latin typeface="system-ui"/>
              </a:rPr>
              <a:t>Approximately 50% of the borrowers are either company-verified or have their income source verified.</a:t>
            </a:r>
            <a:endParaRPr lang="en-US" i="0" dirty="0">
              <a:effectLst/>
              <a:latin typeface="system-ui"/>
            </a:endParaRPr>
          </a:p>
        </p:txBody>
      </p:sp>
    </p:spTree>
    <p:extLst>
      <p:ext uri="{BB962C8B-B14F-4D97-AF65-F5344CB8AC3E}">
        <p14:creationId xmlns:p14="http://schemas.microsoft.com/office/powerpoint/2010/main" val="33346317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B00C-5D1E-4AA5-83DE-E63544FAB475}"/>
              </a:ext>
            </a:extLst>
          </p:cNvPr>
          <p:cNvSpPr>
            <a:spLocks noGrp="1"/>
          </p:cNvSpPr>
          <p:nvPr>
            <p:ph type="title"/>
          </p:nvPr>
        </p:nvSpPr>
        <p:spPr>
          <a:xfrm>
            <a:off x="1248898" y="1219200"/>
            <a:ext cx="10058400" cy="1820983"/>
          </a:xfrm>
        </p:spPr>
        <p:txBody>
          <a:bodyPr>
            <a:normAutofit/>
          </a:bodyPr>
          <a:lstStyle/>
          <a:p>
            <a:pPr algn="ctr"/>
            <a:r>
              <a:rPr lang="en-US" b="1" dirty="0"/>
              <a:t>Distribution of Issued Month and Year</a:t>
            </a:r>
            <a:br>
              <a:rPr lang="en-US" b="1" dirty="0"/>
            </a:br>
            <a:endParaRPr lang="en-US" dirty="0"/>
          </a:p>
        </p:txBody>
      </p:sp>
      <p:pic>
        <p:nvPicPr>
          <p:cNvPr id="4" name="Content Placeholder 3">
            <a:extLst>
              <a:ext uri="{FF2B5EF4-FFF2-40B4-BE49-F238E27FC236}">
                <a16:creationId xmlns:a16="http://schemas.microsoft.com/office/drawing/2014/main" id="{6958575E-D57B-43BF-8674-D688ADF79100}"/>
              </a:ext>
            </a:extLst>
          </p:cNvPr>
          <p:cNvPicPr>
            <a:picLocks noGrp="1" noChangeAspect="1"/>
          </p:cNvPicPr>
          <p:nvPr>
            <p:ph idx="1"/>
          </p:nvPr>
        </p:nvPicPr>
        <p:blipFill>
          <a:blip r:embed="rId2"/>
          <a:stretch>
            <a:fillRect/>
          </a:stretch>
        </p:blipFill>
        <p:spPr>
          <a:xfrm>
            <a:off x="1461477" y="2042417"/>
            <a:ext cx="9633243" cy="3222641"/>
          </a:xfrm>
          <a:prstGeom prst="rect">
            <a:avLst/>
          </a:prstGeom>
        </p:spPr>
      </p:pic>
      <p:sp>
        <p:nvSpPr>
          <p:cNvPr id="5" name="Rectangle 4">
            <a:extLst>
              <a:ext uri="{FF2B5EF4-FFF2-40B4-BE49-F238E27FC236}">
                <a16:creationId xmlns:a16="http://schemas.microsoft.com/office/drawing/2014/main" id="{A814FE0A-7FD5-4474-953D-7AE705DA0E79}"/>
              </a:ext>
            </a:extLst>
          </p:cNvPr>
          <p:cNvSpPr/>
          <p:nvPr/>
        </p:nvSpPr>
        <p:spPr>
          <a:xfrm>
            <a:off x="1339557" y="5441944"/>
            <a:ext cx="10730523" cy="646331"/>
          </a:xfrm>
          <a:prstGeom prst="rect">
            <a:avLst/>
          </a:prstGeom>
        </p:spPr>
        <p:txBody>
          <a:bodyPr wrap="square">
            <a:spAutoFit/>
          </a:bodyPr>
          <a:lstStyle/>
          <a:p>
            <a:pPr marL="285750" indent="-285750">
              <a:buFont typeface="Wingdings" panose="05000000000000000000" pitchFamily="2" charset="2"/>
              <a:buChar char="q"/>
            </a:pPr>
            <a:r>
              <a:rPr lang="en-US" dirty="0">
                <a:latin typeface="system-ui"/>
              </a:rPr>
              <a:t>The highest number of defaults occurred when loans were issued in December. Additionally, loans issued in 2011 saw a higher default rate compared to other years.</a:t>
            </a:r>
            <a:endParaRPr lang="en-US" i="0" dirty="0">
              <a:effectLst/>
              <a:latin typeface="system-ui"/>
            </a:endParaRPr>
          </a:p>
        </p:txBody>
      </p:sp>
    </p:spTree>
    <p:extLst>
      <p:ext uri="{BB962C8B-B14F-4D97-AF65-F5344CB8AC3E}">
        <p14:creationId xmlns:p14="http://schemas.microsoft.com/office/powerpoint/2010/main" val="5948023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3B2BB8-1831-49A2-9E1D-A5AE59704231}"/>
              </a:ext>
            </a:extLst>
          </p:cNvPr>
          <p:cNvSpPr>
            <a:spLocks noGrp="1"/>
          </p:cNvSpPr>
          <p:nvPr>
            <p:ph type="title"/>
          </p:nvPr>
        </p:nvSpPr>
        <p:spPr/>
        <p:txBody>
          <a:bodyPr/>
          <a:lstStyle/>
          <a:p>
            <a:pPr algn="ctr"/>
            <a:r>
              <a:rPr lang="en-US" b="1" dirty="0"/>
              <a:t>Bivariate Analysis</a:t>
            </a:r>
          </a:p>
        </p:txBody>
      </p:sp>
    </p:spTree>
    <p:extLst>
      <p:ext uri="{BB962C8B-B14F-4D97-AF65-F5344CB8AC3E}">
        <p14:creationId xmlns:p14="http://schemas.microsoft.com/office/powerpoint/2010/main" val="19648204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9ED64B-AC43-4A15-9A24-6AE440F90FCE}"/>
              </a:ext>
            </a:extLst>
          </p:cNvPr>
          <p:cNvSpPr>
            <a:spLocks noGrp="1"/>
          </p:cNvSpPr>
          <p:nvPr>
            <p:ph type="title"/>
          </p:nvPr>
        </p:nvSpPr>
        <p:spPr>
          <a:xfrm>
            <a:off x="1451579" y="1281723"/>
            <a:ext cx="9603275" cy="572031"/>
          </a:xfrm>
        </p:spPr>
        <p:txBody>
          <a:bodyPr/>
          <a:lstStyle/>
          <a:p>
            <a:pPr algn="ctr"/>
            <a:r>
              <a:rPr lang="en-US" b="1" dirty="0"/>
              <a:t>Loan Amount VS Loan Status</a:t>
            </a:r>
          </a:p>
        </p:txBody>
      </p:sp>
      <p:pic>
        <p:nvPicPr>
          <p:cNvPr id="6" name="Content Placeholder 5">
            <a:extLst>
              <a:ext uri="{FF2B5EF4-FFF2-40B4-BE49-F238E27FC236}">
                <a16:creationId xmlns:a16="http://schemas.microsoft.com/office/drawing/2014/main" id="{11FC8416-2F34-4F15-B226-778C54570FAB}"/>
              </a:ext>
            </a:extLst>
          </p:cNvPr>
          <p:cNvPicPr>
            <a:picLocks noGrp="1" noChangeAspect="1"/>
          </p:cNvPicPr>
          <p:nvPr>
            <p:ph idx="1"/>
          </p:nvPr>
        </p:nvPicPr>
        <p:blipFill>
          <a:blip r:embed="rId2"/>
          <a:stretch>
            <a:fillRect/>
          </a:stretch>
        </p:blipFill>
        <p:spPr>
          <a:xfrm>
            <a:off x="1451579" y="2047631"/>
            <a:ext cx="9603275" cy="2956616"/>
          </a:xfrm>
          <a:prstGeom prst="rect">
            <a:avLst/>
          </a:prstGeom>
        </p:spPr>
      </p:pic>
      <p:sp>
        <p:nvSpPr>
          <p:cNvPr id="7" name="Rectangle 6">
            <a:extLst>
              <a:ext uri="{FF2B5EF4-FFF2-40B4-BE49-F238E27FC236}">
                <a16:creationId xmlns:a16="http://schemas.microsoft.com/office/drawing/2014/main" id="{3FDB60E1-6435-4297-B1FA-59316FED1819}"/>
              </a:ext>
            </a:extLst>
          </p:cNvPr>
          <p:cNvSpPr/>
          <p:nvPr/>
        </p:nvSpPr>
        <p:spPr>
          <a:xfrm>
            <a:off x="1451579" y="5198124"/>
            <a:ext cx="9603275" cy="646331"/>
          </a:xfrm>
          <a:prstGeom prst="rect">
            <a:avLst/>
          </a:prstGeom>
        </p:spPr>
        <p:txBody>
          <a:bodyPr wrap="square">
            <a:spAutoFit/>
          </a:bodyPr>
          <a:lstStyle/>
          <a:p>
            <a:pPr marL="285750" indent="-285750">
              <a:buFont typeface="Wingdings" panose="05000000000000000000" pitchFamily="2" charset="2"/>
              <a:buChar char="q"/>
            </a:pPr>
            <a:r>
              <a:rPr lang="en-US" dirty="0"/>
              <a:t>The total fully paid amount, at 358,049,725, is significantly larger compared to the charged-off amount, indicating a higher proportion of successfully repaid loans.</a:t>
            </a:r>
            <a:endParaRPr lang="en-IN" dirty="0"/>
          </a:p>
        </p:txBody>
      </p:sp>
    </p:spTree>
    <p:extLst>
      <p:ext uri="{BB962C8B-B14F-4D97-AF65-F5344CB8AC3E}">
        <p14:creationId xmlns:p14="http://schemas.microsoft.com/office/powerpoint/2010/main" val="42432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AC51-7EC6-408D-A560-E28B9BF8CC7D}"/>
              </a:ext>
            </a:extLst>
          </p:cNvPr>
          <p:cNvSpPr>
            <a:spLocks noGrp="1"/>
          </p:cNvSpPr>
          <p:nvPr>
            <p:ph type="title"/>
          </p:nvPr>
        </p:nvSpPr>
        <p:spPr>
          <a:xfrm>
            <a:off x="1451579" y="1242646"/>
            <a:ext cx="9603275" cy="611108"/>
          </a:xfrm>
        </p:spPr>
        <p:txBody>
          <a:bodyPr/>
          <a:lstStyle/>
          <a:p>
            <a:pPr algn="ctr"/>
            <a:r>
              <a:rPr lang="en-US" b="1" dirty="0"/>
              <a:t>Annual Income VS Loan Purpose</a:t>
            </a:r>
          </a:p>
        </p:txBody>
      </p:sp>
      <p:pic>
        <p:nvPicPr>
          <p:cNvPr id="4" name="Content Placeholder 3">
            <a:extLst>
              <a:ext uri="{FF2B5EF4-FFF2-40B4-BE49-F238E27FC236}">
                <a16:creationId xmlns:a16="http://schemas.microsoft.com/office/drawing/2014/main" id="{621EF845-E674-4A4C-86B1-421F7A4AB0DA}"/>
              </a:ext>
            </a:extLst>
          </p:cNvPr>
          <p:cNvPicPr>
            <a:picLocks noGrp="1" noChangeAspect="1"/>
          </p:cNvPicPr>
          <p:nvPr>
            <p:ph idx="1"/>
          </p:nvPr>
        </p:nvPicPr>
        <p:blipFill>
          <a:blip r:embed="rId2"/>
          <a:stretch>
            <a:fillRect/>
          </a:stretch>
        </p:blipFill>
        <p:spPr>
          <a:xfrm>
            <a:off x="1451578" y="1992924"/>
            <a:ext cx="9704101" cy="3376246"/>
          </a:xfrm>
          <a:prstGeom prst="rect">
            <a:avLst/>
          </a:prstGeom>
        </p:spPr>
      </p:pic>
      <p:sp>
        <p:nvSpPr>
          <p:cNvPr id="5" name="Rectangle 4">
            <a:extLst>
              <a:ext uri="{FF2B5EF4-FFF2-40B4-BE49-F238E27FC236}">
                <a16:creationId xmlns:a16="http://schemas.microsoft.com/office/drawing/2014/main" id="{3566018C-D83E-4C4F-AADF-95EBED21FA4D}"/>
              </a:ext>
            </a:extLst>
          </p:cNvPr>
          <p:cNvSpPr/>
          <p:nvPr/>
        </p:nvSpPr>
        <p:spPr>
          <a:xfrm>
            <a:off x="1451578" y="5453632"/>
            <a:ext cx="9704101" cy="646331"/>
          </a:xfrm>
          <a:prstGeom prst="rect">
            <a:avLst/>
          </a:prstGeom>
        </p:spPr>
        <p:txBody>
          <a:bodyPr wrap="square">
            <a:spAutoFit/>
          </a:bodyPr>
          <a:lstStyle/>
          <a:p>
            <a:pPr marL="285750" indent="-285750">
              <a:buFont typeface="Wingdings" panose="05000000000000000000" pitchFamily="2" charset="2"/>
              <a:buChar char="q"/>
            </a:pPr>
            <a:r>
              <a:rPr lang="en-US" dirty="0"/>
              <a:t>Applicants with higher salaries predominantly applied for loans related to 'home improvement' 'house' and 'renewable energy'.</a:t>
            </a:r>
          </a:p>
        </p:txBody>
      </p:sp>
    </p:spTree>
    <p:extLst>
      <p:ext uri="{BB962C8B-B14F-4D97-AF65-F5344CB8AC3E}">
        <p14:creationId xmlns:p14="http://schemas.microsoft.com/office/powerpoint/2010/main" val="19381675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95E1-82C1-456F-88E1-47D2109DA8E6}"/>
              </a:ext>
            </a:extLst>
          </p:cNvPr>
          <p:cNvSpPr>
            <a:spLocks noGrp="1"/>
          </p:cNvSpPr>
          <p:nvPr>
            <p:ph type="title"/>
          </p:nvPr>
        </p:nvSpPr>
        <p:spPr>
          <a:xfrm>
            <a:off x="1097280" y="1250462"/>
            <a:ext cx="10058400" cy="944098"/>
          </a:xfrm>
        </p:spPr>
        <p:txBody>
          <a:bodyPr>
            <a:normAutofit fontScale="90000"/>
          </a:bodyPr>
          <a:lstStyle/>
          <a:p>
            <a:pPr algn="ctr"/>
            <a:r>
              <a:rPr lang="en-US" b="1" dirty="0"/>
              <a:t>Annual Income VS Loan Amount</a:t>
            </a:r>
            <a:br>
              <a:rPr lang="en-US" b="1" dirty="0"/>
            </a:br>
            <a:endParaRPr lang="en-US" dirty="0"/>
          </a:p>
        </p:txBody>
      </p:sp>
      <p:pic>
        <p:nvPicPr>
          <p:cNvPr id="4" name="Content Placeholder 3">
            <a:extLst>
              <a:ext uri="{FF2B5EF4-FFF2-40B4-BE49-F238E27FC236}">
                <a16:creationId xmlns:a16="http://schemas.microsoft.com/office/drawing/2014/main" id="{6FA8BD2E-A4EB-490A-B2EF-7635A8631E70}"/>
              </a:ext>
            </a:extLst>
          </p:cNvPr>
          <p:cNvPicPr>
            <a:picLocks noGrp="1" noChangeAspect="1"/>
          </p:cNvPicPr>
          <p:nvPr>
            <p:ph idx="1"/>
          </p:nvPr>
        </p:nvPicPr>
        <p:blipFill>
          <a:blip r:embed="rId2"/>
          <a:stretch>
            <a:fillRect/>
          </a:stretch>
        </p:blipFill>
        <p:spPr>
          <a:xfrm>
            <a:off x="1508370" y="2000176"/>
            <a:ext cx="9586350" cy="2857647"/>
          </a:xfrm>
          <a:prstGeom prst="rect">
            <a:avLst/>
          </a:prstGeom>
        </p:spPr>
      </p:pic>
      <p:sp>
        <p:nvSpPr>
          <p:cNvPr id="5" name="Rectangle 4">
            <a:extLst>
              <a:ext uri="{FF2B5EF4-FFF2-40B4-BE49-F238E27FC236}">
                <a16:creationId xmlns:a16="http://schemas.microsoft.com/office/drawing/2014/main" id="{47774EC7-C316-4F6F-A1CC-A030EDD21B1B}"/>
              </a:ext>
            </a:extLst>
          </p:cNvPr>
          <p:cNvSpPr/>
          <p:nvPr/>
        </p:nvSpPr>
        <p:spPr>
          <a:xfrm>
            <a:off x="1508370" y="5238205"/>
            <a:ext cx="9586350" cy="369332"/>
          </a:xfrm>
          <a:prstGeom prst="rect">
            <a:avLst/>
          </a:prstGeom>
        </p:spPr>
        <p:txBody>
          <a:bodyPr wrap="square">
            <a:spAutoFit/>
          </a:bodyPr>
          <a:lstStyle/>
          <a:p>
            <a:pPr marL="285750" indent="-285750">
              <a:buFont typeface="Wingdings" panose="05000000000000000000" pitchFamily="2" charset="2"/>
              <a:buChar char="q"/>
            </a:pPr>
            <a:r>
              <a:rPr lang="en-US" dirty="0"/>
              <a:t>Borrowers in the $85k to $112k annual income bracket have the largest loan amounts.</a:t>
            </a:r>
          </a:p>
        </p:txBody>
      </p:sp>
    </p:spTree>
    <p:extLst>
      <p:ext uri="{BB962C8B-B14F-4D97-AF65-F5344CB8AC3E}">
        <p14:creationId xmlns:p14="http://schemas.microsoft.com/office/powerpoint/2010/main" val="8625828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AA470-6CD8-4CD0-88FE-6CF2A13E6014}"/>
              </a:ext>
            </a:extLst>
          </p:cNvPr>
          <p:cNvSpPr>
            <a:spLocks noGrp="1"/>
          </p:cNvSpPr>
          <p:nvPr>
            <p:ph type="title"/>
          </p:nvPr>
        </p:nvSpPr>
        <p:spPr>
          <a:xfrm>
            <a:off x="1275080" y="1310419"/>
            <a:ext cx="10058400" cy="2019717"/>
          </a:xfrm>
        </p:spPr>
        <p:txBody>
          <a:bodyPr/>
          <a:lstStyle/>
          <a:p>
            <a:pPr algn="ctr"/>
            <a:r>
              <a:rPr lang="en-US" b="1" dirty="0"/>
              <a:t>Annual Income VS Home Ownership</a:t>
            </a:r>
            <a:br>
              <a:rPr lang="en-US" b="1" dirty="0"/>
            </a:br>
            <a:endParaRPr lang="en-US" dirty="0"/>
          </a:p>
        </p:txBody>
      </p:sp>
      <p:pic>
        <p:nvPicPr>
          <p:cNvPr id="4" name="Picture 3">
            <a:extLst>
              <a:ext uri="{FF2B5EF4-FFF2-40B4-BE49-F238E27FC236}">
                <a16:creationId xmlns:a16="http://schemas.microsoft.com/office/drawing/2014/main" id="{60056FA2-2322-40A8-958F-D9DB519F4113}"/>
              </a:ext>
            </a:extLst>
          </p:cNvPr>
          <p:cNvPicPr>
            <a:picLocks noChangeAspect="1"/>
          </p:cNvPicPr>
          <p:nvPr/>
        </p:nvPicPr>
        <p:blipFill>
          <a:blip r:embed="rId2"/>
          <a:stretch>
            <a:fillRect/>
          </a:stretch>
        </p:blipFill>
        <p:spPr>
          <a:xfrm>
            <a:off x="1513840" y="2024185"/>
            <a:ext cx="9580880" cy="2881266"/>
          </a:xfrm>
          <a:prstGeom prst="rect">
            <a:avLst/>
          </a:prstGeom>
        </p:spPr>
      </p:pic>
      <p:sp>
        <p:nvSpPr>
          <p:cNvPr id="5" name="Rectangle 4">
            <a:extLst>
              <a:ext uri="{FF2B5EF4-FFF2-40B4-BE49-F238E27FC236}">
                <a16:creationId xmlns:a16="http://schemas.microsoft.com/office/drawing/2014/main" id="{31A7D288-3534-4046-96C7-F8D81B8B7A16}"/>
              </a:ext>
            </a:extLst>
          </p:cNvPr>
          <p:cNvSpPr/>
          <p:nvPr/>
        </p:nvSpPr>
        <p:spPr>
          <a:xfrm>
            <a:off x="1513840" y="5036235"/>
            <a:ext cx="9144000" cy="646331"/>
          </a:xfrm>
          <a:prstGeom prst="rect">
            <a:avLst/>
          </a:prstGeom>
        </p:spPr>
        <p:txBody>
          <a:bodyPr wrap="square">
            <a:spAutoFit/>
          </a:bodyPr>
          <a:lstStyle/>
          <a:p>
            <a:pPr marL="285750" indent="-285750">
              <a:buFont typeface="Wingdings" panose="05000000000000000000" pitchFamily="2" charset="2"/>
              <a:buChar char="q"/>
            </a:pPr>
            <a:r>
              <a:rPr lang="en-US" dirty="0">
                <a:latin typeface="system-ui"/>
              </a:rPr>
              <a:t>Borrowers with a mortgage tend to have the highest annual income compared to other home ownership types</a:t>
            </a:r>
            <a:endParaRPr lang="en-US" i="0" dirty="0">
              <a:effectLst/>
              <a:latin typeface="system-ui"/>
            </a:endParaRPr>
          </a:p>
        </p:txBody>
      </p:sp>
    </p:spTree>
    <p:extLst>
      <p:ext uri="{BB962C8B-B14F-4D97-AF65-F5344CB8AC3E}">
        <p14:creationId xmlns:p14="http://schemas.microsoft.com/office/powerpoint/2010/main" val="8014484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E52F-BF49-4D53-9FCA-801B1C6E602A}"/>
              </a:ext>
            </a:extLst>
          </p:cNvPr>
          <p:cNvSpPr>
            <a:spLocks noGrp="1"/>
          </p:cNvSpPr>
          <p:nvPr>
            <p:ph type="title"/>
          </p:nvPr>
        </p:nvSpPr>
        <p:spPr>
          <a:xfrm>
            <a:off x="1451578" y="1209037"/>
            <a:ext cx="9603275" cy="1049235"/>
          </a:xfrm>
        </p:spPr>
        <p:txBody>
          <a:bodyPr/>
          <a:lstStyle/>
          <a:p>
            <a:pPr algn="ctr"/>
            <a:r>
              <a:rPr lang="en-US" b="1" dirty="0"/>
              <a:t>Loan Amount VS Employee Length</a:t>
            </a:r>
          </a:p>
        </p:txBody>
      </p:sp>
      <p:pic>
        <p:nvPicPr>
          <p:cNvPr id="4" name="Content Placeholder 3">
            <a:extLst>
              <a:ext uri="{FF2B5EF4-FFF2-40B4-BE49-F238E27FC236}">
                <a16:creationId xmlns:a16="http://schemas.microsoft.com/office/drawing/2014/main" id="{C976E9E4-C67C-45DB-931D-0FAF70119AD6}"/>
              </a:ext>
            </a:extLst>
          </p:cNvPr>
          <p:cNvPicPr>
            <a:picLocks noGrp="1" noChangeAspect="1"/>
          </p:cNvPicPr>
          <p:nvPr>
            <p:ph idx="1"/>
          </p:nvPr>
        </p:nvPicPr>
        <p:blipFill>
          <a:blip r:embed="rId2"/>
          <a:stretch>
            <a:fillRect/>
          </a:stretch>
        </p:blipFill>
        <p:spPr>
          <a:xfrm>
            <a:off x="1451578" y="2119924"/>
            <a:ext cx="9603275" cy="2618152"/>
          </a:xfrm>
          <a:prstGeom prst="rect">
            <a:avLst/>
          </a:prstGeom>
        </p:spPr>
      </p:pic>
      <p:sp>
        <p:nvSpPr>
          <p:cNvPr id="5" name="Rectangle 4">
            <a:extLst>
              <a:ext uri="{FF2B5EF4-FFF2-40B4-BE49-F238E27FC236}">
                <a16:creationId xmlns:a16="http://schemas.microsoft.com/office/drawing/2014/main" id="{16242E1E-5137-4299-BDBC-915D80778133}"/>
              </a:ext>
            </a:extLst>
          </p:cNvPr>
          <p:cNvSpPr/>
          <p:nvPr/>
        </p:nvSpPr>
        <p:spPr>
          <a:xfrm>
            <a:off x="1451577" y="5063143"/>
            <a:ext cx="9603275" cy="369332"/>
          </a:xfrm>
          <a:prstGeom prst="rect">
            <a:avLst/>
          </a:prstGeom>
        </p:spPr>
        <p:txBody>
          <a:bodyPr wrap="square">
            <a:spAutoFit/>
          </a:bodyPr>
          <a:lstStyle/>
          <a:p>
            <a:pPr marL="285750" indent="-285750">
              <a:buFont typeface="Wingdings" panose="05000000000000000000" pitchFamily="2" charset="2"/>
              <a:buChar char="q"/>
            </a:pPr>
            <a:r>
              <a:rPr lang="en-US" dirty="0">
                <a:latin typeface="system-ui"/>
              </a:rPr>
              <a:t>Employees with longer working history got the loan approved for a higher amount.</a:t>
            </a:r>
            <a:endParaRPr lang="en-US" i="0" dirty="0">
              <a:effectLst/>
              <a:latin typeface="system-ui"/>
            </a:endParaRPr>
          </a:p>
        </p:txBody>
      </p:sp>
    </p:spTree>
    <p:extLst>
      <p:ext uri="{BB962C8B-B14F-4D97-AF65-F5344CB8AC3E}">
        <p14:creationId xmlns:p14="http://schemas.microsoft.com/office/powerpoint/2010/main" val="2417590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3C42-B9AD-4565-8DC9-A278D60B33D5}"/>
              </a:ext>
            </a:extLst>
          </p:cNvPr>
          <p:cNvSpPr>
            <a:spLocks noGrp="1"/>
          </p:cNvSpPr>
          <p:nvPr>
            <p:ph type="title"/>
          </p:nvPr>
        </p:nvSpPr>
        <p:spPr>
          <a:xfrm>
            <a:off x="1451579" y="1192589"/>
            <a:ext cx="9603275" cy="1049235"/>
          </a:xfrm>
        </p:spPr>
        <p:txBody>
          <a:bodyPr/>
          <a:lstStyle/>
          <a:p>
            <a:pPr algn="ctr"/>
            <a:r>
              <a:rPr lang="en-US" b="1" dirty="0"/>
              <a:t>Loan Amount VS Verification Status</a:t>
            </a:r>
          </a:p>
        </p:txBody>
      </p:sp>
      <p:pic>
        <p:nvPicPr>
          <p:cNvPr id="4" name="Content Placeholder 3">
            <a:extLst>
              <a:ext uri="{FF2B5EF4-FFF2-40B4-BE49-F238E27FC236}">
                <a16:creationId xmlns:a16="http://schemas.microsoft.com/office/drawing/2014/main" id="{975BC88F-6DEB-42F6-9D68-4DFA452B5BF5}"/>
              </a:ext>
            </a:extLst>
          </p:cNvPr>
          <p:cNvPicPr>
            <a:picLocks noGrp="1" noChangeAspect="1"/>
          </p:cNvPicPr>
          <p:nvPr>
            <p:ph idx="1"/>
          </p:nvPr>
        </p:nvPicPr>
        <p:blipFill>
          <a:blip r:embed="rId2"/>
          <a:stretch>
            <a:fillRect/>
          </a:stretch>
        </p:blipFill>
        <p:spPr>
          <a:xfrm>
            <a:off x="1451580" y="2130361"/>
            <a:ext cx="9603274" cy="2838494"/>
          </a:xfrm>
          <a:prstGeom prst="rect">
            <a:avLst/>
          </a:prstGeom>
        </p:spPr>
      </p:pic>
      <p:sp>
        <p:nvSpPr>
          <p:cNvPr id="5" name="Rectangle 4">
            <a:extLst>
              <a:ext uri="{FF2B5EF4-FFF2-40B4-BE49-F238E27FC236}">
                <a16:creationId xmlns:a16="http://schemas.microsoft.com/office/drawing/2014/main" id="{A9A1DDA6-CA85-4015-8AAE-CE2F700EA574}"/>
              </a:ext>
            </a:extLst>
          </p:cNvPr>
          <p:cNvSpPr/>
          <p:nvPr/>
        </p:nvSpPr>
        <p:spPr>
          <a:xfrm>
            <a:off x="1451579" y="5140793"/>
            <a:ext cx="9603275" cy="646331"/>
          </a:xfrm>
          <a:prstGeom prst="rect">
            <a:avLst/>
          </a:prstGeom>
        </p:spPr>
        <p:txBody>
          <a:bodyPr wrap="square">
            <a:spAutoFit/>
          </a:bodyPr>
          <a:lstStyle/>
          <a:p>
            <a:pPr marL="285750" indent="-285750">
              <a:buFont typeface="Wingdings" panose="05000000000000000000" pitchFamily="2" charset="2"/>
              <a:buChar char="q"/>
            </a:pPr>
            <a:r>
              <a:rPr lang="en-US" dirty="0">
                <a:latin typeface="system-ui"/>
              </a:rPr>
              <a:t>The verification status indicates that there are more verified loans, with a total amount of 189,663,350, compared to other statuses.</a:t>
            </a:r>
            <a:endParaRPr lang="en-US" i="0" dirty="0">
              <a:effectLst/>
              <a:latin typeface="system-ui"/>
            </a:endParaRPr>
          </a:p>
        </p:txBody>
      </p:sp>
    </p:spTree>
    <p:extLst>
      <p:ext uri="{BB962C8B-B14F-4D97-AF65-F5344CB8AC3E}">
        <p14:creationId xmlns:p14="http://schemas.microsoft.com/office/powerpoint/2010/main" val="783061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FF60858-D6F1-4587-BFC8-74C024BFC372}"/>
              </a:ext>
            </a:extLst>
          </p:cNvPr>
          <p:cNvSpPr>
            <a:spLocks noGrp="1"/>
          </p:cNvSpPr>
          <p:nvPr>
            <p:ph type="title"/>
          </p:nvPr>
        </p:nvSpPr>
        <p:spPr>
          <a:xfrm>
            <a:off x="1451579" y="1237593"/>
            <a:ext cx="9603275" cy="616161"/>
          </a:xfrm>
        </p:spPr>
        <p:txBody>
          <a:bodyPr/>
          <a:lstStyle/>
          <a:p>
            <a:pPr algn="ctr"/>
            <a:r>
              <a:rPr lang="en-US" b="1" dirty="0"/>
              <a:t>Business Understanding</a:t>
            </a:r>
          </a:p>
        </p:txBody>
      </p:sp>
      <p:sp>
        <p:nvSpPr>
          <p:cNvPr id="16" name="Content Placeholder 15">
            <a:extLst>
              <a:ext uri="{FF2B5EF4-FFF2-40B4-BE49-F238E27FC236}">
                <a16:creationId xmlns:a16="http://schemas.microsoft.com/office/drawing/2014/main" id="{0DDB0489-FEE8-4CC9-829C-26514C3E19D5}"/>
              </a:ext>
            </a:extLst>
          </p:cNvPr>
          <p:cNvSpPr>
            <a:spLocks noGrp="1"/>
          </p:cNvSpPr>
          <p:nvPr>
            <p:ph idx="1"/>
          </p:nvPr>
        </p:nvSpPr>
        <p:spPr>
          <a:xfrm>
            <a:off x="1097280" y="1910080"/>
            <a:ext cx="10058400" cy="3529428"/>
          </a:xfrm>
        </p:spPr>
        <p:txBody>
          <a:bodyPr>
            <a:normAutofit fontScale="85000" lnSpcReduction="10000"/>
          </a:bodyPr>
          <a:lstStyle/>
          <a:p>
            <a:r>
              <a:rPr lang="en-US" b="1" dirty="0"/>
              <a:t>Aim:</a:t>
            </a:r>
          </a:p>
          <a:p>
            <a:pPr marL="457200" lvl="1" indent="0">
              <a:buNone/>
            </a:pPr>
            <a:r>
              <a:rPr lang="en-US" dirty="0"/>
              <a:t>	Improve loan approval decisions to minimize financial loss and missed opportunities.</a:t>
            </a:r>
          </a:p>
          <a:p>
            <a:pPr marL="457200" lvl="1" indent="0">
              <a:buNone/>
            </a:pPr>
            <a:endParaRPr lang="en-US" dirty="0"/>
          </a:p>
          <a:p>
            <a:r>
              <a:rPr lang="en-US" b="1" dirty="0"/>
              <a:t>Analysis : </a:t>
            </a:r>
          </a:p>
          <a:p>
            <a:pPr marL="0" indent="0">
              <a:buNone/>
            </a:pPr>
            <a:r>
              <a:rPr lang="en-US" dirty="0"/>
              <a:t>	The dataset contains information on past approved loan applicants, including whether they fully repaid, are currently repaying, or defaulted (charged-off). Rejected loan applications are not included.</a:t>
            </a:r>
          </a:p>
          <a:p>
            <a:pPr marL="0" indent="0">
              <a:buNone/>
            </a:pPr>
            <a:endParaRPr lang="en-US" dirty="0"/>
          </a:p>
          <a:p>
            <a:r>
              <a:rPr lang="en-US" b="1" dirty="0"/>
              <a:t>Loan Risk Analysis: </a:t>
            </a:r>
          </a:p>
          <a:p>
            <a:pPr marL="0" indent="0">
              <a:buNone/>
            </a:pPr>
            <a:r>
              <a:rPr lang="en-US" dirty="0"/>
              <a:t>	Balancing Business Growth and Financial Risk </a:t>
            </a:r>
          </a:p>
          <a:p>
            <a:pPr marL="0" indent="0">
              <a:buNone/>
            </a:pPr>
            <a:endParaRPr lang="en-US" dirty="0"/>
          </a:p>
          <a:p>
            <a:pPr marL="0" indent="0">
              <a:buNone/>
            </a:pPr>
            <a:endParaRPr lang="en-US" dirty="0"/>
          </a:p>
          <a:p>
            <a:endParaRPr lang="en-US" dirty="0"/>
          </a:p>
        </p:txBody>
      </p:sp>
      <p:sp>
        <p:nvSpPr>
          <p:cNvPr id="17" name="AutoShape 2" descr="A clear and simple flowchart for a PowerPoint presentation showing the process flow of data preprocessing and analysis steps. The steps are: 1. Importing the data, 2. Removing columns with large null values, 3. Removing duplicate data, 4. Removing unnecessary columns, 5. Univariate and Bivariate analysis. The design should have arrows connecting each step, use concise labels for each step, and have a clean, professional layout with easy-to-read text.">
            <a:extLst>
              <a:ext uri="{FF2B5EF4-FFF2-40B4-BE49-F238E27FC236}">
                <a16:creationId xmlns:a16="http://schemas.microsoft.com/office/drawing/2014/main" id="{6490DC55-CE40-43EA-A099-6984152AEB1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8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90DD-DB1E-454D-9AE3-17BFCFE5F61A}"/>
              </a:ext>
            </a:extLst>
          </p:cNvPr>
          <p:cNvSpPr>
            <a:spLocks noGrp="1"/>
          </p:cNvSpPr>
          <p:nvPr>
            <p:ph type="title"/>
          </p:nvPr>
        </p:nvSpPr>
        <p:spPr>
          <a:xfrm>
            <a:off x="1315720" y="1286972"/>
            <a:ext cx="10058400" cy="1968917"/>
          </a:xfrm>
        </p:spPr>
        <p:txBody>
          <a:bodyPr/>
          <a:lstStyle/>
          <a:p>
            <a:pPr algn="ctr"/>
            <a:r>
              <a:rPr lang="en-US" b="1" dirty="0"/>
              <a:t>Term VS Loan Amount</a:t>
            </a:r>
            <a:br>
              <a:rPr lang="en-US" b="1" dirty="0"/>
            </a:br>
            <a:endParaRPr lang="en-US" dirty="0"/>
          </a:p>
        </p:txBody>
      </p:sp>
      <p:pic>
        <p:nvPicPr>
          <p:cNvPr id="4" name="Content Placeholder 3">
            <a:extLst>
              <a:ext uri="{FF2B5EF4-FFF2-40B4-BE49-F238E27FC236}">
                <a16:creationId xmlns:a16="http://schemas.microsoft.com/office/drawing/2014/main" id="{3764496A-AE67-4B6E-9F3B-B98894B3EA30}"/>
              </a:ext>
            </a:extLst>
          </p:cNvPr>
          <p:cNvPicPr>
            <a:picLocks noGrp="1" noChangeAspect="1"/>
          </p:cNvPicPr>
          <p:nvPr>
            <p:ph idx="1"/>
          </p:nvPr>
        </p:nvPicPr>
        <p:blipFill>
          <a:blip r:embed="rId2"/>
          <a:stretch>
            <a:fillRect/>
          </a:stretch>
        </p:blipFill>
        <p:spPr>
          <a:xfrm>
            <a:off x="1477109" y="1971041"/>
            <a:ext cx="9581660" cy="2987040"/>
          </a:xfrm>
          <a:prstGeom prst="rect">
            <a:avLst/>
          </a:prstGeom>
        </p:spPr>
      </p:pic>
      <p:sp>
        <p:nvSpPr>
          <p:cNvPr id="5" name="Rectangle 4">
            <a:extLst>
              <a:ext uri="{FF2B5EF4-FFF2-40B4-BE49-F238E27FC236}">
                <a16:creationId xmlns:a16="http://schemas.microsoft.com/office/drawing/2014/main" id="{93A93551-D649-4A0B-99B7-10911494F99A}"/>
              </a:ext>
            </a:extLst>
          </p:cNvPr>
          <p:cNvSpPr/>
          <p:nvPr/>
        </p:nvSpPr>
        <p:spPr>
          <a:xfrm>
            <a:off x="1477109" y="5247862"/>
            <a:ext cx="9581660" cy="646331"/>
          </a:xfrm>
          <a:prstGeom prst="rect">
            <a:avLst/>
          </a:prstGeom>
        </p:spPr>
        <p:txBody>
          <a:bodyPr wrap="square">
            <a:spAutoFit/>
          </a:bodyPr>
          <a:lstStyle/>
          <a:p>
            <a:pPr marL="285750" indent="-285750">
              <a:buFont typeface="Wingdings" panose="05000000000000000000" pitchFamily="2" charset="2"/>
              <a:buChar char="q"/>
            </a:pPr>
            <a:r>
              <a:rPr lang="en-US" dirty="0">
                <a:latin typeface="system-ui"/>
              </a:rPr>
              <a:t>The majority of loan amounts are associated with a 36-month term, in comparison to a 60-month term.</a:t>
            </a:r>
            <a:endParaRPr lang="en-US" i="0" dirty="0">
              <a:effectLst/>
              <a:latin typeface="system-ui"/>
            </a:endParaRPr>
          </a:p>
        </p:txBody>
      </p:sp>
    </p:spTree>
    <p:extLst>
      <p:ext uri="{BB962C8B-B14F-4D97-AF65-F5344CB8AC3E}">
        <p14:creationId xmlns:p14="http://schemas.microsoft.com/office/powerpoint/2010/main" val="3709878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604A-C2E8-44C9-B96A-D37DDA7EBE81}"/>
              </a:ext>
            </a:extLst>
          </p:cNvPr>
          <p:cNvSpPr>
            <a:spLocks noGrp="1"/>
          </p:cNvSpPr>
          <p:nvPr>
            <p:ph type="title"/>
          </p:nvPr>
        </p:nvSpPr>
        <p:spPr>
          <a:xfrm>
            <a:off x="1097280" y="731520"/>
            <a:ext cx="10058400" cy="1452880"/>
          </a:xfrm>
        </p:spPr>
        <p:txBody>
          <a:bodyPr>
            <a:normAutofit/>
          </a:bodyPr>
          <a:lstStyle/>
          <a:p>
            <a:pPr algn="ctr"/>
            <a:r>
              <a:rPr lang="en-US" b="1" dirty="0"/>
              <a:t>Comparison of Interest Rate based on Grade</a:t>
            </a:r>
            <a:br>
              <a:rPr lang="en-US" b="1" dirty="0"/>
            </a:br>
            <a:endParaRPr lang="en-US" dirty="0"/>
          </a:p>
        </p:txBody>
      </p:sp>
      <p:pic>
        <p:nvPicPr>
          <p:cNvPr id="4" name="Content Placeholder 3">
            <a:extLst>
              <a:ext uri="{FF2B5EF4-FFF2-40B4-BE49-F238E27FC236}">
                <a16:creationId xmlns:a16="http://schemas.microsoft.com/office/drawing/2014/main" id="{A7FD07D1-2437-4DCA-9F96-5AA7F96F6182}"/>
              </a:ext>
            </a:extLst>
          </p:cNvPr>
          <p:cNvPicPr>
            <a:picLocks noGrp="1" noChangeAspect="1"/>
          </p:cNvPicPr>
          <p:nvPr>
            <p:ph idx="1"/>
          </p:nvPr>
        </p:nvPicPr>
        <p:blipFill>
          <a:blip r:embed="rId2"/>
          <a:stretch>
            <a:fillRect/>
          </a:stretch>
        </p:blipFill>
        <p:spPr>
          <a:xfrm>
            <a:off x="1463040" y="1997613"/>
            <a:ext cx="9631680" cy="3230880"/>
          </a:xfrm>
          <a:prstGeom prst="rect">
            <a:avLst/>
          </a:prstGeom>
        </p:spPr>
      </p:pic>
      <p:sp>
        <p:nvSpPr>
          <p:cNvPr id="5" name="Rectangle 4">
            <a:extLst>
              <a:ext uri="{FF2B5EF4-FFF2-40B4-BE49-F238E27FC236}">
                <a16:creationId xmlns:a16="http://schemas.microsoft.com/office/drawing/2014/main" id="{3DF00E51-A7B5-4F0E-8EE9-510DC904C9D6}"/>
              </a:ext>
            </a:extLst>
          </p:cNvPr>
          <p:cNvSpPr/>
          <p:nvPr/>
        </p:nvSpPr>
        <p:spPr>
          <a:xfrm>
            <a:off x="1463039" y="5351195"/>
            <a:ext cx="9631679" cy="646331"/>
          </a:xfrm>
          <a:prstGeom prst="rect">
            <a:avLst/>
          </a:prstGeom>
        </p:spPr>
        <p:txBody>
          <a:bodyPr wrap="square">
            <a:spAutoFit/>
          </a:bodyPr>
          <a:lstStyle/>
          <a:p>
            <a:pPr marL="285750" indent="-285750">
              <a:buFont typeface="Wingdings" panose="05000000000000000000" pitchFamily="2" charset="2"/>
              <a:buChar char="q"/>
            </a:pPr>
            <a:r>
              <a:rPr lang="en-US" dirty="0">
                <a:latin typeface="system-ui"/>
              </a:rPr>
              <a:t>The B grade loans, with an amount of 128,515.86, carry higher interest rates compared to other grades</a:t>
            </a:r>
            <a:endParaRPr lang="en-US" i="0" dirty="0">
              <a:effectLst/>
              <a:latin typeface="system-ui"/>
            </a:endParaRPr>
          </a:p>
        </p:txBody>
      </p:sp>
    </p:spTree>
    <p:extLst>
      <p:ext uri="{BB962C8B-B14F-4D97-AF65-F5344CB8AC3E}">
        <p14:creationId xmlns:p14="http://schemas.microsoft.com/office/powerpoint/2010/main" val="1708766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F11F-34C8-4468-B24B-7A97DE9FC3ED}"/>
              </a:ext>
            </a:extLst>
          </p:cNvPr>
          <p:cNvSpPr>
            <a:spLocks noGrp="1"/>
          </p:cNvSpPr>
          <p:nvPr>
            <p:ph type="title"/>
          </p:nvPr>
        </p:nvSpPr>
        <p:spPr>
          <a:xfrm>
            <a:off x="1426779" y="909340"/>
            <a:ext cx="9687910" cy="1450757"/>
          </a:xfrm>
        </p:spPr>
        <p:txBody>
          <a:bodyPr/>
          <a:lstStyle/>
          <a:p>
            <a:pPr algn="ctr"/>
            <a:r>
              <a:rPr lang="en-US" b="1" dirty="0"/>
              <a:t>Comparison of DTI over Grade for Loan Status</a:t>
            </a:r>
          </a:p>
        </p:txBody>
      </p:sp>
      <p:pic>
        <p:nvPicPr>
          <p:cNvPr id="4" name="Content Placeholder 3">
            <a:extLst>
              <a:ext uri="{FF2B5EF4-FFF2-40B4-BE49-F238E27FC236}">
                <a16:creationId xmlns:a16="http://schemas.microsoft.com/office/drawing/2014/main" id="{DDFB95E1-75D8-4D60-9A1F-78E806CFFF36}"/>
              </a:ext>
            </a:extLst>
          </p:cNvPr>
          <p:cNvPicPr>
            <a:picLocks noGrp="1" noChangeAspect="1"/>
          </p:cNvPicPr>
          <p:nvPr>
            <p:ph idx="1"/>
          </p:nvPr>
        </p:nvPicPr>
        <p:blipFill>
          <a:blip r:embed="rId2"/>
          <a:stretch>
            <a:fillRect/>
          </a:stretch>
        </p:blipFill>
        <p:spPr>
          <a:xfrm>
            <a:off x="1426779" y="1994338"/>
            <a:ext cx="9687911" cy="3302876"/>
          </a:xfrm>
          <a:prstGeom prst="rect">
            <a:avLst/>
          </a:prstGeom>
        </p:spPr>
      </p:pic>
      <p:sp>
        <p:nvSpPr>
          <p:cNvPr id="5" name="Rectangle 4">
            <a:extLst>
              <a:ext uri="{FF2B5EF4-FFF2-40B4-BE49-F238E27FC236}">
                <a16:creationId xmlns:a16="http://schemas.microsoft.com/office/drawing/2014/main" id="{99FAA951-F256-48C8-8744-5528BDEF9DCE}"/>
              </a:ext>
            </a:extLst>
          </p:cNvPr>
          <p:cNvSpPr/>
          <p:nvPr/>
        </p:nvSpPr>
        <p:spPr>
          <a:xfrm>
            <a:off x="873760" y="5353206"/>
            <a:ext cx="10444480" cy="369332"/>
          </a:xfrm>
          <a:prstGeom prst="rect">
            <a:avLst/>
          </a:prstGeom>
        </p:spPr>
        <p:txBody>
          <a:bodyPr wrap="square">
            <a:spAutoFit/>
          </a:bodyPr>
          <a:lstStyle/>
          <a:p>
            <a:pPr marL="285750" indent="-285750">
              <a:buFont typeface="Wingdings" panose="05000000000000000000" pitchFamily="2" charset="2"/>
              <a:buChar char="q"/>
            </a:pPr>
            <a:r>
              <a:rPr lang="en-US" dirty="0"/>
              <a:t>The B grade loans, with a DTI of 156,264.41, have a higher debt-to-income ratio compared to other grades.</a:t>
            </a:r>
          </a:p>
        </p:txBody>
      </p:sp>
    </p:spTree>
    <p:extLst>
      <p:ext uri="{BB962C8B-B14F-4D97-AF65-F5344CB8AC3E}">
        <p14:creationId xmlns:p14="http://schemas.microsoft.com/office/powerpoint/2010/main" val="40707553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466192" y="844541"/>
            <a:ext cx="9553904" cy="1450757"/>
          </a:xfrm>
        </p:spPr>
        <p:txBody>
          <a:bodyPr/>
          <a:lstStyle/>
          <a:p>
            <a:pPr algn="ctr"/>
            <a:r>
              <a:rPr lang="en-US" b="1" dirty="0"/>
              <a:t>Distribution of Interest Rate based on Loan Status</a:t>
            </a:r>
            <a:endParaRPr lang="en-IN" b="1" dirty="0"/>
          </a:p>
        </p:txBody>
      </p:sp>
      <p:pic>
        <p:nvPicPr>
          <p:cNvPr id="4" name="Picture 3">
            <a:extLst>
              <a:ext uri="{FF2B5EF4-FFF2-40B4-BE49-F238E27FC236}">
                <a16:creationId xmlns:a16="http://schemas.microsoft.com/office/drawing/2014/main" id="{82AA16F0-689A-4167-A1D4-5C95C4C9FD2F}"/>
              </a:ext>
            </a:extLst>
          </p:cNvPr>
          <p:cNvPicPr>
            <a:picLocks noChangeAspect="1"/>
          </p:cNvPicPr>
          <p:nvPr/>
        </p:nvPicPr>
        <p:blipFill>
          <a:blip r:embed="rId2"/>
          <a:stretch>
            <a:fillRect/>
          </a:stretch>
        </p:blipFill>
        <p:spPr>
          <a:xfrm>
            <a:off x="1466193" y="1949374"/>
            <a:ext cx="9553903" cy="2959252"/>
          </a:xfrm>
          <a:prstGeom prst="rect">
            <a:avLst/>
          </a:prstGeom>
        </p:spPr>
      </p:pic>
      <p:sp>
        <p:nvSpPr>
          <p:cNvPr id="5" name="Rectangle 4">
            <a:extLst>
              <a:ext uri="{FF2B5EF4-FFF2-40B4-BE49-F238E27FC236}">
                <a16:creationId xmlns:a16="http://schemas.microsoft.com/office/drawing/2014/main" id="{0AB916CD-D815-4D68-AC5E-9DE1F7FE3D5C}"/>
              </a:ext>
            </a:extLst>
          </p:cNvPr>
          <p:cNvSpPr/>
          <p:nvPr/>
        </p:nvSpPr>
        <p:spPr>
          <a:xfrm>
            <a:off x="883920" y="5168315"/>
            <a:ext cx="10474960" cy="646331"/>
          </a:xfrm>
          <a:prstGeom prst="rect">
            <a:avLst/>
          </a:prstGeom>
        </p:spPr>
        <p:txBody>
          <a:bodyPr wrap="square">
            <a:spAutoFit/>
          </a:bodyPr>
          <a:lstStyle/>
          <a:p>
            <a:pPr marL="285750" indent="-285750">
              <a:buFont typeface="Wingdings" panose="05000000000000000000" pitchFamily="2" charset="2"/>
              <a:buChar char="q"/>
            </a:pPr>
            <a:r>
              <a:rPr lang="en-US" dirty="0"/>
              <a:t>Loan amounts increase with interest rates up to 17.5%, then decline, suggesting higher rates deter borrowing</a:t>
            </a:r>
          </a:p>
        </p:txBody>
      </p:sp>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3B75-DFA3-153F-C5FE-788ECCD5EF5F}"/>
              </a:ext>
            </a:extLst>
          </p:cNvPr>
          <p:cNvSpPr>
            <a:spLocks noGrp="1"/>
          </p:cNvSpPr>
          <p:nvPr>
            <p:ph type="title"/>
          </p:nvPr>
        </p:nvSpPr>
        <p:spPr/>
        <p:txBody>
          <a:bodyPr/>
          <a:lstStyle/>
          <a:p>
            <a:pPr algn="ctr"/>
            <a:r>
              <a:rPr lang="en-US" b="1" dirty="0"/>
              <a:t>Distribution Of Loan Status for Issue Year</a:t>
            </a:r>
            <a:endParaRPr lang="en-IN" b="1" dirty="0"/>
          </a:p>
        </p:txBody>
      </p:sp>
      <p:pic>
        <p:nvPicPr>
          <p:cNvPr id="3" name="Picture 2">
            <a:extLst>
              <a:ext uri="{FF2B5EF4-FFF2-40B4-BE49-F238E27FC236}">
                <a16:creationId xmlns:a16="http://schemas.microsoft.com/office/drawing/2014/main" id="{43CD80BC-22D8-4B30-95DB-8B84279827B0}"/>
              </a:ext>
            </a:extLst>
          </p:cNvPr>
          <p:cNvPicPr>
            <a:picLocks noChangeAspect="1"/>
          </p:cNvPicPr>
          <p:nvPr/>
        </p:nvPicPr>
        <p:blipFill>
          <a:blip r:embed="rId3"/>
          <a:stretch>
            <a:fillRect/>
          </a:stretch>
        </p:blipFill>
        <p:spPr>
          <a:xfrm>
            <a:off x="1451579" y="2081457"/>
            <a:ext cx="9603275" cy="2695086"/>
          </a:xfrm>
          <a:prstGeom prst="rect">
            <a:avLst/>
          </a:prstGeom>
        </p:spPr>
      </p:pic>
      <p:sp>
        <p:nvSpPr>
          <p:cNvPr id="6" name="Rectangle 5">
            <a:extLst>
              <a:ext uri="{FF2B5EF4-FFF2-40B4-BE49-F238E27FC236}">
                <a16:creationId xmlns:a16="http://schemas.microsoft.com/office/drawing/2014/main" id="{888A2890-46C3-43D2-B887-3BA936780407}"/>
              </a:ext>
            </a:extLst>
          </p:cNvPr>
          <p:cNvSpPr/>
          <p:nvPr/>
        </p:nvSpPr>
        <p:spPr>
          <a:xfrm>
            <a:off x="1451578" y="5004246"/>
            <a:ext cx="9603275" cy="646331"/>
          </a:xfrm>
          <a:prstGeom prst="rect">
            <a:avLst/>
          </a:prstGeom>
        </p:spPr>
        <p:txBody>
          <a:bodyPr wrap="square">
            <a:spAutoFit/>
          </a:bodyPr>
          <a:lstStyle/>
          <a:p>
            <a:pPr marL="285750" indent="-285750">
              <a:buFont typeface="Wingdings" panose="05000000000000000000" pitchFamily="2" charset="2"/>
              <a:buChar char="q"/>
            </a:pPr>
            <a:r>
              <a:rPr lang="en-US" dirty="0">
                <a:latin typeface="system-ui"/>
              </a:rPr>
              <a:t>The exponential increase in loans over the years suggests a significant rise in the debt-to-income (DTI) ratio, while the rate of loan defaults is decreasing</a:t>
            </a:r>
            <a:endParaRPr lang="en-US" i="0" dirty="0">
              <a:effectLst/>
              <a:latin typeface="system-ui"/>
            </a:endParaRPr>
          </a:p>
        </p:txBody>
      </p:sp>
    </p:spTree>
    <p:extLst>
      <p:ext uri="{BB962C8B-B14F-4D97-AF65-F5344CB8AC3E}">
        <p14:creationId xmlns:p14="http://schemas.microsoft.com/office/powerpoint/2010/main" val="171597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a:xfrm>
            <a:off x="1451579" y="1195754"/>
            <a:ext cx="9603275" cy="658000"/>
          </a:xfrm>
        </p:spPr>
        <p:txBody>
          <a:bodyPr/>
          <a:lstStyle/>
          <a:p>
            <a:pPr algn="ctr"/>
            <a:r>
              <a:rPr lang="en-IN" b="1" dirty="0"/>
              <a:t>Univariate Analysis</a:t>
            </a:r>
          </a:p>
        </p:txBody>
      </p:sp>
      <p:sp>
        <p:nvSpPr>
          <p:cNvPr id="7" name="TextBox 6">
            <a:extLst>
              <a:ext uri="{FF2B5EF4-FFF2-40B4-BE49-F238E27FC236}">
                <a16:creationId xmlns:a16="http://schemas.microsoft.com/office/drawing/2014/main" id="{D74A5B60-3918-AEEB-1F02-3DD99EC1034D}"/>
              </a:ext>
            </a:extLst>
          </p:cNvPr>
          <p:cNvSpPr txBox="1"/>
          <p:nvPr/>
        </p:nvSpPr>
        <p:spPr>
          <a:xfrm>
            <a:off x="661736" y="1819426"/>
            <a:ext cx="10876548" cy="400110"/>
          </a:xfrm>
          <a:prstGeom prst="rect">
            <a:avLst/>
          </a:prstGeom>
          <a:noFill/>
        </p:spPr>
        <p:txBody>
          <a:bodyPr wrap="square">
            <a:spAutoFit/>
          </a:bodyPr>
          <a:lstStyle/>
          <a:p>
            <a:endParaRPr lang="en-US" sz="2000" dirty="0">
              <a:solidFill>
                <a:schemeClr val="tx1">
                  <a:lumMod val="75000"/>
                  <a:lumOff val="25000"/>
                </a:schemeClr>
              </a:solidFill>
            </a:endParaRPr>
          </a:p>
        </p:txBody>
      </p:sp>
      <p:sp>
        <p:nvSpPr>
          <p:cNvPr id="3" name="Rectangle 2">
            <a:extLst>
              <a:ext uri="{FF2B5EF4-FFF2-40B4-BE49-F238E27FC236}">
                <a16:creationId xmlns:a16="http://schemas.microsoft.com/office/drawing/2014/main" id="{5F4E9D0A-62CE-4F2F-B55D-AE0C35EAAABE}"/>
              </a:ext>
            </a:extLst>
          </p:cNvPr>
          <p:cNvSpPr/>
          <p:nvPr/>
        </p:nvSpPr>
        <p:spPr>
          <a:xfrm>
            <a:off x="1359876" y="1921026"/>
            <a:ext cx="9589477" cy="3693319"/>
          </a:xfrm>
          <a:prstGeom prst="rect">
            <a:avLst/>
          </a:prstGeom>
        </p:spPr>
        <p:txBody>
          <a:bodyPr wrap="square">
            <a:spAutoFit/>
          </a:bodyPr>
          <a:lstStyle/>
          <a:p>
            <a:pPr marL="285750" indent="-285750">
              <a:buFont typeface="Wingdings" panose="05000000000000000000" pitchFamily="2" charset="2"/>
              <a:buChar char="Ø"/>
            </a:pPr>
            <a:r>
              <a:rPr lang="en-US" dirty="0"/>
              <a:t>The number of fully paid loans is significantly higher compared to loans that are either charged-off or still current.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Over half of the loans taken have a term of 36 months, in contrast to those with a 60-month term. </a:t>
            </a:r>
          </a:p>
          <a:p>
            <a:endParaRPr lang="en-US" dirty="0"/>
          </a:p>
          <a:p>
            <a:pPr marL="285750" indent="-285750">
              <a:buFont typeface="Wingdings" panose="05000000000000000000" pitchFamily="2" charset="2"/>
              <a:buChar char="Ø"/>
            </a:pPr>
            <a:r>
              <a:rPr lang="en-US" dirty="0"/>
              <a:t> The interest rates are predominantly concentrated in the 5-10 and 10-15 ranges, with a noticeable dip around the 10% mark.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Most borrowers have more than 10 years of work experience.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Employees with over 10 years of experience are more likely to either default or fully repay their loans.   </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458B-1A8B-4E4A-9AF4-3AF1C28E46BC}"/>
              </a:ext>
            </a:extLst>
          </p:cNvPr>
          <p:cNvSpPr>
            <a:spLocks noGrp="1"/>
          </p:cNvSpPr>
          <p:nvPr>
            <p:ph type="title"/>
          </p:nvPr>
        </p:nvSpPr>
        <p:spPr>
          <a:xfrm>
            <a:off x="1451578" y="1242181"/>
            <a:ext cx="9603275" cy="1049235"/>
          </a:xfrm>
        </p:spPr>
        <p:txBody>
          <a:bodyPr/>
          <a:lstStyle/>
          <a:p>
            <a:pPr algn="ctr"/>
            <a:r>
              <a:rPr lang="en-IN" b="1" dirty="0"/>
              <a:t>Univariate Analysis</a:t>
            </a:r>
            <a:endParaRPr lang="en-US" dirty="0"/>
          </a:p>
        </p:txBody>
      </p:sp>
      <p:sp>
        <p:nvSpPr>
          <p:cNvPr id="3" name="Content Placeholder 2">
            <a:extLst>
              <a:ext uri="{FF2B5EF4-FFF2-40B4-BE49-F238E27FC236}">
                <a16:creationId xmlns:a16="http://schemas.microsoft.com/office/drawing/2014/main" id="{2C0D306A-965E-48CD-8D40-872FE24EFE6E}"/>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US" dirty="0"/>
              <a:t> Annual income exhibits a left-skewed distribution, indicating that the majority of borrowers have relatively low incomes compared to the rest.  </a:t>
            </a:r>
          </a:p>
          <a:p>
            <a:pPr>
              <a:buFont typeface="Wingdings" panose="05000000000000000000" pitchFamily="2" charset="2"/>
              <a:buChar char="Ø"/>
            </a:pPr>
            <a:r>
              <a:rPr lang="en-US" dirty="0"/>
              <a:t> A significant portion of loans are taken for debt consolidation, followed by credit card repayment.  </a:t>
            </a:r>
          </a:p>
          <a:p>
            <a:pPr>
              <a:buFont typeface="Wingdings" panose="05000000000000000000" pitchFamily="2" charset="2"/>
              <a:buChar char="Ø"/>
            </a:pPr>
            <a:r>
              <a:rPr lang="en-US" dirty="0"/>
              <a:t> The highest number of defaults occurred when loans were issued in December. Additionally, loans issued in 2011 saw a higher default rate compared to other years.  </a:t>
            </a:r>
          </a:p>
          <a:p>
            <a:pPr>
              <a:buFont typeface="Wingdings" panose="05000000000000000000" pitchFamily="2" charset="2"/>
              <a:buChar char="Ø"/>
            </a:pPr>
            <a:r>
              <a:rPr lang="en-US" dirty="0"/>
              <a:t>  Loans with a 36-month term are primarily composed of grade A and B loans, while loans with a 60-month term mostly consist of grade B, C, and D loans</a:t>
            </a:r>
          </a:p>
          <a:p>
            <a:pPr>
              <a:buFont typeface="Wingdings" panose="05000000000000000000" pitchFamily="2" charset="2"/>
              <a:buChar char="Ø"/>
            </a:pPr>
            <a:r>
              <a:rPr lang="en-US" dirty="0"/>
              <a:t>The majority of borrowers do not own property and are either on a mortgage or renting.    Approximately 50% of the borrowers are either company-verified or have their income source verified.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6097195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66C7B-4B92-4404-BE1A-F3AA8C6248E8}"/>
              </a:ext>
            </a:extLst>
          </p:cNvPr>
          <p:cNvSpPr>
            <a:spLocks noGrp="1"/>
          </p:cNvSpPr>
          <p:nvPr>
            <p:ph type="title"/>
          </p:nvPr>
        </p:nvSpPr>
        <p:spPr>
          <a:xfrm>
            <a:off x="1451579" y="1273908"/>
            <a:ext cx="9603275" cy="579846"/>
          </a:xfrm>
        </p:spPr>
        <p:txBody>
          <a:bodyPr/>
          <a:lstStyle/>
          <a:p>
            <a:pPr algn="ctr"/>
            <a:r>
              <a:rPr lang="en-US" b="1" dirty="0"/>
              <a:t>Bivariate Analysis</a:t>
            </a:r>
          </a:p>
        </p:txBody>
      </p:sp>
      <p:sp>
        <p:nvSpPr>
          <p:cNvPr id="3" name="Content Placeholder 2">
            <a:extLst>
              <a:ext uri="{FF2B5EF4-FFF2-40B4-BE49-F238E27FC236}">
                <a16:creationId xmlns:a16="http://schemas.microsoft.com/office/drawing/2014/main" id="{015AD099-AF9D-47F2-AAAB-45FF572C2CCB}"/>
              </a:ext>
            </a:extLst>
          </p:cNvPr>
          <p:cNvSpPr>
            <a:spLocks noGrp="1"/>
          </p:cNvSpPr>
          <p:nvPr>
            <p:ph idx="1"/>
          </p:nvPr>
        </p:nvSpPr>
        <p:spPr/>
        <p:txBody>
          <a:bodyPr>
            <a:noAutofit/>
          </a:bodyPr>
          <a:lstStyle/>
          <a:p>
            <a:pPr>
              <a:buFont typeface="Wingdings" panose="05000000000000000000" pitchFamily="2" charset="2"/>
              <a:buChar char="Ø"/>
            </a:pPr>
            <a:r>
              <a:rPr lang="en-US" sz="1800" dirty="0"/>
              <a:t> Applicants with higher salaries predominantly applied for loans related to 'home improvement' 'house' and 'renewable energy’.  </a:t>
            </a:r>
          </a:p>
          <a:p>
            <a:pPr>
              <a:buFont typeface="Wingdings" panose="05000000000000000000" pitchFamily="2" charset="2"/>
              <a:buChar char="Ø"/>
            </a:pPr>
            <a:r>
              <a:rPr lang="en-US" sz="1800" dirty="0"/>
              <a:t> Borrowers in the $85k to $112k annual income bracket have the largest loan amounts. </a:t>
            </a:r>
          </a:p>
          <a:p>
            <a:pPr>
              <a:buFont typeface="Wingdings" panose="05000000000000000000" pitchFamily="2" charset="2"/>
              <a:buChar char="Ø"/>
            </a:pPr>
            <a:r>
              <a:rPr lang="en-US" sz="1800" dirty="0"/>
              <a:t> Borrowers with a mortgage tend to have the highest annual income compared to other home ownership types   </a:t>
            </a:r>
          </a:p>
          <a:p>
            <a:pPr>
              <a:buFont typeface="Wingdings" panose="05000000000000000000" pitchFamily="2" charset="2"/>
              <a:buChar char="Ø"/>
            </a:pPr>
            <a:r>
              <a:rPr lang="en-US" sz="1800" dirty="0"/>
              <a:t> Employees with longer working history got the loan approved for a higher amount. </a:t>
            </a:r>
          </a:p>
          <a:p>
            <a:pPr>
              <a:buFont typeface="Wingdings" panose="05000000000000000000" pitchFamily="2" charset="2"/>
              <a:buChar char="Ø"/>
            </a:pPr>
            <a:r>
              <a:rPr lang="en-US" sz="1800" dirty="0"/>
              <a:t> The verification status indicates that there are more verified loans, with a total amount of 189,663,350, compared to other statuses.   </a:t>
            </a:r>
          </a:p>
          <a:p>
            <a:pPr>
              <a:buFont typeface="Wingdings" panose="05000000000000000000" pitchFamily="2" charset="2"/>
              <a:buChar char="Ø"/>
            </a:pPr>
            <a:r>
              <a:rPr lang="en-US" sz="1800" dirty="0"/>
              <a:t> The majority of loan amounts are associated with a 36-month term, in comparison to a 60-month term.  </a:t>
            </a:r>
          </a:p>
        </p:txBody>
      </p:sp>
    </p:spTree>
    <p:extLst>
      <p:ext uri="{BB962C8B-B14F-4D97-AF65-F5344CB8AC3E}">
        <p14:creationId xmlns:p14="http://schemas.microsoft.com/office/powerpoint/2010/main" val="28256544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36AB-975A-4911-963B-E7E78C69EAD5}"/>
              </a:ext>
            </a:extLst>
          </p:cNvPr>
          <p:cNvSpPr>
            <a:spLocks noGrp="1"/>
          </p:cNvSpPr>
          <p:nvPr>
            <p:ph type="title"/>
          </p:nvPr>
        </p:nvSpPr>
        <p:spPr>
          <a:xfrm>
            <a:off x="1451578" y="1296888"/>
            <a:ext cx="9603275" cy="1049235"/>
          </a:xfrm>
        </p:spPr>
        <p:txBody>
          <a:bodyPr/>
          <a:lstStyle/>
          <a:p>
            <a:pPr algn="ctr"/>
            <a:r>
              <a:rPr lang="en-US" b="1" dirty="0"/>
              <a:t>Bivariate Analysis</a:t>
            </a:r>
          </a:p>
        </p:txBody>
      </p:sp>
      <p:sp>
        <p:nvSpPr>
          <p:cNvPr id="3" name="Content Placeholder 2">
            <a:extLst>
              <a:ext uri="{FF2B5EF4-FFF2-40B4-BE49-F238E27FC236}">
                <a16:creationId xmlns:a16="http://schemas.microsoft.com/office/drawing/2014/main" id="{96DD2732-ECE4-4C87-8844-09688AD81070}"/>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US" dirty="0"/>
              <a:t>The total fully paid amount, at 358,049,725, is significantly larger compared to the charged-off amount, indicating a higher proportion of successfully repaid loans.  </a:t>
            </a:r>
          </a:p>
          <a:p>
            <a:pPr>
              <a:buFont typeface="Wingdings" panose="05000000000000000000" pitchFamily="2" charset="2"/>
              <a:buChar char="Ø"/>
            </a:pPr>
            <a:r>
              <a:rPr lang="en-US" dirty="0"/>
              <a:t> The B grade loans, with an amount of 128,515.86, carry higher interest rates compared to other grades .</a:t>
            </a:r>
          </a:p>
          <a:p>
            <a:pPr>
              <a:buFont typeface="Wingdings" panose="05000000000000000000" pitchFamily="2" charset="2"/>
              <a:buChar char="Ø"/>
            </a:pPr>
            <a:r>
              <a:rPr lang="en-US" dirty="0"/>
              <a:t> The B grade loans, with a DTI of 156,264.41, have a higher debt-to-income ratio compared to other grades  </a:t>
            </a:r>
          </a:p>
          <a:p>
            <a:pPr>
              <a:buFont typeface="Wingdings" panose="05000000000000000000" pitchFamily="2" charset="2"/>
              <a:buChar char="Ø"/>
            </a:pPr>
            <a:r>
              <a:rPr lang="en-US" dirty="0"/>
              <a:t> Loan amounts increase with interest rates up to 17.5%, then decline, suggesting higher rates deter borrowing   </a:t>
            </a:r>
          </a:p>
          <a:p>
            <a:pPr>
              <a:buFont typeface="Wingdings" panose="05000000000000000000" pitchFamily="2" charset="2"/>
              <a:buChar char="Ø"/>
            </a:pPr>
            <a:r>
              <a:rPr lang="en-US" dirty="0"/>
              <a:t>The exponential increase in loans over the years suggests a significant rise in the debt-to-income (DTI) ratio, while the rate of loan defaults is decreasing.</a:t>
            </a:r>
          </a:p>
          <a:p>
            <a:pPr marL="0" indent="0">
              <a:buNone/>
            </a:pPr>
            <a:endParaRPr lang="en-US" dirty="0"/>
          </a:p>
          <a:p>
            <a:endParaRPr lang="en-US" dirty="0"/>
          </a:p>
        </p:txBody>
      </p:sp>
    </p:spTree>
    <p:extLst>
      <p:ext uri="{BB962C8B-B14F-4D97-AF65-F5344CB8AC3E}">
        <p14:creationId xmlns:p14="http://schemas.microsoft.com/office/powerpoint/2010/main" val="1827966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B583-3F2E-4FB5-8643-6376DF038353}"/>
              </a:ext>
            </a:extLst>
          </p:cNvPr>
          <p:cNvSpPr>
            <a:spLocks noGrp="1"/>
          </p:cNvSpPr>
          <p:nvPr>
            <p:ph type="title"/>
          </p:nvPr>
        </p:nvSpPr>
        <p:spPr>
          <a:xfrm>
            <a:off x="1447679" y="1327402"/>
            <a:ext cx="9917708" cy="1376659"/>
          </a:xfrm>
        </p:spPr>
        <p:txBody>
          <a:bodyPr/>
          <a:lstStyle/>
          <a:p>
            <a:pPr algn="ctr"/>
            <a:r>
              <a:rPr lang="en-US" b="1" dirty="0">
                <a:solidFill>
                  <a:schemeClr val="tx1"/>
                </a:solidFill>
              </a:rPr>
              <a:t>Conclusion</a:t>
            </a:r>
          </a:p>
        </p:txBody>
      </p:sp>
      <p:sp>
        <p:nvSpPr>
          <p:cNvPr id="11" name="Content Placeholder 10">
            <a:extLst>
              <a:ext uri="{FF2B5EF4-FFF2-40B4-BE49-F238E27FC236}">
                <a16:creationId xmlns:a16="http://schemas.microsoft.com/office/drawing/2014/main" id="{3B818495-7658-43CC-94EB-9DC285F3D8B4}"/>
              </a:ext>
            </a:extLst>
          </p:cNvPr>
          <p:cNvSpPr>
            <a:spLocks noGrp="1"/>
          </p:cNvSpPr>
          <p:nvPr>
            <p:ph idx="1"/>
          </p:nvPr>
        </p:nvSpPr>
        <p:spPr/>
        <p:txBody>
          <a:bodyPr>
            <a:normAutofit fontScale="55000" lnSpcReduction="20000"/>
          </a:bodyPr>
          <a:lstStyle/>
          <a:p>
            <a:pPr>
              <a:buFont typeface="Wingdings" panose="05000000000000000000" pitchFamily="2" charset="2"/>
              <a:buChar char="Ø"/>
            </a:pPr>
            <a:r>
              <a:rPr lang="en-US" sz="1400" b="1" dirty="0"/>
              <a:t>  </a:t>
            </a:r>
            <a:r>
              <a:rPr lang="en-US" sz="1800" b="1" dirty="0"/>
              <a:t>Loan Tenure and Default Risk: </a:t>
            </a:r>
          </a:p>
          <a:p>
            <a:pPr marL="0" indent="0">
              <a:buNone/>
            </a:pPr>
            <a:r>
              <a:rPr lang="en-US" sz="1800" dirty="0"/>
              <a:t>    * Loans with a 60-month term appear to be riskier compared to 36-month loans, as they include more B, C, and D grade loans, which are generally associated with higher interest rates and debt-to-income (DTI) ratios.</a:t>
            </a:r>
          </a:p>
          <a:p>
            <a:pPr>
              <a:buFont typeface="Wingdings" panose="05000000000000000000" pitchFamily="2" charset="2"/>
              <a:buChar char="Ø"/>
            </a:pPr>
            <a:r>
              <a:rPr lang="en-US" sz="1800" b="1" dirty="0"/>
              <a:t> Income and Loan Behavior:</a:t>
            </a:r>
          </a:p>
          <a:p>
            <a:pPr marL="0" indent="0">
              <a:buNone/>
            </a:pPr>
            <a:r>
              <a:rPr lang="en-US" sz="1800" dirty="0"/>
              <a:t>    * Borrowers with higher annual incomes tend to take out larger loans, especially for home-related improvements and renewable energy projects.</a:t>
            </a:r>
          </a:p>
          <a:p>
            <a:pPr marL="0" indent="0">
              <a:buNone/>
            </a:pPr>
            <a:r>
              <a:rPr lang="en-US" sz="1800" dirty="0"/>
              <a:t>    * Despite higher incomes, the propensity to default seems higher in certain income brackets, such as the $85k to $112k range. Income alone isn't a perfect indicator of repayment capacity.</a:t>
            </a:r>
          </a:p>
          <a:p>
            <a:pPr>
              <a:buFont typeface="Wingdings" panose="05000000000000000000" pitchFamily="2" charset="2"/>
              <a:buChar char="Ø"/>
            </a:pPr>
            <a:r>
              <a:rPr lang="en-US" sz="1800" b="1" dirty="0"/>
              <a:t> Employment and Risk:</a:t>
            </a:r>
          </a:p>
          <a:p>
            <a:pPr marL="0" indent="0">
              <a:buNone/>
            </a:pPr>
            <a:r>
              <a:rPr lang="en-US" sz="1800" dirty="0"/>
              <a:t>    * Applicants with more than 10 years of work experience make up a large portion of both fully paid and defaulted loans, suggesting that work experience alone isn't a decisive factor in loan approval.</a:t>
            </a:r>
          </a:p>
          <a:p>
            <a:pPr marL="0" indent="0">
              <a:buNone/>
            </a:pPr>
            <a:r>
              <a:rPr lang="en-US" sz="1800" dirty="0"/>
              <a:t>    * However, those with longer employment histories tend to be approved for larger loans, potentially leading to increased default risk due to higher financial burdens.    </a:t>
            </a:r>
          </a:p>
          <a:p>
            <a:pPr>
              <a:buFont typeface="Wingdings" panose="05000000000000000000" pitchFamily="2" charset="2"/>
              <a:buChar char="Ø"/>
            </a:pPr>
            <a:r>
              <a:rPr lang="en-US" sz="1800" dirty="0"/>
              <a:t> </a:t>
            </a:r>
            <a:r>
              <a:rPr lang="en-US" sz="1800" b="1" dirty="0"/>
              <a:t>Interest Rate Impact: </a:t>
            </a:r>
          </a:p>
          <a:p>
            <a:pPr marL="0" indent="0">
              <a:buNone/>
            </a:pPr>
            <a:r>
              <a:rPr lang="en-US" sz="1800" dirty="0"/>
              <a:t>    * Loans with interest rates up to 17.5% are more common, but beyond this threshold, the number of loans decreases, implying higher rates may deter borrowers. However, these higher interest loans are riskier, as they are more likely to lead to default.</a:t>
            </a:r>
          </a:p>
        </p:txBody>
      </p:sp>
    </p:spTree>
    <p:extLst>
      <p:ext uri="{BB962C8B-B14F-4D97-AF65-F5344CB8AC3E}">
        <p14:creationId xmlns:p14="http://schemas.microsoft.com/office/powerpoint/2010/main" val="2165487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10915-948D-4D5E-B387-DED999EDAD91}"/>
              </a:ext>
            </a:extLst>
          </p:cNvPr>
          <p:cNvSpPr>
            <a:spLocks noGrp="1"/>
          </p:cNvSpPr>
          <p:nvPr>
            <p:ph type="title"/>
          </p:nvPr>
        </p:nvSpPr>
        <p:spPr/>
        <p:txBody>
          <a:bodyPr>
            <a:normAutofit/>
          </a:bodyPr>
          <a:lstStyle/>
          <a:p>
            <a:pPr algn="ctr"/>
            <a:r>
              <a:rPr lang="en-US" b="1" dirty="0"/>
              <a:t>Data Preprocessing and Analysis Flow</a:t>
            </a:r>
          </a:p>
        </p:txBody>
      </p:sp>
      <p:pic>
        <p:nvPicPr>
          <p:cNvPr id="13" name="Content Placeholder 12">
            <a:extLst>
              <a:ext uri="{FF2B5EF4-FFF2-40B4-BE49-F238E27FC236}">
                <a16:creationId xmlns:a16="http://schemas.microsoft.com/office/drawing/2014/main" id="{5C2CBB7A-FAAD-45A6-BEC7-02046BC7CE68}"/>
              </a:ext>
            </a:extLst>
          </p:cNvPr>
          <p:cNvPicPr>
            <a:picLocks noGrp="1" noChangeAspect="1"/>
          </p:cNvPicPr>
          <p:nvPr>
            <p:ph idx="1"/>
          </p:nvPr>
        </p:nvPicPr>
        <p:blipFill>
          <a:blip r:embed="rId2"/>
          <a:stretch>
            <a:fillRect/>
          </a:stretch>
        </p:blipFill>
        <p:spPr>
          <a:xfrm>
            <a:off x="1757680" y="2316480"/>
            <a:ext cx="8453119" cy="2804161"/>
          </a:xfrm>
          <a:prstGeom prst="rect">
            <a:avLst/>
          </a:prstGeom>
        </p:spPr>
      </p:pic>
    </p:spTree>
    <p:extLst>
      <p:ext uri="{BB962C8B-B14F-4D97-AF65-F5344CB8AC3E}">
        <p14:creationId xmlns:p14="http://schemas.microsoft.com/office/powerpoint/2010/main" val="3573682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9801C-5743-416B-A944-1E1FD32965D4}"/>
              </a:ext>
            </a:extLst>
          </p:cNvPr>
          <p:cNvSpPr>
            <a:spLocks noGrp="1"/>
          </p:cNvSpPr>
          <p:nvPr>
            <p:ph type="title"/>
          </p:nvPr>
        </p:nvSpPr>
        <p:spPr>
          <a:xfrm>
            <a:off x="1451579" y="1304704"/>
            <a:ext cx="9603275" cy="1049235"/>
          </a:xfrm>
        </p:spPr>
        <p:txBody>
          <a:bodyPr/>
          <a:lstStyle/>
          <a:p>
            <a:pPr algn="ctr"/>
            <a:r>
              <a:rPr lang="en-US" b="1" dirty="0"/>
              <a:t>Conclusion</a:t>
            </a:r>
          </a:p>
        </p:txBody>
      </p:sp>
      <p:sp>
        <p:nvSpPr>
          <p:cNvPr id="3" name="Content Placeholder 2">
            <a:extLst>
              <a:ext uri="{FF2B5EF4-FFF2-40B4-BE49-F238E27FC236}">
                <a16:creationId xmlns:a16="http://schemas.microsoft.com/office/drawing/2014/main" id="{EC00AE43-148A-4940-A234-12424722C4AF}"/>
              </a:ext>
            </a:extLst>
          </p:cNvPr>
          <p:cNvSpPr>
            <a:spLocks noGrp="1"/>
          </p:cNvSpPr>
          <p:nvPr>
            <p:ph idx="1"/>
          </p:nvPr>
        </p:nvSpPr>
        <p:spPr/>
        <p:txBody>
          <a:bodyPr>
            <a:normAutofit fontScale="77500" lnSpcReduction="20000"/>
          </a:bodyPr>
          <a:lstStyle/>
          <a:p>
            <a:pPr>
              <a:buFont typeface="Wingdings" panose="05000000000000000000" pitchFamily="2" charset="2"/>
              <a:buChar char="Ø"/>
            </a:pPr>
            <a:r>
              <a:rPr lang="en-US" sz="1400" b="1" dirty="0"/>
              <a:t> Debt-to-Income Ratio (DTI):</a:t>
            </a:r>
          </a:p>
          <a:p>
            <a:pPr marL="0" indent="0">
              <a:buNone/>
            </a:pPr>
            <a:r>
              <a:rPr lang="en-US" sz="1400" dirty="0"/>
              <a:t>    * Higher DTI ratios, particularly in B grade loans, are correlated with increased loan amounts and default rates. This indicates that borrowers taking on larger loans relative to their income are at greater risk of default.</a:t>
            </a:r>
          </a:p>
          <a:p>
            <a:pPr>
              <a:buFont typeface="Wingdings" panose="05000000000000000000" pitchFamily="2" charset="2"/>
              <a:buChar char="Ø"/>
            </a:pPr>
            <a:r>
              <a:rPr lang="en-US" sz="1400" b="1" dirty="0"/>
              <a:t> Homeownership and Borrower Risk:</a:t>
            </a:r>
          </a:p>
          <a:p>
            <a:pPr marL="0" indent="0">
              <a:buNone/>
            </a:pPr>
            <a:r>
              <a:rPr lang="en-US" sz="1400" dirty="0"/>
              <a:t>    * Borrowers with mortgages tend to have higher incomes, but homeownership status (especially renting or mortgages) doesn't offer strong protection against default.</a:t>
            </a:r>
          </a:p>
          <a:p>
            <a:pPr marL="0" indent="0">
              <a:buNone/>
            </a:pPr>
            <a:r>
              <a:rPr lang="en-US" sz="1400" dirty="0"/>
              <a:t>   * Non-homeowners and those renting may face additional financial pressures, making them more prone to default.</a:t>
            </a:r>
          </a:p>
          <a:p>
            <a:pPr>
              <a:buFont typeface="Wingdings" panose="05000000000000000000" pitchFamily="2" charset="2"/>
              <a:buChar char="Ø"/>
            </a:pPr>
            <a:r>
              <a:rPr lang="en-US" sz="1400" b="1" dirty="0"/>
              <a:t> Verification Status and Loan Performance: </a:t>
            </a:r>
          </a:p>
          <a:p>
            <a:pPr marL="0" indent="0">
              <a:buNone/>
            </a:pPr>
            <a:r>
              <a:rPr lang="en-US" sz="1400" dirty="0"/>
              <a:t>    * Verified loans have higher total amounts, and a large number of fully paid loans fall into this category. This suggests that income verification might correlate with better repayment outcomes.</a:t>
            </a:r>
          </a:p>
          <a:p>
            <a:pPr>
              <a:buFont typeface="Wingdings" panose="05000000000000000000" pitchFamily="2" charset="2"/>
              <a:buChar char="Ø"/>
            </a:pPr>
            <a:r>
              <a:rPr lang="en-US" sz="1400" b="1" dirty="0"/>
              <a:t> Purpose and Default</a:t>
            </a:r>
            <a:r>
              <a:rPr lang="en-US" sz="1400" dirty="0"/>
              <a:t>: </a:t>
            </a:r>
          </a:p>
          <a:p>
            <a:pPr marL="0" indent="0">
              <a:buNone/>
            </a:pPr>
            <a:r>
              <a:rPr lang="en-US" sz="1400" dirty="0"/>
              <a:t>   * Loans taken out for debt consolidation and credit card repayment make up a significant portion of both fully paid and defaulted loans. These loans may represent higher-risk borrowers attempting to manage existing debt, increasing their default likelihood.</a:t>
            </a:r>
          </a:p>
        </p:txBody>
      </p:sp>
    </p:spTree>
    <p:extLst>
      <p:ext uri="{BB962C8B-B14F-4D97-AF65-F5344CB8AC3E}">
        <p14:creationId xmlns:p14="http://schemas.microsoft.com/office/powerpoint/2010/main" val="4094109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3A95-EA4D-46D7-B589-BF0A9AE5E377}"/>
              </a:ext>
            </a:extLst>
          </p:cNvPr>
          <p:cNvSpPr>
            <a:spLocks noGrp="1"/>
          </p:cNvSpPr>
          <p:nvPr>
            <p:ph type="title"/>
          </p:nvPr>
        </p:nvSpPr>
        <p:spPr>
          <a:xfrm>
            <a:off x="1451578" y="1281257"/>
            <a:ext cx="9603275" cy="1049235"/>
          </a:xfrm>
        </p:spPr>
        <p:txBody>
          <a:bodyPr/>
          <a:lstStyle/>
          <a:p>
            <a:pPr algn="ctr"/>
            <a:r>
              <a:rPr lang="en-US" b="1" dirty="0"/>
              <a:t>Conclusion</a:t>
            </a:r>
          </a:p>
        </p:txBody>
      </p:sp>
      <p:sp>
        <p:nvSpPr>
          <p:cNvPr id="3" name="Content Placeholder 2">
            <a:extLst>
              <a:ext uri="{FF2B5EF4-FFF2-40B4-BE49-F238E27FC236}">
                <a16:creationId xmlns:a16="http://schemas.microsoft.com/office/drawing/2014/main" id="{AB4CA190-7D8F-444F-B487-304607D751BD}"/>
              </a:ext>
            </a:extLst>
          </p:cNvPr>
          <p:cNvSpPr>
            <a:spLocks noGrp="1"/>
          </p:cNvSpPr>
          <p:nvPr>
            <p:ph idx="1"/>
          </p:nvPr>
        </p:nvSpPr>
        <p:spPr/>
        <p:txBody>
          <a:bodyPr>
            <a:normAutofit/>
          </a:bodyPr>
          <a:lstStyle/>
          <a:p>
            <a:pPr>
              <a:buFont typeface="Wingdings" panose="05000000000000000000" pitchFamily="2" charset="2"/>
              <a:buChar char="Ø"/>
            </a:pPr>
            <a:r>
              <a:rPr lang="en-US" sz="1400" b="1" dirty="0"/>
              <a:t> Seasonal and Temporal Trends:</a:t>
            </a:r>
          </a:p>
          <a:p>
            <a:pPr marL="0" indent="0">
              <a:buNone/>
            </a:pPr>
            <a:r>
              <a:rPr lang="en-US" sz="1400" dirty="0"/>
              <a:t>    * Loans issued in December have a higher default rate, potentially indicating seasonal financial strain or year-end budgetary issues for borrowers.</a:t>
            </a:r>
          </a:p>
          <a:p>
            <a:pPr marL="0" indent="0">
              <a:buNone/>
            </a:pPr>
            <a:r>
              <a:rPr lang="en-US" sz="1400" dirty="0"/>
              <a:t>    * The year 2011 showed higher default rates, which could be reflective of macroeconomic conditions or specific changes in lending policies.</a:t>
            </a:r>
          </a:p>
          <a:p>
            <a:pPr>
              <a:buFont typeface="Wingdings" panose="05000000000000000000" pitchFamily="2" charset="2"/>
              <a:buChar char="Ø"/>
            </a:pPr>
            <a:r>
              <a:rPr lang="en-US" sz="1400" b="1" dirty="0"/>
              <a:t> Increasing Loan Demand vs. Declining Default Rates:</a:t>
            </a:r>
          </a:p>
          <a:p>
            <a:pPr marL="0" indent="0">
              <a:buNone/>
            </a:pPr>
            <a:r>
              <a:rPr lang="en-US" sz="1400" dirty="0"/>
              <a:t>   * Over time, the number of loans has increased, but default rates have declined, indicating possible improvements in lending practices or risk assessment strategies. However, the increase in the DTI ratio suggests rising financial pressure on borrowers.</a:t>
            </a:r>
          </a:p>
        </p:txBody>
      </p:sp>
    </p:spTree>
    <p:extLst>
      <p:ext uri="{BB962C8B-B14F-4D97-AF65-F5344CB8AC3E}">
        <p14:creationId xmlns:p14="http://schemas.microsoft.com/office/powerpoint/2010/main" val="37221094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A29F-E6AA-4CD1-A369-84D5964DC94B}"/>
              </a:ext>
            </a:extLst>
          </p:cNvPr>
          <p:cNvSpPr>
            <a:spLocks noGrp="1"/>
          </p:cNvSpPr>
          <p:nvPr>
            <p:ph type="title"/>
          </p:nvPr>
        </p:nvSpPr>
        <p:spPr>
          <a:xfrm>
            <a:off x="1451579" y="1218730"/>
            <a:ext cx="9603275" cy="1049235"/>
          </a:xfrm>
        </p:spPr>
        <p:txBody>
          <a:bodyPr/>
          <a:lstStyle/>
          <a:p>
            <a:pPr algn="ctr"/>
            <a:r>
              <a:rPr lang="en-US" b="1" dirty="0"/>
              <a:t>Overall Strategic Implications</a:t>
            </a:r>
          </a:p>
        </p:txBody>
      </p:sp>
      <p:sp>
        <p:nvSpPr>
          <p:cNvPr id="3" name="Content Placeholder 2">
            <a:extLst>
              <a:ext uri="{FF2B5EF4-FFF2-40B4-BE49-F238E27FC236}">
                <a16:creationId xmlns:a16="http://schemas.microsoft.com/office/drawing/2014/main" id="{3B83A772-1EB1-4F88-8383-CBBF9F581F21}"/>
              </a:ext>
            </a:extLst>
          </p:cNvPr>
          <p:cNvSpPr>
            <a:spLocks noGrp="1"/>
          </p:cNvSpPr>
          <p:nvPr>
            <p:ph idx="1"/>
          </p:nvPr>
        </p:nvSpPr>
        <p:spPr/>
        <p:txBody>
          <a:bodyPr>
            <a:normAutofit fontScale="85000" lnSpcReduction="10000"/>
          </a:bodyPr>
          <a:lstStyle/>
          <a:p>
            <a:pPr>
              <a:buFont typeface="Wingdings" panose="05000000000000000000" pitchFamily="2" charset="2"/>
              <a:buChar char="q"/>
            </a:pPr>
            <a:r>
              <a:rPr lang="en-US" dirty="0"/>
              <a:t> Lending strategies should be adjusted to account for the increased risk in 60-month loans, higher DTI ratios, and loans issued at the end of the year</a:t>
            </a:r>
          </a:p>
          <a:p>
            <a:pPr>
              <a:buFont typeface="Wingdings" panose="05000000000000000000" pitchFamily="2" charset="2"/>
              <a:buChar char="q"/>
            </a:pPr>
            <a:endParaRPr lang="en-US" dirty="0"/>
          </a:p>
          <a:p>
            <a:pPr>
              <a:buFont typeface="Wingdings" panose="05000000000000000000" pitchFamily="2" charset="2"/>
              <a:buChar char="q"/>
            </a:pPr>
            <a:r>
              <a:rPr lang="en-US" dirty="0"/>
              <a:t> While income is an important factor, it cannot be the sole determinant in assessing borrower risk. A combination of variables, including DTI, loan term, and verification status, should be used to make more accurate risk assessments.      </a:t>
            </a:r>
          </a:p>
          <a:p>
            <a:pPr marL="0" indent="0">
              <a:buNone/>
            </a:pPr>
            <a:endParaRPr lang="en-US" dirty="0"/>
          </a:p>
          <a:p>
            <a:pPr>
              <a:buFont typeface="Wingdings" panose="05000000000000000000" pitchFamily="2" charset="2"/>
              <a:buChar char="q"/>
            </a:pPr>
            <a:r>
              <a:rPr lang="en-US" dirty="0"/>
              <a:t> Additional precautions (e.g., higher interest rates or smaller loan amounts) should be taken when lending to borrowers taking out loans for debt consolidation or credit card repayment, as these tend to be high-risk categories.</a:t>
            </a:r>
          </a:p>
        </p:txBody>
      </p:sp>
    </p:spTree>
    <p:extLst>
      <p:ext uri="{BB962C8B-B14F-4D97-AF65-F5344CB8AC3E}">
        <p14:creationId xmlns:p14="http://schemas.microsoft.com/office/powerpoint/2010/main" val="28913468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D48AA3-B6F3-4980-AB19-4A1B234A57E0}"/>
              </a:ext>
            </a:extLst>
          </p:cNvPr>
          <p:cNvSpPr>
            <a:spLocks noGrp="1"/>
          </p:cNvSpPr>
          <p:nvPr>
            <p:ph type="title"/>
          </p:nvPr>
        </p:nvSpPr>
        <p:spPr>
          <a:xfrm>
            <a:off x="1300480" y="2039814"/>
            <a:ext cx="10058400" cy="1735017"/>
          </a:xfrm>
        </p:spPr>
        <p:txBody>
          <a:bodyPr/>
          <a:lstStyle/>
          <a:p>
            <a:pPr algn="ctr"/>
            <a:r>
              <a:rPr lang="en-US" b="1" dirty="0"/>
              <a:t>Univariate Analysis</a:t>
            </a:r>
          </a:p>
        </p:txBody>
      </p:sp>
    </p:spTree>
    <p:extLst>
      <p:ext uri="{BB962C8B-B14F-4D97-AF65-F5344CB8AC3E}">
        <p14:creationId xmlns:p14="http://schemas.microsoft.com/office/powerpoint/2010/main" val="680072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451579" y="1217479"/>
            <a:ext cx="9603275" cy="703385"/>
          </a:xfrm>
        </p:spPr>
        <p:txBody>
          <a:bodyPr/>
          <a:lstStyle/>
          <a:p>
            <a:pPr algn="ctr"/>
            <a:r>
              <a:rPr lang="en-IN" b="1" dirty="0"/>
              <a:t>Distribution of Loan Status</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451579" y="5355011"/>
            <a:ext cx="9775090" cy="809358"/>
          </a:xfrm>
        </p:spPr>
        <p:txBody>
          <a:bodyPr/>
          <a:lstStyle/>
          <a:p>
            <a:pPr>
              <a:buFont typeface="Wingdings" panose="05000000000000000000" pitchFamily="2" charset="2"/>
              <a:buChar char="§"/>
            </a:pPr>
            <a:r>
              <a:rPr lang="en-IN" dirty="0"/>
              <a:t>The number of charged off loan is much smaller(14.5%) compared to total count.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5" name="Picture 4">
            <a:extLst>
              <a:ext uri="{FF2B5EF4-FFF2-40B4-BE49-F238E27FC236}">
                <a16:creationId xmlns:a16="http://schemas.microsoft.com/office/drawing/2014/main" id="{4B4E68E1-2BF7-4913-AFBA-FDBBD5A37CE4}"/>
              </a:ext>
            </a:extLst>
          </p:cNvPr>
          <p:cNvPicPr>
            <a:picLocks noChangeAspect="1"/>
          </p:cNvPicPr>
          <p:nvPr/>
        </p:nvPicPr>
        <p:blipFill>
          <a:blip r:embed="rId2"/>
          <a:stretch>
            <a:fillRect/>
          </a:stretch>
        </p:blipFill>
        <p:spPr>
          <a:xfrm>
            <a:off x="1365671" y="2094672"/>
            <a:ext cx="9775090" cy="3086531"/>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305559" y="1214948"/>
            <a:ext cx="10058400" cy="648676"/>
          </a:xfrm>
        </p:spPr>
        <p:txBody>
          <a:bodyPr>
            <a:normAutofit fontScale="90000"/>
          </a:bodyPr>
          <a:lstStyle/>
          <a:p>
            <a:pPr algn="ctr"/>
            <a:r>
              <a:rPr lang="en-US" b="1" dirty="0"/>
              <a:t>Distribution of Term for Loan Status</a:t>
            </a:r>
            <a:br>
              <a:rPr lang="en-US" b="1" dirty="0"/>
            </a:br>
            <a:endParaRPr lang="en-IN" dirty="0"/>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430215" y="5207518"/>
            <a:ext cx="9659816" cy="1048499"/>
          </a:xfrm>
        </p:spPr>
        <p:txBody>
          <a:bodyPr/>
          <a:lstStyle/>
          <a:p>
            <a:pPr>
              <a:buFont typeface="Wingdings" panose="05000000000000000000" pitchFamily="2" charset="2"/>
              <a:buChar char="§"/>
            </a:pPr>
            <a:r>
              <a:rPr lang="en-US" dirty="0"/>
              <a:t>Loan amounts increase with interest rates up to 17.5%, then decline, suggesting higher rates deter borrowing</a:t>
            </a:r>
            <a:endParaRPr lang="en-IN" dirty="0"/>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5" name="Picture 4">
            <a:extLst>
              <a:ext uri="{FF2B5EF4-FFF2-40B4-BE49-F238E27FC236}">
                <a16:creationId xmlns:a16="http://schemas.microsoft.com/office/drawing/2014/main" id="{DC6F6D78-56FA-4073-8218-6128A97D9D53}"/>
              </a:ext>
            </a:extLst>
          </p:cNvPr>
          <p:cNvPicPr>
            <a:picLocks noChangeAspect="1"/>
          </p:cNvPicPr>
          <p:nvPr/>
        </p:nvPicPr>
        <p:blipFill>
          <a:blip r:embed="rId2"/>
          <a:stretch>
            <a:fillRect/>
          </a:stretch>
        </p:blipFill>
        <p:spPr>
          <a:xfrm>
            <a:off x="1430215" y="2114061"/>
            <a:ext cx="9659816" cy="2897728"/>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482841" y="1319844"/>
            <a:ext cx="9603275" cy="508172"/>
          </a:xfrm>
        </p:spPr>
        <p:txBody>
          <a:bodyPr>
            <a:normAutofit fontScale="90000"/>
          </a:bodyPr>
          <a:lstStyle/>
          <a:p>
            <a:pPr algn="ctr"/>
            <a:r>
              <a:rPr lang="en-IN" b="1" dirty="0"/>
              <a:t>Distribution of Term For Grade</a:t>
            </a:r>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IN" dirty="0"/>
          </a:p>
        </p:txBody>
      </p:sp>
      <p:pic>
        <p:nvPicPr>
          <p:cNvPr id="5" name="Picture 4">
            <a:extLst>
              <a:ext uri="{FF2B5EF4-FFF2-40B4-BE49-F238E27FC236}">
                <a16:creationId xmlns:a16="http://schemas.microsoft.com/office/drawing/2014/main" id="{8F8D056C-B7E8-4DBF-9095-1E910E7FE78B}"/>
              </a:ext>
            </a:extLst>
          </p:cNvPr>
          <p:cNvPicPr>
            <a:picLocks noChangeAspect="1"/>
          </p:cNvPicPr>
          <p:nvPr/>
        </p:nvPicPr>
        <p:blipFill>
          <a:blip r:embed="rId2"/>
          <a:stretch>
            <a:fillRect/>
          </a:stretch>
        </p:blipFill>
        <p:spPr>
          <a:xfrm>
            <a:off x="1414585" y="2008572"/>
            <a:ext cx="9671532" cy="3018186"/>
          </a:xfrm>
          <a:prstGeom prst="rect">
            <a:avLst/>
          </a:prstGeom>
        </p:spPr>
      </p:pic>
      <p:sp>
        <p:nvSpPr>
          <p:cNvPr id="6" name="Rectangle 5">
            <a:extLst>
              <a:ext uri="{FF2B5EF4-FFF2-40B4-BE49-F238E27FC236}">
                <a16:creationId xmlns:a16="http://schemas.microsoft.com/office/drawing/2014/main" id="{55DA0362-00BD-403C-AF03-65E58E8FEE68}"/>
              </a:ext>
            </a:extLst>
          </p:cNvPr>
          <p:cNvSpPr/>
          <p:nvPr/>
        </p:nvSpPr>
        <p:spPr>
          <a:xfrm>
            <a:off x="1414585" y="5230154"/>
            <a:ext cx="9671532" cy="646331"/>
          </a:xfrm>
          <a:prstGeom prst="rect">
            <a:avLst/>
          </a:prstGeom>
        </p:spPr>
        <p:txBody>
          <a:bodyPr wrap="square">
            <a:spAutoFit/>
          </a:bodyPr>
          <a:lstStyle/>
          <a:p>
            <a:pPr marL="285750" indent="-285750">
              <a:buFont typeface="Wingdings" panose="05000000000000000000" pitchFamily="2" charset="2"/>
              <a:buChar char="q"/>
            </a:pPr>
            <a:r>
              <a:rPr lang="en-US" dirty="0">
                <a:latin typeface="system-ui"/>
              </a:rPr>
              <a:t>Loans with a 36-month term are primarily composed of grade A and B loans, while loans with a 60-month term mostly consist of grade B, C, and D loans.</a:t>
            </a:r>
            <a:endParaRPr lang="en-US" i="0" dirty="0">
              <a:effectLst/>
              <a:latin typeface="system-ui"/>
            </a:endParaRPr>
          </a:p>
        </p:txBody>
      </p:sp>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4872" y="1204978"/>
            <a:ext cx="10058400" cy="880319"/>
          </a:xfrm>
        </p:spPr>
        <p:txBody>
          <a:bodyPr/>
          <a:lstStyle/>
          <a:p>
            <a:pPr algn="ctr"/>
            <a:r>
              <a:rPr lang="en-IN" b="1" dirty="0"/>
              <a:t>Distribution of Employment Length</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353653" y="5285699"/>
            <a:ext cx="9799620" cy="734646"/>
          </a:xfrm>
        </p:spPr>
        <p:txBody>
          <a:bodyPr>
            <a:normAutofit fontScale="92500" lnSpcReduction="10000"/>
          </a:bodyPr>
          <a:lstStyle/>
          <a:p>
            <a:pPr>
              <a:buFont typeface="Wingdings" panose="05000000000000000000" pitchFamily="2" charset="2"/>
              <a:buChar char="q"/>
            </a:pPr>
            <a:r>
              <a:rPr lang="en-US" dirty="0"/>
              <a:t>Employees with over 10 years of experience are more likely to either default or fully repay their loans.</a:t>
            </a:r>
          </a:p>
          <a:p>
            <a:pPr>
              <a:buFont typeface="Wingdings" panose="05000000000000000000" pitchFamily="2" charset="2"/>
              <a:buChar char="q"/>
            </a:pPr>
            <a:endParaRPr lang="en-IN" dirty="0"/>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endParaRPr lang="en-IN" dirty="0"/>
          </a:p>
        </p:txBody>
      </p:sp>
      <p:pic>
        <p:nvPicPr>
          <p:cNvPr id="5" name="Picture 4">
            <a:extLst>
              <a:ext uri="{FF2B5EF4-FFF2-40B4-BE49-F238E27FC236}">
                <a16:creationId xmlns:a16="http://schemas.microsoft.com/office/drawing/2014/main" id="{22B37E4C-CCF6-495D-B7DA-2CB9A73D07DF}"/>
              </a:ext>
            </a:extLst>
          </p:cNvPr>
          <p:cNvPicPr>
            <a:picLocks noChangeAspect="1"/>
          </p:cNvPicPr>
          <p:nvPr/>
        </p:nvPicPr>
        <p:blipFill>
          <a:blip r:embed="rId2"/>
          <a:stretch>
            <a:fillRect/>
          </a:stretch>
        </p:blipFill>
        <p:spPr>
          <a:xfrm>
            <a:off x="1438031" y="2019390"/>
            <a:ext cx="9659098" cy="3193472"/>
          </a:xfrm>
          <a:prstGeom prst="rect">
            <a:avLst/>
          </a:prstGeom>
        </p:spPr>
      </p:pic>
    </p:spTree>
    <p:extLst>
      <p:ext uri="{BB962C8B-B14F-4D97-AF65-F5344CB8AC3E}">
        <p14:creationId xmlns:p14="http://schemas.microsoft.com/office/powerpoint/2010/main" val="41402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3D4C9-0E32-4C0A-9546-C68AC7FBB823}"/>
              </a:ext>
            </a:extLst>
          </p:cNvPr>
          <p:cNvSpPr>
            <a:spLocks noGrp="1"/>
          </p:cNvSpPr>
          <p:nvPr>
            <p:ph type="title"/>
          </p:nvPr>
        </p:nvSpPr>
        <p:spPr>
          <a:xfrm>
            <a:off x="1451579" y="1266092"/>
            <a:ext cx="9603275" cy="587662"/>
          </a:xfrm>
        </p:spPr>
        <p:txBody>
          <a:bodyPr/>
          <a:lstStyle/>
          <a:p>
            <a:pPr algn="ctr"/>
            <a:r>
              <a:rPr lang="en-US" b="1" dirty="0"/>
              <a:t>Distribution of Home Ownership</a:t>
            </a:r>
          </a:p>
        </p:txBody>
      </p:sp>
      <p:pic>
        <p:nvPicPr>
          <p:cNvPr id="4" name="Content Placeholder 3">
            <a:extLst>
              <a:ext uri="{FF2B5EF4-FFF2-40B4-BE49-F238E27FC236}">
                <a16:creationId xmlns:a16="http://schemas.microsoft.com/office/drawing/2014/main" id="{61EDF28F-456E-444C-AE3C-C4456BD32BF1}"/>
              </a:ext>
            </a:extLst>
          </p:cNvPr>
          <p:cNvPicPr>
            <a:picLocks noGrp="1" noChangeAspect="1"/>
          </p:cNvPicPr>
          <p:nvPr>
            <p:ph idx="1"/>
          </p:nvPr>
        </p:nvPicPr>
        <p:blipFill>
          <a:blip r:embed="rId2"/>
          <a:stretch>
            <a:fillRect/>
          </a:stretch>
        </p:blipFill>
        <p:spPr>
          <a:xfrm>
            <a:off x="1451579" y="2008310"/>
            <a:ext cx="9603275" cy="3079506"/>
          </a:xfrm>
          <a:prstGeom prst="rect">
            <a:avLst/>
          </a:prstGeom>
        </p:spPr>
      </p:pic>
      <p:sp>
        <p:nvSpPr>
          <p:cNvPr id="5" name="Rectangle 4">
            <a:extLst>
              <a:ext uri="{FF2B5EF4-FFF2-40B4-BE49-F238E27FC236}">
                <a16:creationId xmlns:a16="http://schemas.microsoft.com/office/drawing/2014/main" id="{D0C56F1A-3102-470B-9AFC-0DBD9A9599C2}"/>
              </a:ext>
            </a:extLst>
          </p:cNvPr>
          <p:cNvSpPr/>
          <p:nvPr/>
        </p:nvSpPr>
        <p:spPr>
          <a:xfrm>
            <a:off x="1473974" y="5371194"/>
            <a:ext cx="9580880" cy="369332"/>
          </a:xfrm>
          <a:prstGeom prst="rect">
            <a:avLst/>
          </a:prstGeom>
        </p:spPr>
        <p:txBody>
          <a:bodyPr wrap="square">
            <a:spAutoFit/>
          </a:bodyPr>
          <a:lstStyle/>
          <a:p>
            <a:pPr marL="285750" indent="-285750">
              <a:buFont typeface="Wingdings" panose="05000000000000000000" pitchFamily="2" charset="2"/>
              <a:buChar char="q"/>
            </a:pPr>
            <a:r>
              <a:rPr lang="en-US" dirty="0"/>
              <a:t>The majority of borrowers do not own property and are either on a mortgage or renting.</a:t>
            </a:r>
          </a:p>
        </p:txBody>
      </p:sp>
    </p:spTree>
    <p:extLst>
      <p:ext uri="{BB962C8B-B14F-4D97-AF65-F5344CB8AC3E}">
        <p14:creationId xmlns:p14="http://schemas.microsoft.com/office/powerpoint/2010/main" val="11596378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1065</TotalTime>
  <Words>1714</Words>
  <Application>Microsoft Office PowerPoint</Application>
  <PresentationFormat>Widescreen</PresentationFormat>
  <Paragraphs>120</Paragraphs>
  <Slides>32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Gill Sans MT</vt:lpstr>
      <vt:lpstr>Lucida Sans</vt:lpstr>
      <vt:lpstr>system-ui</vt:lpstr>
      <vt:lpstr>Wingdings</vt:lpstr>
      <vt:lpstr>Gallery</vt:lpstr>
      <vt:lpstr>PowerPoint Presentation</vt:lpstr>
      <vt:lpstr>Business Understanding</vt:lpstr>
      <vt:lpstr>Data Preprocessing and Analysis Flow</vt:lpstr>
      <vt:lpstr>Univariate Analysis</vt:lpstr>
      <vt:lpstr>Distribution of Loan Status</vt:lpstr>
      <vt:lpstr>Distribution of Term for Loan Status </vt:lpstr>
      <vt:lpstr>Distribution of Term For Grade</vt:lpstr>
      <vt:lpstr>Distribution of Employment Length</vt:lpstr>
      <vt:lpstr>Distribution of Home Ownership</vt:lpstr>
      <vt:lpstr>Distribution of Purpose</vt:lpstr>
      <vt:lpstr>Distribution of Verification Status </vt:lpstr>
      <vt:lpstr>Distribution of Issued Month and Year </vt:lpstr>
      <vt:lpstr>Bivariate Analysis</vt:lpstr>
      <vt:lpstr>Loan Amount VS Loan Status</vt:lpstr>
      <vt:lpstr>Annual Income VS Loan Purpose</vt:lpstr>
      <vt:lpstr>Annual Income VS Loan Amount </vt:lpstr>
      <vt:lpstr>Annual Income VS Home Ownership </vt:lpstr>
      <vt:lpstr>Loan Amount VS Employee Length</vt:lpstr>
      <vt:lpstr>Loan Amount VS Verification Status</vt:lpstr>
      <vt:lpstr>Term VS Loan Amount </vt:lpstr>
      <vt:lpstr>Comparison of Interest Rate based on Grade </vt:lpstr>
      <vt:lpstr>Comparison of DTI over Grade for Loan Status</vt:lpstr>
      <vt:lpstr>Distribution of Interest Rate based on Loan Status</vt:lpstr>
      <vt:lpstr>Distribution Of Loan Status for Issue Year</vt:lpstr>
      <vt:lpstr>Univariate Analysis</vt:lpstr>
      <vt:lpstr>Univariate Analysis</vt:lpstr>
      <vt:lpstr>Bivariate Analysis</vt:lpstr>
      <vt:lpstr>Bivariate Analysis</vt:lpstr>
      <vt:lpstr>Conclusion</vt:lpstr>
      <vt:lpstr>Conclusion</vt:lpstr>
      <vt:lpstr>Conclusion</vt:lpstr>
      <vt:lpstr>Overall Strategic 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Gettam Narasimhan, Nirosh Kumar</cp:lastModifiedBy>
  <cp:revision>88</cp:revision>
  <dcterms:created xsi:type="dcterms:W3CDTF">2022-06-06T16:58:12Z</dcterms:created>
  <dcterms:modified xsi:type="dcterms:W3CDTF">2024-09-24T09:03:38Z</dcterms:modified>
</cp:coreProperties>
</file>