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4DBE3"/>
          </a:solidFill>
        </a:fill>
      </a:tcStyle>
    </a:wholeTbl>
    <a:band2H>
      <a:tcTxStyle b="def" i="def"/>
      <a:tcStyle>
        <a:tcBdr/>
        <a:fill>
          <a:solidFill>
            <a:srgbClr val="EBEEF2"/>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Row>
  </a:tblStyle>
  <a:tblStyle styleId="{C7B018BB-80A7-4F77-B60F-C8B233D01FF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FE2D3"/>
          </a:solidFill>
        </a:fill>
      </a:tcStyle>
    </a:wholeTbl>
    <a:band2H>
      <a:tcTxStyle b="def" i="def"/>
      <a:tcStyle>
        <a:tcBdr/>
        <a:fill>
          <a:solidFill>
            <a:srgbClr val="F0F1EA"/>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Row>
  </a:tblStyle>
  <a:tblStyle styleId="{EEE7283C-3CF3-47DC-8721-378D4A62B22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EDCE1"/>
          </a:solidFill>
        </a:fill>
      </a:tcStyle>
    </a:wholeTbl>
    <a:band2H>
      <a:tcTxStyle b="def" i="def"/>
      <a:tcStyle>
        <a:tcBdr/>
        <a:fill>
          <a:solidFill>
            <a:srgbClr val="EFEEF1"/>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Row>
  </a:tblStyle>
  <a:tblStyle styleId="{CF821DB8-F4EB-4A41-A1BA-3FCAFE7338EE}" styleName="">
    <a:tblBg/>
    <a:wholeTbl>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004141"/>
          </a:solidFill>
        </a:fill>
      </a:tcStyle>
    </a:band2H>
    <a:firstCol>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doni SvtyTwo ITC TT-Bold"/>
          <a:ea typeface="Bodoni SvtyTwo ITC TT-Bold"/>
          <a:cs typeface="Bodoni SvtyTwo ITC TT-Bold"/>
        </a:font>
        <a:srgbClr val="414141"/>
      </a:tcTxStyle>
      <a:tcStyle>
        <a:tcBdr>
          <a:left>
            <a:ln w="12700" cap="flat">
              <a:noFill/>
              <a:miter lim="400000"/>
            </a:ln>
          </a:left>
          <a:right>
            <a:ln w="12700" cap="flat">
              <a:noFill/>
              <a:miter lim="400000"/>
            </a:ln>
          </a:right>
          <a:top>
            <a:ln w="508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rgbClr val="004141"/>
          </a:solidFill>
        </a:fill>
      </a:tcStyle>
    </a:lastRow>
    <a:firstRow>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254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CDCDCD"/>
          </a:solidFill>
        </a:fill>
      </a:tcStyle>
    </a:wholeTbl>
    <a:band2H>
      <a:tcTxStyle b="def" i="def"/>
      <a:tcStyle>
        <a:tcBdr/>
        <a:fill>
          <a:solidFill>
            <a:srgbClr val="E8E8E8"/>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firstRow>
  </a:tblStyle>
  <a:tblStyle styleId="{2708684C-4D16-4618-839F-0558EEFCDFE6}" styleName="">
    <a:tblBg/>
    <a:wholeTbl>
      <a:tcTxStyle b="off" i="off">
        <a:font>
          <a:latin typeface="Bodoni SvtyTwo ITC TT-Book"/>
          <a:ea typeface="Bodoni SvtyTwo ITC TT-Book"/>
          <a:cs typeface="Bodoni SvtyTwo ITC TT-Book"/>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wholeTbl>
    <a:band2H>
      <a:tcTxStyle b="def" i="def"/>
      <a:tcStyle>
        <a:tcBdr/>
        <a:fill>
          <a:solidFill>
            <a:srgbClr val="FFFFFF"/>
          </a:solidFill>
        </a:fill>
      </a:tcStyle>
    </a:band2H>
    <a:firstCol>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firstCol>
    <a:lastRow>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508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lastRow>
    <a:firstRow>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254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lvl1pPr>
              <a:defRPr sz="1400"/>
            </a:lvl1pPr>
          </a:lstStyle>
          <a:p>
            <a:pPr/>
            <a:r>
              <a:t>My name is Zhengyang Zuo. The project I want to introduce is “foreign exchange directionality prediction”.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defRPr sz="1400"/>
            </a:pPr>
            <a:r>
              <a:t>So, why do we want to work on the project?</a:t>
            </a:r>
          </a:p>
          <a:p>
            <a:pPr>
              <a:defRPr sz="1400"/>
            </a:pPr>
          </a:p>
          <a:p>
            <a:pPr>
              <a:defRPr sz="1400"/>
            </a:pPr>
            <a:r>
              <a:t>The reason we want to do this project is that we want to predict the pattern or trend of foreign exchange market.</a:t>
            </a:r>
          </a:p>
          <a:p>
            <a:pPr>
              <a:defRPr sz="1400"/>
            </a:pPr>
          </a:p>
          <a:p>
            <a:pPr>
              <a:defRPr sz="1400"/>
            </a:pPr>
            <a:r>
              <a:t>As we all know, the foreign exchange market is changing rapidly, and we hardly can find some rules or patterns from the exchange price and rate. </a:t>
            </a:r>
          </a:p>
          <a:p>
            <a:pPr>
              <a:defRPr sz="1400"/>
            </a:pPr>
          </a:p>
          <a:p>
            <a:pPr>
              <a:defRPr sz="1400"/>
            </a:pPr>
            <a:r>
              <a:t>So in this project, we want to use machine learning methods to predict trend in foreign exchange price and rate.</a:t>
            </a:r>
          </a:p>
          <a:p>
            <a:pPr>
              <a:defRPr sz="1400"/>
            </a:pPr>
          </a:p>
          <a:p>
            <a:pPr>
              <a:defRPr sz="1400"/>
            </a:pPr>
            <a:r>
              <a:t>We want to find factors that have influence on foreign exchange price and rate, or to be specific, the bid price. And we want to help traders to make decision of whether to exchange between currencies at a time point given previous currency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defRPr sz="1400"/>
            </a:pPr>
            <a:r>
              <a:t>In this project, we focused on predicting the directionality of bid price of two currencies. By saying directionality, it means whether the current bid price is higher than the bid price of previous transaction. To be specific, we used Euro to US Dollar as the pair of currencies to predict on. </a:t>
            </a:r>
          </a:p>
          <a:p>
            <a:pPr>
              <a:defRPr sz="1400"/>
            </a:pPr>
          </a:p>
          <a:p>
            <a:pPr>
              <a:defRPr sz="1400"/>
            </a:pPr>
            <a:r>
              <a:t>If we want to use machine learning approaches to do predictions, we need features for the machine learning model to do training and predictions. In this project, we used the following features. First feature is the average bid price in a given previous time period. To be specific, we used 5 minutes as the length of the time period. Second feature is the difference of maximum and minimum of bid price during the 5 minutes time period. Third feature is the difference of bid price in last transaction and the bid price in the transaction 5 minutes ago. Fourth feature is the difference between bid prices in last 2 transactions. The last feature is the difference between last bid price and ask price.</a:t>
            </a:r>
          </a:p>
          <a:p>
            <a:pPr>
              <a:defRPr sz="1400"/>
            </a:pPr>
          </a:p>
          <a:p>
            <a:pPr>
              <a:defRPr sz="1400"/>
            </a:pPr>
            <a:r>
              <a:t>As you know, the features are continuous. Foe easiness, we transformed the features into binary values (TRUE or FALSE) using thresholds.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defRPr sz="1400"/>
            </a:pPr>
            <a:r>
              <a:t>In this project, we used Java and Cassandra, which is a NoSQL database, for preparing the data we need for use of machine learning approaches.</a:t>
            </a:r>
          </a:p>
          <a:p>
            <a:pPr>
              <a:defRPr sz="1400"/>
            </a:pPr>
          </a:p>
          <a:p>
            <a:pPr>
              <a:defRPr sz="1400"/>
            </a:pPr>
            <a:r>
              <a:t>We used Spark as the platform, which is a fast and general engine for big data processing. We used the Spark Pipeline APIs for transforming the features, training the model, and making predictions. This part is implemented in Scala, which is a JVM-based general purpose language. The pipeline in Spark is a structured way to represent the process of implementing machine learning approaches. It consists of transformers, which manipulates data, extract and transform features, and estimator, which represents a learning algorithm or any algorithm that fits or trains on data.</a:t>
            </a:r>
          </a:p>
          <a:p>
            <a:pPr>
              <a:defRPr sz="1400"/>
            </a:pPr>
          </a:p>
          <a:p>
            <a:pPr>
              <a:defRPr sz="1400"/>
            </a:pPr>
            <a:r>
              <a:t>We used random forest as the model. A random forest is just like a forest, which consists of multiple decision trees. And by saying “random”, it means that each decision tree uses random subset of features, and random subset of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defRPr sz="1400"/>
            </a:pPr>
            <a:r>
              <a:t>Now I want to talk about the final result.</a:t>
            </a:r>
          </a:p>
          <a:p>
            <a:pPr>
              <a:defRPr sz="1400"/>
            </a:pPr>
          </a:p>
          <a:p>
            <a:pPr>
              <a:defRPr sz="1400"/>
            </a:pPr>
            <a:r>
              <a:t>We generated 50 trees for the random forest model, and used sample data of the Euro to US Dollar data set in Oct. 2010. We split the data into training data and testing data, and the testing data consists of 3960 instances in total.</a:t>
            </a:r>
          </a:p>
          <a:p>
            <a:pPr>
              <a:defRPr sz="1400"/>
            </a:pPr>
          </a:p>
          <a:p>
            <a:pPr>
              <a:defRPr sz="1400"/>
            </a:pPr>
            <a:r>
              <a:t>After testing on the test data, we got the classification accuracy as 57%. And we has a confusion matrix as follows. In the matrix, TRUE means positive directionality, in another word, the current bid price is higher than previous bid price. On contrary, FALSE means negative or neutral directionality, which means current bid price is lower or equal to previous bid price. </a:t>
            </a:r>
          </a:p>
          <a:p>
            <a:pPr>
              <a:defRPr sz="1400"/>
            </a:pPr>
          </a:p>
          <a:p>
            <a:pPr>
              <a:defRPr sz="1400"/>
            </a:pPr>
            <a:r>
              <a:t>In the matrix, the columns mean instances that are classified as corresponding labels, while the rows mean instances that are actually in the label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defRPr sz="1400"/>
            </a:pPr>
            <a:r>
              <a:t>Now, the error analysis for the results.</a:t>
            </a:r>
          </a:p>
          <a:p>
            <a:pPr>
              <a:defRPr sz="1400"/>
            </a:pPr>
          </a:p>
          <a:p>
            <a:pPr>
              <a:defRPr sz="1400"/>
            </a:pPr>
            <a:r>
              <a:t>As we can see from the confusion matrix, most of the instances, or to be specific, 99% of instances are classified as FALSE. Only a few are classified as TRUE. </a:t>
            </a:r>
          </a:p>
          <a:p>
            <a:pPr>
              <a:defRPr sz="1400"/>
            </a:pPr>
          </a:p>
          <a:p>
            <a:pPr>
              <a:defRPr sz="1400"/>
            </a:pPr>
            <a:r>
              <a:t>By investigating the test data, we found that 57% of instances actually have FALSE labels, which is very close to the classification accuracy. This means that the classification is almost like a majority vote on labels. So why is this? I think the reason is as follows. </a:t>
            </a:r>
          </a:p>
          <a:p>
            <a:pPr>
              <a:defRPr sz="1400"/>
            </a:pPr>
          </a:p>
          <a:p>
            <a:pPr>
              <a:defRPr sz="1400"/>
            </a:pPr>
            <a:r>
              <a:t>We don’t have too many labels, and the labels are not distinguishable enough. Thus, each decision tree only has a few (2~3) features, and because it make decisions by doing majority vote on leaf nodes, the prior distributions of labels have high influence on the decision. Thus, most of the decision trees vote FALSE for most times. Further because the random forest use majority vote among decision trees to make predictions, it predicts FALSE for most times.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defRPr sz="1400"/>
            </a:pPr>
            <a:r>
              <a:t>From the error analysis, we can see that there are plenty of space for improvement in this project. For example, we can try to extract more features, probably from other currencies, and do some feature engineering to generate more complex features. We can also try different models other than random forest, do feature selection, and tune model parameters to get a best result.</a:t>
            </a:r>
          </a:p>
          <a:p>
            <a:pPr>
              <a:defRPr sz="1400"/>
            </a:pPr>
          </a:p>
          <a:p>
            <a:pPr>
              <a:defRPr sz="1400"/>
            </a:pPr>
            <a:r>
              <a:t>For the next project following this project, I think we can do more sophisticated predictions, such as predicting which pair of currencies is most profitable to exchange on, or how much is the profit for exchange on a give currencies pair.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That’s all for my presentation, thanks for attention.</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6591300"/>
            <a:ext cx="11999454" cy="0"/>
          </a:xfrm>
          <a:prstGeom prst="line">
            <a:avLst/>
          </a:prstGeom>
          <a:ln w="12700">
            <a:solidFill>
              <a:srgbClr val="444444">
                <a:alpha val="30000"/>
              </a:srgbClr>
            </a:solidFill>
            <a:miter lim="400000"/>
          </a:ln>
        </p:spPr>
        <p:txBody>
          <a:bodyPr lIns="45718" tIns="45718" rIns="45718" bIns="45718"/>
          <a:lstStyle/>
          <a:p>
            <a:pPr/>
          </a:p>
        </p:txBody>
      </p:sp>
      <p:sp>
        <p:nvSpPr>
          <p:cNvPr id="14" name="Shape 14"/>
          <p:cNvSpPr/>
          <p:nvPr/>
        </p:nvSpPr>
        <p:spPr>
          <a:xfrm>
            <a:off x="507999" y="4089400"/>
            <a:ext cx="12000020" cy="0"/>
          </a:xfrm>
          <a:prstGeom prst="line">
            <a:avLst/>
          </a:prstGeom>
          <a:ln w="12700">
            <a:solidFill>
              <a:srgbClr val="444444">
                <a:alpha val="30000"/>
              </a:srgbClr>
            </a:solidFill>
            <a:miter lim="400000"/>
          </a:ln>
        </p:spPr>
        <p:txBody>
          <a:bodyPr lIns="45718" tIns="45718" rIns="45718" bIns="45718"/>
          <a:lstStyle/>
          <a:p>
            <a:pPr/>
          </a:p>
        </p:txBody>
      </p:sp>
      <p:sp>
        <p:nvSpPr>
          <p:cNvPr id="15" name="Shape 15"/>
          <p:cNvSpPr/>
          <p:nvPr/>
        </p:nvSpPr>
        <p:spPr>
          <a:xfrm flipV="1">
            <a:off x="7994301" y="4526255"/>
            <a:ext cx="2" cy="1642760"/>
          </a:xfrm>
          <a:prstGeom prst="line">
            <a:avLst/>
          </a:prstGeom>
          <a:ln w="12700">
            <a:solidFill>
              <a:srgbClr val="444444">
                <a:alpha val="30000"/>
              </a:srgbClr>
            </a:solidFill>
            <a:miter lim="400000"/>
          </a:ln>
        </p:spPr>
        <p:txBody>
          <a:bodyPr lIns="45718" tIns="45718" rIns="45718" bIns="45718"/>
          <a:lstStyle/>
          <a:p>
            <a:pPr/>
          </a:p>
        </p:txBody>
      </p:sp>
      <p:sp>
        <p:nvSpPr>
          <p:cNvPr id="16" name="Shape 16"/>
          <p:cNvSpPr/>
          <p:nvPr>
            <p:ph type="body" sz="quarter" idx="1"/>
          </p:nvPr>
        </p:nvSpPr>
        <p:spPr>
          <a:xfrm>
            <a:off x="508000" y="3505200"/>
            <a:ext cx="7200900" cy="508000"/>
          </a:xfrm>
          <a:prstGeom prst="rect">
            <a:avLst/>
          </a:prstGeom>
        </p:spPr>
        <p:txBody>
          <a:bodyPr/>
          <a:lstStyle>
            <a:lvl1pPr marL="0" indent="0">
              <a:lnSpc>
                <a:spcPct val="110000"/>
              </a:lnSpc>
              <a:spcBef>
                <a:spcPts val="0"/>
              </a:spcBef>
              <a:buClrTx/>
              <a:buSzTx/>
              <a:buFontTx/>
              <a:buNone/>
              <a:defRPr i="1" sz="2400"/>
            </a:lvl1pPr>
          </a:lstStyle>
          <a:p>
            <a:pPr/>
            <a:r>
              <a:t>Lorem Ipsum Dolor</a:t>
            </a:r>
          </a:p>
        </p:txBody>
      </p:sp>
      <p:sp>
        <p:nvSpPr>
          <p:cNvPr id="17" name="Shape 17"/>
          <p:cNvSpPr/>
          <p:nvPr>
            <p:ph type="title"/>
          </p:nvPr>
        </p:nvSpPr>
        <p:spPr>
          <a:xfrm>
            <a:off x="508000" y="4140200"/>
            <a:ext cx="7200900" cy="2413000"/>
          </a:xfrm>
          <a:prstGeom prst="rect">
            <a:avLst/>
          </a:prstGeom>
        </p:spPr>
        <p:txBody>
          <a:bodyPr/>
          <a:lstStyle>
            <a:lvl1pPr algn="l"/>
          </a:lstStyle>
          <a:p>
            <a:pPr/>
            <a:r>
              <a:t>Title Text</a:t>
            </a:r>
          </a:p>
        </p:txBody>
      </p:sp>
      <p:sp>
        <p:nvSpPr>
          <p:cNvPr id="18" name="Shape 18"/>
          <p:cNvSpPr/>
          <p:nvPr>
            <p:ph type="body" sz="quarter" idx="13"/>
          </p:nvPr>
        </p:nvSpPr>
        <p:spPr>
          <a:xfrm>
            <a:off x="8280400" y="4140200"/>
            <a:ext cx="4241800" cy="2413000"/>
          </a:xfrm>
          <a:prstGeom prst="rect">
            <a:avLst/>
          </a:prstGeom>
        </p:spPr>
        <p:txBody>
          <a:bodyPr/>
          <a:lstStyle/>
          <a:p>
            <a:pPr marL="0" indent="0">
              <a:spcBef>
                <a:spcPts val="0"/>
              </a:spcBef>
              <a:buClrTx/>
              <a:buSzTx/>
              <a:buFontTx/>
              <a:buNone/>
              <a:defRPr sz="2400"/>
            </a:pPr>
          </a:p>
        </p:txBody>
      </p:sp>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7" name="Shape 107"/>
          <p:cNvSpPr/>
          <p:nvPr>
            <p:ph type="body" sz="quarter" idx="1"/>
          </p:nvPr>
        </p:nvSpPr>
        <p:spPr>
          <a:xfrm>
            <a:off x="533400" y="5969000"/>
            <a:ext cx="11938000" cy="609600"/>
          </a:xfrm>
          <a:prstGeom prst="rect">
            <a:avLst/>
          </a:prstGeom>
        </p:spPr>
        <p:txBody>
          <a:bodyPr anchor="t"/>
          <a:lstStyle>
            <a:lvl1pPr marL="0" indent="0" algn="ctr">
              <a:spcBef>
                <a:spcPts val="1200"/>
              </a:spcBef>
              <a:buClrTx/>
              <a:buSzTx/>
              <a:buFontTx/>
              <a:buNone/>
              <a:defRPr i="1" sz="3000"/>
            </a:lvl1pPr>
          </a:lstStyle>
          <a:p>
            <a:pPr/>
            <a:r>
              <a:t>–Johnny Appleseed</a:t>
            </a:r>
          </a:p>
        </p:txBody>
      </p:sp>
      <p:sp>
        <p:nvSpPr>
          <p:cNvPr id="108" name="Shape 108"/>
          <p:cNvSpPr/>
          <p:nvPr>
            <p:ph type="body" sz="quarter" idx="13"/>
          </p:nvPr>
        </p:nvSpPr>
        <p:spPr>
          <a:xfrm>
            <a:off x="1270000" y="4254500"/>
            <a:ext cx="10464800" cy="711200"/>
          </a:xfrm>
          <a:prstGeom prst="rect">
            <a:avLst/>
          </a:prstGeom>
        </p:spPr>
        <p:txBody>
          <a:bodyPr/>
          <a:lstStyle/>
          <a:p>
            <a:pPr marL="0" indent="0" algn="ctr">
              <a:spcBef>
                <a:spcPts val="0"/>
              </a:spcBef>
              <a:buClrTx/>
              <a:buSzTx/>
              <a:buFontTx/>
              <a:buNone/>
            </a:pPr>
          </a:p>
        </p:txBody>
      </p:sp>
      <p:sp>
        <p:nvSpPr>
          <p:cNvPr id="109" name="Shape 1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6" name="Shape 26"/>
          <p:cNvSpPr/>
          <p:nvPr/>
        </p:nvSpPr>
        <p:spPr>
          <a:xfrm flipV="1">
            <a:off x="7994301" y="7053554"/>
            <a:ext cx="2" cy="1642760"/>
          </a:xfrm>
          <a:prstGeom prst="line">
            <a:avLst/>
          </a:prstGeom>
          <a:ln w="12700">
            <a:solidFill>
              <a:srgbClr val="444444">
                <a:alpha val="30000"/>
              </a:srgbClr>
            </a:solidFill>
            <a:miter lim="400000"/>
          </a:ln>
        </p:spPr>
        <p:txBody>
          <a:bodyPr lIns="45718" tIns="45718" rIns="45718" bIns="45718"/>
          <a:lstStyle/>
          <a:p>
            <a:pPr/>
          </a:p>
        </p:txBody>
      </p:sp>
      <p:sp>
        <p:nvSpPr>
          <p:cNvPr id="27" name="Shape 27"/>
          <p:cNvSpPr/>
          <p:nvPr/>
        </p:nvSpPr>
        <p:spPr>
          <a:xfrm>
            <a:off x="508000" y="9131300"/>
            <a:ext cx="11999454" cy="0"/>
          </a:xfrm>
          <a:prstGeom prst="line">
            <a:avLst/>
          </a:prstGeom>
          <a:ln w="12700">
            <a:solidFill>
              <a:srgbClr val="444444">
                <a:alpha val="30000"/>
              </a:srgbClr>
            </a:solidFill>
            <a:miter lim="400000"/>
          </a:ln>
        </p:spPr>
        <p:txBody>
          <a:bodyPr lIns="45718" tIns="45718" rIns="45718" bIns="45718"/>
          <a:lstStyle/>
          <a:p>
            <a:pPr/>
          </a:p>
        </p:txBody>
      </p:sp>
      <p:sp>
        <p:nvSpPr>
          <p:cNvPr id="28" name="Shape 28"/>
          <p:cNvSpPr/>
          <p:nvPr/>
        </p:nvSpPr>
        <p:spPr>
          <a:xfrm>
            <a:off x="507999" y="6629400"/>
            <a:ext cx="12000020" cy="0"/>
          </a:xfrm>
          <a:prstGeom prst="line">
            <a:avLst/>
          </a:prstGeom>
          <a:ln w="12700">
            <a:solidFill>
              <a:srgbClr val="444444">
                <a:alpha val="30000"/>
              </a:srgbClr>
            </a:solidFill>
            <a:miter lim="400000"/>
          </a:ln>
        </p:spPr>
        <p:txBody>
          <a:bodyPr lIns="45718" tIns="45718" rIns="45718" bIns="45718"/>
          <a:lstStyle/>
          <a:p>
            <a:pPr/>
          </a:p>
        </p:txBody>
      </p:sp>
      <p:sp>
        <p:nvSpPr>
          <p:cNvPr id="29" name="Shape 29"/>
          <p:cNvSpPr/>
          <p:nvPr/>
        </p:nvSpPr>
        <p:spPr>
          <a:xfrm flipV="1">
            <a:off x="7994301" y="7053554"/>
            <a:ext cx="2" cy="1642760"/>
          </a:xfrm>
          <a:prstGeom prst="line">
            <a:avLst/>
          </a:prstGeom>
          <a:ln w="12700">
            <a:solidFill>
              <a:srgbClr val="444444">
                <a:alpha val="30000"/>
              </a:srgbClr>
            </a:solidFill>
            <a:miter lim="400000"/>
          </a:ln>
        </p:spPr>
        <p:txBody>
          <a:bodyPr lIns="45718" tIns="45718" rIns="45718" bIns="45718"/>
          <a:lstStyle/>
          <a:p>
            <a:pPr/>
          </a:p>
        </p:txBody>
      </p:sp>
      <p:sp>
        <p:nvSpPr>
          <p:cNvPr id="30" name="Shape 30"/>
          <p:cNvSpPr/>
          <p:nvPr>
            <p:ph type="body" sz="quarter" idx="1"/>
          </p:nvPr>
        </p:nvSpPr>
        <p:spPr>
          <a:xfrm>
            <a:off x="508000" y="6096000"/>
            <a:ext cx="7200900" cy="508000"/>
          </a:xfrm>
          <a:prstGeom prst="rect">
            <a:avLst/>
          </a:prstGeom>
        </p:spPr>
        <p:txBody>
          <a:bodyPr/>
          <a:lstStyle>
            <a:lvl1pPr marL="0" indent="0">
              <a:lnSpc>
                <a:spcPct val="110000"/>
              </a:lnSpc>
              <a:spcBef>
                <a:spcPts val="0"/>
              </a:spcBef>
              <a:buClrTx/>
              <a:buSzTx/>
              <a:buFontTx/>
              <a:buNone/>
              <a:defRPr i="1" sz="2400"/>
            </a:lvl1pPr>
          </a:lstStyle>
          <a:p>
            <a:pPr/>
            <a:r>
              <a:t>Lorem Ipsum Dolor</a:t>
            </a:r>
          </a:p>
        </p:txBody>
      </p:sp>
      <p:sp>
        <p:nvSpPr>
          <p:cNvPr id="31" name="Shape 31"/>
          <p:cNvSpPr/>
          <p:nvPr>
            <p:ph type="pic" idx="13"/>
          </p:nvPr>
        </p:nvSpPr>
        <p:spPr>
          <a:xfrm>
            <a:off x="596900" y="633460"/>
            <a:ext cx="11811000" cy="5207003"/>
          </a:xfrm>
          <a:prstGeom prst="rect">
            <a:avLst/>
          </a:prstGeom>
        </p:spPr>
        <p:txBody>
          <a:bodyPr lIns="91439" tIns="45719" rIns="91439" bIns="45719" anchor="t">
            <a:noAutofit/>
          </a:bodyPr>
          <a:lstStyle/>
          <a:p>
            <a:pPr/>
          </a:p>
        </p:txBody>
      </p:sp>
      <p:sp>
        <p:nvSpPr>
          <p:cNvPr id="32" name="Shape 32"/>
          <p:cNvSpPr/>
          <p:nvPr>
            <p:ph type="title"/>
          </p:nvPr>
        </p:nvSpPr>
        <p:spPr>
          <a:xfrm>
            <a:off x="508000" y="6680200"/>
            <a:ext cx="7200900" cy="2413000"/>
          </a:xfrm>
          <a:prstGeom prst="rect">
            <a:avLst/>
          </a:prstGeom>
        </p:spPr>
        <p:txBody>
          <a:bodyPr/>
          <a:lstStyle>
            <a:lvl1pPr algn="l"/>
          </a:lstStyle>
          <a:p>
            <a:pPr/>
            <a:r>
              <a:t>Title Text</a:t>
            </a:r>
          </a:p>
        </p:txBody>
      </p:sp>
      <p:sp>
        <p:nvSpPr>
          <p:cNvPr id="33" name="Shape 33"/>
          <p:cNvSpPr/>
          <p:nvPr>
            <p:ph type="body" sz="quarter" idx="14"/>
          </p:nvPr>
        </p:nvSpPr>
        <p:spPr>
          <a:xfrm>
            <a:off x="8280400" y="6680200"/>
            <a:ext cx="4241800" cy="2413000"/>
          </a:xfrm>
          <a:prstGeom prst="rect">
            <a:avLst/>
          </a:prstGeom>
        </p:spPr>
        <p:txBody>
          <a:bodyPr/>
          <a:lstStyle/>
          <a:p>
            <a:pPr marL="0" indent="0">
              <a:spcBef>
                <a:spcPts val="0"/>
              </a:spcBef>
              <a:buClrTx/>
              <a:buSzTx/>
              <a:buFontTx/>
              <a:buNone/>
              <a:defRPr sz="2400"/>
            </a:pP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Shape 41"/>
          <p:cNvSpPr/>
          <p:nvPr>
            <p:ph type="title"/>
          </p:nvPr>
        </p:nvSpPr>
        <p:spPr>
          <a:xfrm>
            <a:off x="508000" y="3670300"/>
            <a:ext cx="11988800" cy="2413000"/>
          </a:xfrm>
          <a:prstGeom prst="rect">
            <a:avLst/>
          </a:prstGeom>
        </p:spPr>
        <p:txBody>
          <a:bodyPr/>
          <a:lstStyle/>
          <a:p>
            <a:pPr/>
            <a:r>
              <a:t>Title Text</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Shape 49"/>
          <p:cNvSpPr/>
          <p:nvPr/>
        </p:nvSpPr>
        <p:spPr>
          <a:xfrm>
            <a:off x="507999" y="4876800"/>
            <a:ext cx="5676376" cy="0"/>
          </a:xfrm>
          <a:prstGeom prst="line">
            <a:avLst/>
          </a:prstGeom>
          <a:ln w="12700">
            <a:solidFill>
              <a:srgbClr val="444444">
                <a:alpha val="30000"/>
              </a:srgbClr>
            </a:solidFill>
            <a:miter lim="400000"/>
          </a:ln>
        </p:spPr>
        <p:txBody>
          <a:bodyPr lIns="45718" tIns="45718" rIns="45718" bIns="45718"/>
          <a:lstStyle/>
          <a:p>
            <a:pPr/>
          </a:p>
        </p:txBody>
      </p:sp>
      <p:sp>
        <p:nvSpPr>
          <p:cNvPr id="50" name="Shape 50"/>
          <p:cNvSpPr/>
          <p:nvPr/>
        </p:nvSpPr>
        <p:spPr>
          <a:xfrm>
            <a:off x="508000" y="2768600"/>
            <a:ext cx="5676317" cy="0"/>
          </a:xfrm>
          <a:prstGeom prst="line">
            <a:avLst/>
          </a:prstGeom>
          <a:ln w="12700">
            <a:solidFill>
              <a:srgbClr val="444444">
                <a:alpha val="30000"/>
              </a:srgbClr>
            </a:solidFill>
            <a:miter lim="400000"/>
          </a:ln>
        </p:spPr>
        <p:txBody>
          <a:bodyPr lIns="45718" tIns="45718" rIns="45718" bIns="45718"/>
          <a:lstStyle/>
          <a:p>
            <a:pPr/>
          </a:p>
        </p:txBody>
      </p:sp>
      <p:sp>
        <p:nvSpPr>
          <p:cNvPr id="51" name="Shape 51"/>
          <p:cNvSpPr/>
          <p:nvPr>
            <p:ph type="body" sz="quarter" idx="1"/>
          </p:nvPr>
        </p:nvSpPr>
        <p:spPr>
          <a:xfrm>
            <a:off x="508000" y="2171700"/>
            <a:ext cx="5676900" cy="508000"/>
          </a:xfrm>
          <a:prstGeom prst="rect">
            <a:avLst/>
          </a:prstGeom>
        </p:spPr>
        <p:txBody>
          <a:bodyPr anchor="b"/>
          <a:lstStyle>
            <a:lvl1pPr marL="0" indent="0">
              <a:lnSpc>
                <a:spcPct val="110000"/>
              </a:lnSpc>
              <a:spcBef>
                <a:spcPts val="0"/>
              </a:spcBef>
              <a:buClrTx/>
              <a:buSzTx/>
              <a:buFontTx/>
              <a:buNone/>
              <a:defRPr i="1" sz="2400"/>
            </a:lvl1pPr>
          </a:lstStyle>
          <a:p>
            <a:pPr/>
            <a:r>
              <a:t>Lorem Ipsum Dolor</a:t>
            </a:r>
          </a:p>
        </p:txBody>
      </p:sp>
      <p:sp>
        <p:nvSpPr>
          <p:cNvPr id="52" name="Shape 52"/>
          <p:cNvSpPr/>
          <p:nvPr>
            <p:ph type="pic" sz="half" idx="13"/>
          </p:nvPr>
        </p:nvSpPr>
        <p:spPr>
          <a:xfrm>
            <a:off x="6818218" y="647698"/>
            <a:ext cx="5588002" cy="8331202"/>
          </a:xfrm>
          <a:prstGeom prst="rect">
            <a:avLst/>
          </a:prstGeom>
        </p:spPr>
        <p:txBody>
          <a:bodyPr lIns="91439" tIns="45719" rIns="91439" bIns="45719" anchor="t">
            <a:noAutofit/>
          </a:bodyPr>
          <a:lstStyle/>
          <a:p>
            <a:pPr/>
          </a:p>
        </p:txBody>
      </p:sp>
      <p:sp>
        <p:nvSpPr>
          <p:cNvPr id="53" name="Shape 53"/>
          <p:cNvSpPr/>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Shape 54"/>
          <p:cNvSpPr/>
          <p:nvPr>
            <p:ph type="body" sz="quarter" idx="14"/>
          </p:nvPr>
        </p:nvSpPr>
        <p:spPr>
          <a:xfrm>
            <a:off x="508000" y="5029200"/>
            <a:ext cx="5676900" cy="4013200"/>
          </a:xfrm>
          <a:prstGeom prst="rect">
            <a:avLst/>
          </a:prstGeom>
        </p:spPr>
        <p:txBody>
          <a:bodyPr anchor="t"/>
          <a:lstStyle/>
          <a:p>
            <a:pPr marL="0" indent="0">
              <a:spcBef>
                <a:spcPts val="0"/>
              </a:spcBef>
              <a:buClrTx/>
              <a:buSzTx/>
              <a:buFontTx/>
              <a:buNone/>
              <a:defRPr sz="2400"/>
            </a:pP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a:r>
              <a:t>Title Text</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a:r>
              <a:t>Title Text</a:t>
            </a:r>
          </a:p>
        </p:txBody>
      </p:sp>
      <p:sp>
        <p:nvSpPr>
          <p:cNvPr id="71" name="Shape 7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9" name="Shape 79"/>
          <p:cNvSpPr/>
          <p:nvPr>
            <p:ph type="pic" sz="half" idx="13"/>
          </p:nvPr>
        </p:nvSpPr>
        <p:spPr>
          <a:xfrm>
            <a:off x="6819900" y="2654300"/>
            <a:ext cx="5588000" cy="6350000"/>
          </a:xfrm>
          <a:prstGeom prst="rect">
            <a:avLst/>
          </a:prstGeom>
        </p:spPr>
        <p:txBody>
          <a:bodyPr lIns="91439" tIns="45719" rIns="91439" bIns="45719" anchor="t">
            <a:noAutofit/>
          </a:bodyPr>
          <a:lstStyle/>
          <a:p>
            <a:pPr/>
          </a:p>
        </p:txBody>
      </p:sp>
      <p:sp>
        <p:nvSpPr>
          <p:cNvPr id="80" name="Shape 80"/>
          <p:cNvSpPr/>
          <p:nvPr>
            <p:ph type="title"/>
          </p:nvPr>
        </p:nvSpPr>
        <p:spPr>
          <a:prstGeom prst="rect">
            <a:avLst/>
          </a:prstGeom>
        </p:spPr>
        <p:txBody>
          <a:bodyPr/>
          <a:lstStyle/>
          <a:p>
            <a:pPr/>
            <a:r>
              <a:t>Title Text</a:t>
            </a:r>
          </a:p>
        </p:txBody>
      </p:sp>
      <p:sp>
        <p:nvSpPr>
          <p:cNvPr id="81" name="Shape 8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9" name="Shape 89"/>
          <p:cNvSpPr/>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97" name="Shape 97"/>
          <p:cNvSpPr/>
          <p:nvPr>
            <p:ph type="pic" sz="quarter" idx="13"/>
          </p:nvPr>
        </p:nvSpPr>
        <p:spPr>
          <a:xfrm>
            <a:off x="6856318" y="4772798"/>
            <a:ext cx="5499102" cy="4229103"/>
          </a:xfrm>
          <a:prstGeom prst="rect">
            <a:avLst/>
          </a:prstGeom>
        </p:spPr>
        <p:txBody>
          <a:bodyPr lIns="91439" tIns="45719" rIns="91439" bIns="45719" anchor="t">
            <a:noAutofit/>
          </a:bodyPr>
          <a:lstStyle/>
          <a:p>
            <a:pPr/>
          </a:p>
        </p:txBody>
      </p:sp>
      <p:sp>
        <p:nvSpPr>
          <p:cNvPr id="98" name="Shape 98"/>
          <p:cNvSpPr/>
          <p:nvPr>
            <p:ph type="pic" sz="quarter" idx="14"/>
          </p:nvPr>
        </p:nvSpPr>
        <p:spPr>
          <a:xfrm>
            <a:off x="6860561" y="609600"/>
            <a:ext cx="5499103" cy="3530600"/>
          </a:xfrm>
          <a:prstGeom prst="rect">
            <a:avLst/>
          </a:prstGeom>
        </p:spPr>
        <p:txBody>
          <a:bodyPr lIns="91439" tIns="45719" rIns="91439" bIns="45719" anchor="t">
            <a:noAutofit/>
          </a:bodyPr>
          <a:lstStyle/>
          <a:p>
            <a:pPr/>
          </a:p>
        </p:txBody>
      </p:sp>
      <p:sp>
        <p:nvSpPr>
          <p:cNvPr id="99" name="Shape 99"/>
          <p:cNvSpPr/>
          <p:nvPr>
            <p:ph type="pic" sz="half" idx="15"/>
          </p:nvPr>
        </p:nvSpPr>
        <p:spPr>
          <a:xfrm>
            <a:off x="557118" y="609598"/>
            <a:ext cx="5588003" cy="8394702"/>
          </a:xfrm>
          <a:prstGeom prst="rect">
            <a:avLst/>
          </a:prstGeom>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7999" y="2171700"/>
            <a:ext cx="11997293" cy="0"/>
          </a:xfrm>
          <a:prstGeom prst="line">
            <a:avLst/>
          </a:prstGeom>
          <a:ln w="12700">
            <a:solidFill>
              <a:srgbClr val="444444">
                <a:alpha val="30000"/>
              </a:srgbClr>
            </a:solidFill>
            <a:miter lim="400000"/>
          </a:ln>
        </p:spPr>
        <p:txBody>
          <a:bodyPr lIns="45718" tIns="45718" rIns="45718" bIns="45718"/>
          <a:lstStyle/>
          <a:p>
            <a:pPr/>
          </a:p>
        </p:txBody>
      </p:sp>
      <p:sp>
        <p:nvSpPr>
          <p:cNvPr id="3" name="Shape 3"/>
          <p:cNvSpPr/>
          <p:nvPr/>
        </p:nvSpPr>
        <p:spPr>
          <a:xfrm>
            <a:off x="507999" y="635000"/>
            <a:ext cx="11997293" cy="0"/>
          </a:xfrm>
          <a:prstGeom prst="line">
            <a:avLst/>
          </a:prstGeom>
          <a:ln w="12700">
            <a:solidFill>
              <a:srgbClr val="444444">
                <a:alpha val="30000"/>
              </a:srgbClr>
            </a:solidFill>
            <a:miter lim="400000"/>
          </a:ln>
        </p:spPr>
        <p:txBody>
          <a:bodyPr lIns="45718" tIns="45718" rIns="45718" bIns="45718"/>
          <a:lstStyle/>
          <a:p>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1pPr>
      <a:lvl2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2pPr>
      <a:lvl3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3pPr>
      <a:lvl4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4pPr>
      <a:lvl5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5pPr>
      <a:lvl6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6pPr>
      <a:lvl7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7pPr>
      <a:lvl8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8pPr>
      <a:lvl9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body" sz="quarter" idx="1"/>
          </p:nvPr>
        </p:nvSpPr>
        <p:spPr>
          <a:prstGeom prst="rect">
            <a:avLst/>
          </a:prstGeom>
        </p:spPr>
        <p:txBody>
          <a:bodyPr/>
          <a:lstStyle/>
          <a:p>
            <a:pPr/>
            <a:r>
              <a:t>Zhengyang Zuo &lt;zzuo@andrew.cmu.edu&gt;</a:t>
            </a:r>
          </a:p>
        </p:txBody>
      </p:sp>
      <p:pic>
        <p:nvPicPr>
          <p:cNvPr id="134" name="image2.png"/>
          <p:cNvPicPr>
            <a:picLocks noChangeAspect="1"/>
          </p:cNvPicPr>
          <p:nvPr>
            <p:ph type="pic" idx="13"/>
          </p:nvPr>
        </p:nvPicPr>
        <p:blipFill>
          <a:blip r:embed="rId3">
            <a:extLst/>
          </a:blip>
          <a:stretch>
            <a:fillRect/>
          </a:stretch>
        </p:blipFill>
        <p:spPr>
          <a:xfrm>
            <a:off x="469900" y="544560"/>
            <a:ext cx="12065000" cy="5537203"/>
          </a:xfrm>
          <a:prstGeom prst="rect">
            <a:avLst/>
          </a:prstGeom>
        </p:spPr>
      </p:pic>
      <p:sp>
        <p:nvSpPr>
          <p:cNvPr id="135" name="Shape 135"/>
          <p:cNvSpPr/>
          <p:nvPr>
            <p:ph type="title"/>
          </p:nvPr>
        </p:nvSpPr>
        <p:spPr>
          <a:prstGeom prst="rect">
            <a:avLst/>
          </a:prstGeom>
        </p:spPr>
        <p:txBody>
          <a:bodyPr/>
          <a:lstStyle>
            <a:lvl1pPr defTabSz="496569">
              <a:spcBef>
                <a:spcPts val="1300"/>
              </a:spcBef>
              <a:defRPr sz="5900"/>
            </a:lvl1pPr>
          </a:lstStyle>
          <a:p>
            <a:pPr/>
            <a:r>
              <a:t>Foreign Exchange Directionality Prediction</a:t>
            </a:r>
          </a:p>
        </p:txBody>
      </p:sp>
      <p:sp>
        <p:nvSpPr>
          <p:cNvPr id="136" name="Shape 136"/>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0"/>
              </a:spcBef>
              <a:buClrTx/>
              <a:buSzTx/>
              <a:buFontTx/>
              <a:buNone/>
              <a:defRPr sz="2400"/>
            </a:lvl1pPr>
          </a:lstStyle>
          <a:p>
            <a:pPr/>
            <a:r>
              <a:t>11-676 Big Data Analytics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Project Purpose</a:t>
            </a:r>
          </a:p>
        </p:txBody>
      </p:sp>
      <p:sp>
        <p:nvSpPr>
          <p:cNvPr id="141" name="Shape 141"/>
          <p:cNvSpPr/>
          <p:nvPr>
            <p:ph type="body" idx="1"/>
          </p:nvPr>
        </p:nvSpPr>
        <p:spPr>
          <a:prstGeom prst="rect">
            <a:avLst/>
          </a:prstGeom>
        </p:spPr>
        <p:txBody>
          <a:bodyPr/>
          <a:lstStyle/>
          <a:p>
            <a:pPr marL="385318" indent="-385318" defTabSz="479044">
              <a:spcBef>
                <a:spcPts val="1900"/>
              </a:spcBef>
              <a:defRPr sz="2952"/>
            </a:pPr>
            <a:r>
              <a:t>Problem: </a:t>
            </a:r>
          </a:p>
          <a:p>
            <a:pPr lvl="1" marL="770636" indent="-385318" defTabSz="479044">
              <a:spcBef>
                <a:spcPts val="1900"/>
              </a:spcBef>
              <a:defRPr sz="2952"/>
            </a:pPr>
            <a:r>
              <a:t>Foreign exchange market is rapidly changing and difficult to find pattern or trend</a:t>
            </a:r>
          </a:p>
          <a:p>
            <a:pPr marL="385318" indent="-385318" defTabSz="479044">
              <a:spcBef>
                <a:spcPts val="1900"/>
              </a:spcBef>
              <a:defRPr sz="2952"/>
            </a:pPr>
            <a:r>
              <a:t>Purpose: </a:t>
            </a:r>
          </a:p>
          <a:p>
            <a:pPr lvl="1" marL="770636" indent="-385318" defTabSz="479044">
              <a:spcBef>
                <a:spcPts val="1900"/>
              </a:spcBef>
              <a:defRPr sz="2952"/>
            </a:pPr>
            <a:r>
              <a:t>Use machine learning methodology to predict trend in foreign exchange</a:t>
            </a:r>
          </a:p>
          <a:p>
            <a:pPr marL="385318" indent="-385318" defTabSz="479044">
              <a:spcBef>
                <a:spcPts val="1900"/>
              </a:spcBef>
              <a:defRPr sz="2952"/>
            </a:pPr>
            <a:r>
              <a:t>Value proposition if solution found:</a:t>
            </a:r>
          </a:p>
          <a:p>
            <a:pPr lvl="1" marL="770636" indent="-385318" defTabSz="479044">
              <a:spcBef>
                <a:spcPts val="1900"/>
              </a:spcBef>
              <a:defRPr sz="2952"/>
            </a:pPr>
            <a:r>
              <a:t>Find factors affecting bid price changes</a:t>
            </a:r>
          </a:p>
          <a:p>
            <a:pPr lvl="1" marL="770636" indent="-385318" defTabSz="479044">
              <a:spcBef>
                <a:spcPts val="1900"/>
              </a:spcBef>
              <a:defRPr sz="2952"/>
            </a:pPr>
            <a:r>
              <a:t>Help traders to make decision on exchanging currency at a point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Analytic Approach</a:t>
            </a:r>
          </a:p>
        </p:txBody>
      </p:sp>
      <p:sp>
        <p:nvSpPr>
          <p:cNvPr id="146" name="Shape 146"/>
          <p:cNvSpPr/>
          <p:nvPr>
            <p:ph type="body" idx="1"/>
          </p:nvPr>
        </p:nvSpPr>
        <p:spPr>
          <a:prstGeom prst="rect">
            <a:avLst/>
          </a:prstGeom>
        </p:spPr>
        <p:txBody>
          <a:bodyPr/>
          <a:lstStyle/>
          <a:p>
            <a:pPr marL="399415" indent="-399415" defTabSz="496570">
              <a:spcBef>
                <a:spcPts val="2000"/>
              </a:spcBef>
              <a:defRPr sz="3060"/>
            </a:pPr>
            <a:r>
              <a:t>Predict the directionality of the bid price of two currencies</a:t>
            </a:r>
          </a:p>
          <a:p>
            <a:pPr marL="399415" indent="-399415" defTabSz="496570">
              <a:spcBef>
                <a:spcPts val="2000"/>
              </a:spcBef>
              <a:defRPr sz="3060"/>
            </a:pPr>
            <a:r>
              <a:t>Features:</a:t>
            </a:r>
          </a:p>
          <a:p>
            <a:pPr lvl="1" marL="798830" indent="-399415" defTabSz="496570">
              <a:spcBef>
                <a:spcPts val="2000"/>
              </a:spcBef>
              <a:defRPr sz="3060"/>
            </a:pPr>
            <a:r>
              <a:t>Average bid price in a time period (5 minutes)</a:t>
            </a:r>
          </a:p>
          <a:p>
            <a:pPr lvl="1" marL="798830" indent="-399415" defTabSz="496570">
              <a:spcBef>
                <a:spcPts val="2000"/>
              </a:spcBef>
              <a:defRPr sz="3060"/>
            </a:pPr>
            <a:r>
              <a:t>Difference of max and min of bid price in 5 minutes</a:t>
            </a:r>
          </a:p>
          <a:p>
            <a:pPr lvl="1" marL="798830" indent="-399415" defTabSz="496570">
              <a:spcBef>
                <a:spcPts val="2000"/>
              </a:spcBef>
              <a:defRPr sz="3060"/>
            </a:pPr>
            <a:r>
              <a:t>Difference of last bid price and bid price 5 minutes ago</a:t>
            </a:r>
          </a:p>
          <a:p>
            <a:pPr lvl="1" marL="798830" indent="-399415" defTabSz="496570">
              <a:spcBef>
                <a:spcPts val="2000"/>
              </a:spcBef>
              <a:defRPr sz="3060"/>
            </a:pPr>
            <a:r>
              <a:t>Difference of last 2 bid prices</a:t>
            </a:r>
          </a:p>
          <a:p>
            <a:pPr lvl="1" marL="798830" indent="-399415" defTabSz="496570">
              <a:spcBef>
                <a:spcPts val="2000"/>
              </a:spcBef>
              <a:defRPr sz="3060"/>
            </a:pPr>
            <a:r>
              <a:t>Difference between last bid price and ask price</a:t>
            </a:r>
          </a:p>
          <a:p>
            <a:pPr marL="399415" indent="-399415" defTabSz="496570">
              <a:spcBef>
                <a:spcPts val="2000"/>
              </a:spcBef>
              <a:defRPr sz="3060"/>
            </a:pPr>
            <a:r>
              <a:t>Features transformed into binary values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Analytic Approach</a:t>
            </a:r>
          </a:p>
        </p:txBody>
      </p:sp>
      <p:sp>
        <p:nvSpPr>
          <p:cNvPr id="151" name="Shape 151"/>
          <p:cNvSpPr/>
          <p:nvPr>
            <p:ph type="body" idx="1"/>
          </p:nvPr>
        </p:nvSpPr>
        <p:spPr>
          <a:prstGeom prst="rect">
            <a:avLst/>
          </a:prstGeom>
        </p:spPr>
        <p:txBody>
          <a:bodyPr/>
          <a:lstStyle/>
          <a:p>
            <a:pPr/>
            <a:r>
              <a:t>Used Java and Cassandra for preparing data.</a:t>
            </a:r>
          </a:p>
          <a:p>
            <a:pPr/>
            <a:r>
              <a:t>Used Spark Pipeline with Scala to:</a:t>
            </a:r>
          </a:p>
          <a:p>
            <a:pPr lvl="1"/>
            <a:r>
              <a:t>Transform features</a:t>
            </a:r>
          </a:p>
          <a:p>
            <a:pPr lvl="1"/>
            <a:r>
              <a:t>Train the model</a:t>
            </a:r>
          </a:p>
          <a:p>
            <a:pPr lvl="1"/>
            <a:r>
              <a:t>Make predictions (classifications)</a:t>
            </a:r>
          </a:p>
          <a:p>
            <a:pPr/>
            <a:r>
              <a:t>Used Random Forest as the model (classifier)</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Results</a:t>
            </a:r>
          </a:p>
        </p:txBody>
      </p:sp>
      <p:sp>
        <p:nvSpPr>
          <p:cNvPr id="156" name="Shape 156"/>
          <p:cNvSpPr/>
          <p:nvPr>
            <p:ph type="body" idx="1"/>
          </p:nvPr>
        </p:nvSpPr>
        <p:spPr>
          <a:prstGeom prst="rect">
            <a:avLst/>
          </a:prstGeom>
        </p:spPr>
        <p:txBody>
          <a:bodyPr/>
          <a:lstStyle/>
          <a:p>
            <a:pPr marL="371221" indent="-371221" defTabSz="461518">
              <a:spcBef>
                <a:spcPts val="1800"/>
              </a:spcBef>
              <a:defRPr sz="2844"/>
            </a:pPr>
            <a:r>
              <a:t>50 trees in the random forest</a:t>
            </a:r>
          </a:p>
          <a:p>
            <a:pPr marL="371221" indent="-371221" defTabSz="461518">
              <a:spcBef>
                <a:spcPts val="1800"/>
              </a:spcBef>
              <a:defRPr sz="2844"/>
            </a:pPr>
            <a:r>
              <a:t>Used sample data of EUR/USD exchange in Oct. 2010</a:t>
            </a:r>
          </a:p>
          <a:p>
            <a:pPr marL="371221" indent="-371221" defTabSz="461518">
              <a:spcBef>
                <a:spcPts val="1800"/>
              </a:spcBef>
              <a:defRPr sz="2844"/>
            </a:pPr>
            <a:r>
              <a:t>Test on the test data set with 3960 instances</a:t>
            </a:r>
          </a:p>
          <a:p>
            <a:pPr marL="371221" indent="-371221" defTabSz="461518">
              <a:spcBef>
                <a:spcPts val="1800"/>
              </a:spcBef>
              <a:defRPr sz="2844"/>
            </a:pPr>
            <a:r>
              <a:t>Classification accuracy: 0.5735</a:t>
            </a:r>
          </a:p>
          <a:p>
            <a:pPr marL="371221" indent="-371221" defTabSz="461518">
              <a:spcBef>
                <a:spcPts val="1800"/>
              </a:spcBef>
              <a:defRPr sz="2844"/>
            </a:pPr>
            <a:r>
              <a:t>Confusion Matrix:</a:t>
            </a:r>
          </a:p>
          <a:p>
            <a:pPr marL="371221" indent="-371221" defTabSz="461518">
              <a:spcBef>
                <a:spcPts val="1800"/>
              </a:spcBef>
              <a:defRPr sz="2844"/>
            </a:pPr>
          </a:p>
          <a:p>
            <a:pPr marL="371221" indent="-371221" defTabSz="461518">
              <a:spcBef>
                <a:spcPts val="1800"/>
              </a:spcBef>
              <a:defRPr sz="2844"/>
            </a:pPr>
            <a:r>
              <a:t>TRUE means positive directionality, FALSE means negative or neutral directionality</a:t>
            </a:r>
          </a:p>
        </p:txBody>
      </p:sp>
      <p:pic>
        <p:nvPicPr>
          <p:cNvPr id="157" name="Screen Shot 2015-11-28 at 11.46.02 PM.png"/>
          <p:cNvPicPr>
            <a:picLocks noChangeAspect="1"/>
          </p:cNvPicPr>
          <p:nvPr/>
        </p:nvPicPr>
        <p:blipFill>
          <a:blip r:embed="rId3">
            <a:extLst/>
          </a:blip>
          <a:stretch>
            <a:fillRect/>
          </a:stretch>
        </p:blipFill>
        <p:spPr>
          <a:xfrm>
            <a:off x="4254855" y="5674715"/>
            <a:ext cx="3441701" cy="901701"/>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Error Analysis</a:t>
            </a:r>
          </a:p>
        </p:txBody>
      </p:sp>
      <p:sp>
        <p:nvSpPr>
          <p:cNvPr id="162" name="Shape 162"/>
          <p:cNvSpPr/>
          <p:nvPr>
            <p:ph type="body" idx="1"/>
          </p:nvPr>
        </p:nvSpPr>
        <p:spPr>
          <a:prstGeom prst="rect">
            <a:avLst/>
          </a:prstGeom>
        </p:spPr>
        <p:txBody>
          <a:bodyPr/>
          <a:lstStyle/>
          <a:p>
            <a:pPr marL="352425" indent="-352425" defTabSz="438150">
              <a:spcBef>
                <a:spcPts val="1800"/>
              </a:spcBef>
              <a:defRPr sz="2700"/>
            </a:pPr>
            <a:r>
              <a:t>Confusion matrix again:</a:t>
            </a:r>
          </a:p>
          <a:p>
            <a:pPr marL="352425" indent="-352425" defTabSz="438150">
              <a:spcBef>
                <a:spcPts val="1800"/>
              </a:spcBef>
              <a:defRPr sz="2700"/>
            </a:pPr>
          </a:p>
          <a:p>
            <a:pPr marL="352425" indent="-352425" defTabSz="438150">
              <a:spcBef>
                <a:spcPts val="1800"/>
              </a:spcBef>
              <a:defRPr sz="2700"/>
            </a:pPr>
            <a:r>
              <a:t>Most of the instances (99%) are classified as FALSE</a:t>
            </a:r>
          </a:p>
          <a:p>
            <a:pPr marL="352425" indent="-352425" defTabSz="438150">
              <a:spcBef>
                <a:spcPts val="1800"/>
              </a:spcBef>
              <a:defRPr sz="2700"/>
            </a:pPr>
            <a:r>
              <a:t>In dataset, 56.9% of instances has label as FALSE</a:t>
            </a:r>
          </a:p>
          <a:p>
            <a:pPr marL="352425" indent="-352425" defTabSz="438150">
              <a:spcBef>
                <a:spcPts val="1800"/>
              </a:spcBef>
              <a:defRPr sz="2700"/>
            </a:pPr>
            <a:r>
              <a:t>Analysis:</a:t>
            </a:r>
          </a:p>
          <a:p>
            <a:pPr lvl="1" marL="704850" indent="-352425" defTabSz="438150">
              <a:spcBef>
                <a:spcPts val="1800"/>
              </a:spcBef>
              <a:defRPr sz="2700"/>
            </a:pPr>
            <a:r>
              <a:t>The number of features is not many, and not distinguishable enough</a:t>
            </a:r>
          </a:p>
          <a:p>
            <a:pPr lvl="1" marL="704850" indent="-352425" defTabSz="438150">
              <a:spcBef>
                <a:spcPts val="1800"/>
              </a:spcBef>
              <a:defRPr sz="2700"/>
            </a:pPr>
            <a:r>
              <a:t>Each decision tree has few features, distribution of label has high effect </a:t>
            </a:r>
          </a:p>
          <a:p>
            <a:pPr lvl="1" marL="704850" indent="-352425" defTabSz="438150">
              <a:spcBef>
                <a:spcPts val="1800"/>
              </a:spcBef>
              <a:defRPr sz="2700"/>
            </a:pPr>
            <a:r>
              <a:t>Most decision trees predict FALSE for most times</a:t>
            </a:r>
          </a:p>
          <a:p>
            <a:pPr lvl="1" marL="704850" indent="-352425" defTabSz="438150">
              <a:spcBef>
                <a:spcPts val="1800"/>
              </a:spcBef>
              <a:defRPr sz="2700"/>
            </a:pPr>
            <a:r>
              <a:t>Random forest predicts FALSE due to majority vote </a:t>
            </a:r>
          </a:p>
        </p:txBody>
      </p:sp>
      <p:pic>
        <p:nvPicPr>
          <p:cNvPr id="163" name="Screen Shot 2015-11-28 at 11.46.02 PM.png"/>
          <p:cNvPicPr>
            <a:picLocks noChangeAspect="1"/>
          </p:cNvPicPr>
          <p:nvPr/>
        </p:nvPicPr>
        <p:blipFill>
          <a:blip r:embed="rId3">
            <a:extLst/>
          </a:blip>
          <a:stretch>
            <a:fillRect/>
          </a:stretch>
        </p:blipFill>
        <p:spPr>
          <a:xfrm>
            <a:off x="4781550" y="3080258"/>
            <a:ext cx="3441701" cy="901701"/>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Future Work</a:t>
            </a:r>
          </a:p>
        </p:txBody>
      </p:sp>
      <p:sp>
        <p:nvSpPr>
          <p:cNvPr id="168" name="Shape 168"/>
          <p:cNvSpPr/>
          <p:nvPr>
            <p:ph type="body" idx="1"/>
          </p:nvPr>
        </p:nvSpPr>
        <p:spPr>
          <a:prstGeom prst="rect">
            <a:avLst/>
          </a:prstGeom>
        </p:spPr>
        <p:txBody>
          <a:bodyPr/>
          <a:lstStyle/>
          <a:p>
            <a:pPr marL="399415" indent="-399415" defTabSz="496570">
              <a:spcBef>
                <a:spcPts val="2000"/>
              </a:spcBef>
              <a:defRPr sz="3060"/>
            </a:pPr>
            <a:r>
              <a:t>Following steps on the project:</a:t>
            </a:r>
          </a:p>
          <a:p>
            <a:pPr lvl="1" marL="798830" indent="-399415" defTabSz="496570">
              <a:spcBef>
                <a:spcPts val="2000"/>
              </a:spcBef>
              <a:defRPr sz="3060"/>
            </a:pPr>
            <a:r>
              <a:t>Extract more features</a:t>
            </a:r>
          </a:p>
          <a:p>
            <a:pPr lvl="1" marL="798830" indent="-399415" defTabSz="496570">
              <a:spcBef>
                <a:spcPts val="2000"/>
              </a:spcBef>
              <a:defRPr sz="3060"/>
            </a:pPr>
            <a:r>
              <a:t>Try different models</a:t>
            </a:r>
          </a:p>
          <a:p>
            <a:pPr lvl="1" marL="798830" indent="-399415" defTabSz="496570">
              <a:spcBef>
                <a:spcPts val="2000"/>
              </a:spcBef>
              <a:defRPr sz="3060"/>
            </a:pPr>
            <a:r>
              <a:t>Do feature selection</a:t>
            </a:r>
          </a:p>
          <a:p>
            <a:pPr lvl="1" marL="798830" indent="-399415" defTabSz="496570">
              <a:spcBef>
                <a:spcPts val="2000"/>
              </a:spcBef>
              <a:defRPr sz="3060"/>
            </a:pPr>
            <a:r>
              <a:t>Do parameter tuning</a:t>
            </a:r>
          </a:p>
          <a:p>
            <a:pPr marL="399415" indent="-399415" defTabSz="496570">
              <a:spcBef>
                <a:spcPts val="2000"/>
              </a:spcBef>
              <a:defRPr sz="3060"/>
            </a:pPr>
            <a:r>
              <a:t>For next project, we can do more sophisticated predictions</a:t>
            </a:r>
          </a:p>
          <a:p>
            <a:pPr lvl="1" marL="798830" indent="-399415" defTabSz="496570">
              <a:spcBef>
                <a:spcPts val="2000"/>
              </a:spcBef>
              <a:defRPr sz="3060"/>
            </a:pPr>
            <a:r>
              <a:t>Which pair of currencies is most profitable to exchange on</a:t>
            </a:r>
          </a:p>
          <a:p>
            <a:pPr lvl="1" marL="798830" indent="-399415" defTabSz="496570">
              <a:spcBef>
                <a:spcPts val="2000"/>
              </a:spcBef>
              <a:defRPr sz="3060"/>
            </a:pPr>
            <a:r>
              <a:t>How much is the profit for exchange on a given currencies pair</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Thanks!</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a:ea typeface="Helvetica"/>
        <a:cs typeface="Helvetica"/>
      </a:majorFont>
      <a:minorFont>
        <a:latin typeface="Helvetica Neue"/>
        <a:ea typeface="Helvetica Neue"/>
        <a:cs typeface="Helvetica Neue"/>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a:ea typeface="Helvetica"/>
        <a:cs typeface="Helvetica"/>
      </a:majorFont>
      <a:minorFont>
        <a:latin typeface="Helvetica Neue"/>
        <a:ea typeface="Helvetica Neue"/>
        <a:cs typeface="Helvetica Neue"/>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