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43"/>
  </p:notesMasterIdLst>
  <p:handoutMasterIdLst>
    <p:handoutMasterId r:id="rId44"/>
  </p:handoutMasterIdLst>
  <p:sldIdLst>
    <p:sldId id="286" r:id="rId6"/>
    <p:sldId id="391" r:id="rId7"/>
    <p:sldId id="394" r:id="rId8"/>
    <p:sldId id="392" r:id="rId9"/>
    <p:sldId id="393" r:id="rId10"/>
    <p:sldId id="399" r:id="rId11"/>
    <p:sldId id="395" r:id="rId12"/>
    <p:sldId id="396" r:id="rId13"/>
    <p:sldId id="397" r:id="rId14"/>
    <p:sldId id="400" r:id="rId15"/>
    <p:sldId id="401" r:id="rId16"/>
    <p:sldId id="369" r:id="rId17"/>
    <p:sldId id="380" r:id="rId18"/>
    <p:sldId id="403" r:id="rId19"/>
    <p:sldId id="402" r:id="rId20"/>
    <p:sldId id="390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6" r:id="rId32"/>
    <p:sldId id="414" r:id="rId33"/>
    <p:sldId id="415" r:id="rId34"/>
    <p:sldId id="417" r:id="rId35"/>
    <p:sldId id="418" r:id="rId36"/>
    <p:sldId id="419" r:id="rId37"/>
    <p:sldId id="420" r:id="rId38"/>
    <p:sldId id="422" r:id="rId39"/>
    <p:sldId id="424" r:id="rId40"/>
    <p:sldId id="426" r:id="rId41"/>
    <p:sldId id="324" r:id="rId4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1648" autoAdjust="0"/>
  </p:normalViewPr>
  <p:slideViewPr>
    <p:cSldViewPr snapToGrid="0" snapToObjects="1">
      <p:cViewPr varScale="1">
        <p:scale>
          <a:sx n="141" d="100"/>
          <a:sy n="141" d="100"/>
        </p:scale>
        <p:origin x="768" y="1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22.02.2017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think-cell Folie" r:id="rId4" imgW="305" imgH="303" progId="TCLayout.ActiveDocument.1">
                  <p:embed/>
                </p:oleObj>
              </mc:Choice>
              <mc:Fallback>
                <p:oleObj name="think-cell Folie" r:id="rId4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think-cell Folie" r:id="rId13" imgW="305" imgH="303" progId="TCLayout.ActiveDocument.1">
                  <p:embed/>
                </p:oleObj>
              </mc:Choice>
              <mc:Fallback>
                <p:oleObj name="think-cell Folie" r:id="rId13" imgW="305" imgH="30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essential/concurrency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meth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racle.com/javase/tutorial/essential/concurrency/newlocks.html" TargetMode="External"/><Relationship Id="rId4" Type="http://schemas.openxmlformats.org/officeDocument/2006/relationships/hyperlink" Target="https://docs.oracle.com/javase/tutorial/essential/concurrency/lock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atomicvar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2</a:t>
            </a:r>
            <a:br>
              <a:rPr lang="pl-PL" dirty="0" smtClean="0"/>
            </a:br>
            <a:r>
              <a:rPr lang="pl-PL" sz="1400" dirty="0" smtClean="0"/>
              <a:t>Programowanie współbieżne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Strejczek</a:t>
            </a:r>
          </a:p>
          <a:p>
            <a:r>
              <a:rPr lang="pl-PL" dirty="0" smtClean="0"/>
              <a:t>Prowadzący: Daniel Boguszewicz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1.0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Dobre praktyki dla programów współbieżnych:</a:t>
            </a:r>
          </a:p>
          <a:p>
            <a:pPr lvl="1"/>
            <a:r>
              <a:rPr lang="pl-PL" dirty="0" err="1" smtClean="0"/>
              <a:t>Niezmienialne</a:t>
            </a:r>
            <a:r>
              <a:rPr lang="pl-PL" dirty="0" smtClean="0"/>
              <a:t> obiekty (</a:t>
            </a:r>
            <a:r>
              <a:rPr lang="pl-PL" dirty="0" err="1" smtClean="0"/>
              <a:t>immutability</a:t>
            </a:r>
            <a:r>
              <a:rPr lang="pl-PL" dirty="0" smtClean="0"/>
              <a:t>) – jeśli stan obiektu nie może się zmienić po jego utworzeniu to nie ma ryzyka wprowadzenia obiektu w nieprawidłowy stan – czyli nie ma potrzeby synchronizacji.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smtClean="0"/>
              <a:t>Lektura:</a:t>
            </a:r>
          </a:p>
          <a:p>
            <a:pPr lvl="1"/>
            <a:r>
              <a:rPr lang="pl-PL" sz="800" dirty="0" smtClean="0"/>
              <a:t>„</a:t>
            </a:r>
            <a:r>
              <a:rPr lang="pl-PL" sz="800" dirty="0"/>
              <a:t>Podstawy programowania </a:t>
            </a:r>
            <a:r>
              <a:rPr lang="pl-PL" sz="800" dirty="0" smtClean="0"/>
              <a:t>współbieżnego” M. </a:t>
            </a:r>
            <a:r>
              <a:rPr lang="pl-PL" sz="800" dirty="0"/>
              <a:t>Ben-</a:t>
            </a:r>
            <a:r>
              <a:rPr lang="pl-PL" sz="800" dirty="0" err="1"/>
              <a:t>Ari</a:t>
            </a:r>
            <a:r>
              <a:rPr lang="pl-PL" sz="800" dirty="0"/>
              <a:t>, WNT </a:t>
            </a:r>
            <a:r>
              <a:rPr lang="pl-PL" sz="800" dirty="0" smtClean="0"/>
              <a:t>1989</a:t>
            </a:r>
          </a:p>
          <a:p>
            <a:pPr lvl="1"/>
            <a:r>
              <a:rPr lang="pl-PL" sz="800" dirty="0" smtClean="0"/>
              <a:t>„Programowanie współbieżne </a:t>
            </a:r>
            <a:r>
              <a:rPr lang="pl-PL" sz="800" dirty="0"/>
              <a:t>i rozproszone” </a:t>
            </a:r>
            <a:r>
              <a:rPr lang="pl-PL" sz="800" dirty="0">
                <a:hlinkClick r:id="rId3"/>
              </a:rPr>
              <a:t>http://</a:t>
            </a:r>
            <a:r>
              <a:rPr lang="pl-PL" sz="800" dirty="0" smtClean="0">
                <a:hlinkClick r:id="rId3"/>
              </a:rPr>
              <a:t>wazniak.mimuw.edu.pl/index.php?title=Programowanie_wsp%C3%B3%C5%82bie%C5%BCne_i_rozproszone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 smtClean="0"/>
              <a:t>Concurrency</a:t>
            </a:r>
            <a:r>
              <a:rPr lang="pl-PL" sz="800" dirty="0"/>
              <a:t> </a:t>
            </a:r>
            <a:r>
              <a:rPr lang="pl-PL" sz="800" dirty="0" smtClean="0"/>
              <a:t>Tutorial” </a:t>
            </a:r>
            <a:r>
              <a:rPr lang="pl-PL" sz="800" dirty="0">
                <a:hlinkClick r:id="rId4"/>
              </a:rPr>
              <a:t>https://</a:t>
            </a:r>
            <a:r>
              <a:rPr lang="pl-PL" sz="800" dirty="0" smtClean="0">
                <a:hlinkClick r:id="rId4"/>
              </a:rPr>
              <a:t>docs.oracle.com/javase/tutorial/essential/concurrency/index.html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/>
              <a:t>Concurrency</a:t>
            </a:r>
            <a:r>
              <a:rPr lang="pl-PL" sz="800" dirty="0"/>
              <a:t> in </a:t>
            </a:r>
            <a:r>
              <a:rPr lang="pl-PL" sz="800" dirty="0" err="1" smtClean="0"/>
              <a:t>Practice</a:t>
            </a:r>
            <a:r>
              <a:rPr lang="pl-PL" sz="800" dirty="0" smtClean="0"/>
              <a:t>” </a:t>
            </a:r>
            <a:r>
              <a:rPr lang="pl-PL" sz="800" dirty="0"/>
              <a:t>Brian </a:t>
            </a:r>
            <a:r>
              <a:rPr lang="pl-PL" sz="800" dirty="0" smtClean="0"/>
              <a:t>Goetz et al.,  </a:t>
            </a:r>
            <a:r>
              <a:rPr lang="pl-PL" sz="800" dirty="0"/>
              <a:t>Addison-Wesley </a:t>
            </a:r>
            <a:r>
              <a:rPr lang="pl-PL" sz="800" dirty="0" smtClean="0"/>
              <a:t>Professional 2006</a:t>
            </a:r>
            <a:endParaRPr lang="pl-PL" sz="800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Java Memory Model</a:t>
            </a:r>
          </a:p>
          <a:p>
            <a:pPr lvl="1"/>
            <a:r>
              <a:rPr lang="pl-PL" sz="1000" dirty="0" smtClean="0"/>
              <a:t>Kolejność wykonywania instrukcji w ramach tego samego wątku może być zmieniana przez maszynę wirtualną.</a:t>
            </a:r>
          </a:p>
          <a:p>
            <a:pPr lvl="2"/>
            <a:r>
              <a:rPr lang="pl-PL" sz="1000" dirty="0" smtClean="0"/>
              <a:t>Maszyna wirtualna gwarantuje jednak, że efekt końcowy będzie taki sam, jak przy kolejności sekwencyjnej.</a:t>
            </a:r>
          </a:p>
          <a:p>
            <a:pPr lvl="1"/>
            <a:r>
              <a:rPr lang="pl-PL" sz="1000" dirty="0" smtClean="0"/>
              <a:t>Z punktu widzenia innych wątków taka zmiana kolejności wykonywania instrukcji jest nieprzewidywalna i może prowadzić do nieoczekiwanych efektów.</a:t>
            </a:r>
          </a:p>
          <a:p>
            <a:pPr lvl="1"/>
            <a:r>
              <a:rPr lang="pl-PL" sz="1000" dirty="0" smtClean="0"/>
              <a:t>Przewidywalność można osiągnąć poprzez ustanawianie relacji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pomiędzy instrukcjami:</a:t>
            </a:r>
          </a:p>
          <a:p>
            <a:pPr lvl="2"/>
            <a:r>
              <a:rPr lang="pl-PL" sz="1000" dirty="0" smtClean="0"/>
              <a:t>Zwolnienie blokady na monitorze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uzyskaniem blokady na tym samym monitorze.</a:t>
            </a:r>
          </a:p>
          <a:p>
            <a:pPr lvl="2"/>
            <a:r>
              <a:rPr lang="pl-PL" sz="1000" dirty="0" smtClean="0"/>
              <a:t>Zapis zmiennej </a:t>
            </a:r>
            <a:r>
              <a:rPr lang="pl-PL" sz="1000" dirty="0" err="1" smtClean="0"/>
              <a:t>volatile</a:t>
            </a:r>
            <a:r>
              <a:rPr lang="pl-PL" sz="1000" dirty="0" smtClean="0"/>
              <a:t>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odczytem tej samej zmiennej.</a:t>
            </a:r>
          </a:p>
          <a:p>
            <a:pPr lvl="2"/>
            <a:r>
              <a:rPr lang="pl-PL" sz="1000" dirty="0" smtClean="0"/>
              <a:t>Wywołanie metody start() na obiekcie wątku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każdą instrukcją tego wątku.</a:t>
            </a:r>
          </a:p>
          <a:p>
            <a:pPr lvl="2"/>
            <a:r>
              <a:rPr lang="pl-PL" sz="1000" dirty="0" smtClean="0"/>
              <a:t>Wszystkie instrukcje w danym wątku „</a:t>
            </a:r>
            <a:r>
              <a:rPr lang="pl-PL" sz="1000" dirty="0" err="1" smtClean="0"/>
              <a:t>happen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inny wątek powróci z metody </a:t>
            </a:r>
            <a:r>
              <a:rPr lang="pl-PL" sz="1000" dirty="0" err="1" smtClean="0"/>
              <a:t>join</a:t>
            </a:r>
            <a:r>
              <a:rPr lang="pl-PL" sz="1000" dirty="0" smtClean="0"/>
              <a:t>() na obiekcie tego wątku.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571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Opis ćwiczenia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3 części: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start_thread</a:t>
            </a:r>
            <a:r>
              <a:rPr lang="pl-PL" dirty="0" smtClean="0">
                <a:solidFill>
                  <a:srgbClr val="00B050"/>
                </a:solidFill>
              </a:rPr>
              <a:t>	Uruchamianie asynchronicznych operacji.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counter</a:t>
            </a:r>
            <a:r>
              <a:rPr lang="pl-PL" dirty="0" smtClean="0">
                <a:solidFill>
                  <a:srgbClr val="00B050"/>
                </a:solidFill>
              </a:rPr>
              <a:t> 	Wzajemne wykluczanie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procon</a:t>
            </a:r>
            <a:r>
              <a:rPr lang="pl-PL" dirty="0" smtClean="0">
                <a:solidFill>
                  <a:srgbClr val="00B050"/>
                </a:solidFill>
              </a:rPr>
              <a:t>	Problem producentów i konsumentów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733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291652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 git: </a:t>
            </a:r>
            <a:r>
              <a:rPr lang="pl-PL" dirty="0" smtClean="0">
                <a:hlinkClick r:id="rId3"/>
              </a:rPr>
              <a:t>https</a:t>
            </a:r>
            <a:r>
              <a:rPr lang="pl-PL">
                <a:hlinkClick r:id="rId3"/>
              </a:rPr>
              <a:t>://</a:t>
            </a:r>
            <a:r>
              <a:rPr lang="pl-PL" smtClean="0">
                <a:hlinkClick r:id="rId3"/>
              </a:rPr>
              <a:t>github.com/leinadb/exercise2</a:t>
            </a:r>
            <a:endParaRPr lang="pl-PL" dirty="0" smtClean="0"/>
          </a:p>
          <a:p>
            <a:pPr lvl="1"/>
            <a:r>
              <a:rPr lang="pl-PL" dirty="0" smtClean="0"/>
              <a:t>Wykonaj </a:t>
            </a:r>
            <a:r>
              <a:rPr lang="pl-PL" dirty="0" err="1" smtClean="0"/>
              <a:t>fork</a:t>
            </a:r>
            <a:endParaRPr lang="pl-PL" dirty="0" smtClean="0"/>
          </a:p>
          <a:p>
            <a:pPr lvl="1"/>
            <a:r>
              <a:rPr lang="pl-PL" dirty="0" smtClean="0"/>
              <a:t>Sklonuj swój </a:t>
            </a:r>
            <a:r>
              <a:rPr lang="pl-PL" dirty="0" err="1" smtClean="0"/>
              <a:t>fork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git clone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github.com/&lt;username&gt;/exercise2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Każde ćwiczenie znajduje się w osobnym </a:t>
            </a:r>
            <a:r>
              <a:rPr lang="pl-PL" dirty="0" err="1" smtClean="0"/>
              <a:t>branch’u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branch</a:t>
            </a:r>
            <a:r>
              <a:rPr lang="pl-PL" dirty="0" smtClean="0"/>
              <a:t> –a</a:t>
            </a:r>
          </a:p>
          <a:p>
            <a:pPr lvl="2"/>
            <a:r>
              <a:rPr lang="pl-PL" dirty="0" smtClean="0"/>
              <a:t>Ta instrukcja wyświetla wszystkie lokalne i zdalne </a:t>
            </a:r>
            <a:r>
              <a:rPr lang="pl-PL" dirty="0" err="1" smtClean="0"/>
              <a:t>branch’e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360" y="1775237"/>
            <a:ext cx="3918410" cy="21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03" y="4015830"/>
            <a:ext cx="4910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0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START_THREAD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63" y="2628574"/>
            <a:ext cx="2419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41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225" y="1058450"/>
            <a:ext cx="5395719" cy="33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5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BusinessServiceWithThreadAndRunnable</a:t>
            </a:r>
            <a:r>
              <a:rPr lang="pl-PL" dirty="0" smtClean="0"/>
              <a:t> – startowanie nowego wątku</a:t>
            </a:r>
            <a:endParaRPr lang="pl-PL" dirty="0"/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computeFibonacci</a:t>
            </a:r>
            <a:r>
              <a:rPr lang="pl-PL" dirty="0" smtClean="0"/>
              <a:t> klasy </a:t>
            </a:r>
            <a:r>
              <a:rPr lang="pl-PL" dirty="0" err="1"/>
              <a:t>BusinessServiceWithThreadAndRunnable</a:t>
            </a:r>
            <a:r>
              <a:rPr lang="pl-PL" dirty="0"/>
              <a:t> </a:t>
            </a:r>
            <a:r>
              <a:rPr lang="pl-PL" dirty="0" smtClean="0"/>
              <a:t>tak, aby wyliczanie liczby Fibonacciego oraz wywołanie </a:t>
            </a:r>
            <a:r>
              <a:rPr lang="pl-PL" dirty="0" err="1" smtClean="0"/>
              <a:t>callback’u</a:t>
            </a:r>
            <a:r>
              <a:rPr lang="pl-PL" dirty="0" smtClean="0"/>
              <a:t> odbywało się asynchronicznie. </a:t>
            </a:r>
          </a:p>
          <a:p>
            <a:pPr marL="523875" lvl="1" indent="-342900"/>
            <a:r>
              <a:rPr lang="pl-PL" dirty="0" smtClean="0"/>
              <a:t>W tym celu stwórz nowy wątek (</a:t>
            </a:r>
            <a:r>
              <a:rPr lang="pl-PL" dirty="0" err="1" smtClean="0"/>
              <a:t>Thread</a:t>
            </a:r>
            <a:r>
              <a:rPr lang="pl-PL" dirty="0" smtClean="0"/>
              <a:t>), do konstruktora przekaż obiekt typu </a:t>
            </a:r>
            <a:r>
              <a:rPr lang="pl-PL" dirty="0" err="1" smtClean="0"/>
              <a:t>Runnable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Uruchom nowy wątek wywołując metodę start().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BusinessServiceWithExecutor</a:t>
            </a:r>
            <a:r>
              <a:rPr lang="pl-PL" dirty="0" smtClean="0"/>
              <a:t> – asynchroniczne operacje z użyciem abstrakcji „</a:t>
            </a:r>
            <a:r>
              <a:rPr lang="pl-PL" dirty="0" err="1" smtClean="0"/>
              <a:t>wykonywacza</a:t>
            </a:r>
            <a:r>
              <a:rPr lang="pl-PL" dirty="0" smtClean="0"/>
              <a:t>”</a:t>
            </a:r>
          </a:p>
          <a:p>
            <a:pPr marL="523875" lvl="1" indent="-342900"/>
            <a:r>
              <a:rPr lang="pl-PL" dirty="0" smtClean="0"/>
              <a:t>Podobne zadanie do poprzedniego – chcemy logikę </a:t>
            </a:r>
            <a:r>
              <a:rPr lang="pl-PL" dirty="0" err="1" smtClean="0"/>
              <a:t>findFibonacciValue</a:t>
            </a:r>
            <a:r>
              <a:rPr lang="pl-PL" dirty="0" smtClean="0"/>
              <a:t> i </a:t>
            </a:r>
            <a:r>
              <a:rPr lang="pl-PL" dirty="0" err="1" smtClean="0"/>
              <a:t>fibonacciComputed</a:t>
            </a:r>
            <a:r>
              <a:rPr lang="pl-PL" dirty="0" smtClean="0"/>
              <a:t> wywołać asynchronicznie. Jednak zamiast samodzielnie tworzyć nowy wątek użyj abstrakcji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 tym celu zadeklaruj i zainicjuj w klasie </a:t>
            </a:r>
            <a:r>
              <a:rPr lang="pl-PL" dirty="0" err="1" smtClean="0"/>
              <a:t>BusinessServiceWithExecutor</a:t>
            </a:r>
            <a:r>
              <a:rPr lang="pl-PL" dirty="0" smtClean="0"/>
              <a:t> pole typu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701675" lvl="2" indent="-342900"/>
            <a:r>
              <a:rPr lang="pl-PL" dirty="0" smtClean="0"/>
              <a:t>Do zainicjowania nowego pola użyj jednej ze „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” z klasy </a:t>
            </a:r>
            <a:r>
              <a:rPr lang="pl-PL" dirty="0" err="1" smtClean="0"/>
              <a:t>Executors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Wywołaj asynchroniczną operację korzystając z metody „</a:t>
            </a:r>
            <a:r>
              <a:rPr lang="pl-PL" dirty="0" err="1" smtClean="0"/>
              <a:t>submit</a:t>
            </a:r>
            <a:r>
              <a:rPr lang="pl-PL" dirty="0" smtClean="0"/>
              <a:t>” lub „</a:t>
            </a:r>
            <a:r>
              <a:rPr lang="pl-PL" dirty="0" err="1" smtClean="0"/>
              <a:t>execute</a:t>
            </a:r>
            <a:r>
              <a:rPr lang="pl-PL" dirty="0" smtClean="0"/>
              <a:t>” obiektu klasy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1681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2049898"/>
          </a:xfrm>
        </p:spPr>
        <p:txBody>
          <a:bodyPr>
            <a:normAutofit/>
          </a:bodyPr>
          <a:lstStyle/>
          <a:p>
            <a:r>
              <a:rPr lang="pl-PL" b="1" u="sng" dirty="0" smtClean="0"/>
              <a:t>Programowanie współbieżne</a:t>
            </a:r>
            <a:r>
              <a:rPr lang="pl-PL" dirty="0" smtClean="0"/>
              <a:t> oznacza techniki i notacje programistyczne służące do wyrażania </a:t>
            </a:r>
            <a:r>
              <a:rPr lang="pl-PL" b="1" dirty="0" smtClean="0"/>
              <a:t>potencjalnej równoległości</a:t>
            </a:r>
            <a:r>
              <a:rPr lang="pl-PL" dirty="0" smtClean="0"/>
              <a:t> oraz rozwiązywania zagadnień związanych z powstającymi </a:t>
            </a:r>
            <a:r>
              <a:rPr lang="pl-PL" b="1" dirty="0" smtClean="0"/>
              <a:t>problemami synchronizacyjnymi i komunikacyjnymi</a:t>
            </a:r>
            <a:r>
              <a:rPr lang="pl-PL" dirty="0" smtClean="0"/>
              <a:t>.</a:t>
            </a:r>
          </a:p>
          <a:p>
            <a:pPr lvl="2"/>
            <a:endParaRPr lang="pl-PL" dirty="0" smtClean="0"/>
          </a:p>
          <a:p>
            <a:r>
              <a:rPr lang="pl-PL" dirty="0" smtClean="0"/>
              <a:t>Poprawność programów sekwencyjnych jest relatywnie łatwa do osiągnięcia i łatwa do zweryfikowania dzięki asercjom.</a:t>
            </a:r>
          </a:p>
          <a:p>
            <a:r>
              <a:rPr lang="pl-PL" dirty="0" smtClean="0"/>
              <a:t>Poprawność programów współbieżnych jest trudniejsza do osiągnięcia i zweryfikowania z uwagi na możliwość wzajemnego oddziaływania na siebie poszczególnych programów sekwencyjnych.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06250" y="3567779"/>
            <a:ext cx="22762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smtClean="0"/>
              <a:t>Oparte o:</a:t>
            </a:r>
          </a:p>
          <a:p>
            <a:r>
              <a:rPr lang="pl-PL" sz="900" dirty="0" smtClean="0"/>
              <a:t>„Podstawy programowania współbieżnego”</a:t>
            </a:r>
          </a:p>
          <a:p>
            <a:r>
              <a:rPr lang="pl-PL" sz="900" dirty="0" smtClean="0"/>
              <a:t>M. Ben-</a:t>
            </a:r>
            <a:r>
              <a:rPr lang="pl-PL" sz="900" dirty="0" err="1" smtClean="0"/>
              <a:t>Ari</a:t>
            </a:r>
            <a:r>
              <a:rPr lang="pl-PL" sz="900" dirty="0" smtClean="0"/>
              <a:t>, WNT 1989</a:t>
            </a:r>
          </a:p>
          <a:p>
            <a:endParaRPr lang="pl-PL" sz="900" dirty="0" smtClean="0"/>
          </a:p>
          <a:p>
            <a:r>
              <a:rPr lang="pl-PL" sz="900" dirty="0" smtClean="0">
                <a:hlinkClick r:id="rId3"/>
              </a:rPr>
              <a:t>„Programowanie współbieżne i rozproszone”</a:t>
            </a:r>
          </a:p>
          <a:p>
            <a:r>
              <a:rPr lang="pl-PL" sz="900" dirty="0" smtClean="0">
                <a:hlinkClick r:id="rId3"/>
              </a:rPr>
              <a:t>http</a:t>
            </a:r>
            <a:r>
              <a:rPr lang="pl-PL" sz="900" dirty="0">
                <a:hlinkClick r:id="rId3"/>
              </a:rPr>
              <a:t>://</a:t>
            </a:r>
            <a:r>
              <a:rPr lang="pl-PL" sz="900" dirty="0" smtClean="0">
                <a:hlinkClick r:id="rId3"/>
              </a:rPr>
              <a:t>wazniak.mimuw.edu.p</a:t>
            </a:r>
            <a:r>
              <a:rPr lang="pl-PL" sz="900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1117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BusinessServiceWithCallable</a:t>
            </a:r>
            <a:r>
              <a:rPr lang="pl-PL" dirty="0" smtClean="0"/>
              <a:t> – wywoływanie asynchronicznych operacji i zbieranie wartości zwrotnych</a:t>
            </a:r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sumOfRandomInts</a:t>
            </a:r>
            <a:r>
              <a:rPr lang="pl-PL" dirty="0" smtClean="0"/>
              <a:t> klasy </a:t>
            </a:r>
            <a:r>
              <a:rPr lang="pl-PL" dirty="0" err="1"/>
              <a:t>BusinessServiceWithCallable</a:t>
            </a:r>
            <a:r>
              <a:rPr lang="pl-PL" dirty="0"/>
              <a:t> </a:t>
            </a:r>
            <a:r>
              <a:rPr lang="pl-PL" dirty="0" smtClean="0"/>
              <a:t>tak, aby wywołać 100 asynchronicznych operacji, zebrać 100 wyników po zakończeniu wykonywania asynchronicznych operacji i zwrócić sumę uzyskanych wyników.</a:t>
            </a:r>
          </a:p>
          <a:p>
            <a:pPr marL="523875" lvl="1" indent="-342900"/>
            <a:r>
              <a:rPr lang="pl-PL" dirty="0" smtClean="0"/>
              <a:t>Szczegółowy opis znajduje się w komentarzu wewnątrz metody </a:t>
            </a:r>
            <a:r>
              <a:rPr lang="pl-PL" dirty="0" err="1" smtClean="0"/>
              <a:t>sumOfRandomInts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2171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/>
              <a:t>start_thread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19" y="1083079"/>
            <a:ext cx="2785574" cy="17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3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COUNTER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52" y="2740851"/>
            <a:ext cx="235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8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29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9" y="1096028"/>
            <a:ext cx="5137607" cy="34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CountingFacade</a:t>
            </a:r>
            <a:r>
              <a:rPr lang="pl-PL" dirty="0" smtClean="0"/>
              <a:t> służy do wywoływania logiki biznesowej (klasa </a:t>
            </a:r>
            <a:r>
              <a:rPr lang="pl-PL" dirty="0" err="1" smtClean="0"/>
              <a:t>BusinessService</a:t>
            </a:r>
            <a:r>
              <a:rPr lang="pl-PL" dirty="0" smtClean="0"/>
              <a:t>) razem ze zliczaniem ile razy była ona wywołana.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countAndInvoke</a:t>
            </a:r>
            <a:r>
              <a:rPr lang="pl-PL" dirty="0" smtClean="0"/>
              <a:t>: zwiększa licznik </a:t>
            </a:r>
            <a:r>
              <a:rPr lang="pl-PL" dirty="0" err="1" smtClean="0"/>
              <a:t>wywołań</a:t>
            </a:r>
            <a:r>
              <a:rPr lang="pl-PL" dirty="0" smtClean="0"/>
              <a:t> i wywołuje logikę biznesową.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getCount</a:t>
            </a:r>
            <a:r>
              <a:rPr lang="pl-PL" dirty="0" smtClean="0"/>
              <a:t>: zwraca stan licznika </a:t>
            </a:r>
            <a:r>
              <a:rPr lang="pl-PL" dirty="0" err="1" smtClean="0"/>
              <a:t>wywołań</a:t>
            </a:r>
            <a:r>
              <a:rPr lang="pl-PL" dirty="0" smtClean="0"/>
              <a:t>.</a:t>
            </a:r>
          </a:p>
          <a:p>
            <a:r>
              <a:rPr lang="pl-PL" dirty="0" smtClean="0"/>
              <a:t>Są trzy implementacje tego interfejsu:</a:t>
            </a:r>
          </a:p>
          <a:p>
            <a:pPr lvl="1"/>
            <a:r>
              <a:rPr lang="pl-PL" dirty="0" err="1" smtClean="0"/>
              <a:t>SimpleCountingFacade</a:t>
            </a:r>
            <a:endParaRPr lang="pl-PL" dirty="0" smtClean="0"/>
          </a:p>
          <a:p>
            <a:pPr lvl="1"/>
            <a:r>
              <a:rPr lang="pl-PL" dirty="0" err="1" smtClean="0"/>
              <a:t>CountingFacadeWithLock</a:t>
            </a:r>
            <a:endParaRPr lang="pl-PL" dirty="0" smtClean="0"/>
          </a:p>
          <a:p>
            <a:pPr lvl="1"/>
            <a:r>
              <a:rPr lang="pl-PL" dirty="0" err="1" smtClean="0"/>
              <a:t>CountingFacadeWithAtomic</a:t>
            </a:r>
            <a:endParaRPr lang="pl-PL" dirty="0" smtClean="0"/>
          </a:p>
          <a:p>
            <a:r>
              <a:rPr lang="pl-PL" dirty="0" smtClean="0"/>
              <a:t>Na początku wszystkie te implementacje są takie same i wszystkie cierpią na ten sam problem: wywołania nie są liczone poprawnie w sytuacji, kiedy obiekt jest wywoływany z wielu wątków.</a:t>
            </a:r>
          </a:p>
          <a:p>
            <a:r>
              <a:rPr lang="pl-PL" dirty="0" smtClean="0"/>
              <a:t>Zadanie polega na zmodyfikowaniu implementacji </a:t>
            </a:r>
            <a:r>
              <a:rPr lang="pl-PL" dirty="0" err="1" smtClean="0"/>
              <a:t>CountingFacade</a:t>
            </a:r>
            <a:r>
              <a:rPr lang="pl-PL" dirty="0" smtClean="0"/>
              <a:t> na 3 różne sposoby tak, aby zliczanie działało prawidłowo (własność bezpieczeństwa).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193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4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Thread</a:t>
            </a:r>
            <a:r>
              <a:rPr lang="pl-PL" dirty="0" smtClean="0"/>
              <a:t> 1			</a:t>
            </a:r>
            <a:r>
              <a:rPr lang="pl-PL" dirty="0" err="1" smtClean="0"/>
              <a:t>Thread</a:t>
            </a:r>
            <a:r>
              <a:rPr lang="pl-PL" dirty="0" smtClean="0"/>
              <a:t> 2</a:t>
            </a:r>
          </a:p>
          <a:p>
            <a:pPr marL="179388" lvl="1" indent="0">
              <a:buNone/>
            </a:pPr>
            <a:r>
              <a:rPr lang="pl-PL" dirty="0" smtClean="0"/>
              <a:t>1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2</a:t>
            </a:r>
            <a:r>
              <a:rPr lang="pl-PL" dirty="0"/>
              <a:t>	</a:t>
            </a:r>
            <a:r>
              <a:rPr lang="pl-PL" dirty="0" smtClean="0"/>
              <a:t>		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3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4			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5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r>
              <a:rPr lang="pl-PL" dirty="0" smtClean="0"/>
              <a:t>6			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Efekt końcowy: dwa wątki zwiększały wartość licznika o 1, a wartość zwiększyła się z 4 na 5 zamiast z 4 na 6.</a:t>
            </a:r>
          </a:p>
          <a:p>
            <a:pPr marL="179388" lvl="1" indent="0">
              <a:buNone/>
            </a:pPr>
            <a:r>
              <a:rPr lang="pl-PL" dirty="0" smtClean="0"/>
              <a:t>Operacja modyfikacja licznika powinna być sekcją krytyczną!</a:t>
            </a:r>
          </a:p>
          <a:p>
            <a:pPr marL="407988" lvl="1" indent="-228600">
              <a:buAutoNum type="arabicPlain" startAt="4"/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685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SimpleCountingFacade</a:t>
            </a:r>
            <a:r>
              <a:rPr lang="pl-PL" dirty="0" smtClean="0"/>
              <a:t> – dostęp do zmiennej licznika jako sekcja krytyczna z wykorzystaniem słowa kluczowego 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Zasada działania „</a:t>
            </a:r>
            <a:r>
              <a:rPr lang="pl-PL" dirty="0" err="1" smtClean="0"/>
              <a:t>synchronized</a:t>
            </a:r>
            <a:r>
              <a:rPr lang="pl-PL" dirty="0" smtClean="0"/>
              <a:t>” jest opisana tutaj:</a:t>
            </a:r>
          </a:p>
          <a:p>
            <a:pPr lvl="2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docs.oracle.com/javase/tutorial/essential/concurrency/syncmeth.html</a:t>
            </a:r>
            <a:endParaRPr lang="pl-PL" dirty="0" smtClean="0"/>
          </a:p>
          <a:p>
            <a:pPr lvl="2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docs.oracle.com/javase/tutorial/essential/concurrency/locksync.html</a:t>
            </a:r>
            <a:endParaRPr lang="pl-PL" dirty="0" smtClean="0"/>
          </a:p>
          <a:p>
            <a:pPr marL="342900" indent="-342900">
              <a:buAutoNum type="arabicPeriod"/>
            </a:pP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CountingFacadeWithLock</a:t>
            </a:r>
            <a:r>
              <a:rPr lang="pl-PL" dirty="0" smtClean="0"/>
              <a:t> – </a:t>
            </a:r>
            <a:r>
              <a:rPr lang="pl-PL" dirty="0"/>
              <a:t>dostęp do zmiennej licznika jako sekcja krytyczna z </a:t>
            </a:r>
            <a:r>
              <a:rPr lang="pl-PL" dirty="0" smtClean="0"/>
              <a:t>wykorzystaniem interfejsu Lock</a:t>
            </a:r>
          </a:p>
          <a:p>
            <a:pPr marL="523875" lvl="1" indent="-342900"/>
            <a:r>
              <a:rPr lang="pl-PL" dirty="0" smtClean="0"/>
              <a:t>Zasada działania obiektów Lock jest opisana tutaj:</a:t>
            </a:r>
          </a:p>
          <a:p>
            <a:pPr marL="701675" lvl="2" indent="-342900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docs.oracle.com/javase/tutorial/essential/concurrency/newlocks.html</a:t>
            </a:r>
            <a:endParaRPr lang="pl-PL" dirty="0"/>
          </a:p>
          <a:p>
            <a:pPr marL="180975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76171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CountingFacadeWithAtomic</a:t>
            </a:r>
            <a:r>
              <a:rPr lang="pl-PL" dirty="0" smtClean="0"/>
              <a:t> – wyeliminowanie potrzeby sekcji krytycznej poprzez zapewnienie nierozdzielności operacji na liczniku</a:t>
            </a:r>
          </a:p>
          <a:p>
            <a:pPr lvl="1"/>
            <a:r>
              <a:rPr lang="pl-PL" dirty="0" smtClean="0"/>
              <a:t>Do zrealizowania licznika użyj obiektu klasy </a:t>
            </a:r>
            <a:r>
              <a:rPr lang="pl-PL" dirty="0" err="1" smtClean="0"/>
              <a:t>java.util.concurrent.atomic.AtomicInteger</a:t>
            </a:r>
            <a:r>
              <a:rPr lang="pl-PL" dirty="0" smtClean="0"/>
              <a:t> zamiast zwykłej zmiennej typu </a:t>
            </a:r>
            <a:r>
              <a:rPr lang="pl-PL" dirty="0" err="1" smtClean="0"/>
              <a:t>int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Klasa </a:t>
            </a:r>
            <a:r>
              <a:rPr lang="pl-PL" dirty="0" err="1" smtClean="0"/>
              <a:t>AtomicInteger</a:t>
            </a:r>
            <a:r>
              <a:rPr lang="pl-PL" dirty="0" smtClean="0"/>
              <a:t> (i podobne) udostępniają operacje modyfikujące zawartość pamięci jako operacje niepodzielne, które mogą być bezpiecznie używane przez wiele wątków bez potrzeby dodatkowej synchronizacji.</a:t>
            </a:r>
          </a:p>
          <a:p>
            <a:pPr lvl="1"/>
            <a:r>
              <a:rPr lang="pl-PL" dirty="0" smtClean="0"/>
              <a:t>Więcej informacji o zmiennych </a:t>
            </a:r>
            <a:r>
              <a:rPr lang="pl-PL" dirty="0" err="1" smtClean="0"/>
              <a:t>Atomic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docs.oracle.com/javase/tutorial/essential/concurrency/atomicvars.html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09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1849480"/>
          </a:xfrm>
        </p:spPr>
        <p:txBody>
          <a:bodyPr>
            <a:normAutofit/>
          </a:bodyPr>
          <a:lstStyle/>
          <a:p>
            <a:r>
              <a:rPr lang="pl-PL" dirty="0" smtClean="0"/>
              <a:t>Dlaczego stosujemy programowanie współbieżne?</a:t>
            </a:r>
          </a:p>
          <a:p>
            <a:pPr lvl="1"/>
            <a:r>
              <a:rPr lang="pl-PL" dirty="0" smtClean="0"/>
              <a:t>Pewne problemy są z natury równoległe (na przykład gra akcji typu </a:t>
            </a:r>
            <a:r>
              <a:rPr lang="pl-PL" dirty="0" err="1" smtClean="0"/>
              <a:t>Counter</a:t>
            </a:r>
            <a:r>
              <a:rPr lang="pl-PL" dirty="0" smtClean="0"/>
              <a:t> Strike).</a:t>
            </a:r>
          </a:p>
          <a:p>
            <a:pPr lvl="1"/>
            <a:r>
              <a:rPr lang="pl-PL" dirty="0" smtClean="0"/>
              <a:t>Efektywność wykorzystania zasobów</a:t>
            </a:r>
          </a:p>
          <a:p>
            <a:pPr lvl="2"/>
            <a:r>
              <a:rPr lang="pl-PL" dirty="0" smtClean="0"/>
              <a:t>Kiedy jeden proces czeka na zakończenie operacji I/O, inny proces może korzystać z procesora.</a:t>
            </a:r>
          </a:p>
          <a:p>
            <a:pPr lvl="2"/>
            <a:r>
              <a:rPr lang="pl-PL" dirty="0" smtClean="0"/>
              <a:t>Obecne procesory mają więcej niż jeden rdzeń, przez co są z natury przystosowane do równoległych obliczeń.</a:t>
            </a:r>
          </a:p>
          <a:p>
            <a:pPr lvl="1"/>
            <a:r>
              <a:rPr lang="pl-PL" dirty="0" smtClean="0"/>
              <a:t>Systemy rozproszone pozwalają na korzystanie z zasobów danego komputera przez więcej niż jednego użytkownika.</a:t>
            </a:r>
          </a:p>
        </p:txBody>
      </p:sp>
    </p:spTree>
    <p:extLst>
      <p:ext uri="{BB962C8B-B14F-4D97-AF65-F5344CB8AC3E}">
        <p14:creationId xmlns:p14="http://schemas.microsoft.com/office/powerpoint/2010/main" val="2726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074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PROCON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20" y="1208630"/>
            <a:ext cx="3238538" cy="1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99" y="2741569"/>
            <a:ext cx="2371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1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57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Jest to implementacja problemu: producent-konsument.</a:t>
            </a:r>
          </a:p>
          <a:p>
            <a:pPr lvl="1"/>
            <a:r>
              <a:rPr lang="pl-PL" dirty="0" smtClean="0"/>
              <a:t>Obiekty klasy Order reprezentują zlecenia/zamówienia przesyłane przez producentów i odbierane przez konsumenta.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OrderProducerModule</a:t>
            </a:r>
            <a:r>
              <a:rPr lang="pl-PL" dirty="0" smtClean="0"/>
              <a:t> pełni rolę producenta. Każdy z 5 wątków generuje 100.000 zamówień.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OrderConsumerModule</a:t>
            </a:r>
            <a:r>
              <a:rPr lang="pl-PL" dirty="0" smtClean="0"/>
              <a:t> pełni rolę konsumenta. Jest jeden wątek odbierający zlecenia.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Buffer</a:t>
            </a:r>
            <a:r>
              <a:rPr lang="pl-PL" dirty="0" smtClean="0"/>
              <a:t> reprezentuje bufor pomiędzy producentami a konsumentem.</a:t>
            </a:r>
          </a:p>
          <a:p>
            <a:pPr lvl="1"/>
            <a:r>
              <a:rPr lang="pl-PL" dirty="0" smtClean="0"/>
              <a:t>Są dwie implementacje tego interfejsu: </a:t>
            </a:r>
            <a:r>
              <a:rPr lang="pl-PL" dirty="0" err="1" smtClean="0"/>
              <a:t>BufferQueueImpl</a:t>
            </a:r>
            <a:r>
              <a:rPr lang="pl-PL" dirty="0" smtClean="0"/>
              <a:t> i </a:t>
            </a:r>
            <a:r>
              <a:rPr lang="pl-PL" dirty="0" err="1" smtClean="0"/>
              <a:t>BufferManualImpl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Obie implementacje są na początku puste.</a:t>
            </a:r>
          </a:p>
          <a:p>
            <a:r>
              <a:rPr lang="pl-PL" dirty="0" smtClean="0"/>
              <a:t>Zadanie polega na zaimplementowaniu bufora na dwa sposoby:</a:t>
            </a:r>
          </a:p>
          <a:p>
            <a:pPr lvl="1"/>
            <a:r>
              <a:rPr lang="pl-PL" dirty="0" err="1" smtClean="0"/>
              <a:t>BufferQueueImpl</a:t>
            </a:r>
            <a:r>
              <a:rPr lang="pl-PL" dirty="0" smtClean="0"/>
              <a:t> – z użyciem jednej z implementacji interfejsu </a:t>
            </a:r>
            <a:r>
              <a:rPr lang="pl-PL" dirty="0" err="1" smtClean="0"/>
              <a:t>BlockingQueue</a:t>
            </a:r>
            <a:r>
              <a:rPr lang="pl-PL" dirty="0" smtClean="0"/>
              <a:t> z pakietu </a:t>
            </a:r>
            <a:r>
              <a:rPr lang="pl-PL" dirty="0" err="1" smtClean="0"/>
              <a:t>java.util.concurrent</a:t>
            </a:r>
            <a:r>
              <a:rPr lang="pl-PL" dirty="0" smtClean="0"/>
              <a:t>. Ten interfejs reprezentuje abstrakcję wyższego poziomu, która pozwala szybko i efektywnie rozwiązywać tę klasę problemów. </a:t>
            </a:r>
            <a:r>
              <a:rPr lang="pl-PL" dirty="0"/>
              <a:t>Więcej informacji: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docs.oracle.com/javase/8/docs/api/java/util/concurrent/BlockingQueue.html</a:t>
            </a:r>
            <a:endParaRPr lang="pl-PL" dirty="0" smtClean="0"/>
          </a:p>
          <a:p>
            <a:pPr lvl="1"/>
            <a:r>
              <a:rPr lang="pl-PL" dirty="0" err="1" smtClean="0"/>
              <a:t>BufferManualImpl</a:t>
            </a:r>
            <a:r>
              <a:rPr lang="pl-PL" dirty="0" smtClean="0"/>
              <a:t> – z użyciem podstawowych elementów synchronizacyjnych.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16408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BufferQueueImpl</a:t>
            </a:r>
            <a:r>
              <a:rPr lang="pl-PL" dirty="0" smtClean="0"/>
              <a:t> – implementacja bufora oparta o abstrakcję wyższego poziomu.</a:t>
            </a:r>
          </a:p>
          <a:p>
            <a:pPr lvl="1"/>
            <a:r>
              <a:rPr lang="pl-PL" dirty="0" smtClean="0"/>
              <a:t>Użyj </a:t>
            </a:r>
            <a:r>
              <a:rPr lang="pl-PL" dirty="0"/>
              <a:t>jednej z implementacji interfejsu </a:t>
            </a:r>
            <a:r>
              <a:rPr lang="pl-PL" dirty="0" err="1"/>
              <a:t>BlockingQueue</a:t>
            </a:r>
            <a:r>
              <a:rPr lang="pl-PL" dirty="0"/>
              <a:t> z pakietu </a:t>
            </a:r>
            <a:r>
              <a:rPr lang="pl-PL" dirty="0" err="1"/>
              <a:t>java.util.concurrent</a:t>
            </a:r>
            <a:r>
              <a:rPr lang="pl-PL" dirty="0"/>
              <a:t>. Ten interfejs reprezentuje abstrakcję wyższego poziomu, która pozwala szybko i efektywnie rozwiązywać </a:t>
            </a:r>
            <a:r>
              <a:rPr lang="pl-PL" dirty="0" smtClean="0"/>
              <a:t>klasę problemów producent-konsument. </a:t>
            </a:r>
          </a:p>
          <a:p>
            <a:pPr lvl="1"/>
            <a:r>
              <a:rPr lang="pl-PL" dirty="0" smtClean="0"/>
              <a:t>Więcej </a:t>
            </a:r>
            <a:r>
              <a:rPr lang="pl-PL" dirty="0"/>
              <a:t>informacji: </a:t>
            </a:r>
            <a:r>
              <a:rPr lang="pl-PL" dirty="0">
                <a:hlinkClick r:id="rId3"/>
              </a:rPr>
              <a:t>https://docs.oracle.com/javase/8/docs/api/java/util/concurrent/BlockingQueue.html</a:t>
            </a:r>
            <a:endParaRPr lang="pl-PL" dirty="0"/>
          </a:p>
          <a:p>
            <a:pPr lvl="1"/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BufferManualImpl</a:t>
            </a:r>
            <a:r>
              <a:rPr lang="pl-PL" dirty="0" smtClean="0"/>
              <a:t> – implementacja bufora oparta o podstawowe mechanizmy.</a:t>
            </a:r>
          </a:p>
          <a:p>
            <a:pPr lvl="1"/>
            <a:r>
              <a:rPr lang="pl-PL" dirty="0" smtClean="0"/>
              <a:t>Użyj prostych elementów synchronizacyjnych. Do wyboru są między innymi:</a:t>
            </a:r>
          </a:p>
          <a:p>
            <a:pPr lvl="2"/>
            <a:r>
              <a:rPr lang="pl-PL" dirty="0" smtClean="0"/>
              <a:t>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2"/>
            <a:r>
              <a:rPr lang="pl-PL" dirty="0" smtClean="0"/>
              <a:t>implementacje interfejsów z pakietu </a:t>
            </a:r>
            <a:r>
              <a:rPr lang="pl-PL" dirty="0" err="1" smtClean="0"/>
              <a:t>java.util.concurrent.locks</a:t>
            </a:r>
            <a:r>
              <a:rPr lang="pl-PL" dirty="0"/>
              <a:t>.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java.util.concurrent.Semaphore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java.util.concurrent.CountDownLatch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java.util.concurrent.CyclicBarrier</a:t>
            </a:r>
            <a:endParaRPr lang="pl-PL" dirty="0"/>
          </a:p>
          <a:p>
            <a:pPr lvl="1"/>
            <a:r>
              <a:rPr lang="pl-PL" sz="400" dirty="0" smtClean="0"/>
              <a:t>Sugestia: </a:t>
            </a:r>
            <a:r>
              <a:rPr lang="pl-PL" sz="400" dirty="0" err="1" smtClean="0"/>
              <a:t>java.util.concurrent.locks.ReentrantLock</a:t>
            </a:r>
            <a:r>
              <a:rPr lang="pl-PL" sz="400" dirty="0" smtClean="0"/>
              <a:t> i </a:t>
            </a:r>
            <a:r>
              <a:rPr lang="pl-PL" sz="400" dirty="0" err="1" smtClean="0"/>
              <a:t>java.util.concurrent.locks.Condition</a:t>
            </a:r>
            <a:r>
              <a:rPr lang="pl-PL" sz="400" dirty="0" smtClean="0"/>
              <a:t> powinny wystarczyć.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278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11152" cy="3362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pPr lvl="1"/>
            <a:r>
              <a:rPr lang="pl-PL" dirty="0" smtClean="0"/>
              <a:t>Czas trwania testu pojedynczej metody jest ograniczony do 20 sekund. To powinno wystarczyć z dużym zapasem. Jednak przy poprawnym ale mało efektywnym rozwiązaniu oraz powolnym komputerze to może nie wystarczyć. Jeśli podejrzewasz taką sytuację to zmień </a:t>
            </a:r>
            <a:r>
              <a:rPr lang="pl-PL" dirty="0" err="1" smtClean="0"/>
              <a:t>timeout</a:t>
            </a:r>
            <a:r>
              <a:rPr lang="pl-PL" dirty="0" smtClean="0"/>
              <a:t>=20000 na </a:t>
            </a:r>
            <a:r>
              <a:rPr lang="pl-PL" dirty="0" err="1" smtClean="0"/>
              <a:t>timeout</a:t>
            </a:r>
            <a:r>
              <a:rPr lang="pl-PL" dirty="0" smtClean="0"/>
              <a:t>=120000 (2 minuty) w klasie </a:t>
            </a:r>
            <a:r>
              <a:rPr lang="pl-PL" dirty="0" err="1" smtClean="0"/>
              <a:t>ProducerConsumerTest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2692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Marek Strejczek</a:t>
            </a:r>
            <a:endParaRPr lang="de-DE" dirty="0"/>
          </a:p>
          <a:p>
            <a:r>
              <a:rPr lang="pl-PL" dirty="0" smtClean="0"/>
              <a:t>Technical Architect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marek.strejczek</a:t>
            </a:r>
            <a:r>
              <a:rPr lang="de-DE" dirty="0" smtClean="0"/>
              <a:t>@gft.com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Przeplot – mechanizm logiczny umożliwiający analizę poprawności programów współbieżnych.</a:t>
            </a:r>
          </a:p>
          <a:p>
            <a:pPr lvl="1"/>
            <a:r>
              <a:rPr lang="pl-PL" sz="1000" dirty="0" smtClean="0"/>
              <a:t>Niech program P składa się z dwóch współbieżnych procesów: P1 i P2.</a:t>
            </a:r>
          </a:p>
          <a:p>
            <a:pPr lvl="1"/>
            <a:r>
              <a:rPr lang="pl-PL" sz="1000" dirty="0" smtClean="0"/>
              <a:t>Niech P1 składa się z instrukcji I11 i I12</a:t>
            </a:r>
          </a:p>
          <a:p>
            <a:pPr lvl="1"/>
            <a:r>
              <a:rPr lang="pl-PL" sz="1000" dirty="0" smtClean="0"/>
              <a:t>Niech P2 składa się z instrukcji I21 i I22</a:t>
            </a:r>
          </a:p>
          <a:p>
            <a:pPr lvl="1"/>
            <a:r>
              <a:rPr lang="pl-PL" sz="1000" dirty="0" smtClean="0"/>
              <a:t>Wówczas wykonanie się programu P oznacza wywołanie jednej z następujących sekwencji: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lvl="1"/>
            <a:endParaRPr lang="pl-PL" sz="1000" dirty="0" smtClean="0"/>
          </a:p>
          <a:p>
            <a:pPr lvl="1"/>
            <a:r>
              <a:rPr lang="pl-PL" sz="1000" dirty="0" smtClean="0"/>
              <a:t>Przeplot ułatwia analizę i dowodzenie poprawności programów współbieżnych. W praktyce jego użyteczność jest ograniczona przez potencjalnie astronomiczną liczbę możliwych sekwencji dla nietrywialnych programów.</a:t>
            </a:r>
          </a:p>
          <a:p>
            <a:pPr lvl="1"/>
            <a:endParaRPr lang="pl-PL" sz="1000" dirty="0" smtClean="0"/>
          </a:p>
          <a:p>
            <a:pPr lvl="1"/>
            <a:r>
              <a:rPr lang="pl-PL" sz="1000" b="1" dirty="0" smtClean="0"/>
              <a:t>Uwaga</a:t>
            </a:r>
            <a:r>
              <a:rPr lang="pl-PL" sz="1000" dirty="0" smtClean="0"/>
              <a:t> na zmianę kolejności instrukcji na platformie Java! </a:t>
            </a:r>
            <a:r>
              <a:rPr lang="pl-PL" sz="1000" b="1" dirty="0" smtClean="0"/>
              <a:t>Kolejność instrukcji, pomiędzy którymi nie ma zależności „</a:t>
            </a:r>
            <a:r>
              <a:rPr lang="pl-PL" sz="1000" b="1" dirty="0" err="1" smtClean="0"/>
              <a:t>happens</a:t>
            </a:r>
            <a:r>
              <a:rPr lang="pl-PL" sz="1000" b="1" dirty="0" smtClean="0"/>
              <a:t> </a:t>
            </a:r>
            <a:r>
              <a:rPr lang="pl-PL" sz="1000" b="1" dirty="0" err="1" smtClean="0"/>
              <a:t>before</a:t>
            </a:r>
            <a:r>
              <a:rPr lang="pl-PL" sz="1000" b="1" dirty="0" smtClean="0"/>
              <a:t>”, może być dowolnie zmieniana podczas wykonywania ich przez maszynę wirtualną.</a:t>
            </a:r>
          </a:p>
          <a:p>
            <a:pPr lvl="2"/>
            <a:r>
              <a:rPr lang="pl-PL" sz="1000" dirty="0" smtClean="0"/>
              <a:t>Przykład - jeśli efekt wywołania instrukcji I12 nie zależy od wywołania instrukcji I11 to maszyna wirtualna może zamienić kolejność wykonania tych dwóch instrukcji – w efekcie możliwa staje się na przykład sekwencja I12, I11, I21, I22.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9226"/>
              </p:ext>
            </p:extLst>
          </p:nvPr>
        </p:nvGraphicFramePr>
        <p:xfrm>
          <a:off x="2369506" y="2075145"/>
          <a:ext cx="32609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1"/>
                <a:gridCol w="594986"/>
                <a:gridCol w="582461"/>
                <a:gridCol w="551145"/>
                <a:gridCol w="501041"/>
                <a:gridCol w="538619"/>
              </a:tblGrid>
              <a:tr h="180496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</a:tr>
              <a:tr h="22927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</a:tr>
              <a:tr h="17506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</a:tr>
              <a:tr h="14632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7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Niezbędne warunki poprawności programów współbieżnych:</a:t>
            </a:r>
          </a:p>
          <a:p>
            <a:pPr lvl="1"/>
            <a:r>
              <a:rPr lang="pl-PL" b="1" dirty="0" smtClean="0"/>
              <a:t>Własność bezpieczeństwa</a:t>
            </a:r>
          </a:p>
          <a:p>
            <a:pPr lvl="2"/>
            <a:r>
              <a:rPr lang="pl-PL" i="1" dirty="0" smtClean="0"/>
              <a:t>Nigdy </a:t>
            </a:r>
            <a:r>
              <a:rPr lang="pl-PL" i="1" dirty="0"/>
              <a:t>nie dojdzie do niepożądanej </a:t>
            </a:r>
            <a:r>
              <a:rPr lang="pl-PL" i="1" dirty="0" smtClean="0"/>
              <a:t>sytuacji.</a:t>
            </a:r>
            <a:endParaRPr lang="pl-PL" dirty="0" smtClean="0"/>
          </a:p>
          <a:p>
            <a:pPr lvl="1"/>
            <a:r>
              <a:rPr lang="pl-PL" b="1" dirty="0" smtClean="0"/>
              <a:t>Własność żywotności</a:t>
            </a:r>
          </a:p>
          <a:p>
            <a:pPr lvl="2"/>
            <a:r>
              <a:rPr lang="pl-PL" i="1" dirty="0" smtClean="0"/>
              <a:t>Jeśli </a:t>
            </a:r>
            <a:r>
              <a:rPr lang="pl-PL" i="1" dirty="0"/>
              <a:t>proces chce coś zrobić, to w końcu mu się to </a:t>
            </a:r>
            <a:r>
              <a:rPr lang="pl-PL" i="1" dirty="0" smtClean="0"/>
              <a:t>uda.</a:t>
            </a:r>
          </a:p>
          <a:p>
            <a:pPr lvl="2"/>
            <a:r>
              <a:rPr lang="pl-PL" dirty="0" smtClean="0"/>
              <a:t>Brak żywotności może skutkować:</a:t>
            </a:r>
          </a:p>
          <a:p>
            <a:pPr lvl="3"/>
            <a:r>
              <a:rPr lang="pl-PL" dirty="0" smtClean="0"/>
              <a:t>Zakleszczeniem (</a:t>
            </a:r>
            <a:r>
              <a:rPr lang="pl-PL" dirty="0" err="1" smtClean="0"/>
              <a:t>deadlock</a:t>
            </a:r>
            <a:r>
              <a:rPr lang="pl-PL" dirty="0" smtClean="0"/>
              <a:t>) procesów</a:t>
            </a:r>
          </a:p>
          <a:p>
            <a:pPr lvl="3"/>
            <a:r>
              <a:rPr lang="pl-PL" dirty="0" smtClean="0"/>
              <a:t>Zagłodzeniem (</a:t>
            </a:r>
            <a:r>
              <a:rPr lang="pl-PL" dirty="0" err="1" smtClean="0"/>
              <a:t>starving</a:t>
            </a:r>
            <a:r>
              <a:rPr lang="pl-PL" dirty="0" smtClean="0"/>
              <a:t>) procesów</a:t>
            </a:r>
          </a:p>
          <a:p>
            <a:r>
              <a:rPr lang="pl-PL" dirty="0" smtClean="0"/>
              <a:t>Wszystkie przeploty muszą wykazywać własność bezpieczeństwa i żywotności. Aby wykazać niepoprawność programu współbieżnego wystarczy skonstruować przeplot, który nie będzie miał tych własności.</a:t>
            </a:r>
          </a:p>
          <a:p>
            <a:r>
              <a:rPr lang="pl-PL" dirty="0" smtClean="0"/>
              <a:t>Powyższe warunki są niezbędne dla poprawności programu współbieżnego, natomiast mogą nie być wystarczające.</a:t>
            </a:r>
          </a:p>
          <a:p>
            <a:pPr lvl="1"/>
            <a:r>
              <a:rPr lang="pl-PL" dirty="0" smtClean="0"/>
              <a:t>Bezpieczne i żywotne rozwiązanie może być nieakceptowalne na przykład z uwagi na nieefektywne wykorzystanie zasobów.</a:t>
            </a:r>
          </a:p>
        </p:txBody>
      </p:sp>
    </p:spTree>
    <p:extLst>
      <p:ext uri="{BB962C8B-B14F-4D97-AF65-F5344CB8AC3E}">
        <p14:creationId xmlns:p14="http://schemas.microsoft.com/office/powerpoint/2010/main" val="79598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Dwa rodzaje systemów:</a:t>
            </a:r>
          </a:p>
          <a:p>
            <a:pPr lvl="1"/>
            <a:r>
              <a:rPr lang="pl-PL" dirty="0" smtClean="0"/>
              <a:t>Z pamięcią współdzieloną</a:t>
            </a:r>
          </a:p>
          <a:p>
            <a:pPr lvl="2"/>
            <a:r>
              <a:rPr lang="pl-PL" dirty="0" smtClean="0"/>
              <a:t>Jest możliwe korzystania z tych samych zmiennych w różnych procesach.</a:t>
            </a:r>
          </a:p>
          <a:p>
            <a:pPr lvl="2"/>
            <a:r>
              <a:rPr lang="pl-PL" dirty="0" smtClean="0"/>
              <a:t>Trudniejszy dla programisty. Potencjalnie pozwala na bardziej efektywne wykorzystanie zasobów.</a:t>
            </a:r>
          </a:p>
          <a:p>
            <a:pPr lvl="1"/>
            <a:r>
              <a:rPr lang="pl-PL" dirty="0" smtClean="0"/>
              <a:t>Bez pamięci współdzielonej</a:t>
            </a:r>
          </a:p>
          <a:p>
            <a:pPr lvl="2"/>
            <a:r>
              <a:rPr lang="pl-PL" dirty="0" smtClean="0"/>
              <a:t>Nie ma dzielonych zmiennych. Komunikacja pomiędzy procesami jest możliwa tylko poprzez mechanizm komunikatów dostarczany przez środowisko uruchomieniowe (np. system operacyjny)</a:t>
            </a:r>
          </a:p>
          <a:p>
            <a:pPr lvl="3"/>
            <a:r>
              <a:rPr lang="pl-PL" dirty="0" smtClean="0"/>
              <a:t>Komunikaty synchroniczne</a:t>
            </a:r>
          </a:p>
          <a:p>
            <a:pPr lvl="3"/>
            <a:r>
              <a:rPr lang="pl-PL" dirty="0" smtClean="0"/>
              <a:t>Komunikaty asynchroniczne</a:t>
            </a:r>
          </a:p>
          <a:p>
            <a:pPr lvl="2"/>
            <a:r>
              <a:rPr lang="pl-PL" dirty="0" smtClean="0"/>
              <a:t>Łatwiejszy dla programisty.</a:t>
            </a:r>
          </a:p>
        </p:txBody>
      </p:sp>
    </p:spTree>
    <p:extLst>
      <p:ext uri="{BB962C8B-B14F-4D97-AF65-F5344CB8AC3E}">
        <p14:creationId xmlns:p14="http://schemas.microsoft.com/office/powerpoint/2010/main" val="426585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Wzajemne wykluczanie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Kilka procesów współzawodniczy o dostęp do jakiegoś zasobu/sekcji krytycznej.</a:t>
            </a:r>
          </a:p>
          <a:p>
            <a:pPr lvl="2"/>
            <a:r>
              <a:rPr lang="pl-PL" dirty="0" smtClean="0"/>
              <a:t>Własność bezpieczeństwa:</a:t>
            </a:r>
          </a:p>
          <a:p>
            <a:pPr lvl="3"/>
            <a:r>
              <a:rPr lang="pl-PL" dirty="0" smtClean="0"/>
              <a:t>W sekcji krytycznej w danej chwili przebywa maksymalnie jeden proces.</a:t>
            </a:r>
          </a:p>
          <a:p>
            <a:pPr lvl="2"/>
            <a:r>
              <a:rPr lang="pl-PL" dirty="0" smtClean="0"/>
              <a:t>Własność żywotności:</a:t>
            </a:r>
          </a:p>
          <a:p>
            <a:pPr lvl="3"/>
            <a:r>
              <a:rPr lang="pl-PL" dirty="0" smtClean="0"/>
              <a:t>Jeśli proces chce wejść do sekcji krytycznej to w skończonym czasie do niej wejdzie.</a:t>
            </a:r>
          </a:p>
          <a:p>
            <a:pPr lvl="2"/>
            <a:endParaRPr lang="pl-PL" dirty="0" smtClean="0"/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foo() {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START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END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Producenci i konsumenci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W systemie działają procesy produkujące dane i procesy odbierające te dane. Pomiędzy procesami może znajdować się bufor, który minimalizuje wpływ różnej szybkości producentów i konsumentów.</a:t>
            </a:r>
          </a:p>
          <a:p>
            <a:pPr lvl="2"/>
            <a:r>
              <a:rPr lang="pl-PL" dirty="0" smtClean="0"/>
              <a:t>Przykład: </a:t>
            </a:r>
          </a:p>
          <a:p>
            <a:pPr lvl="3"/>
            <a:r>
              <a:rPr lang="pl-PL" dirty="0" smtClean="0"/>
              <a:t>Klawiatura produkuje dane, system operacyjny je odbiera.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Konsument oczekuje na dane jeśli bufor jest pusty.</a:t>
            </a:r>
          </a:p>
          <a:p>
            <a:pPr lvl="3"/>
            <a:r>
              <a:rPr lang="pl-PL" dirty="0" smtClean="0"/>
              <a:t>Producent nie nadpisuje danych w buforze. Jeśli bufor jest pełny to producent oczekuje z zapisaniem kolejnej porcji danych.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Jeśli do bufora cały czas napływają nowe dane to każdy konsument w końcu coś odbierze.</a:t>
            </a:r>
          </a:p>
          <a:p>
            <a:pPr lvl="3"/>
            <a:r>
              <a:rPr lang="pl-PL" dirty="0" smtClean="0"/>
              <a:t>Jeśli z bufora konsumenci cały czas odbierają dane to każdy producent w końcu coś zapisze do bufora.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8725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Czytelnicy i pisarze</a:t>
            </a:r>
          </a:p>
          <a:p>
            <a:pPr lvl="2"/>
            <a:r>
              <a:rPr lang="pl-PL" dirty="0" smtClean="0"/>
              <a:t>Zasada</a:t>
            </a:r>
          </a:p>
          <a:p>
            <a:pPr lvl="3"/>
            <a:r>
              <a:rPr lang="pl-PL" dirty="0" smtClean="0"/>
              <a:t>W systemie (czytelni) działają procesy czytające dane i zapisujące dane.</a:t>
            </a:r>
          </a:p>
          <a:p>
            <a:pPr lvl="3"/>
            <a:r>
              <a:rPr lang="pl-PL" dirty="0" smtClean="0"/>
              <a:t>Wielu czytelników może działać równolegle.</a:t>
            </a:r>
          </a:p>
          <a:p>
            <a:pPr lvl="3"/>
            <a:r>
              <a:rPr lang="pl-PL" dirty="0" smtClean="0"/>
              <a:t>Pisarz wymaga wyłącznego dostępu do czytelni.</a:t>
            </a:r>
          </a:p>
          <a:p>
            <a:pPr lvl="2"/>
            <a:r>
              <a:rPr lang="pl-PL" dirty="0" smtClean="0"/>
              <a:t>Przykład:</a:t>
            </a:r>
          </a:p>
          <a:p>
            <a:pPr lvl="3"/>
            <a:r>
              <a:rPr lang="pl-PL" dirty="0" smtClean="0"/>
              <a:t>Cache serwera WWW.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Wielu </a:t>
            </a:r>
            <a:r>
              <a:rPr lang="pl-PL" dirty="0"/>
              <a:t>czytelników powinno mieć jednocześnie dostęp do </a:t>
            </a:r>
            <a:r>
              <a:rPr lang="pl-PL" dirty="0" smtClean="0"/>
              <a:t>czytelni.</a:t>
            </a:r>
          </a:p>
          <a:p>
            <a:pPr lvl="3"/>
            <a:r>
              <a:rPr lang="pl-PL" dirty="0" smtClean="0"/>
              <a:t>Jeśli </a:t>
            </a:r>
            <a:r>
              <a:rPr lang="pl-PL" dirty="0"/>
              <a:t>w czytelni przebywa pisarz, to nikt inny w tym czasie nie pisze ani nie czyta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czytelnik, który chce odczytać dane, w końcu je </a:t>
            </a:r>
            <a:r>
              <a:rPr lang="pl-PL" dirty="0" smtClean="0"/>
              <a:t>odczyta.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pisarz, który chce </a:t>
            </a:r>
            <a:r>
              <a:rPr lang="pl-PL" dirty="0" smtClean="0"/>
              <a:t>zmodyfikować </a:t>
            </a:r>
            <a:r>
              <a:rPr lang="pl-PL" dirty="0"/>
              <a:t>dane, w końcu je zapisze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25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5261</TotalTime>
  <Words>2333</Words>
  <Application>Microsoft Office PowerPoint</Application>
  <PresentationFormat>On-screen Show (16:9)</PresentationFormat>
  <Paragraphs>484</Paragraphs>
  <Slides>37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GFT_Master_Template</vt:lpstr>
      <vt:lpstr>think-cell Folie</vt:lpstr>
      <vt:lpstr>WdSR - ćwiczenie 2 Programowanie współbieżne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– podstawowe problemy</vt:lpstr>
      <vt:lpstr>Programowanie współbieżne – podstawowe problemy</vt:lpstr>
      <vt:lpstr>Programowanie współbieżne – podstawowe problemy</vt:lpstr>
      <vt:lpstr>Programowanie współbieżne - wstęp</vt:lpstr>
      <vt:lpstr>Programowanie współbieżne - wstęp</vt:lpstr>
      <vt:lpstr>Opis ćwiczenia</vt:lpstr>
      <vt:lpstr>Opis ćwiczenia</vt:lpstr>
      <vt:lpstr>Opis ćwiczenia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procon</vt:lpstr>
      <vt:lpstr>Ćwiczenie procon</vt:lpstr>
      <vt:lpstr>Ćwiczenie procon</vt:lpstr>
      <vt:lpstr>Ćwiczenie procon</vt:lpstr>
      <vt:lpstr>Ćwiczenie procon</vt:lpstr>
      <vt:lpstr>Ćwiczenie procon</vt:lpstr>
      <vt:lpstr>PowerPoint Presentation</vt:lpstr>
    </vt:vector>
  </TitlesOfParts>
  <Company>GFT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Boguszewicz, Daniel</cp:lastModifiedBy>
  <cp:revision>180</cp:revision>
  <dcterms:created xsi:type="dcterms:W3CDTF">2015-12-01T16:23:26Z</dcterms:created>
  <dcterms:modified xsi:type="dcterms:W3CDTF">2017-02-22T22:13:19Z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