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42"/>
  </p:notesMasterIdLst>
  <p:handoutMasterIdLst>
    <p:handoutMasterId r:id="rId43"/>
  </p:handoutMasterIdLst>
  <p:sldIdLst>
    <p:sldId id="286" r:id="rId6"/>
    <p:sldId id="435" r:id="rId7"/>
    <p:sldId id="436" r:id="rId8"/>
    <p:sldId id="437" r:id="rId9"/>
    <p:sldId id="438" r:id="rId10"/>
    <p:sldId id="439" r:id="rId11"/>
    <p:sldId id="433" r:id="rId12"/>
    <p:sldId id="403" r:id="rId13"/>
    <p:sldId id="402" r:id="rId14"/>
    <p:sldId id="417" r:id="rId15"/>
    <p:sldId id="390" r:id="rId16"/>
    <p:sldId id="409" r:id="rId17"/>
    <p:sldId id="410" r:id="rId18"/>
    <p:sldId id="411" r:id="rId19"/>
    <p:sldId id="440" r:id="rId20"/>
    <p:sldId id="412" r:id="rId21"/>
    <p:sldId id="414" r:id="rId22"/>
    <p:sldId id="415" r:id="rId23"/>
    <p:sldId id="416" r:id="rId24"/>
    <p:sldId id="429" r:id="rId25"/>
    <p:sldId id="404" r:id="rId26"/>
    <p:sldId id="405" r:id="rId27"/>
    <p:sldId id="418" r:id="rId28"/>
    <p:sldId id="419" r:id="rId29"/>
    <p:sldId id="420" r:id="rId30"/>
    <p:sldId id="421" r:id="rId31"/>
    <p:sldId id="422" r:id="rId32"/>
    <p:sldId id="423" r:id="rId33"/>
    <p:sldId id="424" r:id="rId34"/>
    <p:sldId id="426" r:id="rId35"/>
    <p:sldId id="427" r:id="rId36"/>
    <p:sldId id="428" r:id="rId37"/>
    <p:sldId id="430" r:id="rId38"/>
    <p:sldId id="431" r:id="rId39"/>
    <p:sldId id="432" r:id="rId40"/>
    <p:sldId id="324" r:id="rId41"/>
  </p:sldIdLst>
  <p:sldSz cx="9144000" cy="5143500" type="screen16x9"/>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928">
          <p15:clr>
            <a:srgbClr val="A4A3A4"/>
          </p15:clr>
        </p15:guide>
        <p15:guide id="3" pos="2823">
          <p15:clr>
            <a:srgbClr val="A4A3A4"/>
          </p15:clr>
        </p15:guide>
        <p15:guide id="4" pos="2880">
          <p15:clr>
            <a:srgbClr val="A4A3A4"/>
          </p15:clr>
        </p15:guide>
        <p15:guide id="5" pos="288">
          <p15:clr>
            <a:srgbClr val="A4A3A4"/>
          </p15:clr>
        </p15:guide>
        <p15:guide id="6" pos="54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ge" initials="LG"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94E8"/>
    <a:srgbClr val="131E59"/>
    <a:srgbClr val="008AC9"/>
    <a:srgbClr val="2649FF"/>
    <a:srgbClr val="1187A0"/>
    <a:srgbClr val="0E72A7"/>
    <a:srgbClr val="1083CF"/>
    <a:srgbClr val="192C6C"/>
    <a:srgbClr val="1189B5"/>
    <a:srgbClr val="CFF1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1648" autoAdjust="0"/>
  </p:normalViewPr>
  <p:slideViewPr>
    <p:cSldViewPr snapToGrid="0" snapToObjects="1">
      <p:cViewPr varScale="1">
        <p:scale>
          <a:sx n="141" d="100"/>
          <a:sy n="141" d="100"/>
        </p:scale>
        <p:origin x="1134" y="102"/>
      </p:cViewPr>
      <p:guideLst>
        <p:guide orient="horz" pos="1620"/>
        <p:guide pos="2928"/>
        <p:guide pos="2823"/>
        <p:guide pos="2880"/>
        <p:guide pos="288"/>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29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843D26-F355-3844-A4EF-19D4FD875597}" type="datetimeFigureOut">
              <a:rPr lang="de-DE" smtClean="0"/>
              <a:pPr/>
              <a:t>22.02.2017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AF8682-5238-744E-880D-1D2793086B27}" type="slidenum">
              <a:rPr lang="de-DE" smtClean="0"/>
              <a:pPr/>
              <a:t>‹#›</a:t>
            </a:fld>
            <a:endParaRPr lang="de-DE" dirty="0"/>
          </a:p>
        </p:txBody>
      </p:sp>
    </p:spTree>
    <p:extLst>
      <p:ext uri="{BB962C8B-B14F-4D97-AF65-F5344CB8AC3E}">
        <p14:creationId xmlns:p14="http://schemas.microsoft.com/office/powerpoint/2010/main" val="18637353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CFE12-C1FB-D740-8B6C-AFB72D5D4002}" type="datetimeFigureOut">
              <a:rPr lang="de-DE" smtClean="0"/>
              <a:pPr/>
              <a:t>22.02.2017</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BA478-331B-4C41-B0D5-A69E59A4437F}" type="slidenum">
              <a:rPr lang="de-DE" smtClean="0"/>
              <a:pPr/>
              <a:t>‹#›</a:t>
            </a:fld>
            <a:endParaRPr lang="de-DE" dirty="0"/>
          </a:p>
        </p:txBody>
      </p:sp>
    </p:spTree>
    <p:extLst>
      <p:ext uri="{BB962C8B-B14F-4D97-AF65-F5344CB8AC3E}">
        <p14:creationId xmlns:p14="http://schemas.microsoft.com/office/powerpoint/2010/main" val="18324039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a:t>
            </a:fld>
            <a:endParaRPr lang="de-DE" dirty="0"/>
          </a:p>
        </p:txBody>
      </p:sp>
    </p:spTree>
    <p:extLst>
      <p:ext uri="{BB962C8B-B14F-4D97-AF65-F5344CB8AC3E}">
        <p14:creationId xmlns:p14="http://schemas.microsoft.com/office/powerpoint/2010/main" val="1775613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a:t>
            </a:fld>
            <a:endParaRPr lang="de-DE" dirty="0"/>
          </a:p>
        </p:txBody>
      </p:sp>
    </p:spTree>
    <p:extLst>
      <p:ext uri="{BB962C8B-B14F-4D97-AF65-F5344CB8AC3E}">
        <p14:creationId xmlns:p14="http://schemas.microsoft.com/office/powerpoint/2010/main" val="3849374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26</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27</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29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30</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4</a:t>
            </a:fld>
            <a:endParaRPr lang="de-DE" dirty="0"/>
          </a:p>
        </p:txBody>
      </p:sp>
    </p:spTree>
    <p:extLst>
      <p:ext uri="{BB962C8B-B14F-4D97-AF65-F5344CB8AC3E}">
        <p14:creationId xmlns:p14="http://schemas.microsoft.com/office/powerpoint/2010/main" val="518439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31</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32</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33</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34</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35</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5</a:t>
            </a:fld>
            <a:endParaRPr lang="de-DE" dirty="0"/>
          </a:p>
        </p:txBody>
      </p:sp>
    </p:spTree>
    <p:extLst>
      <p:ext uri="{BB962C8B-B14F-4D97-AF65-F5344CB8AC3E}">
        <p14:creationId xmlns:p14="http://schemas.microsoft.com/office/powerpoint/2010/main" val="745957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6</a:t>
            </a:fld>
            <a:endParaRPr lang="de-DE" dirty="0"/>
          </a:p>
        </p:txBody>
      </p:sp>
    </p:spTree>
    <p:extLst>
      <p:ext uri="{BB962C8B-B14F-4D97-AF65-F5344CB8AC3E}">
        <p14:creationId xmlns:p14="http://schemas.microsoft.com/office/powerpoint/2010/main" val="392022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7</a:t>
            </a:fld>
            <a:endParaRPr lang="de-DE" dirty="0"/>
          </a:p>
        </p:txBody>
      </p:sp>
    </p:spTree>
    <p:extLst>
      <p:ext uri="{BB962C8B-B14F-4D97-AF65-F5344CB8AC3E}">
        <p14:creationId xmlns:p14="http://schemas.microsoft.com/office/powerpoint/2010/main" val="40423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8</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9</a:t>
            </a:fld>
            <a:endParaRPr lang="de-DE" dirty="0"/>
          </a:p>
        </p:txBody>
      </p:sp>
    </p:spTree>
    <p:extLst>
      <p:ext uri="{BB962C8B-B14F-4D97-AF65-F5344CB8AC3E}">
        <p14:creationId xmlns:p14="http://schemas.microsoft.com/office/powerpoint/2010/main" val="188313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50BA478-331B-4C41-B0D5-A69E59A4437F}" type="slidenum">
              <a:rPr lang="de-DE" smtClean="0"/>
              <a:pPr/>
              <a:t>10</a:t>
            </a:fld>
            <a:endParaRPr lang="de-DE" dirty="0"/>
          </a:p>
        </p:txBody>
      </p:sp>
    </p:spTree>
    <p:extLst>
      <p:ext uri="{BB962C8B-B14F-4D97-AF65-F5344CB8AC3E}">
        <p14:creationId xmlns:p14="http://schemas.microsoft.com/office/powerpoint/2010/main" val="1883132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w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1"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Optional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2" name="Title 1"/>
          <p:cNvSpPr>
            <a:spLocks noGrp="1"/>
          </p:cNvSpPr>
          <p:nvPr>
            <p:ph type="ctrTitle" hasCustomPrompt="1"/>
          </p:nvPr>
        </p:nvSpPr>
        <p:spPr bwMode="gray">
          <a:xfrm>
            <a:off x="942975" y="1941508"/>
            <a:ext cx="5265737" cy="1205458"/>
          </a:xfrm>
        </p:spPr>
        <p:txBody>
          <a:bodyPr anchor="t"/>
          <a:lstStyle>
            <a:lvl1pPr algn="l">
              <a:lnSpc>
                <a:spcPts val="4700"/>
              </a:lnSpc>
              <a:defRPr sz="4500">
                <a:solidFill>
                  <a:schemeClr val="bg1"/>
                </a:solidFill>
              </a:defRPr>
            </a:lvl1pPr>
          </a:lstStyle>
          <a:p>
            <a:r>
              <a:rPr lang="en-GB" noProof="0" dirty="0" smtClean="0"/>
              <a:t>Title</a:t>
            </a:r>
            <a:br>
              <a:rPr lang="en-GB" noProof="0" dirty="0" smtClean="0"/>
            </a:br>
            <a:r>
              <a:rPr lang="en-GB" noProof="0" dirty="0" smtClean="0"/>
              <a:t>two-line</a:t>
            </a:r>
            <a:endParaRPr lang="en-GB" noProof="0" dirty="0"/>
          </a:p>
        </p:txBody>
      </p:sp>
      <p:sp>
        <p:nvSpPr>
          <p:cNvPr id="3" name="Subtitle 2"/>
          <p:cNvSpPr>
            <a:spLocks noGrp="1"/>
          </p:cNvSpPr>
          <p:nvPr>
            <p:ph type="subTitle" idx="1" hasCustomPrompt="1"/>
          </p:nvPr>
        </p:nvSpPr>
        <p:spPr bwMode="gray">
          <a:xfrm>
            <a:off x="976312" y="4348162"/>
            <a:ext cx="5232400" cy="338554"/>
          </a:xfrm>
        </p:spPr>
        <p:txBody>
          <a:bodyPr wrap="square" anchor="b">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dirty="0" smtClean="0"/>
              <a:t>Name</a:t>
            </a:r>
          </a:p>
          <a:p>
            <a:r>
              <a:rPr lang="de-DE" dirty="0" smtClean="0"/>
              <a:t>Date</a:t>
            </a:r>
            <a:endParaRPr lang="en-US" dirty="0"/>
          </a:p>
        </p:txBody>
      </p:sp>
      <p:pic>
        <p:nvPicPr>
          <p:cNvPr id="9"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340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7724458"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Agenda</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a:xfrm>
            <a:off x="973931" y="1905430"/>
            <a:ext cx="7710488" cy="2797200"/>
          </a:xfrm>
        </p:spPr>
        <p:txBody>
          <a:bodyPr/>
          <a:lstStyle>
            <a:lvl1pPr marL="342900" indent="-342900">
              <a:buClrTx/>
              <a:buFont typeface="+mj-lt"/>
              <a:buAutoNum type="arabicPeriod"/>
              <a:defRPr sz="2600" b="0" baseline="0">
                <a:solidFill>
                  <a:schemeClr val="bg1"/>
                </a:solidFill>
              </a:defRPr>
            </a:lvl1pPr>
            <a:lvl2pPr marL="407988" indent="-228600">
              <a:buClrTx/>
              <a:buFont typeface="+mj-lt"/>
              <a:buAutoNum type="arabicPeriod"/>
              <a:defRPr sz="1800" b="0">
                <a:solidFill>
                  <a:schemeClr val="bg1"/>
                </a:solidFill>
              </a:defRPr>
            </a:lvl2pPr>
            <a:lvl3pPr marL="588963" indent="-228600">
              <a:buClrTx/>
              <a:buFont typeface="+mj-lt"/>
              <a:buAutoNum type="arabicPeriod"/>
              <a:defRPr sz="1400" b="0">
                <a:solidFill>
                  <a:schemeClr val="bg1"/>
                </a:solidFill>
              </a:defRPr>
            </a:lvl3pPr>
            <a:lvl4pPr marL="766762" indent="-228600">
              <a:buClrTx/>
              <a:buFont typeface="+mj-lt"/>
              <a:buAutoNum type="arabicPeriod"/>
              <a:defRPr b="0" baseline="0">
                <a:solidFill>
                  <a:schemeClr val="bg1"/>
                </a:solidFill>
              </a:defRPr>
            </a:lvl4pPr>
            <a:lvl5pPr marL="946150" indent="-228600">
              <a:buClrTx/>
              <a:buFont typeface="+mj-lt"/>
              <a:buAutoNum type="arabicPeriod"/>
              <a:defRPr b="0">
                <a:solidFill>
                  <a:schemeClr val="bg1"/>
                </a:solidFill>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283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22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sp>
        <p:nvSpPr>
          <p:cNvPr id="17" name="Textplatzhalter 16"/>
          <p:cNvSpPr>
            <a:spLocks noGrp="1"/>
          </p:cNvSpPr>
          <p:nvPr>
            <p:ph type="body" sz="quarter" idx="10" hasCustomPrompt="1"/>
          </p:nvPr>
        </p:nvSpPr>
        <p:spPr bwMode="gray">
          <a:xfrm>
            <a:off x="976312" y="1654969"/>
            <a:ext cx="5232400" cy="169277"/>
          </a:xfrm>
        </p:spPr>
        <p:txBody>
          <a:bodyPr wrap="square" anchor="b">
            <a:spAutoFit/>
          </a:bodyPr>
          <a:lstStyle>
            <a:lvl1pPr marL="0" indent="0">
              <a:spcBef>
                <a:spcPts val="0"/>
              </a:spcBef>
              <a:buFontTx/>
              <a:buNone/>
              <a:defRPr sz="1100" cap="all" spc="100" baseline="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Insert Text</a:t>
            </a:r>
          </a:p>
        </p:txBody>
      </p:sp>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3" name="Textplatzhalter 2"/>
          <p:cNvSpPr>
            <a:spLocks noGrp="1"/>
          </p:cNvSpPr>
          <p:nvPr>
            <p:ph type="body" sz="quarter" idx="11" hasCustomPrompt="1"/>
          </p:nvPr>
        </p:nvSpPr>
        <p:spPr bwMode="gray">
          <a:xfrm>
            <a:off x="942975" y="1941508"/>
            <a:ext cx="5265737" cy="1231106"/>
          </a:xfrm>
        </p:spPr>
        <p:txBody>
          <a:bodyPr wrap="square" lIns="0" tIns="0" rIns="0" bIns="0">
            <a:spAutoFit/>
          </a:bodyPr>
          <a:lstStyle>
            <a:lvl1pPr marL="0" indent="0">
              <a:spcBef>
                <a:spcPts val="0"/>
              </a:spcBef>
              <a:buFontTx/>
              <a:buNone/>
              <a:defRPr sz="4000">
                <a:solidFill>
                  <a:schemeClr val="bg1"/>
                </a:solidFill>
              </a:defRPr>
            </a:lvl1pPr>
            <a:lvl2pPr marL="179388" indent="0">
              <a:buFontTx/>
              <a:buNone/>
              <a:defRPr/>
            </a:lvl2pPr>
            <a:lvl3pPr marL="360363" indent="0">
              <a:buFontTx/>
              <a:buNone/>
              <a:defRPr/>
            </a:lvl3pPr>
            <a:lvl4pPr marL="538162" indent="0">
              <a:buFontTx/>
              <a:buNone/>
              <a:defRPr/>
            </a:lvl4pPr>
            <a:lvl5pPr marL="717550" indent="0">
              <a:buFontTx/>
              <a:buNone/>
              <a:defRPr/>
            </a:lvl5pPr>
          </a:lstStyle>
          <a:p>
            <a:pPr lvl="0"/>
            <a:r>
              <a:rPr lang="en-GB" noProof="0" dirty="0" smtClean="0"/>
              <a:t>Edit text master format here</a:t>
            </a:r>
          </a:p>
        </p:txBody>
      </p:sp>
      <p:pic>
        <p:nvPicPr>
          <p:cNvPr id="7" name="Picture 13" descr="\\psf\Host\Volumes\Bildarchiv\2_Logos\0_GFT_Group_Logos_Pack\02_Screen\01_Vector\GFT\illustrator_6\GFT_Logo_RGB.e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13218"/>
      </p:ext>
    </p:extLst>
  </p:cSld>
  <p:clrMapOvr>
    <a:masterClrMapping/>
  </p:clrMapOvr>
  <p:extLst mod="1">
    <p:ext uri="{DCECCB84-F9BA-43D5-87BE-67443E8EF086}">
      <p15:sldGuideLst xmlns:p15="http://schemas.microsoft.com/office/powerpoint/2012/main">
        <p15:guide id="1" orient="horz" pos="122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49264"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6264826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3" name="Content Placeholder 2"/>
          <p:cNvSpPr>
            <a:spLocks noGrp="1"/>
          </p:cNvSpPr>
          <p:nvPr>
            <p:ph idx="1" hasCustomPrompt="1"/>
          </p:nvPr>
        </p:nvSpPr>
        <p:spPr bwMode="gray">
          <a:xfrm>
            <a:off x="4428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3200" y="1119187"/>
            <a:ext cx="4038600" cy="3362325"/>
          </a:xfrm>
        </p:spPr>
        <p:txBody>
          <a:body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337184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Text 2 columns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GB" noProof="0" dirty="0" smtClean="0"/>
              <a:t>Action Title</a:t>
            </a:r>
            <a:endParaRPr lang="en-GB" noProof="0" dirty="0"/>
          </a:p>
        </p:txBody>
      </p:sp>
      <p:sp>
        <p:nvSpPr>
          <p:cNvPr id="6" name="Bildplatzhalter 5"/>
          <p:cNvSpPr>
            <a:spLocks noGrp="1"/>
          </p:cNvSpPr>
          <p:nvPr>
            <p:ph type="pic" sz="quarter" idx="15" hasCustomPrompt="1"/>
          </p:nvPr>
        </p:nvSpPr>
        <p:spPr bwMode="gray">
          <a:xfrm>
            <a:off x="453231" y="1119187"/>
            <a:ext cx="4038600" cy="3362325"/>
          </a:xfrm>
          <a:solidFill>
            <a:schemeClr val="tx2"/>
          </a:solidFill>
          <a:ln>
            <a:noFill/>
          </a:ln>
        </p:spPr>
        <p:txBody>
          <a:bodyPr/>
          <a:lstStyle>
            <a:lvl1pPr marL="0" indent="0" algn="ctr">
              <a:buNone/>
              <a:defRPr>
                <a:solidFill>
                  <a:schemeClr val="accent5"/>
                </a:solidFill>
              </a:defRPr>
            </a:lvl1pPr>
          </a:lstStyle>
          <a:p>
            <a:r>
              <a:rPr lang="en-GB" noProof="0" dirty="0" smtClean="0"/>
              <a:t>Click to insert image</a:t>
            </a:r>
            <a:endParaRPr lang="en-GB" noProof="0" dirty="0"/>
          </a:p>
        </p:txBody>
      </p:sp>
      <p:sp>
        <p:nvSpPr>
          <p:cNvPr id="9"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
        <p:nvSpPr>
          <p:cNvPr id="5" name="Content Placeholder 2"/>
          <p:cNvSpPr>
            <a:spLocks noGrp="1"/>
          </p:cNvSpPr>
          <p:nvPr>
            <p:ph idx="14" hasCustomPrompt="1"/>
          </p:nvPr>
        </p:nvSpPr>
        <p:spPr bwMode="gray">
          <a:xfrm>
            <a:off x="4634709" y="1119187"/>
            <a:ext cx="4038600" cy="3362325"/>
          </a:xfrm>
        </p:spPr>
        <p:txBody>
          <a:bodyPr/>
          <a:lstStyle>
            <a:lvl1pPr>
              <a:defRPr/>
            </a:lvl1pPr>
            <a:lvl2pPr>
              <a:defRPr/>
            </a:lvl2pPr>
            <a:lvl3pPr>
              <a:defRPr/>
            </a:lvl3pPr>
            <a:lvl4pPr>
              <a:defRPr/>
            </a:lvl4pPr>
            <a:lvl5pPr>
              <a:defRPr/>
            </a:lvl5pPr>
          </a:lstStyle>
          <a:p>
            <a:pPr lvl="0"/>
            <a:r>
              <a:rPr lang="en-GB" noProof="0" dirty="0" smtClean="0"/>
              <a:t>Edit text master format</a:t>
            </a:r>
          </a:p>
          <a:p>
            <a:pPr lvl="1"/>
            <a:r>
              <a:rPr lang="en-GB" noProof="0" dirty="0" smtClean="0"/>
              <a:t>2nd level</a:t>
            </a:r>
          </a:p>
          <a:p>
            <a:pPr lvl="2"/>
            <a:r>
              <a:rPr lang="en-GB" noProof="0" dirty="0" smtClean="0"/>
              <a:t>3rd level</a:t>
            </a:r>
          </a:p>
          <a:p>
            <a:pPr lvl="3"/>
            <a:r>
              <a:rPr lang="en-GB" noProof="0" dirty="0" smtClean="0"/>
              <a:t>4th level</a:t>
            </a:r>
          </a:p>
          <a:p>
            <a:pPr lvl="4"/>
            <a:r>
              <a:rPr lang="en-GB" noProof="0" dirty="0" smtClean="0"/>
              <a:t>5th level</a:t>
            </a:r>
            <a:endParaRPr lang="en-GB" noProof="0" dirty="0"/>
          </a:p>
        </p:txBody>
      </p:sp>
    </p:spTree>
    <p:extLst>
      <p:ext uri="{BB962C8B-B14F-4D97-AF65-F5344CB8AC3E}">
        <p14:creationId xmlns:p14="http://schemas.microsoft.com/office/powerpoint/2010/main" val="420839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7" name="Titel 6"/>
          <p:cNvSpPr>
            <a:spLocks noGrp="1"/>
          </p:cNvSpPr>
          <p:nvPr>
            <p:ph type="title" hasCustomPrompt="1"/>
          </p:nvPr>
        </p:nvSpPr>
        <p:spPr bwMode="gray"/>
        <p:txBody>
          <a:bodyPr/>
          <a:lstStyle/>
          <a:p>
            <a:r>
              <a:rPr lang="en-GB" noProof="0" dirty="0" smtClean="0"/>
              <a:t>Action Title</a:t>
            </a:r>
            <a:endParaRPr lang="en-GB" noProof="0" dirty="0"/>
          </a:p>
        </p:txBody>
      </p:sp>
      <p:sp>
        <p:nvSpPr>
          <p:cNvPr id="8" name="Textplatzhalter 8"/>
          <p:cNvSpPr>
            <a:spLocks noGrp="1"/>
          </p:cNvSpPr>
          <p:nvPr>
            <p:ph type="body" sz="quarter" idx="13" hasCustomPrompt="1"/>
          </p:nvPr>
        </p:nvSpPr>
        <p:spPr bwMode="gray">
          <a:xfrm>
            <a:off x="450000" y="199547"/>
            <a:ext cx="6692104" cy="123111"/>
          </a:xfrm>
        </p:spPr>
        <p:txBody>
          <a:bodyPr wrap="square" lIns="0" tIns="0" rIns="0" bIns="0" anchor="b">
            <a:spAutoFit/>
          </a:bodyPr>
          <a:lstStyle>
            <a:lvl1pPr marL="0" indent="0">
              <a:spcBef>
                <a:spcPts val="0"/>
              </a:spcBef>
              <a:buNone/>
              <a:defRPr sz="800" b="0" cap="all" spc="100" baseline="0">
                <a:solidFill>
                  <a:schemeClr val="accent2"/>
                </a:solidFill>
              </a:defRPr>
            </a:lvl1pPr>
          </a:lstStyle>
          <a:p>
            <a:pPr lvl="0"/>
            <a:r>
              <a:rPr lang="en-GB" noProof="0" dirty="0" smtClean="0"/>
              <a:t>tracker</a:t>
            </a:r>
            <a:endParaRPr lang="en-GB" noProof="0" dirty="0"/>
          </a:p>
        </p:txBody>
      </p:sp>
    </p:spTree>
    <p:extLst>
      <p:ext uri="{BB962C8B-B14F-4D97-AF65-F5344CB8AC3E}">
        <p14:creationId xmlns:p14="http://schemas.microsoft.com/office/powerpoint/2010/main" val="209709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27667798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2" name="think-cell Folie" r:id="rId4" imgW="305" imgH="303" progId="TCLayout.ActiveDocument.1">
                  <p:embed/>
                </p:oleObj>
              </mc:Choice>
              <mc:Fallback>
                <p:oleObj name="think-cell Folie" r:id="rId4" imgW="305" imgH="303"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Grafik 6"/>
          <p:cNvPicPr>
            <a:picLocks noChangeAspect="1"/>
          </p:cNvPicPr>
          <p:nvPr userDrawn="1"/>
        </p:nvPicPr>
        <p:blipFill rotWithShape="1">
          <a:blip r:embed="rId6">
            <a:extLst>
              <a:ext uri="{28A0092B-C50C-407E-A947-70E740481C1C}">
                <a14:useLocalDpi xmlns:a14="http://schemas.microsoft.com/office/drawing/2010/main" val="0"/>
              </a:ext>
            </a:extLst>
          </a:blip>
          <a:srcRect t="13757"/>
          <a:stretch/>
        </p:blipFill>
        <p:spPr bwMode="gray">
          <a:xfrm>
            <a:off x="-26449" y="793314"/>
            <a:ext cx="9192136" cy="4365426"/>
          </a:xfrm>
          <a:prstGeom prst="rect">
            <a:avLst/>
          </a:prstGeom>
        </p:spPr>
      </p:pic>
      <p:pic>
        <p:nvPicPr>
          <p:cNvPr id="8" name="Grafik 7"/>
          <p:cNvPicPr>
            <a:picLocks noChangeAspect="1"/>
          </p:cNvPicPr>
          <p:nvPr userDrawn="1"/>
        </p:nvPicPr>
        <p:blipFill>
          <a:blip r:embed="rId7"/>
          <a:stretch>
            <a:fillRect/>
          </a:stretch>
        </p:blipFill>
        <p:spPr bwMode="gray">
          <a:xfrm>
            <a:off x="7267291" y="269793"/>
            <a:ext cx="1433479" cy="261226"/>
          </a:xfrm>
          <a:prstGeom prst="rect">
            <a:avLst/>
          </a:prstGeom>
        </p:spPr>
      </p:pic>
      <p:sp>
        <p:nvSpPr>
          <p:cNvPr id="10" name="Freihandform 9"/>
          <p:cNvSpPr/>
          <p:nvPr userDrawn="1"/>
        </p:nvSpPr>
        <p:spPr bwMode="gray">
          <a:xfrm>
            <a:off x="657225" y="1404938"/>
            <a:ext cx="756000" cy="720000"/>
          </a:xfrm>
          <a:custGeom>
            <a:avLst/>
            <a:gdLst>
              <a:gd name="connsiteX0" fmla="*/ 517525 w 517525"/>
              <a:gd name="connsiteY0" fmla="*/ 0 h 352425"/>
              <a:gd name="connsiteX1" fmla="*/ 454025 w 517525"/>
              <a:gd name="connsiteY1" fmla="*/ 0 h 352425"/>
              <a:gd name="connsiteX2" fmla="*/ 0 w 517525"/>
              <a:gd name="connsiteY2" fmla="*/ 0 h 352425"/>
              <a:gd name="connsiteX3" fmla="*/ 0 w 517525"/>
              <a:gd name="connsiteY3" fmla="*/ 352425 h 352425"/>
            </a:gdLst>
            <a:ahLst/>
            <a:cxnLst>
              <a:cxn ang="0">
                <a:pos x="connsiteX0" y="connsiteY0"/>
              </a:cxn>
              <a:cxn ang="0">
                <a:pos x="connsiteX1" y="connsiteY1"/>
              </a:cxn>
              <a:cxn ang="0">
                <a:pos x="connsiteX2" y="connsiteY2"/>
              </a:cxn>
              <a:cxn ang="0">
                <a:pos x="connsiteX3" y="connsiteY3"/>
              </a:cxn>
            </a:cxnLst>
            <a:rect l="l" t="t" r="r" b="b"/>
            <a:pathLst>
              <a:path w="517525" h="352425">
                <a:moveTo>
                  <a:pt x="517525" y="0"/>
                </a:moveTo>
                <a:lnTo>
                  <a:pt x="454025" y="0"/>
                </a:lnTo>
                <a:lnTo>
                  <a:pt x="0" y="0"/>
                </a:lnTo>
                <a:lnTo>
                  <a:pt x="0" y="352425"/>
                </a:lnTo>
              </a:path>
            </a:pathLst>
          </a:custGeom>
          <a:noFill/>
          <a:ln w="50800"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de-DE" sz="1000" dirty="0">
              <a:solidFill>
                <a:prstClr val="white"/>
              </a:solidFill>
            </a:endParaRPr>
          </a:p>
        </p:txBody>
      </p:sp>
      <p:sp>
        <p:nvSpPr>
          <p:cNvPr id="9" name="Textfeld 8"/>
          <p:cNvSpPr txBox="1"/>
          <p:nvPr userDrawn="1"/>
        </p:nvSpPr>
        <p:spPr bwMode="gray">
          <a:xfrm>
            <a:off x="942975" y="1521619"/>
            <a:ext cx="2885405" cy="692497"/>
          </a:xfrm>
          <a:prstGeom prst="rect">
            <a:avLst/>
          </a:prstGeom>
          <a:noFill/>
        </p:spPr>
        <p:txBody>
          <a:bodyPr wrap="none" lIns="0" tIns="0" rIns="0" bIns="0" rtlCol="0">
            <a:spAutoFit/>
          </a:bodyPr>
          <a:lstStyle/>
          <a:p>
            <a:pPr defTabSz="685800"/>
            <a:r>
              <a:rPr lang="en-GB" sz="4500" b="1" noProof="0" dirty="0" smtClean="0">
                <a:solidFill>
                  <a:prstClr val="white"/>
                </a:solidFill>
              </a:rPr>
              <a:t>Thank you</a:t>
            </a:r>
            <a:endParaRPr lang="en-GB" sz="4500" b="1" noProof="0" dirty="0">
              <a:solidFill>
                <a:prstClr val="white"/>
              </a:solidFill>
            </a:endParaRPr>
          </a:p>
        </p:txBody>
      </p:sp>
      <p:sp>
        <p:nvSpPr>
          <p:cNvPr id="3" name="Subtitle 2"/>
          <p:cNvSpPr>
            <a:spLocks noGrp="1"/>
          </p:cNvSpPr>
          <p:nvPr>
            <p:ph type="subTitle" idx="1" hasCustomPrompt="1"/>
          </p:nvPr>
        </p:nvSpPr>
        <p:spPr bwMode="gray">
          <a:xfrm>
            <a:off x="976312" y="2867532"/>
            <a:ext cx="7724458" cy="169277"/>
          </a:xfrm>
        </p:spPr>
        <p:txBody>
          <a:bodyPr wrap="square">
            <a:spAutoFit/>
          </a:bodyPr>
          <a:lstStyle>
            <a:lvl1pPr marL="0" indent="0" algn="l">
              <a:spcBef>
                <a:spcPts val="0"/>
              </a:spcBef>
              <a:buNone/>
              <a:defRPr sz="1100"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noProof="0" dirty="0" smtClean="0"/>
              <a:t>Text</a:t>
            </a:r>
          </a:p>
        </p:txBody>
      </p:sp>
    </p:spTree>
    <p:extLst>
      <p:ext uri="{BB962C8B-B14F-4D97-AF65-F5344CB8AC3E}">
        <p14:creationId xmlns:p14="http://schemas.microsoft.com/office/powerpoint/2010/main" val="2060546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7" name="Picture 13" descr="\\psf\Host\Volumes\Bildarchiv\2_Logos\0_GFT_Group_Logos_Pack\02_Screen\01_Vector\GFT\illustrator_6\GFT_Logo_RGB.em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67291" y="266547"/>
            <a:ext cx="1432800" cy="2644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kt 6" hidden="1"/>
          <p:cNvGraphicFramePr>
            <a:graphicFrameLocks noChangeAspect="1"/>
          </p:cNvGraphicFramePr>
          <p:nvPr>
            <p:custDataLst>
              <p:tags r:id="rId11"/>
            </p:custDataLst>
            <p:extLst>
              <p:ext uri="{D42A27DB-BD31-4B8C-83A1-F6EECF244321}">
                <p14:modId xmlns:p14="http://schemas.microsoft.com/office/powerpoint/2010/main" val="26107590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3" name="think-cell Folie" r:id="rId13" imgW="305" imgH="303" progId="TCLayout.ActiveDocument.1">
                  <p:embed/>
                </p:oleObj>
              </mc:Choice>
              <mc:Fallback>
                <p:oleObj name="think-cell Folie" r:id="rId13" imgW="305" imgH="303"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3" name="Text Placeholder 2"/>
          <p:cNvSpPr>
            <a:spLocks noGrp="1"/>
          </p:cNvSpPr>
          <p:nvPr>
            <p:ph type="body" idx="1"/>
          </p:nvPr>
        </p:nvSpPr>
        <p:spPr bwMode="gray">
          <a:xfrm>
            <a:off x="443707" y="1119187"/>
            <a:ext cx="8243888" cy="3362325"/>
          </a:xfrm>
          <a:prstGeom prst="rect">
            <a:avLst/>
          </a:prstGeom>
        </p:spPr>
        <p:txBody>
          <a:bodyPr vert="horz" lIns="0" tIns="0" rIns="0" bIns="0" rtlCol="0">
            <a:normAutofit/>
          </a:bodyPr>
          <a:lstStyle/>
          <a:p>
            <a:pPr lvl="0"/>
            <a:r>
              <a:rPr lang="de-DE" noProof="0" dirty="0" smtClean="0"/>
              <a:t>Edit </a:t>
            </a:r>
            <a:r>
              <a:rPr lang="de-DE" noProof="0" dirty="0" err="1" smtClean="0"/>
              <a:t>text</a:t>
            </a:r>
            <a:r>
              <a:rPr lang="de-DE" noProof="0" dirty="0" smtClean="0"/>
              <a:t> </a:t>
            </a:r>
            <a:r>
              <a:rPr lang="de-DE" noProof="0" dirty="0" err="1" smtClean="0"/>
              <a:t>master</a:t>
            </a:r>
            <a:r>
              <a:rPr lang="de-DE" noProof="0" dirty="0" smtClean="0"/>
              <a:t> </a:t>
            </a:r>
            <a:r>
              <a:rPr lang="de-DE" noProof="0" dirty="0" err="1" smtClean="0"/>
              <a:t>format</a:t>
            </a:r>
            <a:endParaRPr lang="de-DE" noProof="0" dirty="0" smtClean="0"/>
          </a:p>
          <a:p>
            <a:pPr lvl="1"/>
            <a:r>
              <a:rPr lang="de-DE" noProof="0" dirty="0" smtClean="0"/>
              <a:t>2nd </a:t>
            </a:r>
            <a:r>
              <a:rPr lang="de-DE" noProof="0" dirty="0" err="1" smtClean="0"/>
              <a:t>level</a:t>
            </a:r>
            <a:endParaRPr lang="de-DE" noProof="0" dirty="0" smtClean="0"/>
          </a:p>
          <a:p>
            <a:pPr lvl="2"/>
            <a:r>
              <a:rPr lang="de-DE" noProof="0" dirty="0" smtClean="0"/>
              <a:t>3rd </a:t>
            </a:r>
            <a:r>
              <a:rPr lang="de-DE" noProof="0" dirty="0" err="1" smtClean="0"/>
              <a:t>level</a:t>
            </a:r>
            <a:endParaRPr lang="de-DE" noProof="0" dirty="0" smtClean="0"/>
          </a:p>
          <a:p>
            <a:pPr lvl="3"/>
            <a:r>
              <a:rPr lang="de-DE" noProof="0" dirty="0" smtClean="0"/>
              <a:t>4th </a:t>
            </a:r>
            <a:r>
              <a:rPr lang="de-DE" noProof="0" dirty="0" err="1" smtClean="0"/>
              <a:t>level</a:t>
            </a:r>
            <a:endParaRPr lang="de-DE" noProof="0" dirty="0" smtClean="0"/>
          </a:p>
          <a:p>
            <a:pPr lvl="4"/>
            <a:r>
              <a:rPr lang="de-DE" noProof="0" dirty="0" smtClean="0"/>
              <a:t>5th </a:t>
            </a:r>
            <a:r>
              <a:rPr lang="de-DE" noProof="0" dirty="0" err="1" smtClean="0"/>
              <a:t>level</a:t>
            </a:r>
            <a:endParaRPr lang="en-GB" noProof="0" dirty="0"/>
          </a:p>
        </p:txBody>
      </p:sp>
      <p:cxnSp>
        <p:nvCxnSpPr>
          <p:cNvPr id="18" name="Gerader Verbinder 17"/>
          <p:cNvCxnSpPr/>
          <p:nvPr/>
        </p:nvCxnSpPr>
        <p:spPr bwMode="gray">
          <a:xfrm>
            <a:off x="450850" y="791141"/>
            <a:ext cx="8243888"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26670" y="4799647"/>
            <a:ext cx="9197340"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bwMode="gray">
          <a:xfrm>
            <a:off x="444503" y="347341"/>
            <a:ext cx="6692104" cy="221599"/>
          </a:xfrm>
          <a:prstGeom prst="rect">
            <a:avLst/>
          </a:prstGeom>
        </p:spPr>
        <p:txBody>
          <a:bodyPr vert="horz" wrap="square" lIns="0" tIns="0" rIns="0" bIns="0" rtlCol="0" anchor="t">
            <a:spAutoFit/>
          </a:bodyPr>
          <a:lstStyle/>
          <a:p>
            <a:r>
              <a:rPr lang="en-GB" noProof="0" dirty="0" smtClean="0"/>
              <a:t>Action Title</a:t>
            </a:r>
            <a:endParaRPr lang="en-GB" noProof="0" dirty="0"/>
          </a:p>
        </p:txBody>
      </p:sp>
      <p:sp>
        <p:nvSpPr>
          <p:cNvPr id="25" name="Textfeld 24"/>
          <p:cNvSpPr txBox="1"/>
          <p:nvPr/>
        </p:nvSpPr>
        <p:spPr bwMode="gray">
          <a:xfrm>
            <a:off x="451646" y="4922468"/>
            <a:ext cx="520976" cy="123111"/>
          </a:xfrm>
          <a:prstGeom prst="rect">
            <a:avLst/>
          </a:prstGeom>
          <a:noFill/>
        </p:spPr>
        <p:txBody>
          <a:bodyPr wrap="none" lIns="0" tIns="0" rIns="0" bIns="0" rtlCol="0" anchor="ctr">
            <a:spAutoFit/>
          </a:bodyPr>
          <a:lstStyle/>
          <a:p>
            <a:pPr defTabSz="685800"/>
            <a:r>
              <a:rPr lang="de-DE" sz="800" dirty="0" smtClean="0">
                <a:solidFill>
                  <a:srgbClr val="C8C8C8"/>
                </a:solidFill>
              </a:rPr>
              <a:t>GFT Group</a:t>
            </a:r>
            <a:endParaRPr lang="de-DE" sz="800" dirty="0">
              <a:solidFill>
                <a:srgbClr val="C8C8C8"/>
              </a:solidFill>
            </a:endParaRPr>
          </a:p>
        </p:txBody>
      </p:sp>
      <p:sp>
        <p:nvSpPr>
          <p:cNvPr id="26" name="Textfeld 25"/>
          <p:cNvSpPr txBox="1"/>
          <p:nvPr/>
        </p:nvSpPr>
        <p:spPr bwMode="gray">
          <a:xfrm>
            <a:off x="7846708" y="4922468"/>
            <a:ext cx="519373" cy="123111"/>
          </a:xfrm>
          <a:prstGeom prst="rect">
            <a:avLst/>
          </a:prstGeom>
          <a:noFill/>
        </p:spPr>
        <p:txBody>
          <a:bodyPr wrap="none" lIns="0" tIns="0" rIns="0" bIns="0" rtlCol="0" anchor="ctr">
            <a:spAutoFit/>
          </a:bodyPr>
          <a:lstStyle/>
          <a:p>
            <a:pPr algn="r" defTabSz="685800"/>
            <a:r>
              <a:rPr lang="pl-PL" sz="800" dirty="0" smtClean="0">
                <a:solidFill>
                  <a:srgbClr val="C8C8C8"/>
                </a:solidFill>
              </a:rPr>
              <a:t>16.12</a:t>
            </a:r>
            <a:r>
              <a:rPr lang="de-DE" sz="800" dirty="0" smtClean="0">
                <a:solidFill>
                  <a:srgbClr val="C8C8C8"/>
                </a:solidFill>
              </a:rPr>
              <a:t>.2015</a:t>
            </a:r>
          </a:p>
        </p:txBody>
      </p:sp>
      <p:sp>
        <p:nvSpPr>
          <p:cNvPr id="27" name="Textfeld 26"/>
          <p:cNvSpPr txBox="1"/>
          <p:nvPr/>
        </p:nvSpPr>
        <p:spPr bwMode="gray">
          <a:xfrm>
            <a:off x="8488458" y="4922468"/>
            <a:ext cx="203581" cy="123111"/>
          </a:xfrm>
          <a:prstGeom prst="rect">
            <a:avLst/>
          </a:prstGeom>
          <a:noFill/>
        </p:spPr>
        <p:txBody>
          <a:bodyPr wrap="none" lIns="0" tIns="0" rIns="0" bIns="0" rtlCol="0" anchor="ctr">
            <a:spAutoFit/>
          </a:bodyPr>
          <a:lstStyle/>
          <a:p>
            <a:pPr algn="r" defTabSz="685800"/>
            <a:fld id="{9BEB56B1-47F9-4FE5-8C4A-1727C808D5EE}" type="slidenum">
              <a:rPr lang="de-DE" sz="800" smtClean="0">
                <a:solidFill>
                  <a:srgbClr val="C8C8C8"/>
                </a:solidFill>
              </a:rPr>
              <a:pPr algn="r" defTabSz="685800"/>
              <a:t>‹#›</a:t>
            </a:fld>
            <a:endParaRPr lang="de-DE" sz="800" dirty="0">
              <a:solidFill>
                <a:srgbClr val="C8C8C8"/>
              </a:solidFill>
            </a:endParaRPr>
          </a:p>
        </p:txBody>
      </p:sp>
      <p:cxnSp>
        <p:nvCxnSpPr>
          <p:cNvPr id="28" name="Gerader Verbinder 27"/>
          <p:cNvCxnSpPr/>
          <p:nvPr/>
        </p:nvCxnSpPr>
        <p:spPr bwMode="gray">
          <a:xfrm flipV="1">
            <a:off x="8455978" y="4880837"/>
            <a:ext cx="0" cy="206373"/>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451645"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4488656"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46561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8694738" y="-24384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451645"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a:off x="4488656"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a:off x="46561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8694738" y="518160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rot="16200000">
            <a:off x="-142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rot="16200000">
            <a:off x="-142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rot="16200000">
            <a:off x="-142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rot="16200000">
            <a:off x="9286161" y="1016318"/>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rot="16200000">
            <a:off x="9286161" y="4378643"/>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rot="16200000">
            <a:off x="9286161" y="4653280"/>
            <a:ext cx="0" cy="2057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479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timing>
    <p:tnLst>
      <p:par>
        <p:cTn id="1" dur="indefinite" restart="never" nodeType="tmRoot"/>
      </p:par>
    </p:tnLst>
  </p:timing>
  <p:txStyles>
    <p:titleStyle>
      <a:lvl1pPr algn="l" defTabSz="685800" rtl="0" eaLnBrk="1" latinLnBrk="0" hangingPunct="1">
        <a:lnSpc>
          <a:spcPts val="1700"/>
        </a:lnSpc>
        <a:spcBef>
          <a:spcPct val="0"/>
        </a:spcBef>
        <a:buNone/>
        <a:defRPr sz="1600" b="1" kern="1200">
          <a:solidFill>
            <a:schemeClr val="accent1"/>
          </a:solidFill>
          <a:latin typeface="+mn-lt"/>
          <a:ea typeface="+mj-ea"/>
          <a:cs typeface="+mj-cs"/>
        </a:defRPr>
      </a:lvl1pPr>
    </p:titleStyle>
    <p:bodyStyle>
      <a:lvl1pPr marL="179388" indent="-179388" algn="l" defTabSz="685800" rtl="0" eaLnBrk="1" latinLnBrk="0" hangingPunct="1">
        <a:lnSpc>
          <a:spcPct val="100000"/>
        </a:lnSpc>
        <a:spcBef>
          <a:spcPts val="600"/>
        </a:spcBef>
        <a:buClr>
          <a:schemeClr val="accent2"/>
        </a:buClr>
        <a:buFont typeface="Wingdings" panose="05000000000000000000" pitchFamily="2" charset="2"/>
        <a:buChar char="§"/>
        <a:defRPr sz="1400" b="0" kern="1200">
          <a:solidFill>
            <a:schemeClr val="tx1"/>
          </a:solidFill>
          <a:latin typeface="+mn-lt"/>
          <a:ea typeface="+mn-ea"/>
          <a:cs typeface="+mn-cs"/>
        </a:defRPr>
      </a:lvl1pPr>
      <a:lvl2pPr marL="360363"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2pPr>
      <a:lvl3pPr marL="538163" indent="-177800"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3pPr>
      <a:lvl4pPr marL="717550" indent="-179388"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4pPr>
      <a:lvl5pPr marL="898525" indent="-180975" algn="l" defTabSz="685800" rtl="0" eaLnBrk="1" latinLnBrk="0" hangingPunct="1">
        <a:lnSpc>
          <a:spcPct val="100000"/>
        </a:lnSpc>
        <a:spcBef>
          <a:spcPts val="200"/>
        </a:spcBef>
        <a:buClr>
          <a:schemeClr val="accent2"/>
        </a:buClr>
        <a:buFont typeface="Wingdings" panose="05000000000000000000" pitchFamily="2"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
          <p15:clr>
            <a:srgbClr val="FBAE40"/>
          </p15:clr>
        </p15:guide>
        <p15:guide id="2" pos="5477">
          <p15:clr>
            <a:srgbClr val="FBAE40"/>
          </p15:clr>
        </p15:guide>
        <p15:guide id="3" pos="2828">
          <p15:clr>
            <a:srgbClr val="FBAE40"/>
          </p15:clr>
        </p15:guide>
        <p15:guide id="4" pos="2933">
          <p15:clr>
            <a:srgbClr val="FBAE40"/>
          </p15:clr>
        </p15:guide>
        <p15:guide id="5" orient="horz" pos="705">
          <p15:clr>
            <a:srgbClr val="FBAE40"/>
          </p15:clr>
        </p15:guide>
        <p15:guide id="6" orient="horz" pos="2823">
          <p15:clr>
            <a:srgbClr val="FBAE40"/>
          </p15:clr>
        </p15:guide>
        <p15:guide id="7" orient="horz" pos="2996">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localhost:8090/" TargetMode="External"/><Relationship Id="rId7" Type="http://schemas.openxmlformats.org/officeDocument/2006/relationships/hyperlink" Target="https://www.soapui.or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downloads.swensensoftware.com/im-only-resting/im-only-resting-1.4.0.zip" TargetMode="External"/><Relationship Id="rId5" Type="http://schemas.openxmlformats.org/officeDocument/2006/relationships/hyperlink" Target="https://www.getpostman.com/" TargetMode="External"/><Relationship Id="rId4" Type="http://schemas.openxmlformats.org/officeDocument/2006/relationships/hyperlink" Target="http://localhost:8090/produc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hyperlink" Target="http://localhost:8090/products/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hyperlink" Target="http://localhost:8090/products/6"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localhost:8090/products/2" TargetMode="External"/><Relationship Id="rId5" Type="http://schemas.openxmlformats.org/officeDocument/2006/relationships/hyperlink" Target="http://localhost:8090/foo" TargetMode="External"/><Relationship Id="rId4" Type="http://schemas.openxmlformats.org/officeDocument/2006/relationships/hyperlink" Target="http://localhost:8090/products/1"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paddyweblog.blogspot.com/2012/05/restful-client-in-java-with-jax-rs-20.html" TargetMode="External"/><Relationship Id="rId3" Type="http://schemas.openxmlformats.org/officeDocument/2006/relationships/hyperlink" Target="http://localhost:8091/" TargetMode="External"/><Relationship Id="rId7" Type="http://schemas.openxmlformats.org/officeDocument/2006/relationships/hyperlink" Target="http://www.adam-bien.com/roller/abien/entry/the_executable_feel_of_jax"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docs.oracle.com/javaee/6/tutorial/doc/giepu.html" TargetMode="External"/><Relationship Id="rId5" Type="http://schemas.openxmlformats.org/officeDocument/2006/relationships/hyperlink" Target="https://jax-rs-spec.java.net/nonav/2.0-rev-a/apidocs/index.html" TargetMode="External"/><Relationship Id="rId4" Type="http://schemas.openxmlformats.org/officeDocument/2006/relationships/hyperlink" Target="http://localhost:8091/statu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ownload.eclipse.org/buildship/updates/e45/releases/1.0"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w3.org/TR/2004/NOTE-ws-gloss-20040211/#webservi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090/products"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91/"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hyperlink" Target="http://docs.oracle.com/javaee/6/tutorial/doc/giepu.html" TargetMode="External"/><Relationship Id="rId4" Type="http://schemas.openxmlformats.org/officeDocument/2006/relationships/hyperlink" Target="https://jax-rs-spec.java.net/nonav/2.0-rev-a/apidocs/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ools.ietf.org/html/rfc2616" TargetMode="External"/><Relationship Id="rId7" Type="http://schemas.openxmlformats.org/officeDocument/2006/relationships/hyperlink" Target="https://www.nsa.gov/ia/_files/support/guidelines_implementation_rest.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www.ics.uci.edu/~fielding/pubs/dissertation/top.htm"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tools.ietf.org/html/rfc578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wdsr/exercise2"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42975" y="1941508"/>
            <a:ext cx="5814817" cy="1808187"/>
          </a:xfrm>
        </p:spPr>
        <p:txBody>
          <a:bodyPr/>
          <a:lstStyle/>
          <a:p>
            <a:r>
              <a:rPr lang="pl-PL" dirty="0" smtClean="0"/>
              <a:t>WdSR - ćwiczenie 3 (REST)</a:t>
            </a:r>
            <a:br>
              <a:rPr lang="pl-PL" dirty="0" smtClean="0"/>
            </a:br>
            <a:r>
              <a:rPr lang="pl-PL" sz="1400" dirty="0" smtClean="0"/>
              <a:t>Web Services - REST</a:t>
            </a:r>
            <a:endParaRPr lang="de-DE" sz="1400" dirty="0"/>
          </a:p>
        </p:txBody>
      </p:sp>
      <p:sp>
        <p:nvSpPr>
          <p:cNvPr id="4" name="Textplatzhalter 3"/>
          <p:cNvSpPr>
            <a:spLocks noGrp="1"/>
          </p:cNvSpPr>
          <p:nvPr>
            <p:ph type="subTitle" idx="1"/>
          </p:nvPr>
        </p:nvSpPr>
        <p:spPr>
          <a:xfrm>
            <a:off x="976312" y="4009608"/>
            <a:ext cx="5232400" cy="677108"/>
          </a:xfrm>
        </p:spPr>
        <p:txBody>
          <a:bodyPr/>
          <a:lstStyle/>
          <a:p>
            <a:r>
              <a:rPr lang="pl-PL" dirty="0" smtClean="0"/>
              <a:t>Autor: Marek Strejczek</a:t>
            </a:r>
          </a:p>
          <a:p>
            <a:r>
              <a:rPr lang="pl-PL" dirty="0" smtClean="0"/>
              <a:t>Prowadzący: Daniel Boguszewicz</a:t>
            </a:r>
            <a:endParaRPr lang="de-DE" dirty="0" smtClean="0"/>
          </a:p>
          <a:p>
            <a:r>
              <a:rPr lang="pl-PL" dirty="0" smtClean="0"/>
              <a:t>Lato 2017</a:t>
            </a:r>
          </a:p>
          <a:p>
            <a:r>
              <a:rPr lang="pl-PL" smtClean="0"/>
              <a:t>Wersja 1.2</a:t>
            </a:r>
            <a:endParaRPr lang="de-DE" dirty="0"/>
          </a:p>
        </p:txBody>
      </p:sp>
    </p:spTree>
    <p:extLst>
      <p:ext uri="{BB962C8B-B14F-4D97-AF65-F5344CB8AC3E}">
        <p14:creationId xmlns:p14="http://schemas.microsoft.com/office/powerpoint/2010/main" val="32301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restclient</a:t>
            </a:r>
            <a:endParaRPr lang="pl-PL" dirty="0" smtClean="0"/>
          </a:p>
          <a:p>
            <a:pPr lvl="1"/>
            <a:r>
              <a:rPr lang="pl-PL" dirty="0" smtClean="0"/>
              <a:t>git </a:t>
            </a:r>
            <a:r>
              <a:rPr lang="pl-PL" dirty="0" err="1" smtClean="0"/>
              <a:t>checkout</a:t>
            </a:r>
            <a:r>
              <a:rPr lang="pl-PL" dirty="0" smtClean="0"/>
              <a:t> </a:t>
            </a:r>
            <a:r>
              <a:rPr lang="pl-PL" dirty="0" err="1" smtClean="0"/>
              <a:t>restclient</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565121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6414222" y="2599146"/>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8" name="Prostokąt zaokrąglony 7"/>
          <p:cNvSpPr/>
          <p:nvPr/>
        </p:nvSpPr>
        <p:spPr>
          <a:xfrm>
            <a:off x="3838706" y="2599146"/>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sp>
        <p:nvSpPr>
          <p:cNvPr id="9" name="Prostokąt zaokrąglony 8"/>
          <p:cNvSpPr/>
          <p:nvPr/>
        </p:nvSpPr>
        <p:spPr>
          <a:xfrm>
            <a:off x="7384042" y="1045919"/>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5626038" y="1077230"/>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2" name="Łącznik prosty ze strzałką 11"/>
          <p:cNvCxnSpPr>
            <a:stCxn id="8" idx="3"/>
          </p:cNvCxnSpPr>
          <p:nvPr/>
        </p:nvCxnSpPr>
        <p:spPr>
          <a:xfrm>
            <a:off x="5098043" y="2918560"/>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p:cNvCxnSpPr>
            <a:stCxn id="10" idx="2"/>
            <a:endCxn id="3" idx="0"/>
          </p:cNvCxnSpPr>
          <p:nvPr/>
        </p:nvCxnSpPr>
        <p:spPr>
          <a:xfrm>
            <a:off x="6081386" y="1592887"/>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7055472" y="1601241"/>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fontScale="92500" lnSpcReduction="20000"/>
          </a:bodyPr>
          <a:lstStyle/>
          <a:p>
            <a:r>
              <a:rPr lang="pl-PL" sz="1050" dirty="0" err="1" smtClean="0"/>
              <a:t>ProductServer</a:t>
            </a:r>
            <a:r>
              <a:rPr lang="pl-PL" sz="1050" dirty="0" smtClean="0"/>
              <a:t> udostępnia klientom dostęp do bazy produktów poprzez protokół HTTP zgodny z REST.</a:t>
            </a:r>
          </a:p>
          <a:p>
            <a:pPr lvl="1"/>
            <a:r>
              <a:rPr lang="pl-PL" sz="850" dirty="0" smtClean="0"/>
              <a:t>Obsługiwane operacje:</a:t>
            </a:r>
          </a:p>
          <a:p>
            <a:pPr lvl="2"/>
            <a:r>
              <a:rPr lang="pl-PL" sz="850" dirty="0" smtClean="0"/>
              <a:t>Zwróć wszystkie produkty</a:t>
            </a:r>
          </a:p>
          <a:p>
            <a:pPr lvl="2"/>
            <a:r>
              <a:rPr lang="pl-PL" sz="850" dirty="0" smtClean="0"/>
              <a:t>Zwróć produkty danych typów (np. tylko metale albo tylko żywność).</a:t>
            </a:r>
          </a:p>
          <a:p>
            <a:pPr lvl="2"/>
            <a:r>
              <a:rPr lang="pl-PL" sz="850" dirty="0" smtClean="0"/>
              <a:t>Dodaj nowy produkt</a:t>
            </a:r>
          </a:p>
          <a:p>
            <a:pPr lvl="2"/>
            <a:r>
              <a:rPr lang="pl-PL" sz="850" dirty="0" smtClean="0"/>
              <a:t>Zwróć istniejący produkt</a:t>
            </a:r>
          </a:p>
          <a:p>
            <a:pPr lvl="2"/>
            <a:r>
              <a:rPr lang="pl-PL" sz="850" dirty="0" smtClean="0"/>
              <a:t>Nadpisz istniejący produkt</a:t>
            </a:r>
          </a:p>
          <a:p>
            <a:pPr lvl="2"/>
            <a:r>
              <a:rPr lang="pl-PL" sz="850" dirty="0" smtClean="0"/>
              <a:t>Usuń istniejący produkt.</a:t>
            </a:r>
          </a:p>
          <a:p>
            <a:pPr lvl="1"/>
            <a:r>
              <a:rPr lang="pl-PL" sz="850" dirty="0" smtClean="0"/>
              <a:t>Produkt ma dwa atrybuty: </a:t>
            </a:r>
            <a:r>
              <a:rPr lang="pl-PL" sz="850" dirty="0" err="1" smtClean="0"/>
              <a:t>name</a:t>
            </a:r>
            <a:r>
              <a:rPr lang="pl-PL" sz="850" dirty="0" smtClean="0"/>
              <a:t> (dowolny tekst) oraz </a:t>
            </a:r>
            <a:r>
              <a:rPr lang="pl-PL" sz="850" dirty="0" err="1" smtClean="0"/>
              <a:t>type</a:t>
            </a:r>
            <a:r>
              <a:rPr lang="pl-PL" sz="850" dirty="0" smtClean="0"/>
              <a:t> (METAL, FOOD lub ENERGY).</a:t>
            </a:r>
          </a:p>
          <a:p>
            <a:endParaRPr lang="pl-PL" sz="1050" dirty="0" smtClean="0"/>
          </a:p>
          <a:p>
            <a:r>
              <a:rPr lang="pl-PL" sz="1050" dirty="0" err="1" smtClean="0"/>
              <a:t>ProductClient</a:t>
            </a:r>
            <a:r>
              <a:rPr lang="pl-PL" sz="1050" dirty="0" smtClean="0"/>
              <a:t> zawiera metody pozwalające aplikacjom korzystać z usług udostępnianych przez </a:t>
            </a:r>
            <a:r>
              <a:rPr lang="pl-PL" sz="1050" dirty="0" err="1" smtClean="0"/>
              <a:t>ProductServer</a:t>
            </a:r>
            <a:r>
              <a:rPr lang="pl-PL" sz="1050" dirty="0" smtClean="0"/>
              <a:t> przez web </a:t>
            </a:r>
            <a:r>
              <a:rPr lang="pl-PL" sz="1050" dirty="0" err="1" smtClean="0"/>
              <a:t>service’y</a:t>
            </a:r>
            <a:r>
              <a:rPr lang="pl-PL" sz="1050" dirty="0" smtClean="0"/>
              <a:t>.</a:t>
            </a:r>
          </a:p>
          <a:p>
            <a:endParaRPr lang="pl-PL" sz="1050" dirty="0" smtClean="0"/>
          </a:p>
          <a:p>
            <a:r>
              <a:rPr lang="pl-PL" sz="1050" dirty="0" smtClean="0"/>
              <a:t>Na potrzeby eksploracji API i testów manualnych można:</a:t>
            </a:r>
            <a:endParaRPr lang="pl-PL" sz="1050" dirty="0"/>
          </a:p>
          <a:p>
            <a:pPr lvl="1"/>
            <a:r>
              <a:rPr lang="pl-PL" sz="850" dirty="0" smtClean="0"/>
              <a:t>Operacje używające metody GET wywoływać używając zwykłej przeglądarki: localhost:8090/products&lt;ENTER&gt;</a:t>
            </a:r>
          </a:p>
          <a:p>
            <a:pPr lvl="1"/>
            <a:r>
              <a:rPr lang="pl-PL" sz="850" dirty="0" smtClean="0"/>
              <a:t>Korzystać z narzędzi typu </a:t>
            </a:r>
            <a:r>
              <a:rPr lang="pl-PL" sz="850" dirty="0" err="1" smtClean="0"/>
              <a:t>RESTClient</a:t>
            </a:r>
            <a:r>
              <a:rPr lang="pl-PL" sz="850" dirty="0" smtClean="0"/>
              <a:t> wspierających wszystkie metody HTTP.</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1" name="pole tekstowe 30"/>
          <p:cNvSpPr txBox="1"/>
          <p:nvPr/>
        </p:nvSpPr>
        <p:spPr>
          <a:xfrm>
            <a:off x="5311035" y="2948268"/>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2" name="pole tekstowe 31"/>
          <p:cNvSpPr txBox="1"/>
          <p:nvPr/>
        </p:nvSpPr>
        <p:spPr>
          <a:xfrm>
            <a:off x="5696210" y="1915527"/>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7696722" y="1915527"/>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132919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4"/>
              </a:rPr>
              <a:t>http://localhost:8090/products</a:t>
            </a:r>
            <a:endParaRPr lang="pl-PL" sz="800" dirty="0" smtClean="0"/>
          </a:p>
          <a:p>
            <a:pPr lvl="1"/>
            <a:r>
              <a:rPr lang="pl-PL" sz="800" dirty="0" smtClean="0"/>
              <a:t>Odpowiedź ma status 200 OK i zawiera pustą tablicę [] – nie ma jeszcze żadnych produktów.</a:t>
            </a:r>
          </a:p>
          <a:p>
            <a:pPr marL="0" indent="0">
              <a:buNone/>
            </a:pPr>
            <a:endParaRPr lang="pl-PL" dirty="0" smtClean="0"/>
          </a:p>
          <a:p>
            <a:endParaRPr lang="pl-PL" dirty="0" smtClean="0"/>
          </a:p>
          <a:p>
            <a:endParaRPr lang="pl-PL" dirty="0" smtClean="0"/>
          </a:p>
        </p:txBody>
      </p:sp>
      <p:sp>
        <p:nvSpPr>
          <p:cNvPr id="2" name="pole tekstowe 1"/>
          <p:cNvSpPr txBox="1"/>
          <p:nvPr/>
        </p:nvSpPr>
        <p:spPr>
          <a:xfrm>
            <a:off x="5191369" y="2051581"/>
            <a:ext cx="3238066" cy="738664"/>
          </a:xfrm>
          <a:prstGeom prst="rect">
            <a:avLst/>
          </a:prstGeom>
          <a:noFill/>
        </p:spPr>
        <p:txBody>
          <a:bodyPr wrap="none" lIns="0" tIns="0" rIns="0" bIns="0" rtlCol="0">
            <a:spAutoFit/>
          </a:bodyPr>
          <a:lstStyle/>
          <a:p>
            <a:r>
              <a:rPr lang="pl-PL" sz="800" dirty="0" smtClean="0">
                <a:solidFill>
                  <a:srgbClr val="00B050"/>
                </a:solidFill>
              </a:rPr>
              <a:t>Przykładowe aplikacje typu REST Client:</a:t>
            </a:r>
          </a:p>
          <a:p>
            <a:pPr marL="171450" indent="-171450">
              <a:buFont typeface="Arial" panose="020B0604020202020204" pitchFamily="34" charset="0"/>
              <a:buChar char="•"/>
            </a:pPr>
            <a:r>
              <a:rPr lang="pl-PL" sz="800" dirty="0" err="1" smtClean="0">
                <a:solidFill>
                  <a:srgbClr val="00B050"/>
                </a:solidFill>
              </a:rPr>
              <a:t>Postman</a:t>
            </a:r>
            <a:r>
              <a:rPr lang="pl-PL" sz="800" dirty="0" smtClean="0">
                <a:solidFill>
                  <a:srgbClr val="00B050"/>
                </a:solidFill>
              </a:rPr>
              <a:t> – </a:t>
            </a:r>
            <a:r>
              <a:rPr lang="pl-PL" sz="800" dirty="0" err="1" smtClean="0">
                <a:solidFill>
                  <a:srgbClr val="00B050"/>
                </a:solidFill>
              </a:rPr>
              <a:t>plugin</a:t>
            </a:r>
            <a:r>
              <a:rPr lang="pl-PL" sz="800" dirty="0" smtClean="0">
                <a:solidFill>
                  <a:srgbClr val="00B050"/>
                </a:solidFill>
              </a:rPr>
              <a:t> </a:t>
            </a:r>
            <a:r>
              <a:rPr lang="pl-PL" sz="800" dirty="0">
                <a:solidFill>
                  <a:srgbClr val="00B050"/>
                </a:solidFill>
              </a:rPr>
              <a:t>dla Chrome </a:t>
            </a:r>
            <a:r>
              <a:rPr lang="pl-PL" sz="800" dirty="0">
                <a:solidFill>
                  <a:srgbClr val="00B050"/>
                </a:solidFill>
                <a:hlinkClick r:id="rId5"/>
              </a:rPr>
              <a:t>https://www.getpostman.com</a:t>
            </a:r>
            <a:r>
              <a:rPr lang="pl-PL" sz="800" dirty="0" smtClean="0">
                <a:solidFill>
                  <a:srgbClr val="00B050"/>
                </a:solidFill>
                <a:hlinkClick r:id="rId5"/>
              </a:rPr>
              <a:t>/</a:t>
            </a:r>
            <a:endParaRPr lang="pl-PL" sz="800" dirty="0" smtClean="0">
              <a:solidFill>
                <a:srgbClr val="00B050"/>
              </a:solidFill>
            </a:endParaRPr>
          </a:p>
          <a:p>
            <a:pPr marL="171450" indent="-171450">
              <a:buFont typeface="Arial" panose="020B0604020202020204" pitchFamily="34" charset="0"/>
              <a:buChar char="•"/>
            </a:pPr>
            <a:r>
              <a:rPr lang="pl-PL" sz="800" dirty="0" err="1" smtClean="0">
                <a:solidFill>
                  <a:srgbClr val="00B050"/>
                </a:solidFill>
              </a:rPr>
              <a:t>I’m</a:t>
            </a:r>
            <a:r>
              <a:rPr lang="pl-PL" sz="800" dirty="0" smtClean="0">
                <a:solidFill>
                  <a:srgbClr val="00B050"/>
                </a:solidFill>
              </a:rPr>
              <a:t> </a:t>
            </a:r>
            <a:r>
              <a:rPr lang="pl-PL" sz="800" dirty="0" err="1" smtClean="0">
                <a:solidFill>
                  <a:srgbClr val="00B050"/>
                </a:solidFill>
              </a:rPr>
              <a:t>only</a:t>
            </a:r>
            <a:r>
              <a:rPr lang="pl-PL" sz="800" dirty="0">
                <a:solidFill>
                  <a:srgbClr val="00B050"/>
                </a:solidFill>
              </a:rPr>
              <a:t> </a:t>
            </a:r>
            <a:r>
              <a:rPr lang="pl-PL" sz="800" dirty="0" err="1">
                <a:solidFill>
                  <a:srgbClr val="00B050"/>
                </a:solidFill>
              </a:rPr>
              <a:t>Resting</a:t>
            </a:r>
            <a:r>
              <a:rPr lang="pl-PL" sz="800" dirty="0">
                <a:solidFill>
                  <a:srgbClr val="00B050"/>
                </a:solidFill>
              </a:rPr>
              <a:t> </a:t>
            </a:r>
            <a:r>
              <a:rPr lang="pl-PL" sz="800" dirty="0" smtClean="0">
                <a:solidFill>
                  <a:srgbClr val="00B050"/>
                </a:solidFill>
              </a:rPr>
              <a:t>- </a:t>
            </a:r>
            <a:r>
              <a:rPr lang="pl-PL" sz="500" dirty="0" smtClean="0">
                <a:solidFill>
                  <a:srgbClr val="00B050"/>
                </a:solidFill>
                <a:hlinkClick r:id="rId6"/>
              </a:rPr>
              <a:t>http</a:t>
            </a:r>
            <a:r>
              <a:rPr lang="pl-PL" sz="500" dirty="0">
                <a:solidFill>
                  <a:srgbClr val="00B050"/>
                </a:solidFill>
                <a:hlinkClick r:id="rId6"/>
              </a:rPr>
              <a:t>://</a:t>
            </a:r>
            <a:r>
              <a:rPr lang="pl-PL" sz="500" dirty="0" smtClean="0">
                <a:solidFill>
                  <a:srgbClr val="00B050"/>
                </a:solidFill>
                <a:hlinkClick r:id="rId6"/>
              </a:rPr>
              <a:t>downloads.swensensoftware.com/im-only-resting/im-only-resting-1.4.0.zip</a:t>
            </a:r>
            <a:endParaRPr lang="pl-PL" sz="5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 </a:t>
            </a:r>
            <a:r>
              <a:rPr lang="pl-PL" sz="800" dirty="0" err="1" smtClean="0">
                <a:solidFill>
                  <a:srgbClr val="00B050"/>
                </a:solidFill>
              </a:rPr>
              <a:t>plugin</a:t>
            </a:r>
            <a:r>
              <a:rPr lang="pl-PL" sz="800" dirty="0" smtClean="0">
                <a:solidFill>
                  <a:srgbClr val="00B050"/>
                </a:solidFill>
              </a:rPr>
              <a:t> dla </a:t>
            </a:r>
            <a:r>
              <a:rPr lang="pl-PL" sz="800" dirty="0" err="1" smtClean="0">
                <a:solidFill>
                  <a:srgbClr val="00B050"/>
                </a:solidFill>
              </a:rPr>
              <a:t>Eclipse</a:t>
            </a:r>
            <a:r>
              <a:rPr lang="pl-PL" sz="800" dirty="0" smtClean="0">
                <a:solidFill>
                  <a:srgbClr val="00B050"/>
                </a:solidFill>
              </a:rPr>
              <a:t> (</a:t>
            </a:r>
            <a:r>
              <a:rPr lang="pl-PL" sz="800" dirty="0" err="1" smtClean="0">
                <a:solidFill>
                  <a:srgbClr val="00B050"/>
                </a:solidFill>
              </a:rPr>
              <a:t>Eclipse</a:t>
            </a:r>
            <a:r>
              <a:rPr lang="pl-PL" sz="800" dirty="0" smtClean="0">
                <a:solidFill>
                  <a:srgbClr val="00B050"/>
                </a:solidFill>
              </a:rPr>
              <a:t> Marketplace)</a:t>
            </a:r>
          </a:p>
          <a:p>
            <a:pPr marL="171450" indent="-171450">
              <a:buFont typeface="Arial" panose="020B0604020202020204" pitchFamily="34" charset="0"/>
              <a:buChar char="•"/>
            </a:pPr>
            <a:r>
              <a:rPr lang="pl-PL" sz="800" dirty="0" err="1" smtClean="0">
                <a:solidFill>
                  <a:srgbClr val="00B050"/>
                </a:solidFill>
              </a:rPr>
              <a:t>SoapUI</a:t>
            </a:r>
            <a:r>
              <a:rPr lang="pl-PL" sz="800" dirty="0">
                <a:solidFill>
                  <a:srgbClr val="00B050"/>
                </a:solidFill>
              </a:rPr>
              <a:t> - </a:t>
            </a:r>
            <a:r>
              <a:rPr lang="pl-PL" sz="800" dirty="0">
                <a:solidFill>
                  <a:srgbClr val="00B050"/>
                </a:solidFill>
                <a:hlinkClick r:id="rId7"/>
              </a:rPr>
              <a:t>https://www.soapui.org</a:t>
            </a:r>
            <a:r>
              <a:rPr lang="pl-PL" sz="800" dirty="0" smtClean="0">
                <a:solidFill>
                  <a:srgbClr val="00B050"/>
                </a:solidFill>
                <a:hlinkClick r:id="rId7"/>
              </a:rPr>
              <a:t>/</a:t>
            </a:r>
            <a:endParaRPr lang="pl-PL" sz="800" dirty="0" smtClean="0">
              <a:solidFill>
                <a:srgbClr val="00B050"/>
              </a:solidFill>
            </a:endParaRPr>
          </a:p>
          <a:p>
            <a:pPr marL="171450" indent="-171450">
              <a:buFont typeface="Arial" panose="020B0604020202020204" pitchFamily="34" charset="0"/>
              <a:buChar char="•"/>
            </a:pPr>
            <a:r>
              <a:rPr lang="pl-PL" sz="800" dirty="0" smtClean="0">
                <a:solidFill>
                  <a:srgbClr val="00B050"/>
                </a:solidFill>
              </a:rPr>
              <a:t>REST Client </a:t>
            </a:r>
            <a:r>
              <a:rPr lang="pl-PL" sz="800" dirty="0" err="1" smtClean="0">
                <a:solidFill>
                  <a:srgbClr val="00B050"/>
                </a:solidFill>
              </a:rPr>
              <a:t>Tool</a:t>
            </a:r>
            <a:r>
              <a:rPr lang="pl-PL" sz="800" dirty="0" smtClean="0">
                <a:solidFill>
                  <a:srgbClr val="00B050"/>
                </a:solidFill>
              </a:rPr>
              <a:t> </a:t>
            </a:r>
            <a:r>
              <a:rPr lang="pl-PL" sz="800" dirty="0" err="1" smtClean="0">
                <a:solidFill>
                  <a:srgbClr val="00B050"/>
                </a:solidFill>
              </a:rPr>
              <a:t>Window</a:t>
            </a:r>
            <a:r>
              <a:rPr lang="pl-PL" sz="800" dirty="0" smtClean="0">
                <a:solidFill>
                  <a:srgbClr val="00B050"/>
                </a:solidFill>
              </a:rPr>
              <a:t> in </a:t>
            </a:r>
            <a:r>
              <a:rPr lang="pl-PL" sz="800" dirty="0" err="1" smtClean="0">
                <a:solidFill>
                  <a:srgbClr val="00B050"/>
                </a:solidFill>
              </a:rPr>
              <a:t>IntelliJ</a:t>
            </a:r>
            <a:r>
              <a:rPr lang="pl-PL" sz="800" dirty="0" smtClean="0">
                <a:solidFill>
                  <a:srgbClr val="00B050"/>
                </a:solidFill>
              </a:rPr>
              <a:t> IDEA</a:t>
            </a:r>
          </a:p>
        </p:txBody>
      </p:sp>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857" y="2479431"/>
            <a:ext cx="3277839" cy="1624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5465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a:t>
            </a:r>
            <a:r>
              <a:rPr lang="pl-PL" sz="850" dirty="0" smtClean="0">
                <a:hlinkClick r:id="rId3"/>
              </a:rPr>
              <a:t>http://localhost:8090/products</a:t>
            </a:r>
            <a:endParaRPr lang="pl-PL" sz="850" dirty="0" smtClean="0"/>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json</a:t>
            </a:r>
            <a:r>
              <a:rPr lang="pl-PL" sz="850" dirty="0" smtClean="0"/>
              <a:t> – serwer oczekuje danych w takim formacie.</a:t>
            </a:r>
          </a:p>
          <a:p>
            <a:pPr lvl="1"/>
            <a:r>
              <a:rPr lang="pl-PL" sz="850" dirty="0" smtClean="0"/>
              <a:t>Odpowiedź serwera ma status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090" y="2336439"/>
            <a:ext cx="2787301" cy="2395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501" y="816558"/>
            <a:ext cx="3248905" cy="605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Prostokąt 2"/>
          <p:cNvSpPr/>
          <p:nvPr/>
        </p:nvSpPr>
        <p:spPr>
          <a:xfrm>
            <a:off x="5542767" y="2442686"/>
            <a:ext cx="1988505" cy="1292662"/>
          </a:xfrm>
          <a:prstGeom prst="rect">
            <a:avLst/>
          </a:prstGeom>
        </p:spPr>
        <p:txBody>
          <a:bodyPr wrap="square">
            <a:spAutoFit/>
          </a:bodyPr>
          <a:lstStyle/>
          <a:p>
            <a:r>
              <a:rPr lang="pl-PL" sz="600" dirty="0"/>
              <a:t> </a:t>
            </a:r>
            <a:r>
              <a:rPr lang="pl-PL" sz="600" dirty="0" smtClean="0"/>
              <a:t> { </a:t>
            </a:r>
            <a:r>
              <a:rPr lang="pl-PL" sz="600" dirty="0"/>
              <a:t>"</a:t>
            </a:r>
            <a:r>
              <a:rPr lang="pl-PL" sz="600" dirty="0" err="1"/>
              <a:t>name</a:t>
            </a:r>
            <a:r>
              <a:rPr lang="pl-PL" sz="600" dirty="0"/>
              <a:t>": "</a:t>
            </a:r>
            <a:r>
              <a:rPr lang="pl-PL" sz="600" dirty="0" err="1"/>
              <a:t>oat</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rice</a:t>
            </a:r>
            <a:r>
              <a:rPr lang="pl-PL" sz="600" dirty="0"/>
              <a:t>", "</a:t>
            </a:r>
            <a:r>
              <a:rPr lang="pl-PL" sz="600" dirty="0" err="1"/>
              <a:t>type</a:t>
            </a:r>
            <a:r>
              <a:rPr lang="pl-PL" sz="600" dirty="0"/>
              <a:t>": "FOOD" </a:t>
            </a:r>
            <a:r>
              <a:rPr lang="pl-PL" sz="600" dirty="0" smtClean="0"/>
              <a:t>}</a:t>
            </a:r>
          </a:p>
          <a:p>
            <a:endParaRPr lang="pl-PL" sz="600" dirty="0"/>
          </a:p>
          <a:p>
            <a:r>
              <a:rPr lang="pl-PL" sz="600" dirty="0"/>
              <a:t>  { "</a:t>
            </a:r>
            <a:r>
              <a:rPr lang="pl-PL" sz="600" dirty="0" err="1"/>
              <a:t>name</a:t>
            </a:r>
            <a:r>
              <a:rPr lang="pl-PL" sz="600" dirty="0"/>
              <a:t>": "</a:t>
            </a:r>
            <a:r>
              <a:rPr lang="pl-PL" sz="600" dirty="0" err="1"/>
              <a:t>gas</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oil</a:t>
            </a:r>
            <a:r>
              <a:rPr lang="pl-PL" sz="600" dirty="0"/>
              <a:t>", "</a:t>
            </a:r>
            <a:r>
              <a:rPr lang="pl-PL" sz="600" dirty="0" err="1"/>
              <a:t>type</a:t>
            </a:r>
            <a:r>
              <a:rPr lang="pl-PL" sz="600" dirty="0"/>
              <a:t>": "ENERGY" </a:t>
            </a:r>
            <a:r>
              <a:rPr lang="pl-PL" sz="600" dirty="0" smtClean="0"/>
              <a:t>}</a:t>
            </a:r>
          </a:p>
          <a:p>
            <a:endParaRPr lang="pl-PL" sz="600" dirty="0"/>
          </a:p>
          <a:p>
            <a:r>
              <a:rPr lang="pl-PL" sz="600" dirty="0"/>
              <a:t>  { "</a:t>
            </a:r>
            <a:r>
              <a:rPr lang="pl-PL" sz="600" dirty="0" err="1"/>
              <a:t>name</a:t>
            </a:r>
            <a:r>
              <a:rPr lang="pl-PL" sz="600" dirty="0"/>
              <a:t>": "</a:t>
            </a:r>
            <a:r>
              <a:rPr lang="pl-PL" sz="600" dirty="0" err="1"/>
              <a:t>silver</a:t>
            </a:r>
            <a:r>
              <a:rPr lang="pl-PL" sz="600" dirty="0"/>
              <a:t>", "</a:t>
            </a:r>
            <a:r>
              <a:rPr lang="pl-PL" sz="600" dirty="0" err="1"/>
              <a:t>type</a:t>
            </a:r>
            <a:r>
              <a:rPr lang="pl-PL" sz="600" dirty="0"/>
              <a:t>": "METAL" </a:t>
            </a:r>
            <a:r>
              <a:rPr lang="pl-PL" sz="600" dirty="0" smtClean="0"/>
              <a:t>}</a:t>
            </a:r>
          </a:p>
          <a:p>
            <a:endParaRPr lang="pl-PL" sz="600" dirty="0"/>
          </a:p>
          <a:p>
            <a:r>
              <a:rPr lang="pl-PL" sz="600" dirty="0"/>
              <a:t>  { "</a:t>
            </a:r>
            <a:r>
              <a:rPr lang="pl-PL" sz="600" dirty="0" err="1"/>
              <a:t>name</a:t>
            </a:r>
            <a:r>
              <a:rPr lang="pl-PL" sz="600" dirty="0"/>
              <a:t>": "</a:t>
            </a:r>
            <a:r>
              <a:rPr lang="pl-PL" sz="600" dirty="0" err="1"/>
              <a:t>gold</a:t>
            </a:r>
            <a:r>
              <a:rPr lang="pl-PL" sz="600" dirty="0"/>
              <a:t>", "</a:t>
            </a:r>
            <a:r>
              <a:rPr lang="pl-PL" sz="600" dirty="0" err="1"/>
              <a:t>type</a:t>
            </a:r>
            <a:r>
              <a:rPr lang="pl-PL" sz="600" dirty="0"/>
              <a:t>": </a:t>
            </a:r>
            <a:r>
              <a:rPr lang="pl-PL" sz="600" dirty="0" smtClean="0"/>
              <a:t>„FOOD" }</a:t>
            </a:r>
          </a:p>
          <a:p>
            <a:endParaRPr lang="pl-PL" sz="600" dirty="0"/>
          </a:p>
          <a:p>
            <a:r>
              <a:rPr lang="pl-PL" sz="600" dirty="0"/>
              <a:t>  { "</a:t>
            </a:r>
            <a:r>
              <a:rPr lang="pl-PL" sz="600" dirty="0" err="1"/>
              <a:t>name</a:t>
            </a:r>
            <a:r>
              <a:rPr lang="pl-PL" sz="600" dirty="0"/>
              <a:t>": "</a:t>
            </a:r>
            <a:r>
              <a:rPr lang="pl-PL" sz="600" dirty="0" err="1"/>
              <a:t>wheat</a:t>
            </a:r>
            <a:r>
              <a:rPr lang="pl-PL" sz="600" dirty="0"/>
              <a:t>", "</a:t>
            </a:r>
            <a:r>
              <a:rPr lang="pl-PL" sz="600" dirty="0" err="1"/>
              <a:t>type</a:t>
            </a:r>
            <a:r>
              <a:rPr lang="pl-PL" sz="600" dirty="0"/>
              <a:t>": "FOOD" </a:t>
            </a:r>
            <a:r>
              <a:rPr lang="pl-PL" sz="600" dirty="0" smtClean="0"/>
              <a:t>}</a:t>
            </a:r>
            <a:endParaRPr lang="pl-PL" sz="600" dirty="0"/>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spTree>
    <p:extLst>
      <p:ext uri="{BB962C8B-B14F-4D97-AF65-F5344CB8AC3E}">
        <p14:creationId xmlns:p14="http://schemas.microsoft.com/office/powerpoint/2010/main" val="316679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hlinkClick r:id="rId3"/>
              </a:rPr>
              <a:t>GET http://localhost:8090/products</a:t>
            </a:r>
            <a:endParaRPr lang="pl-PL" sz="850" dirty="0" smtClean="0"/>
          </a:p>
          <a:p>
            <a:pPr lvl="1"/>
            <a:r>
              <a:rPr lang="pl-PL" sz="850" dirty="0" smtClean="0"/>
              <a:t>Odpowiedź serwera ma status 200 OK i zawiera tablicę wszystkich produktów.</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071" y="1725591"/>
            <a:ext cx="5175531" cy="266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26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Zapytanie o produkty wybranych typów:</a:t>
            </a:r>
          </a:p>
          <a:p>
            <a:pPr lvl="1"/>
            <a:r>
              <a:rPr lang="pl-PL" sz="850" dirty="0" smtClean="0">
                <a:hlinkClick r:id="rId3"/>
              </a:rPr>
              <a:t>GET http://localhost:8090/products</a:t>
            </a:r>
            <a:r>
              <a:rPr lang="pl-PL" sz="850" dirty="0" smtClean="0"/>
              <a:t>?type=METAL&amp;type=FOOD</a:t>
            </a:r>
          </a:p>
          <a:p>
            <a:pPr lvl="1"/>
            <a:r>
              <a:rPr lang="pl-PL" sz="850" dirty="0" smtClean="0"/>
              <a:t>Odpowiedź serwera ma status 200 OK i zawiera tablicę wszystkich produktów typu METAL lub FOOD.</a:t>
            </a:r>
          </a:p>
          <a:p>
            <a:pPr lvl="2"/>
            <a:r>
              <a:rPr lang="pl-PL" sz="800" dirty="0" smtClean="0"/>
              <a:t>Zauważ – nie ma produktów typu ENERGY</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919287"/>
            <a:ext cx="647700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669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Złoto okazało się niejadalne – zmieńmy typ produktu „</a:t>
            </a:r>
            <a:r>
              <a:rPr lang="pl-PL" sz="1050" dirty="0" err="1" smtClean="0"/>
              <a:t>gold</a:t>
            </a:r>
            <a:r>
              <a:rPr lang="pl-PL" sz="1050" dirty="0" smtClean="0"/>
              <a:t>” z FOOD na METAL</a:t>
            </a:r>
          </a:p>
          <a:p>
            <a:pPr lvl="1"/>
            <a:r>
              <a:rPr lang="pl-PL" sz="850" dirty="0" smtClean="0">
                <a:hlinkClick r:id="rId3"/>
              </a:rPr>
              <a:t>PUT </a:t>
            </a:r>
            <a:r>
              <a:rPr lang="pl-PL" sz="850" dirty="0" smtClean="0">
                <a:hlinkClick r:id="rId4"/>
              </a:rPr>
              <a:t>http://localhost:8090/products/6</a:t>
            </a:r>
            <a:endParaRPr lang="pl-PL" sz="850" dirty="0" smtClean="0"/>
          </a:p>
          <a:p>
            <a:pPr lvl="1"/>
            <a:r>
              <a:rPr lang="pl-PL" sz="850" dirty="0"/>
              <a:t>Nagłówek Content-</a:t>
            </a:r>
            <a:r>
              <a:rPr lang="pl-PL" sz="850" dirty="0" err="1"/>
              <a:t>Type</a:t>
            </a:r>
            <a:r>
              <a:rPr lang="pl-PL" sz="850" dirty="0"/>
              <a:t> musi być ustawiony na </a:t>
            </a:r>
            <a:r>
              <a:rPr lang="pl-PL" sz="850" dirty="0" err="1"/>
              <a:t>application</a:t>
            </a:r>
            <a:r>
              <a:rPr lang="pl-PL" sz="850" dirty="0"/>
              <a:t>/</a:t>
            </a:r>
            <a:r>
              <a:rPr lang="pl-PL" sz="850" dirty="0" err="1"/>
              <a:t>json</a:t>
            </a:r>
            <a:endParaRPr lang="pl-PL" sz="850" dirty="0" smtClean="0"/>
          </a:p>
          <a:p>
            <a:pPr lvl="1"/>
            <a:r>
              <a:rPr lang="pl-PL" sz="850" dirty="0" smtClean="0"/>
              <a:t>Odpowiedź serwera ma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659" y="1183708"/>
            <a:ext cx="3875304" cy="344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7170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typ produktu „GOLD” został zmieniony</a:t>
            </a:r>
          </a:p>
          <a:p>
            <a:pPr lvl="1"/>
            <a:r>
              <a:rPr lang="pl-PL" sz="850" dirty="0" smtClean="0">
                <a:hlinkClick r:id="rId3"/>
              </a:rPr>
              <a:t>GET </a:t>
            </a:r>
            <a:r>
              <a:rPr lang="pl-PL" sz="850" dirty="0" smtClean="0">
                <a:hlinkClick r:id="rId4"/>
              </a:rPr>
              <a:t>http://localhost:8090/products/6</a:t>
            </a:r>
            <a:endParaRPr lang="pl-PL" sz="850" dirty="0" smtClean="0"/>
          </a:p>
          <a:p>
            <a:pPr lvl="1"/>
            <a:r>
              <a:rPr lang="pl-PL" sz="850" dirty="0" smtClean="0"/>
              <a:t>Odpowiedź serwera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647" y="1965934"/>
            <a:ext cx="4529248" cy="209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102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Ropa na świecie się skończyła. Usuńmy ten produkt.</a:t>
            </a:r>
          </a:p>
          <a:p>
            <a:pPr lvl="1"/>
            <a:r>
              <a:rPr lang="pl-PL" sz="850" dirty="0" smtClean="0">
                <a:hlinkClick r:id="rId3"/>
              </a:rPr>
              <a:t>DELETE </a:t>
            </a:r>
            <a:r>
              <a:rPr lang="pl-PL" sz="850" dirty="0" smtClean="0"/>
              <a:t>http://localhost:8090/products/4</a:t>
            </a:r>
          </a:p>
          <a:p>
            <a:pPr lvl="1"/>
            <a:r>
              <a:rPr lang="pl-PL" sz="850" dirty="0" smtClean="0"/>
              <a:t>Odpowiedź serwera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470" y="1821168"/>
            <a:ext cx="639127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69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ropa rzeczywiście została usunięta.</a:t>
            </a:r>
          </a:p>
          <a:p>
            <a:pPr lvl="1"/>
            <a:r>
              <a:rPr lang="pl-PL" sz="850" dirty="0" smtClean="0"/>
              <a:t>GET http://localhost:8090/products/4</a:t>
            </a:r>
          </a:p>
          <a:p>
            <a:pPr lvl="1"/>
            <a:r>
              <a:rPr lang="pl-PL" sz="850" dirty="0" smtClean="0"/>
              <a:t>Odpowiedź serwera ma status 404 Not </a:t>
            </a:r>
            <a:r>
              <a:rPr lang="pl-PL" sz="850" dirty="0" err="1" smtClean="0"/>
              <a:t>Found</a:t>
            </a:r>
            <a:r>
              <a:rPr lang="pl-PL" sz="850" dirty="0"/>
              <a:t> </a:t>
            </a:r>
            <a:r>
              <a:rPr lang="pl-PL" sz="850" dirty="0" smtClean="0"/>
              <a:t>i zawiera wyjaśnienie błędu.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626" y="1812882"/>
            <a:ext cx="559236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379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Komunikacja pomiędzy aplikacjami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Przykłady sposobów komunikacji pomiędzy aplikacjami:</a:t>
            </a:r>
          </a:p>
          <a:p>
            <a:pPr lvl="1"/>
            <a:r>
              <a:rPr lang="pl-PL" dirty="0" smtClean="0"/>
              <a:t>Przez system plików (lokalny, sieciowy, rozproszony)</a:t>
            </a:r>
          </a:p>
          <a:p>
            <a:pPr lvl="1"/>
            <a:r>
              <a:rPr lang="pl-PL" dirty="0" smtClean="0"/>
              <a:t>Przez bazę danych</a:t>
            </a:r>
          </a:p>
          <a:p>
            <a:pPr lvl="1"/>
            <a:r>
              <a:rPr lang="pl-PL" dirty="0" smtClean="0"/>
              <a:t>Przez dzieloną pamięć (operacyjną bądz typu rozproszony cache)</a:t>
            </a:r>
          </a:p>
          <a:p>
            <a:pPr lvl="1"/>
            <a:r>
              <a:rPr lang="pl-PL" dirty="0" smtClean="0"/>
              <a:t>Przez sockety (strumień </a:t>
            </a:r>
            <a:r>
              <a:rPr lang="pl-PL" dirty="0"/>
              <a:t>bajtów </a:t>
            </a:r>
            <a:r>
              <a:rPr lang="pl-PL" dirty="0" smtClean="0"/>
              <a:t>lub standardowy format jak protobuf, avro)</a:t>
            </a:r>
          </a:p>
          <a:p>
            <a:pPr lvl="1"/>
            <a:r>
              <a:rPr lang="pl-PL" dirty="0" smtClean="0"/>
              <a:t>Przez remote method invocation (np. RMI, CORBA)</a:t>
            </a:r>
          </a:p>
          <a:p>
            <a:pPr lvl="1"/>
            <a:r>
              <a:rPr lang="pl-PL" dirty="0" smtClean="0"/>
              <a:t>Przez FTP</a:t>
            </a:r>
          </a:p>
          <a:p>
            <a:pPr lvl="1"/>
            <a:r>
              <a:rPr lang="pl-PL" dirty="0" smtClean="0"/>
              <a:t>Przez web service’y (HTTP)</a:t>
            </a:r>
          </a:p>
          <a:p>
            <a:pPr lvl="1"/>
            <a:r>
              <a:rPr lang="pl-PL" dirty="0" smtClean="0"/>
              <a:t>Przez asynchroniczne komunikaty (np. JMS, AMQP, STOMP, Akka)</a:t>
            </a:r>
          </a:p>
          <a:p>
            <a:pPr lvl="1"/>
            <a:r>
              <a:rPr lang="pl-PL" dirty="0" smtClean="0"/>
              <a:t>Przez email</a:t>
            </a:r>
          </a:p>
          <a:p>
            <a:pPr lvl="1"/>
            <a:r>
              <a:rPr lang="pl-PL" dirty="0" smtClean="0"/>
              <a:t>Przez komunikator (np. Jabber)</a:t>
            </a:r>
          </a:p>
          <a:p>
            <a:pPr marL="179388" lvl="1" indent="0">
              <a:buNone/>
            </a:pPr>
            <a:endParaRPr lang="pl-PL" dirty="0" smtClean="0"/>
          </a:p>
          <a:p>
            <a:r>
              <a:rPr lang="pl-PL" dirty="0" smtClean="0"/>
              <a:t>Różne sposoby komunikacji sprawdzają się w różnych kontekstach i zastosowaniach – przykładowe czynniki:</a:t>
            </a:r>
          </a:p>
          <a:p>
            <a:pPr lvl="1"/>
            <a:r>
              <a:rPr lang="pl-PL" dirty="0" smtClean="0"/>
              <a:t>Synchroniczne vs asynchroniczne</a:t>
            </a:r>
            <a:endParaRPr lang="pl-PL" dirty="0"/>
          </a:p>
          <a:p>
            <a:pPr lvl="1"/>
            <a:r>
              <a:rPr lang="pl-PL" dirty="0" smtClean="0"/>
              <a:t>Interaktywne vs wsadowe </a:t>
            </a:r>
          </a:p>
          <a:p>
            <a:pPr lvl="1"/>
            <a:r>
              <a:rPr lang="pl-PL" dirty="0" smtClean="0"/>
              <a:t>Duży vs mały wolumen</a:t>
            </a:r>
          </a:p>
          <a:p>
            <a:pPr lvl="1"/>
            <a:r>
              <a:rPr lang="pl-PL" dirty="0"/>
              <a:t>Nowe vs </a:t>
            </a:r>
            <a:r>
              <a:rPr lang="pl-PL" dirty="0" smtClean="0"/>
              <a:t>legacy</a:t>
            </a:r>
          </a:p>
          <a:p>
            <a:pPr lvl="1"/>
            <a:r>
              <a:rPr lang="pl-PL" dirty="0" smtClean="0"/>
              <a:t>Reliable vs non-reliable</a:t>
            </a:r>
          </a:p>
          <a:p>
            <a:pPr lvl="1"/>
            <a:r>
              <a:rPr lang="pl-PL" dirty="0" smtClean="0"/>
              <a:t>Aplikacje kolokowane vs rozproszone</a:t>
            </a:r>
          </a:p>
          <a:p>
            <a:pPr lvl="1"/>
            <a:r>
              <a:rPr lang="pl-PL" dirty="0" smtClean="0"/>
              <a:t>Środowisko homogeniczne vs heterogeniczne (język programowania, system operacyjny, endianness)</a:t>
            </a:r>
          </a:p>
        </p:txBody>
      </p:sp>
    </p:spTree>
    <p:extLst>
      <p:ext uri="{BB962C8B-B14F-4D97-AF65-F5344CB8AC3E}">
        <p14:creationId xmlns:p14="http://schemas.microsoft.com/office/powerpoint/2010/main" val="2788988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Client</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93812" y="1482442"/>
            <a:ext cx="7861048" cy="2525887"/>
          </a:xfrm>
        </p:spPr>
        <p:txBody>
          <a:bodyPr>
            <a:normAutofit/>
          </a:bodyPr>
          <a:lstStyle/>
          <a:p>
            <a:r>
              <a:rPr lang="pl-PL" dirty="0" smtClean="0"/>
              <a:t>Zobacz co się stanie przy różnych innych zapytaniach:</a:t>
            </a:r>
          </a:p>
          <a:p>
            <a:pPr lvl="1"/>
            <a:endParaRPr lang="pl-PL" sz="1000" dirty="0" smtClean="0"/>
          </a:p>
          <a:p>
            <a:pPr lvl="2"/>
            <a:r>
              <a:rPr lang="pl-PL" sz="1050" dirty="0" smtClean="0"/>
              <a:t>POST </a:t>
            </a:r>
            <a:r>
              <a:rPr lang="pl-PL" sz="1050" dirty="0" smtClean="0">
                <a:hlinkClick r:id="rId3"/>
              </a:rPr>
              <a:t>http://localhost:8090/products</a:t>
            </a:r>
            <a:r>
              <a:rPr lang="pl-PL" sz="1050" dirty="0" smtClean="0"/>
              <a:t>, powtórz jeszcze raz z tymi samymi danymi.</a:t>
            </a:r>
          </a:p>
          <a:p>
            <a:pPr lvl="2"/>
            <a:r>
              <a:rPr lang="pl-PL" sz="1050" dirty="0" smtClean="0"/>
              <a:t>PUT </a:t>
            </a:r>
            <a:r>
              <a:rPr lang="pl-PL" sz="1050" dirty="0" smtClean="0">
                <a:hlinkClick r:id="rId4"/>
              </a:rPr>
              <a:t>http://localhost:8090/products/1</a:t>
            </a:r>
            <a:r>
              <a:rPr lang="pl-PL" sz="1050" dirty="0" smtClean="0"/>
              <a:t>, powtórz jeszcze raz z tymi samymi danymi.</a:t>
            </a:r>
          </a:p>
          <a:p>
            <a:pPr lvl="2"/>
            <a:r>
              <a:rPr lang="pl-PL" sz="1050" dirty="0" smtClean="0"/>
              <a:t>DELETE </a:t>
            </a:r>
            <a:r>
              <a:rPr lang="pl-PL" sz="1050" dirty="0">
                <a:hlinkClick r:id="rId3"/>
              </a:rPr>
              <a:t>http://</a:t>
            </a:r>
            <a:r>
              <a:rPr lang="pl-PL" sz="1050" dirty="0" smtClean="0">
                <a:hlinkClick r:id="rId3"/>
              </a:rPr>
              <a:t>localhost:8090/products</a:t>
            </a:r>
            <a:endParaRPr lang="pl-PL" sz="1050" dirty="0"/>
          </a:p>
          <a:p>
            <a:pPr lvl="2"/>
            <a:r>
              <a:rPr lang="pl-PL" sz="1050" dirty="0" smtClean="0"/>
              <a:t>GET </a:t>
            </a:r>
            <a:r>
              <a:rPr lang="pl-PL" sz="1050" dirty="0">
                <a:hlinkClick r:id="rId5"/>
              </a:rPr>
              <a:t>http://</a:t>
            </a:r>
            <a:r>
              <a:rPr lang="pl-PL" sz="1050" dirty="0" smtClean="0">
                <a:hlinkClick r:id="rId5"/>
              </a:rPr>
              <a:t>localhost:8090/foo</a:t>
            </a:r>
            <a:endParaRPr lang="pl-PL" sz="1050" dirty="0" smtClean="0"/>
          </a:p>
          <a:p>
            <a:pPr lvl="2"/>
            <a:r>
              <a:rPr lang="pl-PL" sz="1050" dirty="0" smtClean="0"/>
              <a:t>PUT </a:t>
            </a:r>
            <a:r>
              <a:rPr lang="pl-PL" sz="1050" dirty="0" smtClean="0">
                <a:hlinkClick r:id="rId6"/>
              </a:rPr>
              <a:t>http://localhost:8090/products/2</a:t>
            </a:r>
            <a:r>
              <a:rPr lang="pl-PL" sz="1050" dirty="0" smtClean="0"/>
              <a:t> (Content-</a:t>
            </a:r>
            <a:r>
              <a:rPr lang="pl-PL" sz="1050" dirty="0" err="1" smtClean="0"/>
              <a:t>Type</a:t>
            </a:r>
            <a:r>
              <a:rPr lang="pl-PL" sz="1050" dirty="0" smtClean="0"/>
              <a:t>=</a:t>
            </a:r>
            <a:r>
              <a:rPr lang="pl-PL" sz="1050" dirty="0" err="1" smtClean="0"/>
              <a:t>application</a:t>
            </a:r>
            <a:r>
              <a:rPr lang="pl-PL" sz="1050" dirty="0" smtClean="0"/>
              <a:t>/</a:t>
            </a:r>
            <a:r>
              <a:rPr lang="pl-PL" sz="1050" dirty="0" err="1" smtClean="0"/>
              <a:t>xml</a:t>
            </a:r>
            <a:r>
              <a:rPr lang="pl-PL" sz="1050" dirty="0" smtClean="0"/>
              <a:t>)</a:t>
            </a:r>
          </a:p>
          <a:p>
            <a:pPr lvl="2"/>
            <a:r>
              <a:rPr lang="pl-PL" sz="1050" dirty="0"/>
              <a:t>DELETE </a:t>
            </a:r>
            <a:r>
              <a:rPr lang="pl-PL" sz="1050" dirty="0">
                <a:hlinkClick r:id="rId4"/>
              </a:rPr>
              <a:t>http://</a:t>
            </a:r>
            <a:r>
              <a:rPr lang="pl-PL" sz="1050" dirty="0" smtClean="0">
                <a:hlinkClick r:id="rId4"/>
              </a:rPr>
              <a:t>localhost:8090/products/1</a:t>
            </a:r>
            <a:r>
              <a:rPr lang="pl-PL" sz="1050" dirty="0" smtClean="0"/>
              <a:t>, powtórzone </a:t>
            </a:r>
            <a:r>
              <a:rPr lang="pl-PL" sz="1050" dirty="0"/>
              <a:t>DELETE </a:t>
            </a:r>
            <a:r>
              <a:rPr lang="pl-PL" sz="1050" dirty="0">
                <a:hlinkClick r:id="rId3"/>
              </a:rPr>
              <a:t>http://</a:t>
            </a:r>
            <a:r>
              <a:rPr lang="pl-PL" sz="1050" dirty="0" smtClean="0">
                <a:hlinkClick r:id="rId3"/>
              </a:rPr>
              <a:t>localhost:8090/products</a:t>
            </a:r>
            <a:r>
              <a:rPr lang="pl-PL" sz="1050" dirty="0" smtClean="0"/>
              <a:t>/1</a:t>
            </a:r>
            <a:endParaRPr lang="pl-PL" sz="1050" dirty="0"/>
          </a:p>
        </p:txBody>
      </p:sp>
    </p:spTree>
    <p:extLst>
      <p:ext uri="{BB962C8B-B14F-4D97-AF65-F5344CB8AC3E}">
        <p14:creationId xmlns:p14="http://schemas.microsoft.com/office/powerpoint/2010/main" val="1765496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9765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ProductClient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
        <p:nvSpPr>
          <p:cNvPr id="13" name="Prostokąt zaokrąglony 12"/>
          <p:cNvSpPr/>
          <p:nvPr/>
        </p:nvSpPr>
        <p:spPr>
          <a:xfrm>
            <a:off x="2153955" y="3615841"/>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ProductTest</a:t>
            </a:r>
            <a:endParaRPr lang="pl-PL" sz="1200" dirty="0" smtClean="0">
              <a:solidFill>
                <a:schemeClr val="tx1"/>
              </a:solidFill>
            </a:endParaRPr>
          </a:p>
        </p:txBody>
      </p:sp>
      <p:cxnSp>
        <p:nvCxnSpPr>
          <p:cNvPr id="14" name="Łącznik prosty ze strzałką 13"/>
          <p:cNvCxnSpPr>
            <a:stCxn id="13" idx="0"/>
            <a:endCxn id="9" idx="2"/>
          </p:cNvCxnSpPr>
          <p:nvPr/>
        </p:nvCxnSpPr>
        <p:spPr>
          <a:xfrm flipV="1">
            <a:off x="2783624" y="3313130"/>
            <a:ext cx="1" cy="302711"/>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189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lnSpcReduction="10000"/>
          </a:bodyPr>
          <a:lstStyle/>
          <a:p>
            <a:r>
              <a:rPr lang="pl-PL" dirty="0" smtClean="0"/>
              <a:t>Zadanie: zaimplementuj wywołania serwera web service’ów (czyli stronę kliencką)</a:t>
            </a:r>
          </a:p>
          <a:p>
            <a:pPr lvl="1"/>
            <a:r>
              <a:rPr lang="pl-PL" dirty="0" smtClean="0"/>
              <a:t>Część serwerowa i szkielet strony klienckiej jest już zaimplementowany.</a:t>
            </a:r>
          </a:p>
          <a:p>
            <a:pPr lvl="1"/>
            <a:r>
              <a:rPr lang="pl-PL" dirty="0"/>
              <a:t>Z</a:t>
            </a:r>
            <a:r>
              <a:rPr lang="pl-PL" dirty="0" smtClean="0"/>
              <a:t>modyfikuj klasę wdsr.exercise3.client.ProductService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ClientTestBase</a:t>
            </a:r>
            <a:r>
              <a:rPr lang="pl-PL" dirty="0" smtClean="0"/>
              <a:t>.</a:t>
            </a:r>
          </a:p>
          <a:p>
            <a:pPr lvl="1"/>
            <a:r>
              <a:rPr lang="pl-PL" dirty="0" smtClean="0"/>
              <a:t>Klasa wdsr.exercise3.client.StatusChecker może posłużyć jako przykład.</a:t>
            </a:r>
          </a:p>
          <a:p>
            <a:pPr lvl="2"/>
            <a:r>
              <a:rPr lang="pl-PL" dirty="0" err="1" smtClean="0"/>
              <a:t>StatusChecker</a:t>
            </a:r>
            <a:r>
              <a:rPr lang="pl-PL" dirty="0" smtClean="0"/>
              <a:t>::</a:t>
            </a:r>
            <a:r>
              <a:rPr lang="pl-PL" dirty="0" err="1" smtClean="0"/>
              <a:t>isServerOk</a:t>
            </a:r>
            <a:r>
              <a:rPr lang="pl-PL" dirty="0" smtClean="0"/>
              <a:t> wysyła żądanie GET na adres </a:t>
            </a:r>
            <a:r>
              <a:rPr lang="pl-PL" dirty="0" smtClean="0">
                <a:hlinkClick r:id="rId4"/>
              </a:rPr>
              <a:t>http://localhost:8091/status</a:t>
            </a:r>
            <a:r>
              <a:rPr lang="pl-PL" dirty="0" smtClean="0"/>
              <a:t> i zwraca </a:t>
            </a:r>
            <a:r>
              <a:rPr lang="pl-PL" dirty="0" err="1" smtClean="0"/>
              <a:t>true</a:t>
            </a:r>
            <a:r>
              <a:rPr lang="pl-PL" dirty="0" smtClean="0"/>
              <a:t> jeśli odpowiedź ma status 200 OK i treść OK, </a:t>
            </a:r>
            <a:r>
              <a:rPr lang="pl-PL" dirty="0" err="1" smtClean="0"/>
              <a:t>false</a:t>
            </a:r>
            <a:r>
              <a:rPr lang="pl-PL" dirty="0" smtClean="0"/>
              <a:t> w przeciwnym wypadku.</a:t>
            </a:r>
            <a:endParaRPr lang="pl-PL" dirty="0"/>
          </a:p>
          <a:p>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5"/>
              </a:rPr>
              <a:t>https</a:t>
            </a:r>
            <a:r>
              <a:rPr lang="pl-PL" dirty="0">
                <a:hlinkClick r:id="rId5"/>
              </a:rPr>
              <a:t>://</a:t>
            </a:r>
            <a:r>
              <a:rPr lang="pl-PL" dirty="0" smtClean="0">
                <a:hlinkClick r:id="rId5"/>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6"/>
              </a:rPr>
              <a:t>http://</a:t>
            </a:r>
            <a:r>
              <a:rPr lang="pl-PL" dirty="0" smtClean="0">
                <a:hlinkClick r:id="rId6"/>
              </a:rPr>
              <a:t>docs.oracle.com/javaee/6/tutorial/doc/giepu.html</a:t>
            </a:r>
            <a:endParaRPr lang="pl-PL" dirty="0" smtClean="0"/>
          </a:p>
          <a:p>
            <a:pPr lvl="1"/>
            <a:r>
              <a:rPr lang="pl-PL" dirty="0" smtClean="0"/>
              <a:t>The </a:t>
            </a:r>
            <a:r>
              <a:rPr lang="pl-PL" dirty="0" err="1" smtClean="0"/>
              <a:t>Executable</a:t>
            </a:r>
            <a:r>
              <a:rPr lang="pl-PL" dirty="0" smtClean="0"/>
              <a:t> </a:t>
            </a:r>
            <a:r>
              <a:rPr lang="pl-PL" dirty="0" err="1" smtClean="0"/>
              <a:t>Feel</a:t>
            </a:r>
            <a:r>
              <a:rPr lang="pl-PL" dirty="0" smtClean="0"/>
              <a:t> of JAX-RS 2.0 Client: </a:t>
            </a:r>
            <a:r>
              <a:rPr lang="pl-PL" dirty="0" smtClean="0">
                <a:hlinkClick r:id="rId7"/>
              </a:rPr>
              <a:t>http</a:t>
            </a:r>
            <a:r>
              <a:rPr lang="pl-PL" dirty="0">
                <a:hlinkClick r:id="rId7"/>
              </a:rPr>
              <a:t>://</a:t>
            </a:r>
            <a:r>
              <a:rPr lang="pl-PL" dirty="0" smtClean="0">
                <a:hlinkClick r:id="rId7"/>
              </a:rPr>
              <a:t>www.adam-bien.com/roller/abien/entry/the_executable_feel_of_jax</a:t>
            </a:r>
            <a:endParaRPr lang="pl-PL" dirty="0" smtClean="0"/>
          </a:p>
          <a:p>
            <a:pPr lvl="1"/>
            <a:r>
              <a:rPr lang="pl-PL" dirty="0" err="1" smtClean="0"/>
              <a:t>Paddy’s</a:t>
            </a:r>
            <a:r>
              <a:rPr lang="pl-PL" dirty="0" smtClean="0"/>
              <a:t> </a:t>
            </a:r>
            <a:r>
              <a:rPr lang="pl-PL" dirty="0" err="1" smtClean="0"/>
              <a:t>Weblog</a:t>
            </a:r>
            <a:r>
              <a:rPr lang="pl-PL" dirty="0"/>
              <a:t>: </a:t>
            </a:r>
            <a:r>
              <a:rPr lang="pl-PL" dirty="0">
                <a:hlinkClick r:id="rId8"/>
              </a:rPr>
              <a:t>http://</a:t>
            </a:r>
            <a:r>
              <a:rPr lang="pl-PL" dirty="0" smtClean="0">
                <a:hlinkClick r:id="rId8"/>
              </a:rPr>
              <a:t>paddyweblog.blogspot.com/2012/05/restful-client-in-java-with-jax-rs-20.html</a:t>
            </a:r>
            <a:endParaRPr lang="pl-PL" dirty="0" smtClean="0"/>
          </a:p>
        </p:txBody>
      </p:sp>
    </p:spTree>
    <p:extLst>
      <p:ext uri="{BB962C8B-B14F-4D97-AF65-F5344CB8AC3E}">
        <p14:creationId xmlns:p14="http://schemas.microsoft.com/office/powerpoint/2010/main" val="1336546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server</a:t>
            </a:r>
            <a:endParaRPr lang="pl-PL" sz="1600" dirty="0" smtClean="0">
              <a:solidFill>
                <a:schemeClr val="tx1"/>
              </a:solidFill>
            </a:endParaRPr>
          </a:p>
        </p:txBody>
      </p:sp>
    </p:spTree>
    <p:extLst>
      <p:ext uri="{BB962C8B-B14F-4D97-AF65-F5344CB8AC3E}">
        <p14:creationId xmlns:p14="http://schemas.microsoft.com/office/powerpoint/2010/main" val="2042540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4554178" cy="3362325"/>
          </a:xfrm>
        </p:spPr>
        <p:txBody>
          <a:bodyPr>
            <a:normAutofit/>
          </a:bodyPr>
          <a:lstStyle/>
          <a:p>
            <a:r>
              <a:rPr lang="pl-PL" dirty="0" smtClean="0"/>
              <a:t>Szkielet ćwiczenia znajduje się w </a:t>
            </a:r>
            <a:r>
              <a:rPr lang="pl-PL" dirty="0" err="1" smtClean="0"/>
              <a:t>branch’u</a:t>
            </a:r>
            <a:r>
              <a:rPr lang="pl-PL" dirty="0" smtClean="0"/>
              <a:t> </a:t>
            </a:r>
            <a:r>
              <a:rPr lang="pl-PL" dirty="0" err="1" smtClean="0"/>
              <a:t>restserver</a:t>
            </a:r>
            <a:endParaRPr lang="pl-PL" dirty="0" smtClean="0"/>
          </a:p>
          <a:p>
            <a:pPr lvl="1"/>
            <a:r>
              <a:rPr lang="pl-PL" dirty="0" smtClean="0"/>
              <a:t>git </a:t>
            </a:r>
            <a:r>
              <a:rPr lang="pl-PL" dirty="0" err="1" smtClean="0"/>
              <a:t>checkout</a:t>
            </a:r>
            <a:r>
              <a:rPr lang="pl-PL" dirty="0" smtClean="0"/>
              <a:t> </a:t>
            </a:r>
            <a:r>
              <a:rPr lang="pl-PL" dirty="0" err="1" smtClean="0"/>
              <a:t>restserver</a:t>
            </a:r>
            <a:endParaRPr lang="pl-PL" dirty="0" smtClean="0"/>
          </a:p>
          <a:p>
            <a:pPr lvl="1"/>
            <a:endParaRPr lang="pl-PL" dirty="0"/>
          </a:p>
          <a:p>
            <a:r>
              <a:rPr lang="pl-PL" dirty="0" smtClean="0"/>
              <a:t>Zaimportuj projekt do </a:t>
            </a:r>
            <a:r>
              <a:rPr lang="pl-PL" dirty="0" err="1" smtClean="0"/>
              <a:t>Eclipse</a:t>
            </a:r>
            <a:endParaRPr lang="pl-PL" dirty="0" smtClean="0"/>
          </a:p>
          <a:p>
            <a:pPr lvl="1"/>
            <a:r>
              <a:rPr lang="pl-PL" dirty="0" smtClean="0"/>
              <a:t>Import projektu do </a:t>
            </a:r>
            <a:r>
              <a:rPr lang="pl-PL" dirty="0" err="1" smtClean="0"/>
              <a:t>Eclipse</a:t>
            </a:r>
            <a:r>
              <a:rPr lang="pl-PL" dirty="0" smtClean="0"/>
              <a:t> był opisany w ćwiczeniu 1b.</a:t>
            </a:r>
          </a:p>
          <a:p>
            <a:pPr lvl="1"/>
            <a:r>
              <a:rPr lang="pl-PL" dirty="0" smtClean="0"/>
              <a:t>Potrzebna jest wtyczka </a:t>
            </a:r>
            <a:r>
              <a:rPr lang="pl-PL" dirty="0" err="1" smtClean="0"/>
              <a:t>Gradle</a:t>
            </a:r>
            <a:r>
              <a:rPr lang="pl-PL" dirty="0" smtClean="0"/>
              <a:t> (</a:t>
            </a:r>
            <a:r>
              <a:rPr lang="pl-PL" dirty="0" err="1" smtClean="0">
                <a:hlinkClick r:id="rId3"/>
              </a:rPr>
              <a:t>Buildship</a:t>
            </a:r>
            <a:r>
              <a:rPr lang="pl-PL" dirty="0" smtClean="0"/>
              <a:t>).</a:t>
            </a:r>
          </a:p>
          <a:p>
            <a:endParaRPr lang="pl-PL" dirty="0"/>
          </a:p>
          <a:p>
            <a:endParaRPr lang="pl-PL" dirty="0" smtClean="0"/>
          </a:p>
          <a:p>
            <a:endParaRPr lang="pl-PL" dirty="0" smtClean="0"/>
          </a:p>
        </p:txBody>
      </p:sp>
    </p:spTree>
    <p:extLst>
      <p:ext uri="{BB962C8B-B14F-4D97-AF65-F5344CB8AC3E}">
        <p14:creationId xmlns:p14="http://schemas.microsoft.com/office/powerpoint/2010/main" val="1825348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5626038" y="2851751"/>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6595858" y="1298524"/>
            <a:ext cx="1189502" cy="555322"/>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Przeglądarka WWW</a:t>
            </a:r>
          </a:p>
        </p:txBody>
      </p:sp>
      <p:sp>
        <p:nvSpPr>
          <p:cNvPr id="10" name="Prostokąt zaokrąglony 9"/>
          <p:cNvSpPr/>
          <p:nvPr/>
        </p:nvSpPr>
        <p:spPr>
          <a:xfrm>
            <a:off x="4837854" y="1329835"/>
            <a:ext cx="910696" cy="515657"/>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REST Client</a:t>
            </a:r>
          </a:p>
        </p:txBody>
      </p:sp>
      <p:cxnSp>
        <p:nvCxnSpPr>
          <p:cNvPr id="14" name="Łącznik prosty ze strzałką 13"/>
          <p:cNvCxnSpPr>
            <a:stCxn id="10" idx="2"/>
            <a:endCxn id="3" idx="0"/>
          </p:cNvCxnSpPr>
          <p:nvPr/>
        </p:nvCxnSpPr>
        <p:spPr>
          <a:xfrm>
            <a:off x="5293202" y="1845492"/>
            <a:ext cx="974086" cy="100625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 name="Łącznik prosty ze strzałką 16"/>
          <p:cNvCxnSpPr>
            <a:stCxn id="9" idx="2"/>
            <a:endCxn id="3" idx="0"/>
          </p:cNvCxnSpPr>
          <p:nvPr/>
        </p:nvCxnSpPr>
        <p:spPr>
          <a:xfrm flipH="1">
            <a:off x="6267288" y="1853846"/>
            <a:ext cx="923321" cy="997905"/>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Symbol zastępczy zawartości 1"/>
          <p:cNvSpPr>
            <a:spLocks noGrp="1"/>
          </p:cNvSpPr>
          <p:nvPr>
            <p:ph idx="1"/>
          </p:nvPr>
        </p:nvSpPr>
        <p:spPr>
          <a:xfrm>
            <a:off x="443708" y="1119187"/>
            <a:ext cx="2988424" cy="3362325"/>
          </a:xfrm>
        </p:spPr>
        <p:txBody>
          <a:bodyPr>
            <a:normAutofit/>
          </a:bodyPr>
          <a:lstStyle/>
          <a:p>
            <a:r>
              <a:rPr lang="pl-PL" sz="1050" dirty="0" err="1" smtClean="0"/>
              <a:t>RecordServer</a:t>
            </a:r>
            <a:r>
              <a:rPr lang="pl-PL" sz="1050" dirty="0" smtClean="0"/>
              <a:t> udostępnia klientom dostęp do bazy nagrań poprzez protokół HTTP zgodny z REST.</a:t>
            </a:r>
          </a:p>
          <a:p>
            <a:pPr lvl="1"/>
            <a:r>
              <a:rPr lang="pl-PL" sz="850" dirty="0" smtClean="0"/>
              <a:t>Obsługiwane operacje:</a:t>
            </a:r>
          </a:p>
          <a:p>
            <a:pPr lvl="2"/>
            <a:r>
              <a:rPr lang="pl-PL" sz="850" dirty="0" smtClean="0"/>
              <a:t>Zwróć wszystkie nagrania</a:t>
            </a:r>
          </a:p>
          <a:p>
            <a:pPr lvl="2"/>
            <a:r>
              <a:rPr lang="pl-PL" sz="850" dirty="0" smtClean="0"/>
              <a:t>Dodaj nowe nagranie</a:t>
            </a:r>
          </a:p>
          <a:p>
            <a:pPr lvl="2"/>
            <a:r>
              <a:rPr lang="pl-PL" sz="850" dirty="0"/>
              <a:t>Zwróć istniejące </a:t>
            </a:r>
            <a:r>
              <a:rPr lang="pl-PL" sz="850" dirty="0" smtClean="0"/>
              <a:t>nagranie</a:t>
            </a:r>
          </a:p>
          <a:p>
            <a:pPr lvl="2"/>
            <a:r>
              <a:rPr lang="pl-PL" sz="850" dirty="0" smtClean="0"/>
              <a:t>Nadpisz istniejące nagranie</a:t>
            </a:r>
          </a:p>
          <a:p>
            <a:pPr lvl="2"/>
            <a:r>
              <a:rPr lang="pl-PL" sz="850" dirty="0" smtClean="0"/>
              <a:t>Usuń istniejące nagranie.</a:t>
            </a:r>
          </a:p>
          <a:p>
            <a:pPr lvl="1"/>
            <a:r>
              <a:rPr lang="pl-PL" sz="850" dirty="0" smtClean="0"/>
              <a:t>Nagranie ma trzy atrybuty: artysta, tytuł oraz gatunek (DUB, REGGAE lub SKA)</a:t>
            </a:r>
          </a:p>
          <a:p>
            <a:endParaRPr lang="pl-PL" sz="1050" dirty="0" smtClean="0"/>
          </a:p>
          <a:p>
            <a:r>
              <a:rPr lang="pl-PL" sz="1050" dirty="0" err="1" smtClean="0"/>
              <a:t>RecordTest</a:t>
            </a:r>
            <a:r>
              <a:rPr lang="pl-PL" sz="1050" dirty="0" smtClean="0"/>
              <a:t> wywołuje operacje udostępniane przez </a:t>
            </a:r>
            <a:r>
              <a:rPr lang="pl-PL" sz="1050" dirty="0" err="1" smtClean="0"/>
              <a:t>RecordServer</a:t>
            </a:r>
            <a:r>
              <a:rPr lang="pl-PL" sz="1050" dirty="0" smtClean="0"/>
              <a:t> i weryfikuje, czy reprezentacje zwracane przez serwer są zgodne z oczekiwaniami.</a:t>
            </a:r>
          </a:p>
          <a:p>
            <a:pPr lvl="1"/>
            <a:r>
              <a:rPr lang="pl-PL" sz="850" dirty="0" smtClean="0"/>
              <a:t>Na przykład czy lista nagrań zwrócona po dodaniu nowego nagrania zawiera dodane nagranie.</a:t>
            </a:r>
          </a:p>
          <a:p>
            <a:pPr lvl="1"/>
            <a:endParaRPr lang="pl-PL" sz="850" dirty="0" smtClean="0"/>
          </a:p>
          <a:p>
            <a:endParaRPr lang="pl-PL" dirty="0" smtClean="0"/>
          </a:p>
          <a:p>
            <a:pPr marL="0" indent="0">
              <a:buNone/>
            </a:pPr>
            <a:endParaRPr lang="pl-PL" dirty="0"/>
          </a:p>
          <a:p>
            <a:endParaRPr lang="pl-PL" dirty="0" smtClean="0"/>
          </a:p>
          <a:p>
            <a:endParaRPr lang="pl-PL" dirty="0" smtClean="0"/>
          </a:p>
        </p:txBody>
      </p:sp>
      <p:sp>
        <p:nvSpPr>
          <p:cNvPr id="32" name="pole tekstowe 31"/>
          <p:cNvSpPr txBox="1"/>
          <p:nvPr/>
        </p:nvSpPr>
        <p:spPr>
          <a:xfrm>
            <a:off x="4908026" y="2168132"/>
            <a:ext cx="770351" cy="184666"/>
          </a:xfrm>
          <a:prstGeom prst="rect">
            <a:avLst/>
          </a:prstGeom>
          <a:noFill/>
        </p:spPr>
        <p:txBody>
          <a:bodyPr wrap="square" lIns="0" tIns="0" rIns="0" bIns="0" rtlCol="0">
            <a:spAutoFit/>
          </a:bodyPr>
          <a:lstStyle/>
          <a:p>
            <a:r>
              <a:rPr lang="pl-PL" sz="600" dirty="0" smtClean="0"/>
              <a:t>HTTP (POST, GET, PUT, DELETE)</a:t>
            </a:r>
          </a:p>
        </p:txBody>
      </p:sp>
      <p:sp>
        <p:nvSpPr>
          <p:cNvPr id="34" name="pole tekstowe 33"/>
          <p:cNvSpPr txBox="1"/>
          <p:nvPr/>
        </p:nvSpPr>
        <p:spPr>
          <a:xfrm>
            <a:off x="6908538" y="2168132"/>
            <a:ext cx="876822" cy="92333"/>
          </a:xfrm>
          <a:prstGeom prst="rect">
            <a:avLst/>
          </a:prstGeom>
          <a:noFill/>
        </p:spPr>
        <p:txBody>
          <a:bodyPr wrap="square" lIns="0" tIns="0" rIns="0" bIns="0" rtlCol="0">
            <a:spAutoFit/>
          </a:bodyPr>
          <a:lstStyle/>
          <a:p>
            <a:r>
              <a:rPr lang="pl-PL" sz="600" dirty="0" smtClean="0"/>
              <a:t>HTTP (GET, ew. POST)</a:t>
            </a:r>
          </a:p>
        </p:txBody>
      </p:sp>
    </p:spTree>
    <p:extLst>
      <p:ext uri="{BB962C8B-B14F-4D97-AF65-F5344CB8AC3E}">
        <p14:creationId xmlns:p14="http://schemas.microsoft.com/office/powerpoint/2010/main" val="525294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7" y="1119187"/>
            <a:ext cx="7967519" cy="3362325"/>
          </a:xfrm>
        </p:spPr>
        <p:txBody>
          <a:bodyPr>
            <a:normAutofit/>
          </a:bodyPr>
          <a:lstStyle/>
          <a:p>
            <a:r>
              <a:rPr lang="pl-PL" sz="1050" dirty="0" smtClean="0"/>
              <a:t>Uruchom aplikację serwerową: </a:t>
            </a:r>
            <a:r>
              <a:rPr lang="pl-PL" sz="1050" dirty="0" err="1" smtClean="0"/>
              <a:t>gradlew</a:t>
            </a:r>
            <a:r>
              <a:rPr lang="pl-PL" sz="1050" dirty="0" smtClean="0"/>
              <a:t> run</a:t>
            </a:r>
          </a:p>
          <a:p>
            <a:pPr lvl="1"/>
            <a:r>
              <a:rPr lang="pl-PL" sz="650" dirty="0" smtClean="0"/>
              <a:t>Jeśli aplikacja zaloguje komunikat „</a:t>
            </a:r>
            <a:r>
              <a:rPr lang="en-US" sz="650" dirty="0" smtClean="0"/>
              <a:t>Server listening on </a:t>
            </a:r>
            <a:r>
              <a:rPr lang="en-US" sz="650" dirty="0" smtClean="0">
                <a:hlinkClick r:id="rId3"/>
              </a:rPr>
              <a:t>http://localhost:8090</a:t>
            </a:r>
            <a:r>
              <a:rPr lang="pl-PL" sz="650" dirty="0" smtClean="0"/>
              <a:t>” to znaczy, że serwer działa.</a:t>
            </a:r>
          </a:p>
          <a:p>
            <a:pPr lvl="1"/>
            <a:r>
              <a:rPr lang="pl-PL" sz="650" dirty="0" smtClean="0"/>
              <a:t>Jeśli w logach pojawi się komunikat typu „</a:t>
            </a:r>
            <a:r>
              <a:rPr lang="en-US" sz="650" dirty="0"/>
              <a:t>Address already in use</a:t>
            </a:r>
            <a:r>
              <a:rPr lang="en-US" sz="650" dirty="0" smtClean="0"/>
              <a:t>: bind</a:t>
            </a:r>
            <a:r>
              <a:rPr lang="pl-PL" sz="650" dirty="0" smtClean="0"/>
              <a:t>” to znaczy, że port jest już zajęty przez inną aplikację. Upewnij się, że inna instancja tej aplikacji nie jest już uruchomiona. Jeśli jesteś pewien, że port jest zajęty na Twoim komputerze przez inną aplikację lub usługę systemową to zmień numer portu w pliku Main.java z 8090 na inny.</a:t>
            </a:r>
          </a:p>
          <a:p>
            <a:r>
              <a:rPr lang="pl-PL" sz="1050" dirty="0" smtClean="0"/>
              <a:t>Uruchom aplikację typu REST Client.</a:t>
            </a:r>
          </a:p>
          <a:p>
            <a:pPr lvl="1"/>
            <a:r>
              <a:rPr lang="pl-PL" sz="800" dirty="0" smtClean="0"/>
              <a:t>Wyślij zapytanie o istniejące produkty:</a:t>
            </a:r>
          </a:p>
          <a:p>
            <a:pPr lvl="2"/>
            <a:r>
              <a:rPr lang="pl-PL" sz="800" dirty="0" smtClean="0"/>
              <a:t>GET </a:t>
            </a:r>
            <a:r>
              <a:rPr lang="pl-PL" sz="800" dirty="0" smtClean="0">
                <a:hlinkClick r:id="rId3"/>
              </a:rPr>
              <a:t>http://localhost:8090/</a:t>
            </a:r>
            <a:r>
              <a:rPr lang="pl-PL" sz="800" dirty="0" smtClean="0"/>
              <a:t>records</a:t>
            </a:r>
          </a:p>
          <a:p>
            <a:pPr lvl="1"/>
            <a:r>
              <a:rPr lang="pl-PL" sz="800" dirty="0" smtClean="0"/>
              <a:t>Odpowiedź ma status 404 Not </a:t>
            </a:r>
            <a:r>
              <a:rPr lang="pl-PL" sz="800" dirty="0" err="1" smtClean="0"/>
              <a:t>Found</a:t>
            </a:r>
            <a:r>
              <a:rPr lang="pl-PL" sz="800" dirty="0"/>
              <a:t> </a:t>
            </a:r>
            <a:r>
              <a:rPr lang="pl-PL" sz="800" dirty="0" smtClean="0"/>
              <a:t>(lewy </a:t>
            </a:r>
            <a:r>
              <a:rPr lang="pl-PL" sz="800" dirty="0" err="1" smtClean="0"/>
              <a:t>screenshot</a:t>
            </a:r>
            <a:r>
              <a:rPr lang="pl-PL" sz="800" dirty="0" smtClean="0"/>
              <a:t>)</a:t>
            </a:r>
          </a:p>
          <a:p>
            <a:pPr lvl="2"/>
            <a:r>
              <a:rPr lang="pl-PL" sz="800" dirty="0" smtClean="0"/>
              <a:t>Po zaimplementowaniu ćwiczenia będzie status 200 OK (prawy </a:t>
            </a:r>
            <a:r>
              <a:rPr lang="pl-PL" sz="800" dirty="0" err="1" smtClean="0"/>
              <a:t>screenshot</a:t>
            </a:r>
            <a:r>
              <a:rPr lang="pl-PL" sz="800" dirty="0" smtClean="0"/>
              <a:t>)</a:t>
            </a:r>
          </a:p>
          <a:p>
            <a:pPr lvl="1"/>
            <a:endParaRPr lang="pl-PL" sz="800" dirty="0" smtClean="0"/>
          </a:p>
          <a:p>
            <a:endParaRPr lang="pl-PL" dirty="0" smtClean="0"/>
          </a:p>
          <a:p>
            <a:endParaRPr lang="pl-PL" dirty="0" smtClean="0"/>
          </a:p>
        </p:txBody>
      </p:sp>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891" y="2630108"/>
            <a:ext cx="3946944" cy="185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264" y="2606111"/>
            <a:ext cx="3836568" cy="1875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99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Server</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Stwórz nowe produkty:</a:t>
            </a:r>
          </a:p>
          <a:p>
            <a:pPr lvl="1"/>
            <a:r>
              <a:rPr lang="pl-PL" sz="850" dirty="0" smtClean="0"/>
              <a:t>POST http://localhost:8090/records</a:t>
            </a:r>
          </a:p>
          <a:p>
            <a:pPr lvl="1"/>
            <a:r>
              <a:rPr lang="pl-PL" sz="850" dirty="0" smtClean="0"/>
              <a:t>Nagłówek Content-</a:t>
            </a:r>
            <a:r>
              <a:rPr lang="pl-PL" sz="850" dirty="0" err="1" smtClean="0"/>
              <a:t>Type</a:t>
            </a:r>
            <a:r>
              <a:rPr lang="pl-PL" sz="850" dirty="0" smtClean="0"/>
              <a:t> musi być ustawiony na </a:t>
            </a:r>
            <a:r>
              <a:rPr lang="pl-PL" sz="850" dirty="0" err="1" smtClean="0"/>
              <a:t>application</a:t>
            </a:r>
            <a:r>
              <a:rPr lang="pl-PL" sz="850" dirty="0" smtClean="0"/>
              <a:t>/</a:t>
            </a:r>
            <a:r>
              <a:rPr lang="pl-PL" sz="850" dirty="0" err="1" smtClean="0"/>
              <a:t>xml</a:t>
            </a:r>
            <a:r>
              <a:rPr lang="pl-PL" sz="850" dirty="0" smtClean="0"/>
              <a:t> – serwer oczekuje danych w takim formacie.</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- 201 </a:t>
            </a:r>
            <a:r>
              <a:rPr lang="pl-PL" sz="850" dirty="0" err="1" smtClean="0"/>
              <a:t>Created</a:t>
            </a:r>
            <a:r>
              <a:rPr lang="pl-PL" sz="850" dirty="0" smtClean="0"/>
              <a:t>, nie zawiera danych.</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sp>
        <p:nvSpPr>
          <p:cNvPr id="3" name="Prostokąt 2"/>
          <p:cNvSpPr/>
          <p:nvPr/>
        </p:nvSpPr>
        <p:spPr>
          <a:xfrm>
            <a:off x="5542767" y="2442686"/>
            <a:ext cx="1988505" cy="1661993"/>
          </a:xfrm>
          <a:prstGeom prst="rect">
            <a:avLst/>
          </a:prstGeom>
        </p:spPr>
        <p:txBody>
          <a:bodyPr wrap="square">
            <a:spAutoFit/>
          </a:bodyPr>
          <a:lstStyle/>
          <a:p>
            <a:r>
              <a:rPr lang="pl-PL" sz="600" dirty="0"/>
              <a:t>&lt;</a:t>
            </a:r>
            <a:r>
              <a:rPr lang="pl-PL" sz="600" dirty="0" err="1"/>
              <a:t>record</a:t>
            </a:r>
            <a:r>
              <a:rPr lang="pl-PL" sz="600" dirty="0"/>
              <a:t>&gt;</a:t>
            </a:r>
          </a:p>
          <a:p>
            <a:r>
              <a:rPr lang="pl-PL" sz="600" dirty="0"/>
              <a:t>	&lt;</a:t>
            </a:r>
            <a:r>
              <a:rPr lang="pl-PL" sz="600" dirty="0" err="1"/>
              <a:t>artist</a:t>
            </a:r>
            <a:r>
              <a:rPr lang="pl-PL" sz="600" dirty="0"/>
              <a:t>&gt;Bob Marley&lt;/</a:t>
            </a:r>
            <a:r>
              <a:rPr lang="pl-PL" sz="600" dirty="0" err="1"/>
              <a:t>artist</a:t>
            </a:r>
            <a:r>
              <a:rPr lang="pl-PL" sz="600" dirty="0"/>
              <a:t>&gt;</a:t>
            </a:r>
          </a:p>
          <a:p>
            <a:r>
              <a:rPr lang="pl-PL" sz="600" dirty="0"/>
              <a:t>	&lt;</a:t>
            </a:r>
            <a:r>
              <a:rPr lang="pl-PL" sz="600" dirty="0" err="1"/>
              <a:t>title</a:t>
            </a:r>
            <a:r>
              <a:rPr lang="pl-PL" sz="600" dirty="0"/>
              <a:t>&gt;</a:t>
            </a:r>
            <a:r>
              <a:rPr lang="pl-PL" sz="600" dirty="0" err="1"/>
              <a:t>Natty</a:t>
            </a:r>
            <a:r>
              <a:rPr lang="pl-PL" sz="600" dirty="0"/>
              <a:t> </a:t>
            </a:r>
            <a:r>
              <a:rPr lang="pl-PL" sz="600" dirty="0" err="1"/>
              <a:t>Dread</a:t>
            </a:r>
            <a:r>
              <a:rPr lang="pl-PL" sz="600" dirty="0"/>
              <a:t>&lt;/</a:t>
            </a:r>
            <a:r>
              <a:rPr lang="pl-PL" sz="600" dirty="0" err="1"/>
              <a:t>title</a:t>
            </a:r>
            <a:r>
              <a:rPr lang="pl-PL" sz="600" dirty="0"/>
              <a:t>&gt;</a:t>
            </a:r>
          </a:p>
          <a:p>
            <a:r>
              <a:rPr lang="pl-PL" sz="600" dirty="0"/>
              <a:t>	&lt;genre&gt;REGGAE&lt;/genre&gt;</a:t>
            </a:r>
          </a:p>
          <a:p>
            <a:r>
              <a:rPr lang="pl-PL" sz="600" dirty="0"/>
              <a:t>&lt;/</a:t>
            </a:r>
            <a:r>
              <a:rPr lang="pl-PL" sz="600" dirty="0" err="1"/>
              <a:t>record</a:t>
            </a:r>
            <a:r>
              <a:rPr lang="pl-PL" sz="600" dirty="0"/>
              <a:t>&gt;</a:t>
            </a:r>
          </a:p>
          <a:p>
            <a:endParaRPr lang="pl-PL" sz="600" dirty="0" smtClean="0"/>
          </a:p>
          <a:p>
            <a:r>
              <a:rPr lang="pl-PL" sz="600" dirty="0" smtClean="0"/>
              <a:t>&lt;</a:t>
            </a:r>
            <a:r>
              <a:rPr lang="pl-PL" sz="600" dirty="0" err="1" smtClean="0"/>
              <a:t>record</a:t>
            </a:r>
            <a:r>
              <a:rPr lang="pl-PL" sz="600" dirty="0" smtClean="0"/>
              <a:t>&gt;</a:t>
            </a:r>
          </a:p>
          <a:p>
            <a:r>
              <a:rPr lang="pl-PL" sz="600" dirty="0"/>
              <a:t>	</a:t>
            </a:r>
            <a:r>
              <a:rPr lang="pl-PL" sz="600" dirty="0" smtClean="0"/>
              <a:t>&lt;</a:t>
            </a:r>
            <a:r>
              <a:rPr lang="pl-PL" sz="600" dirty="0" err="1" smtClean="0"/>
              <a:t>artist</a:t>
            </a:r>
            <a:r>
              <a:rPr lang="pl-PL" sz="600" dirty="0" smtClean="0"/>
              <a:t>&gt;Bob Marley&lt;/</a:t>
            </a:r>
            <a:r>
              <a:rPr lang="pl-PL" sz="600" dirty="0" err="1" smtClean="0"/>
              <a:t>artist</a:t>
            </a:r>
            <a:r>
              <a:rPr lang="pl-PL" sz="600" dirty="0" smtClean="0"/>
              <a:t>&gt;</a:t>
            </a:r>
          </a:p>
          <a:p>
            <a:r>
              <a:rPr lang="pl-PL" sz="600" dirty="0"/>
              <a:t>	</a:t>
            </a:r>
            <a:r>
              <a:rPr lang="pl-PL" sz="600" dirty="0" smtClean="0"/>
              <a:t>&lt;</a:t>
            </a:r>
            <a:r>
              <a:rPr lang="pl-PL" sz="600" dirty="0" err="1" smtClean="0"/>
              <a:t>title</a:t>
            </a:r>
            <a:r>
              <a:rPr lang="pl-PL" sz="600" dirty="0" smtClean="0"/>
              <a:t>&gt;</a:t>
            </a:r>
            <a:r>
              <a:rPr lang="pl-PL" sz="600" dirty="0" err="1" smtClean="0"/>
              <a:t>Rastaman</a:t>
            </a:r>
            <a:r>
              <a:rPr lang="pl-PL" sz="600" dirty="0" smtClean="0"/>
              <a:t> </a:t>
            </a:r>
            <a:r>
              <a:rPr lang="pl-PL" sz="600" dirty="0" err="1" smtClean="0"/>
              <a:t>Vibration</a:t>
            </a:r>
            <a:r>
              <a:rPr lang="pl-PL" sz="600" dirty="0" smtClean="0"/>
              <a:t>&lt;/</a:t>
            </a:r>
            <a:r>
              <a:rPr lang="pl-PL" sz="600" dirty="0" err="1" smtClean="0"/>
              <a:t>title</a:t>
            </a:r>
            <a:r>
              <a:rPr lang="pl-PL" sz="600" dirty="0" smtClean="0"/>
              <a:t>&gt;</a:t>
            </a:r>
          </a:p>
          <a:p>
            <a:r>
              <a:rPr lang="pl-PL" sz="600" dirty="0"/>
              <a:t>	</a:t>
            </a:r>
            <a:r>
              <a:rPr lang="pl-PL" sz="600" dirty="0" smtClean="0"/>
              <a:t>&lt;genre&gt;REGGAE&lt;/genre&gt;</a:t>
            </a:r>
          </a:p>
          <a:p>
            <a:r>
              <a:rPr lang="pl-PL" sz="600" dirty="0" smtClean="0"/>
              <a:t>&lt;/</a:t>
            </a:r>
            <a:r>
              <a:rPr lang="pl-PL" sz="600" dirty="0" err="1" smtClean="0"/>
              <a:t>record</a:t>
            </a:r>
            <a:r>
              <a:rPr lang="pl-PL" sz="600" dirty="0" smtClean="0"/>
              <a:t>&gt;</a:t>
            </a:r>
          </a:p>
          <a:p>
            <a:endParaRPr lang="pl-PL" sz="600" dirty="0"/>
          </a:p>
          <a:p>
            <a:r>
              <a:rPr lang="pl-PL" sz="600" dirty="0"/>
              <a:t>&lt;</a:t>
            </a:r>
            <a:r>
              <a:rPr lang="pl-PL" sz="600" dirty="0" err="1"/>
              <a:t>record</a:t>
            </a:r>
            <a:r>
              <a:rPr lang="pl-PL" sz="600" dirty="0"/>
              <a:t>&gt;</a:t>
            </a:r>
          </a:p>
          <a:p>
            <a:r>
              <a:rPr lang="pl-PL" sz="600" dirty="0"/>
              <a:t>	&lt;</a:t>
            </a:r>
            <a:r>
              <a:rPr lang="pl-PL" sz="600" dirty="0" err="1" smtClean="0"/>
              <a:t>artist</a:t>
            </a:r>
            <a:r>
              <a:rPr lang="pl-PL" sz="600" dirty="0" smtClean="0"/>
              <a:t>&gt;Ska-P&lt;/</a:t>
            </a:r>
            <a:r>
              <a:rPr lang="pl-PL" sz="600" dirty="0" err="1"/>
              <a:t>artist</a:t>
            </a:r>
            <a:r>
              <a:rPr lang="pl-PL" sz="600" dirty="0"/>
              <a:t>&gt;</a:t>
            </a:r>
          </a:p>
          <a:p>
            <a:r>
              <a:rPr lang="pl-PL" sz="600" dirty="0"/>
              <a:t>	&lt;</a:t>
            </a:r>
            <a:r>
              <a:rPr lang="pl-PL" sz="600" dirty="0" err="1" smtClean="0"/>
              <a:t>title</a:t>
            </a:r>
            <a:r>
              <a:rPr lang="pl-PL" sz="600" dirty="0" smtClean="0"/>
              <a:t>&gt;</a:t>
            </a:r>
            <a:r>
              <a:rPr lang="pl-PL" sz="600" dirty="0" err="1" smtClean="0"/>
              <a:t>Eurosis</a:t>
            </a:r>
            <a:r>
              <a:rPr lang="pl-PL" sz="600" dirty="0" smtClean="0"/>
              <a:t>&lt;/</a:t>
            </a:r>
            <a:r>
              <a:rPr lang="pl-PL" sz="600" dirty="0" err="1"/>
              <a:t>title</a:t>
            </a:r>
            <a:r>
              <a:rPr lang="pl-PL" sz="600" dirty="0"/>
              <a:t>&gt;</a:t>
            </a:r>
          </a:p>
          <a:p>
            <a:r>
              <a:rPr lang="pl-PL" sz="600" dirty="0"/>
              <a:t>	&lt;</a:t>
            </a:r>
            <a:r>
              <a:rPr lang="pl-PL" sz="600" dirty="0" smtClean="0"/>
              <a:t>genre&gt;DUB&lt;/</a:t>
            </a:r>
            <a:r>
              <a:rPr lang="pl-PL" sz="600" dirty="0"/>
              <a:t>genre&gt;</a:t>
            </a:r>
          </a:p>
          <a:p>
            <a:r>
              <a:rPr lang="pl-PL" sz="600" dirty="0"/>
              <a:t>&lt;/</a:t>
            </a:r>
            <a:r>
              <a:rPr lang="pl-PL" sz="600" dirty="0" err="1"/>
              <a:t>record</a:t>
            </a:r>
            <a:r>
              <a:rPr lang="pl-PL" sz="600" dirty="0"/>
              <a:t>&gt;</a:t>
            </a:r>
          </a:p>
        </p:txBody>
      </p:sp>
      <p:sp>
        <p:nvSpPr>
          <p:cNvPr id="4" name="pole tekstowe 3"/>
          <p:cNvSpPr txBox="1"/>
          <p:nvPr/>
        </p:nvSpPr>
        <p:spPr>
          <a:xfrm>
            <a:off x="5572515" y="2255092"/>
            <a:ext cx="1646285" cy="184666"/>
          </a:xfrm>
          <a:prstGeom prst="rect">
            <a:avLst/>
          </a:prstGeom>
          <a:noFill/>
        </p:spPr>
        <p:txBody>
          <a:bodyPr wrap="none" lIns="0" tIns="0" rIns="0" bIns="0" rtlCol="0">
            <a:spAutoFit/>
          </a:bodyPr>
          <a:lstStyle/>
          <a:p>
            <a:r>
              <a:rPr lang="pl-PL" sz="1200" dirty="0" smtClean="0"/>
              <a:t>Produkty do utworzenia:</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499" y="923011"/>
            <a:ext cx="2993825" cy="77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24" y="2118791"/>
            <a:ext cx="2855934" cy="2477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681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4428918" cy="3362325"/>
          </a:xfrm>
        </p:spPr>
        <p:txBody>
          <a:bodyPr>
            <a:normAutofit/>
          </a:bodyPr>
          <a:lstStyle/>
          <a:p>
            <a:r>
              <a:rPr lang="pl-PL" sz="1050" dirty="0" smtClean="0"/>
              <a:t>Powtórz zapytanie o dostępne produkty</a:t>
            </a:r>
          </a:p>
          <a:p>
            <a:pPr lvl="1"/>
            <a:r>
              <a:rPr lang="pl-PL" sz="850" dirty="0" smtClean="0"/>
              <a:t>GET http://localhost:8090/records</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- 200 OK i zawiera listę wszystkich nagrań.</a:t>
            </a:r>
            <a:endParaRPr lang="pl-PL" sz="1050" dirty="0" smtClean="0"/>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478" y="1874926"/>
            <a:ext cx="3582534" cy="282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5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err="1" smtClean="0"/>
              <a:t>Eurosis</a:t>
            </a:r>
            <a:r>
              <a:rPr lang="pl-PL" sz="1050" dirty="0" smtClean="0"/>
              <a:t> jest album ska, nie </a:t>
            </a:r>
            <a:r>
              <a:rPr lang="pl-PL" sz="1050" dirty="0" err="1" smtClean="0"/>
              <a:t>dub</a:t>
            </a:r>
            <a:r>
              <a:rPr lang="pl-PL" sz="1050" dirty="0" smtClean="0"/>
              <a:t>.</a:t>
            </a:r>
          </a:p>
          <a:p>
            <a:pPr lvl="1"/>
            <a:r>
              <a:rPr lang="pl-PL" sz="850" dirty="0" smtClean="0">
                <a:hlinkClick r:id="rId3"/>
              </a:rPr>
              <a:t>PUT </a:t>
            </a:r>
            <a:r>
              <a:rPr lang="pl-PL" sz="850" dirty="0" smtClean="0"/>
              <a:t>http://localhost:8090/records/3</a:t>
            </a:r>
          </a:p>
          <a:p>
            <a:pPr lvl="1"/>
            <a:r>
              <a:rPr lang="pl-PL" sz="850" dirty="0"/>
              <a:t>Nagłówek Content-</a:t>
            </a:r>
            <a:r>
              <a:rPr lang="pl-PL" sz="850" dirty="0" err="1"/>
              <a:t>Type</a:t>
            </a:r>
            <a:r>
              <a:rPr lang="pl-PL" sz="850" dirty="0"/>
              <a:t> musi być ustawiony na </a:t>
            </a:r>
            <a:r>
              <a:rPr lang="pl-PL" sz="850" dirty="0" err="1" smtClean="0"/>
              <a:t>application</a:t>
            </a:r>
            <a:r>
              <a:rPr lang="pl-PL" sz="850" dirty="0" smtClean="0"/>
              <a:t>/</a:t>
            </a:r>
            <a:r>
              <a:rPr lang="pl-PL" sz="850" dirty="0" err="1" smtClean="0"/>
              <a:t>xml</a:t>
            </a:r>
            <a:endParaRPr lang="pl-PL" sz="850" dirty="0" smtClean="0"/>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 status 204 No Content i nie zawiera danych</a:t>
            </a:r>
          </a:p>
          <a:p>
            <a:pPr lvl="1"/>
            <a:r>
              <a:rPr lang="pl-PL" sz="1050" dirty="0" smtClean="0"/>
              <a:t>Metoda PUT służy do nadpisywania kompletnego obiektu. Nie należy jej stosować do zmiany wartości wybranych atrybutów.</a:t>
            </a:r>
          </a:p>
          <a:p>
            <a:pPr lvl="1"/>
            <a:r>
              <a:rPr lang="pl-PL" sz="1050" dirty="0" smtClean="0"/>
              <a:t>Do zmiany wybranych argumentów można użyć metody PATCH (jeszcze mało popularna) lub POST. Częściową modyfikacją obiektów nie będziemy jednak się zajmować w tym ćwiczeniu.</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184" y="1119187"/>
            <a:ext cx="3659098" cy="323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0066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r>
              <a:rPr lang="pl-PL" dirty="0" smtClean="0"/>
              <a:t>Definicja </a:t>
            </a:r>
          </a:p>
          <a:p>
            <a:pPr marL="0" indent="0">
              <a:buNone/>
            </a:pPr>
            <a:r>
              <a:rPr lang="pl-PL" sz="1100" dirty="0" smtClean="0"/>
              <a:t>Źródło: W3C Web Services </a:t>
            </a:r>
            <a:r>
              <a:rPr lang="pl-PL" sz="1100" dirty="0"/>
              <a:t>Glossary (</a:t>
            </a:r>
            <a:r>
              <a:rPr lang="pl-PL" sz="1100" dirty="0">
                <a:hlinkClick r:id="rId3"/>
              </a:rPr>
              <a:t>https://www.w3.org/TR/2004/NOTE-ws-gloss-20040211/#</a:t>
            </a:r>
            <a:r>
              <a:rPr lang="pl-PL" sz="1100" dirty="0" smtClean="0">
                <a:hlinkClick r:id="rId3"/>
              </a:rPr>
              <a:t>webservice</a:t>
            </a:r>
            <a:r>
              <a:rPr lang="pl-PL" sz="1100" dirty="0" smtClean="0"/>
              <a:t>):</a:t>
            </a:r>
          </a:p>
          <a:p>
            <a:pPr lvl="1"/>
            <a:endParaRPr lang="pl-PL" dirty="0" smtClean="0"/>
          </a:p>
          <a:p>
            <a:pPr marL="360363" lvl="2" indent="0">
              <a:buNone/>
            </a:pPr>
            <a:r>
              <a:rPr lang="en-US" sz="1400" dirty="0" smtClean="0">
                <a:solidFill>
                  <a:srgbClr val="00B050"/>
                </a:solidFill>
              </a:rPr>
              <a:t>A Web service is a software system designed to support interoperable machine-to-machine interaction over a network.</a:t>
            </a:r>
            <a:endParaRPr lang="pl-PL" sz="1400" dirty="0" smtClean="0">
              <a:solidFill>
                <a:srgbClr val="00B050"/>
              </a:solidFill>
            </a:endParaRPr>
          </a:p>
          <a:p>
            <a:endParaRPr lang="pl-PL" dirty="0" smtClean="0"/>
          </a:p>
          <a:p>
            <a:r>
              <a:rPr lang="pl-PL" dirty="0" smtClean="0"/>
              <a:t>Dwa powszechnie stosowane rodzaje web service’ów:</a:t>
            </a:r>
          </a:p>
          <a:p>
            <a:pPr lvl="1"/>
            <a:r>
              <a:rPr lang="pl-PL" dirty="0" smtClean="0"/>
              <a:t>REST – manipulowanie reprezentacją zasobów sieciowych przy użyciu ujednoliconego zestawu bezstanowych operacji.</a:t>
            </a:r>
          </a:p>
          <a:p>
            <a:pPr lvl="1"/>
            <a:r>
              <a:rPr lang="pl-PL" dirty="0" smtClean="0"/>
              <a:t>SOAP – bazuje na wymianie ustrukturyzowanej informacji opisanej przy użyciu języka XML.</a:t>
            </a:r>
          </a:p>
          <a:p>
            <a:pPr lvl="1"/>
            <a:endParaRPr lang="pl-PL" dirty="0" smtClean="0"/>
          </a:p>
          <a:p>
            <a:r>
              <a:rPr lang="pl-PL" dirty="0" smtClean="0"/>
              <a:t>Dalsza część prezentacji skupia się na usługach REST. Usługi SOAP będą przedmiotem następnych zajęć.</a:t>
            </a:r>
          </a:p>
        </p:txBody>
      </p:sp>
    </p:spTree>
    <p:extLst>
      <p:ext uri="{BB962C8B-B14F-4D97-AF65-F5344CB8AC3E}">
        <p14:creationId xmlns:p14="http://schemas.microsoft.com/office/powerpoint/2010/main" val="123259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3777563" cy="3362325"/>
          </a:xfrm>
        </p:spPr>
        <p:txBody>
          <a:bodyPr>
            <a:normAutofit/>
          </a:bodyPr>
          <a:lstStyle/>
          <a:p>
            <a:r>
              <a:rPr lang="pl-PL" sz="1050" dirty="0" smtClean="0"/>
              <a:t>Sprawdźmy, czy gatunek albumu </a:t>
            </a:r>
            <a:r>
              <a:rPr lang="pl-PL" sz="1050" dirty="0" err="1" smtClean="0"/>
              <a:t>Eurosis</a:t>
            </a:r>
            <a:r>
              <a:rPr lang="pl-PL" sz="1050" dirty="0" smtClean="0"/>
              <a:t> został zmieniony</a:t>
            </a:r>
          </a:p>
          <a:p>
            <a:pPr lvl="1"/>
            <a:r>
              <a:rPr lang="pl-PL" sz="850" dirty="0" smtClean="0">
                <a:hlinkClick r:id="rId3"/>
              </a:rPr>
              <a:t>GET </a:t>
            </a:r>
            <a:r>
              <a:rPr lang="pl-PL" sz="850" dirty="0" smtClean="0"/>
              <a:t>http://localhost:8090/products/3</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ćwiczenia ma status 200 OK i zawiera informacje o wybranym produkcie</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109" y="1921180"/>
            <a:ext cx="4440216" cy="247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8864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6758758" cy="3362325"/>
          </a:xfrm>
        </p:spPr>
        <p:txBody>
          <a:bodyPr>
            <a:normAutofit/>
          </a:bodyPr>
          <a:lstStyle/>
          <a:p>
            <a:r>
              <a:rPr lang="pl-PL" sz="1050" dirty="0" err="1" smtClean="0"/>
              <a:t>Rastaman</a:t>
            </a:r>
            <a:r>
              <a:rPr lang="pl-PL" sz="1050" dirty="0" smtClean="0"/>
              <a:t> </a:t>
            </a:r>
            <a:r>
              <a:rPr lang="pl-PL" sz="1050" dirty="0" err="1" smtClean="0"/>
              <a:t>Vibration</a:t>
            </a:r>
            <a:r>
              <a:rPr lang="pl-PL" sz="1050" dirty="0" smtClean="0"/>
              <a:t> zostało uznane za promujące miękkie narkotyki i skazane na niebyt.</a:t>
            </a:r>
          </a:p>
          <a:p>
            <a:pPr lvl="1"/>
            <a:r>
              <a:rPr lang="pl-PL" sz="850" dirty="0" smtClean="0">
                <a:hlinkClick r:id="rId3"/>
              </a:rPr>
              <a:t>DELETE </a:t>
            </a:r>
            <a:r>
              <a:rPr lang="pl-PL" sz="850" dirty="0" smtClean="0"/>
              <a:t>http://localhost:8090/products/2</a:t>
            </a:r>
          </a:p>
          <a:p>
            <a:pPr lvl="1"/>
            <a:r>
              <a:rPr lang="pl-PL" sz="850" dirty="0" smtClean="0"/>
              <a:t>Odpowiedź serwera ma status 404 Not </a:t>
            </a:r>
            <a:r>
              <a:rPr lang="pl-PL" sz="850" dirty="0" err="1" smtClean="0"/>
              <a:t>Found</a:t>
            </a:r>
            <a:endParaRPr lang="pl-PL" sz="850" dirty="0" smtClean="0"/>
          </a:p>
          <a:p>
            <a:pPr lvl="2"/>
            <a:r>
              <a:rPr lang="pl-PL" sz="850" dirty="0" smtClean="0"/>
              <a:t>Po zaimplementowaniu odpowiedzi ma status 204 No Content i nie zawiera danych.</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9386" y="1856919"/>
            <a:ext cx="5238402" cy="2533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38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9301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a:xfrm>
            <a:off x="444503" y="347341"/>
            <a:ext cx="6692104" cy="436017"/>
          </a:xfrm>
        </p:spPr>
        <p:txBody>
          <a:bodyPr/>
          <a:lstStyle/>
          <a:p>
            <a:r>
              <a:rPr lang="pl-PL" dirty="0" smtClean="0"/>
              <a:t>Ćwiczenie REST </a:t>
            </a:r>
            <a:r>
              <a:rPr lang="pl-PL" dirty="0"/>
              <a:t>Server</a:t>
            </a:r>
            <a:r>
              <a:rPr lang="pl-PL" dirty="0" smtClean="0"/>
              <a:t/>
            </a:r>
            <a:br>
              <a:rPr lang="pl-PL" dirty="0" smtClean="0"/>
            </a:br>
            <a:r>
              <a:rPr lang="pl-PL" dirty="0" smtClean="0"/>
              <a:t>Ćwiczenia z używania REST API</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0" name="Symbol zastępczy zawartości 1"/>
          <p:cNvSpPr>
            <a:spLocks noGrp="1"/>
          </p:cNvSpPr>
          <p:nvPr>
            <p:ph idx="1"/>
          </p:nvPr>
        </p:nvSpPr>
        <p:spPr>
          <a:xfrm>
            <a:off x="443708" y="1119187"/>
            <a:ext cx="7861048" cy="693695"/>
          </a:xfrm>
        </p:spPr>
        <p:txBody>
          <a:bodyPr>
            <a:normAutofit/>
          </a:bodyPr>
          <a:lstStyle/>
          <a:p>
            <a:r>
              <a:rPr lang="pl-PL" sz="1050" dirty="0" smtClean="0"/>
              <a:t>Sprawdźmy, czy album Marleya rzeczywiście został usunięty</a:t>
            </a:r>
          </a:p>
          <a:p>
            <a:pPr lvl="1"/>
            <a:r>
              <a:rPr lang="pl-PL" sz="850" dirty="0" smtClean="0"/>
              <a:t>GET http://localhost:8090/records/2</a:t>
            </a:r>
          </a:p>
          <a:p>
            <a:pPr lvl="1"/>
            <a:r>
              <a:rPr lang="pl-PL" sz="850" dirty="0" smtClean="0"/>
              <a:t>Odpowiedź serwera ma status 404 Not </a:t>
            </a:r>
            <a:r>
              <a:rPr lang="pl-PL" sz="850" dirty="0" err="1" smtClean="0"/>
              <a:t>Found</a:t>
            </a:r>
            <a:r>
              <a:rPr lang="pl-PL" sz="850" dirty="0" smtClean="0"/>
              <a:t> – zaimplementowanie ćwiczenia nie powinno tu akurat nic zmienić…</a:t>
            </a:r>
          </a:p>
          <a:p>
            <a:pPr lvl="2"/>
            <a:endParaRPr lang="pl-PL" sz="850" dirty="0" smtClean="0"/>
          </a:p>
          <a:p>
            <a:pPr lvl="1"/>
            <a:endParaRPr lang="pl-PL" sz="850" dirty="0" smtClean="0"/>
          </a:p>
          <a:p>
            <a:endParaRPr lang="pl-PL" dirty="0" smtClean="0"/>
          </a:p>
          <a:p>
            <a:pPr marL="0" indent="0">
              <a:buNone/>
            </a:pPr>
            <a:endParaRPr lang="pl-PL" dirty="0" smtClean="0"/>
          </a:p>
          <a:p>
            <a:endParaRPr lang="pl-PL" dirty="0" smtClean="0"/>
          </a:p>
          <a:p>
            <a:endParaRPr lang="pl-PL" dirty="0" smtClean="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87" y="1717307"/>
            <a:ext cx="4922468" cy="2601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99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rostokąt zaokrąglony 11"/>
          <p:cNvSpPr/>
          <p:nvPr/>
        </p:nvSpPr>
        <p:spPr>
          <a:xfrm>
            <a:off x="1839401" y="2407553"/>
            <a:ext cx="4463962" cy="1172325"/>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t" anchorCtr="0"/>
          <a:lstStyle/>
          <a:p>
            <a:pPr algn="ctr"/>
            <a:r>
              <a:rPr lang="pl-PL" sz="1200" dirty="0" smtClean="0">
                <a:solidFill>
                  <a:schemeClr val="tx1"/>
                </a:solidFill>
              </a:rPr>
              <a:t>JVM</a:t>
            </a:r>
          </a:p>
        </p:txBody>
      </p:sp>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6" name="Symbol zastępczy zawartości 1"/>
          <p:cNvSpPr>
            <a:spLocks noGrp="1"/>
          </p:cNvSpPr>
          <p:nvPr>
            <p:ph idx="1"/>
          </p:nvPr>
        </p:nvSpPr>
        <p:spPr>
          <a:xfrm>
            <a:off x="443708" y="1119187"/>
            <a:ext cx="7986308" cy="3362325"/>
          </a:xfrm>
        </p:spPr>
        <p:txBody>
          <a:bodyPr>
            <a:normAutofit/>
          </a:bodyPr>
          <a:lstStyle/>
          <a:p>
            <a:r>
              <a:rPr lang="pl-PL" dirty="0" smtClean="0"/>
              <a:t>Uruchom testy:</a:t>
            </a:r>
          </a:p>
          <a:p>
            <a:pPr lvl="1"/>
            <a:r>
              <a:rPr lang="pl-PL" dirty="0" err="1" smtClean="0"/>
              <a:t>gradlew</a:t>
            </a:r>
            <a:r>
              <a:rPr lang="pl-PL" dirty="0" smtClean="0"/>
              <a:t> test</a:t>
            </a:r>
          </a:p>
          <a:p>
            <a:pPr lvl="1"/>
            <a:r>
              <a:rPr lang="pl-PL" dirty="0" smtClean="0"/>
              <a:t>Na potrzeby testów zarówno serwer, jak i klient działają w tej samej maszynie wirtualnej Java.</a:t>
            </a:r>
          </a:p>
          <a:p>
            <a:pPr lvl="1"/>
            <a:r>
              <a:rPr lang="pl-PL" dirty="0" smtClean="0"/>
              <a:t>Jak zwykle na początku ćwiczenia - testy zakończyły się błędami.</a:t>
            </a:r>
            <a:endParaRPr lang="pl-PL" dirty="0"/>
          </a:p>
          <a:p>
            <a:endParaRPr lang="pl-PL" dirty="0" smtClean="0"/>
          </a:p>
          <a:p>
            <a:endParaRPr lang="pl-PL" dirty="0" smtClean="0"/>
          </a:p>
        </p:txBody>
      </p:sp>
      <p:sp>
        <p:nvSpPr>
          <p:cNvPr id="8" name="Prostokąt zaokrąglony 7"/>
          <p:cNvSpPr/>
          <p:nvPr/>
        </p:nvSpPr>
        <p:spPr>
          <a:xfrm>
            <a:off x="4729472" y="2674302"/>
            <a:ext cx="1282500"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RecordServer</a:t>
            </a:r>
            <a:endParaRPr lang="pl-PL" sz="1200" dirty="0" smtClean="0">
              <a:solidFill>
                <a:schemeClr val="tx1"/>
              </a:solidFill>
            </a:endParaRPr>
          </a:p>
        </p:txBody>
      </p:sp>
      <p:sp>
        <p:nvSpPr>
          <p:cNvPr id="9" name="Prostokąt zaokrąglony 8"/>
          <p:cNvSpPr/>
          <p:nvPr/>
        </p:nvSpPr>
        <p:spPr>
          <a:xfrm>
            <a:off x="2153956" y="2674302"/>
            <a:ext cx="1259337" cy="63882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r>
              <a:rPr lang="pl-PL" sz="1200" dirty="0" smtClean="0">
                <a:solidFill>
                  <a:schemeClr val="tx1"/>
                </a:solidFill>
              </a:rPr>
              <a:t>Exercise3</a:t>
            </a:r>
          </a:p>
          <a:p>
            <a:pPr algn="ctr"/>
            <a:r>
              <a:rPr lang="pl-PL" sz="1200" dirty="0" err="1" smtClean="0">
                <a:solidFill>
                  <a:schemeClr val="tx1"/>
                </a:solidFill>
              </a:rPr>
              <a:t>RecordTest</a:t>
            </a:r>
            <a:endParaRPr lang="pl-PL" sz="1200" dirty="0" smtClean="0">
              <a:solidFill>
                <a:schemeClr val="tx1"/>
              </a:solidFill>
            </a:endParaRPr>
          </a:p>
        </p:txBody>
      </p:sp>
      <p:cxnSp>
        <p:nvCxnSpPr>
          <p:cNvPr id="10" name="Łącznik prosty ze strzałką 9"/>
          <p:cNvCxnSpPr>
            <a:stCxn id="9" idx="3"/>
          </p:cNvCxnSpPr>
          <p:nvPr/>
        </p:nvCxnSpPr>
        <p:spPr>
          <a:xfrm>
            <a:off x="3413293" y="2993716"/>
            <a:ext cx="1316179"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pole tekstowe 10"/>
          <p:cNvSpPr txBox="1"/>
          <p:nvPr/>
        </p:nvSpPr>
        <p:spPr>
          <a:xfrm>
            <a:off x="3626285" y="3023424"/>
            <a:ext cx="770351" cy="184666"/>
          </a:xfrm>
          <a:prstGeom prst="rect">
            <a:avLst/>
          </a:prstGeom>
          <a:noFill/>
        </p:spPr>
        <p:txBody>
          <a:bodyPr wrap="square" lIns="0" tIns="0" rIns="0" bIns="0" rtlCol="0">
            <a:spAutoFit/>
          </a:bodyPr>
          <a:lstStyle/>
          <a:p>
            <a:r>
              <a:rPr lang="pl-PL" sz="600" dirty="0" smtClean="0"/>
              <a:t>HTTP (POST, GET, PUT, DELETE)</a:t>
            </a:r>
          </a:p>
        </p:txBody>
      </p:sp>
    </p:spTree>
    <p:extLst>
      <p:ext uri="{BB962C8B-B14F-4D97-AF65-F5344CB8AC3E}">
        <p14:creationId xmlns:p14="http://schemas.microsoft.com/office/powerpoint/2010/main" val="195398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a:t>Ćwiczenie REST </a:t>
            </a:r>
            <a:r>
              <a:rPr lang="pl-PL" dirty="0" smtClean="0"/>
              <a:t>Server</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4" name="Symbol zastępczy zawartości 1"/>
          <p:cNvSpPr>
            <a:spLocks noGrp="1"/>
          </p:cNvSpPr>
          <p:nvPr>
            <p:ph idx="1"/>
          </p:nvPr>
        </p:nvSpPr>
        <p:spPr>
          <a:xfrm>
            <a:off x="443708" y="1119187"/>
            <a:ext cx="7986308" cy="3362325"/>
          </a:xfrm>
        </p:spPr>
        <p:txBody>
          <a:bodyPr>
            <a:normAutofit/>
          </a:bodyPr>
          <a:lstStyle/>
          <a:p>
            <a:r>
              <a:rPr lang="pl-PL" dirty="0" smtClean="0"/>
              <a:t>Zadanie: zaimplementuj zasób sieciowy po stronie serwera.</a:t>
            </a:r>
          </a:p>
          <a:p>
            <a:pPr lvl="1"/>
            <a:r>
              <a:rPr lang="pl-PL" dirty="0" smtClean="0"/>
              <a:t>Infrastruktura (serwer HTTP, deployment aplikacji) jest już zaimplementowany – zapoznaj się.</a:t>
            </a:r>
          </a:p>
          <a:p>
            <a:pPr lvl="2"/>
            <a:r>
              <a:rPr lang="pl-PL" dirty="0" smtClean="0"/>
              <a:t>Tym razem używamy mechanizmu Context Dependency Injection (CDI) do wstrzykiwania </a:t>
            </a:r>
            <a:r>
              <a:rPr lang="pl-PL" dirty="0"/>
              <a:t>zależności (</a:t>
            </a:r>
            <a:r>
              <a:rPr lang="pl-PL" dirty="0" smtClean="0"/>
              <a:t>RecordInventory) do zasobów JAX-RS</a:t>
            </a:r>
          </a:p>
          <a:p>
            <a:pPr lvl="1"/>
            <a:r>
              <a:rPr lang="pl-PL" dirty="0" smtClean="0"/>
              <a:t>Zmodyfikuj klasę wdsr.exercise3.record.rest.RecordResource</a:t>
            </a:r>
          </a:p>
          <a:p>
            <a:pPr lvl="1"/>
            <a:r>
              <a:rPr lang="pl-PL" dirty="0" smtClean="0"/>
              <a:t>Zaimplementuj metody w tej klasie tak, aby działały zgodnie z dokumentacją </a:t>
            </a:r>
            <a:r>
              <a:rPr lang="pl-PL" dirty="0" err="1" smtClean="0"/>
              <a:t>javadoc</a:t>
            </a:r>
            <a:r>
              <a:rPr lang="pl-PL" dirty="0" smtClean="0"/>
              <a:t>.</a:t>
            </a:r>
          </a:p>
          <a:p>
            <a:pPr lvl="2"/>
            <a:r>
              <a:rPr lang="pl-PL" dirty="0" smtClean="0"/>
              <a:t>Serwer używany w testach nasłuchuje pod adresem </a:t>
            </a:r>
            <a:r>
              <a:rPr lang="pl-PL" dirty="0" smtClean="0">
                <a:hlinkClick r:id="rId3"/>
              </a:rPr>
              <a:t>http://localhost:8091</a:t>
            </a:r>
            <a:endParaRPr lang="pl-PL" dirty="0" smtClean="0"/>
          </a:p>
          <a:p>
            <a:pPr lvl="3"/>
            <a:r>
              <a:rPr lang="pl-PL" dirty="0" smtClean="0"/>
              <a:t>W razie konfliktu portów (</a:t>
            </a:r>
            <a:r>
              <a:rPr lang="en-US" sz="800" dirty="0"/>
              <a:t>Address already in use: bind</a:t>
            </a:r>
            <a:r>
              <a:rPr lang="pl-PL" dirty="0" smtClean="0"/>
              <a:t>) zmień numer portu w klasie </a:t>
            </a:r>
            <a:r>
              <a:rPr lang="pl-PL" dirty="0" err="1" smtClean="0"/>
              <a:t>RecordResourceTest</a:t>
            </a:r>
            <a:r>
              <a:rPr lang="pl-PL" dirty="0" smtClean="0"/>
              <a:t>.</a:t>
            </a:r>
          </a:p>
          <a:p>
            <a:pPr lvl="1"/>
            <a:r>
              <a:rPr lang="pl-PL" dirty="0" smtClean="0"/>
              <a:t>Spójrz na klasę </a:t>
            </a:r>
            <a:r>
              <a:rPr lang="pl-PL" dirty="0" err="1" smtClean="0"/>
              <a:t>ProductResource</a:t>
            </a:r>
            <a:r>
              <a:rPr lang="pl-PL" dirty="0" smtClean="0"/>
              <a:t> z ćwiczenia REST Client aby zobaczyć, jak można zaimplementować poszczególne operacje.</a:t>
            </a:r>
          </a:p>
          <a:p>
            <a:endParaRPr lang="pl-PL" dirty="0" smtClean="0"/>
          </a:p>
          <a:p>
            <a:pPr marL="0" indent="0">
              <a:buNone/>
            </a:pPr>
            <a:endParaRPr lang="pl-PL" dirty="0" smtClean="0"/>
          </a:p>
          <a:p>
            <a:r>
              <a:rPr lang="pl-PL" dirty="0" smtClean="0"/>
              <a:t>Zasoby:</a:t>
            </a:r>
          </a:p>
          <a:p>
            <a:pPr lvl="1"/>
            <a:r>
              <a:rPr lang="pl-PL" dirty="0" smtClean="0"/>
              <a:t>JAX-RS 2.0 </a:t>
            </a:r>
            <a:r>
              <a:rPr lang="pl-PL" dirty="0" err="1" smtClean="0"/>
              <a:t>JavaDoc</a:t>
            </a:r>
            <a:r>
              <a:rPr lang="pl-PL" dirty="0" smtClean="0"/>
              <a:t>: </a:t>
            </a:r>
            <a:r>
              <a:rPr lang="pl-PL" dirty="0" smtClean="0">
                <a:hlinkClick r:id="rId4"/>
              </a:rPr>
              <a:t>https</a:t>
            </a:r>
            <a:r>
              <a:rPr lang="pl-PL" dirty="0">
                <a:hlinkClick r:id="rId4"/>
              </a:rPr>
              <a:t>://</a:t>
            </a:r>
            <a:r>
              <a:rPr lang="pl-PL" dirty="0" smtClean="0">
                <a:hlinkClick r:id="rId4"/>
              </a:rPr>
              <a:t>jax-rs-spec.java.net/nonav/2.0-rev-a/apidocs/index.html</a:t>
            </a:r>
            <a:endParaRPr lang="pl-PL" dirty="0" smtClean="0"/>
          </a:p>
          <a:p>
            <a:pPr lvl="1"/>
            <a:r>
              <a:rPr lang="pl-PL" dirty="0" err="1" smtClean="0"/>
              <a:t>Building</a:t>
            </a:r>
            <a:r>
              <a:rPr lang="pl-PL" dirty="0" smtClean="0"/>
              <a:t> </a:t>
            </a:r>
            <a:r>
              <a:rPr lang="pl-PL" dirty="0" err="1" smtClean="0"/>
              <a:t>RESTful</a:t>
            </a:r>
            <a:r>
              <a:rPr lang="pl-PL" dirty="0" smtClean="0"/>
              <a:t> Web Services </a:t>
            </a:r>
            <a:r>
              <a:rPr lang="pl-PL" dirty="0"/>
              <a:t>with JAX-RS: </a:t>
            </a:r>
            <a:r>
              <a:rPr lang="pl-PL" dirty="0">
                <a:hlinkClick r:id="rId5"/>
              </a:rPr>
              <a:t>http://</a:t>
            </a:r>
            <a:r>
              <a:rPr lang="pl-PL" dirty="0" smtClean="0">
                <a:hlinkClick r:id="rId5"/>
              </a:rPr>
              <a:t>docs.oracle.com/javaee/6/tutorial/doc/giepu.html</a:t>
            </a:r>
            <a:endParaRPr lang="pl-PL" dirty="0" smtClean="0"/>
          </a:p>
        </p:txBody>
      </p:sp>
    </p:spTree>
    <p:extLst>
      <p:ext uri="{BB962C8B-B14F-4D97-AF65-F5344CB8AC3E}">
        <p14:creationId xmlns:p14="http://schemas.microsoft.com/office/powerpoint/2010/main" val="3439529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976312" y="2867532"/>
            <a:ext cx="7724458" cy="1523494"/>
          </a:xfrm>
        </p:spPr>
        <p:txBody>
          <a:bodyPr/>
          <a:lstStyle/>
          <a:p>
            <a:r>
              <a:rPr lang="de-DE" dirty="0"/>
              <a:t>GFT </a:t>
            </a:r>
            <a:r>
              <a:rPr lang="pl-PL" dirty="0" smtClean="0"/>
              <a:t>Poland sp. z o.o.</a:t>
            </a:r>
            <a:endParaRPr lang="de-DE" dirty="0"/>
          </a:p>
          <a:p>
            <a:r>
              <a:rPr lang="pl-PL" dirty="0" smtClean="0"/>
              <a:t>Daniel Boguszewicz</a:t>
            </a:r>
            <a:endParaRPr lang="de-DE" dirty="0"/>
          </a:p>
          <a:p>
            <a:r>
              <a:rPr lang="pl-PL" dirty="0" smtClean="0"/>
              <a:t>Technical Architect</a:t>
            </a:r>
            <a:endParaRPr lang="de-DE" dirty="0"/>
          </a:p>
          <a:p>
            <a:endParaRPr lang="de-DE" dirty="0"/>
          </a:p>
          <a:p>
            <a:r>
              <a:rPr lang="pl-PL" dirty="0" smtClean="0"/>
              <a:t>Sterlinga 8a</a:t>
            </a:r>
            <a:endParaRPr lang="de-DE" dirty="0"/>
          </a:p>
          <a:p>
            <a:r>
              <a:rPr lang="pl-PL" dirty="0" smtClean="0"/>
              <a:t>91-425 Łódź</a:t>
            </a:r>
          </a:p>
          <a:p>
            <a:r>
              <a:rPr lang="pl-PL" dirty="0" smtClean="0"/>
              <a:t>Poland</a:t>
            </a:r>
            <a:endParaRPr lang="de-DE" dirty="0"/>
          </a:p>
          <a:p>
            <a:endParaRPr lang="de-DE" dirty="0"/>
          </a:p>
          <a:p>
            <a:r>
              <a:rPr lang="pl-PL"/>
              <a:t>d</a:t>
            </a:r>
            <a:r>
              <a:rPr lang="pl-PL" smtClean="0"/>
              <a:t>aniel.boguszewicz</a:t>
            </a:r>
            <a:r>
              <a:rPr lang="de-DE" dirty="0" smtClean="0"/>
              <a:t>@gft.com</a:t>
            </a:r>
            <a:endParaRPr lang="de-DE" dirty="0"/>
          </a:p>
        </p:txBody>
      </p:sp>
    </p:spTree>
    <p:extLst>
      <p:ext uri="{BB962C8B-B14F-4D97-AF65-F5344CB8AC3E}">
        <p14:creationId xmlns:p14="http://schemas.microsoft.com/office/powerpoint/2010/main" val="1405177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20000"/>
          </a:bodyPr>
          <a:lstStyle/>
          <a:p>
            <a:r>
              <a:rPr lang="pl-PL" dirty="0" smtClean="0"/>
              <a:t>Protokół HTTP – protokół przesyłania dokumentów hipertekstowych. Udostępnia standardowe operacje:</a:t>
            </a:r>
          </a:p>
          <a:p>
            <a:pPr lvl="1"/>
            <a:r>
              <a:rPr lang="pl-PL" sz="1050" dirty="0" smtClean="0"/>
              <a:t>GET – pobranie reprezentacji danego zasobu.</a:t>
            </a:r>
          </a:p>
          <a:p>
            <a:pPr lvl="1"/>
            <a:r>
              <a:rPr lang="pl-PL" sz="1050" dirty="0" smtClean="0"/>
              <a:t>POST – przesłanie danych na serwer w celu wywołania operacji utworzenia nowej encji lub częściowego zmodyfikowania istniejącej.</a:t>
            </a:r>
          </a:p>
          <a:p>
            <a:pPr lvl="1"/>
            <a:r>
              <a:rPr lang="pl-PL" sz="1050" dirty="0" smtClean="0"/>
              <a:t>PUT – przesłanie danych na serwer w celu zapisania ich w podanej lokalizacji (nowy zasób lub nadpisanie istniejącego).</a:t>
            </a:r>
          </a:p>
          <a:p>
            <a:pPr lvl="1"/>
            <a:r>
              <a:rPr lang="pl-PL" sz="1050" dirty="0" smtClean="0"/>
              <a:t>DELETE – żądanie usunięcia podanego zasobu</a:t>
            </a:r>
          </a:p>
          <a:p>
            <a:pPr marL="179388" lvl="1" indent="0">
              <a:buNone/>
            </a:pPr>
            <a:endParaRPr lang="pl-PL" sz="1050" dirty="0" smtClean="0"/>
          </a:p>
          <a:p>
            <a:pPr lvl="1"/>
            <a:r>
              <a:rPr lang="pl-PL" sz="1050" dirty="0" smtClean="0"/>
              <a:t>PATCH – przesłanie danych w celu częściowej modfykacji istniejącego zasobu</a:t>
            </a:r>
          </a:p>
          <a:p>
            <a:pPr lvl="1"/>
            <a:r>
              <a:rPr lang="pl-PL" sz="1050" dirty="0"/>
              <a:t>HEAD – pobranie informacji o zasobie, bez pobierania treści zasobu</a:t>
            </a:r>
            <a:r>
              <a:rPr lang="pl-PL" sz="1050" dirty="0" smtClean="0"/>
              <a:t>.</a:t>
            </a:r>
            <a:endParaRPr lang="pl-PL" sz="1050" dirty="0"/>
          </a:p>
          <a:p>
            <a:pPr lvl="1"/>
            <a:r>
              <a:rPr lang="pl-PL" sz="1050" dirty="0" smtClean="0"/>
              <a:t>Inne operacje: TRACE, OPTIONS, CONNECT</a:t>
            </a:r>
          </a:p>
          <a:p>
            <a:pPr lvl="1"/>
            <a:endParaRPr lang="pl-PL" dirty="0" smtClean="0"/>
          </a:p>
          <a:p>
            <a:r>
              <a:rPr lang="pl-PL" dirty="0" smtClean="0"/>
              <a:t>Standardowe statusy odpowiedzi:</a:t>
            </a:r>
          </a:p>
          <a:p>
            <a:pPr lvl="1"/>
            <a:r>
              <a:rPr lang="pl-PL" dirty="0" smtClean="0"/>
              <a:t>1xx	informacyjne, przejściowe (np. 100 Continue)</a:t>
            </a:r>
          </a:p>
          <a:p>
            <a:pPr lvl="1"/>
            <a:r>
              <a:rPr lang="pl-PL" dirty="0" smtClean="0"/>
              <a:t>2xx	powodzenie (np. 201 Created)</a:t>
            </a:r>
          </a:p>
          <a:p>
            <a:pPr lvl="1"/>
            <a:r>
              <a:rPr lang="pl-PL" dirty="0" smtClean="0"/>
              <a:t>3xx	przekierowanie (np. 301 Moved Permanently)</a:t>
            </a:r>
          </a:p>
          <a:p>
            <a:pPr lvl="1"/>
            <a:r>
              <a:rPr lang="pl-PL" dirty="0" smtClean="0"/>
              <a:t>4xx	błąd klienta (np. 401 Unauthorised)</a:t>
            </a:r>
          </a:p>
          <a:p>
            <a:pPr lvl="1"/>
            <a:r>
              <a:rPr lang="pl-PL" dirty="0" smtClean="0"/>
              <a:t>5xx	błąd serwera (np. 503 Service Unavailable)</a:t>
            </a:r>
          </a:p>
          <a:p>
            <a:pPr lvl="1"/>
            <a:endParaRPr lang="pl-PL" dirty="0"/>
          </a:p>
          <a:p>
            <a:r>
              <a:rPr lang="pl-PL" dirty="0" smtClean="0"/>
              <a:t>Protokół HTTP jest bezstanowy. Serwer nie musi przechowywać żadnych informacji pomiędzy poszczególnymi żądaniami.</a:t>
            </a:r>
          </a:p>
          <a:p>
            <a:pPr lvl="1"/>
            <a:r>
              <a:rPr lang="pl-PL" dirty="0" smtClean="0"/>
              <a:t>Taka właściwość jest pożądana z punktu widzenia prostoty i skalowalności.</a:t>
            </a:r>
          </a:p>
          <a:p>
            <a:pPr lvl="1"/>
            <a:r>
              <a:rPr lang="pl-PL" dirty="0" smtClean="0"/>
              <a:t>Jeśli stanowość jest istotna dla danego zastosowania to można ją osiągnąć używając sesji po stronie klienta bądź serwera (np. cookies).</a:t>
            </a:r>
          </a:p>
          <a:p>
            <a:pPr lvl="1"/>
            <a:endParaRPr lang="pl-PL" dirty="0"/>
          </a:p>
        </p:txBody>
      </p:sp>
    </p:spTree>
    <p:extLst>
      <p:ext uri="{BB962C8B-B14F-4D97-AF65-F5344CB8AC3E}">
        <p14:creationId xmlns:p14="http://schemas.microsoft.com/office/powerpoint/2010/main" val="215340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8" end="1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fontScale="85000" lnSpcReduction="10000"/>
          </a:bodyPr>
          <a:lstStyle/>
          <a:p>
            <a:r>
              <a:rPr lang="pl-PL" dirty="0" smtClean="0"/>
              <a:t>Istotne właściwości protokołu w kontekście REST</a:t>
            </a:r>
          </a:p>
          <a:p>
            <a:pPr lvl="1"/>
            <a:r>
              <a:rPr lang="pl-PL" dirty="0" smtClean="0"/>
              <a:t>Bezpieczne operacje: np. HEAD, GET, OPTIONS, TRACE – służą tylko do odczytu informacji, nie zmieniają stanu zasobów na serwerze (nie mają istotnych efektów ubocznych – poza logowaniem, zmianą stanu licznika odwiedzających itp).</a:t>
            </a:r>
          </a:p>
          <a:p>
            <a:pPr lvl="1"/>
            <a:r>
              <a:rPr lang="pl-PL" dirty="0" smtClean="0"/>
              <a:t>Operacje idempotentne (np. GET, PUT, DELETE) – ich wywołanie kilka razy z tym samymi danymi ma taki sam efekt, co wywołanie ich jeden raz. Przykładowo – nadpisanie zasobu opracją PUT tą samą treścią 5 razy powinino dać ten sam efekt, co nadpisanie zasobu 1 raz.</a:t>
            </a:r>
          </a:p>
          <a:p>
            <a:pPr lvl="2"/>
            <a:r>
              <a:rPr lang="pl-PL" dirty="0" smtClean="0"/>
              <a:t>Właściwość ta dotyczy stanu serwera – odpowiedź widziana przez klienta może być inna. Np. dla operacji DELETE serwer za pierwszym razem może zwrócić odpowiedź ze statusem 204 No Content, a za drugim razem – 404 Not Found. Niemniej dany zasób został usunięty jeden raz i bardziej usunięty przy kolejnych wywołaniach nie będzie...</a:t>
            </a:r>
          </a:p>
          <a:p>
            <a:pPr lvl="2"/>
            <a:r>
              <a:rPr lang="pl-PL" dirty="0" smtClean="0"/>
              <a:t>Bezpieczne operacje z definicji powinny być również idempotentne. Operacje idempotentne nie muszą być bezpieczne.</a:t>
            </a:r>
          </a:p>
          <a:p>
            <a:pPr lvl="2"/>
            <a:endParaRPr lang="pl-PL" dirty="0"/>
          </a:p>
          <a:p>
            <a:r>
              <a:rPr lang="pl-PL" dirty="0" smtClean="0"/>
              <a:t>Obie powyższe właściwości wynikają ze specyfikacji protokołu HTTP i powiny być stosowane przez wszystkie poprawnie napisane serwery. Z technicznego punktu widzenia nic nie stoi na przeszkodzie aby się do tych właściwości nie stosować (np. używać GET do usuwania zasobów) – niemniej takie zachowanie byłoby bardzo mylące dla użytkowników takiego API i mogło prowadzić do złożonych i trudnych do przewidzenia problemów, więc jest ono mocno odradzane.</a:t>
            </a:r>
          </a:p>
          <a:p>
            <a:pPr lvl="1"/>
            <a:r>
              <a:rPr lang="pl-PL" dirty="0" smtClean="0"/>
              <a:t>Przykład: jeśli operacja GET by usuwała zasoby to uruchomienie aplikacji typu web crawler mogłyby dokonać wielkich zniszczeń w danych.</a:t>
            </a:r>
          </a:p>
          <a:p>
            <a:pPr lvl="1"/>
            <a:r>
              <a:rPr lang="pl-PL" dirty="0" smtClean="0"/>
              <a:t>Inny przykład: odpowiedzi na operacje GET są często cache’owane przez proxy pomiędzy klientem i serwerem w imię poprawy responsywności oraz redukcji obciążenia sieci i serwera. Jeśli taka operacja byłaby używana do nadpisywania danych to klient nie miałby pewności, czy odpowiedź na jego żądanie pochodzi z serwera (i zmiana danych została zaaplikowana), czy też z cache’a proxy.</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92914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Web Services - REST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8" y="1119188"/>
            <a:ext cx="7936204" cy="3412172"/>
          </a:xfrm>
        </p:spPr>
        <p:txBody>
          <a:bodyPr>
            <a:normAutofit/>
          </a:bodyPr>
          <a:lstStyle/>
          <a:p>
            <a:pPr lvl="1"/>
            <a:r>
              <a:rPr lang="pl-PL" dirty="0" smtClean="0"/>
              <a:t>Do poczytania:</a:t>
            </a:r>
          </a:p>
          <a:p>
            <a:pPr lvl="2"/>
            <a:r>
              <a:rPr lang="pl-PL" dirty="0" smtClean="0"/>
              <a:t>Hypertext </a:t>
            </a:r>
            <a:r>
              <a:rPr lang="pl-PL" dirty="0"/>
              <a:t>Transfer Protocol -- HTTP/1.1 </a:t>
            </a:r>
            <a:r>
              <a:rPr lang="pl-PL" dirty="0">
                <a:hlinkClick r:id="rId3"/>
              </a:rPr>
              <a:t>https://</a:t>
            </a:r>
            <a:r>
              <a:rPr lang="pl-PL" dirty="0" smtClean="0">
                <a:hlinkClick r:id="rId3"/>
              </a:rPr>
              <a:t>tools.ietf.org/html/rfc2616</a:t>
            </a:r>
            <a:endParaRPr lang="pl-PL" dirty="0" smtClean="0"/>
          </a:p>
          <a:p>
            <a:pPr lvl="2"/>
            <a:r>
              <a:rPr lang="pl-PL" dirty="0"/>
              <a:t>PATCH Method for HTTP </a:t>
            </a:r>
            <a:r>
              <a:rPr lang="pl-PL" dirty="0">
                <a:hlinkClick r:id="rId4"/>
              </a:rPr>
              <a:t>https://</a:t>
            </a:r>
            <a:r>
              <a:rPr lang="pl-PL" dirty="0" smtClean="0">
                <a:hlinkClick r:id="rId4"/>
              </a:rPr>
              <a:t>tools.ietf.org/html/rfc5789</a:t>
            </a:r>
            <a:endParaRPr lang="pl-PL" dirty="0" smtClean="0"/>
          </a:p>
          <a:p>
            <a:pPr lvl="2"/>
            <a:r>
              <a:rPr lang="pl-PL" dirty="0" smtClean="0"/>
              <a:t>REST on Wikipedia </a:t>
            </a:r>
            <a:r>
              <a:rPr lang="pl-PL" dirty="0" smtClean="0">
                <a:hlinkClick r:id="rId5"/>
              </a:rPr>
              <a:t>https</a:t>
            </a:r>
            <a:r>
              <a:rPr lang="pl-PL" dirty="0">
                <a:hlinkClick r:id="rId5"/>
              </a:rPr>
              <a:t>://</a:t>
            </a:r>
            <a:r>
              <a:rPr lang="pl-PL" dirty="0" smtClean="0">
                <a:hlinkClick r:id="rId5"/>
              </a:rPr>
              <a:t>en.wikipedia.org/wiki/Representational_state_transfer</a:t>
            </a:r>
            <a:endParaRPr lang="pl-PL" dirty="0" smtClean="0"/>
          </a:p>
          <a:p>
            <a:pPr lvl="2"/>
            <a:r>
              <a:rPr lang="pl-PL" dirty="0" smtClean="0"/>
              <a:t>„</a:t>
            </a:r>
            <a:r>
              <a:rPr lang="en-US" dirty="0" smtClean="0"/>
              <a:t>Architectural </a:t>
            </a:r>
            <a:r>
              <a:rPr lang="en-US" dirty="0"/>
              <a:t>Styles and the Design of Network-based Software </a:t>
            </a:r>
            <a:r>
              <a:rPr lang="en-US" dirty="0" smtClean="0"/>
              <a:t>Architectures</a:t>
            </a:r>
            <a:r>
              <a:rPr lang="pl-PL" dirty="0"/>
              <a:t>” Roy Fielding </a:t>
            </a:r>
            <a:r>
              <a:rPr lang="pl-PL" dirty="0">
                <a:hlinkClick r:id="rId6"/>
              </a:rPr>
              <a:t>https://www.ics.uci.edu/~</a:t>
            </a:r>
            <a:r>
              <a:rPr lang="pl-PL" dirty="0" smtClean="0">
                <a:hlinkClick r:id="rId6"/>
              </a:rPr>
              <a:t>fielding/pubs/dissertation/top.htm</a:t>
            </a:r>
            <a:endParaRPr lang="pl-PL" dirty="0" smtClean="0"/>
          </a:p>
          <a:p>
            <a:pPr lvl="2"/>
            <a:r>
              <a:rPr lang="pl-PL" dirty="0" smtClean="0"/>
              <a:t>„</a:t>
            </a:r>
            <a:r>
              <a:rPr lang="en-US" dirty="0" smtClean="0"/>
              <a:t>Guidelines </a:t>
            </a:r>
            <a:r>
              <a:rPr lang="en-US" dirty="0"/>
              <a:t>for Implementation of </a:t>
            </a:r>
            <a:r>
              <a:rPr lang="en-US" dirty="0" smtClean="0"/>
              <a:t>REST</a:t>
            </a:r>
            <a:r>
              <a:rPr lang="pl-PL" dirty="0" smtClean="0"/>
              <a:t>” National </a:t>
            </a:r>
            <a:r>
              <a:rPr lang="pl-PL" dirty="0"/>
              <a:t>Security </a:t>
            </a:r>
            <a:r>
              <a:rPr lang="pl-PL" dirty="0" smtClean="0"/>
              <a:t>Agency </a:t>
            </a:r>
            <a:r>
              <a:rPr lang="pl-PL" dirty="0" smtClean="0">
                <a:hlinkClick r:id="rId7"/>
              </a:rPr>
              <a:t>https</a:t>
            </a:r>
            <a:r>
              <a:rPr lang="pl-PL" dirty="0">
                <a:hlinkClick r:id="rId7"/>
              </a:rPr>
              <a:t>://www.nsa.gov/ia/_</a:t>
            </a:r>
            <a:r>
              <a:rPr lang="pl-PL" dirty="0" smtClean="0">
                <a:hlinkClick r:id="rId7"/>
              </a:rPr>
              <a:t>files/support/guidelines_implementation_rest.pdf</a:t>
            </a:r>
            <a:endParaRPr lang="pl-PL" dirty="0" smtClean="0"/>
          </a:p>
        </p:txBody>
      </p:sp>
    </p:spTree>
    <p:extLst>
      <p:ext uri="{BB962C8B-B14F-4D97-AF65-F5344CB8AC3E}">
        <p14:creationId xmlns:p14="http://schemas.microsoft.com/office/powerpoint/2010/main" val="181988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Opis ćwiczenia</a:t>
            </a:r>
            <a:endParaRPr lang="pl-PL" sz="1600" dirty="0" smtClean="0">
              <a:solidFill>
                <a:schemeClr val="tx1"/>
              </a:solidFill>
            </a:endParaRPr>
          </a:p>
        </p:txBody>
      </p:sp>
    </p:spTree>
    <p:extLst>
      <p:ext uri="{BB962C8B-B14F-4D97-AF65-F5344CB8AC3E}">
        <p14:creationId xmlns:p14="http://schemas.microsoft.com/office/powerpoint/2010/main" val="77174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Opis ćwiczenia</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2" name="Symbol zastępczy zawartości 1"/>
          <p:cNvSpPr>
            <a:spLocks noGrp="1"/>
          </p:cNvSpPr>
          <p:nvPr>
            <p:ph idx="1"/>
          </p:nvPr>
        </p:nvSpPr>
        <p:spPr>
          <a:xfrm>
            <a:off x="443707" y="1119187"/>
            <a:ext cx="7967519" cy="3362325"/>
          </a:xfrm>
        </p:spPr>
        <p:txBody>
          <a:bodyPr>
            <a:normAutofit/>
          </a:bodyPr>
          <a:lstStyle/>
          <a:p>
            <a:r>
              <a:rPr lang="pl-PL" dirty="0" smtClean="0"/>
              <a:t>Repozytorium git: </a:t>
            </a:r>
            <a:r>
              <a:rPr lang="pl-PL" dirty="0" smtClean="0">
                <a:hlinkClick r:id="rId3"/>
              </a:rPr>
              <a:t>https</a:t>
            </a:r>
            <a:r>
              <a:rPr lang="pl-PL" dirty="0">
                <a:hlinkClick r:id="rId3"/>
              </a:rPr>
              <a:t>://</a:t>
            </a:r>
            <a:r>
              <a:rPr lang="pl-PL" dirty="0" smtClean="0">
                <a:hlinkClick r:id="rId3"/>
              </a:rPr>
              <a:t>github.com/leinadb/exercise</a:t>
            </a:r>
            <a:r>
              <a:rPr lang="pl-PL" dirty="0" smtClean="0"/>
              <a:t>3</a:t>
            </a:r>
            <a:endParaRPr lang="pl-PL" dirty="0" smtClean="0"/>
          </a:p>
          <a:p>
            <a:pPr lvl="1"/>
            <a:r>
              <a:rPr lang="pl-PL" dirty="0" smtClean="0"/>
              <a:t>Wykonaj </a:t>
            </a:r>
            <a:r>
              <a:rPr lang="pl-PL" dirty="0" err="1" smtClean="0"/>
              <a:t>fork</a:t>
            </a:r>
            <a:endParaRPr lang="pl-PL" dirty="0" smtClean="0"/>
          </a:p>
          <a:p>
            <a:pPr lvl="1"/>
            <a:r>
              <a:rPr lang="pl-PL" dirty="0" smtClean="0"/>
              <a:t>Sklonuj swój </a:t>
            </a:r>
            <a:r>
              <a:rPr lang="pl-PL" dirty="0" err="1" smtClean="0"/>
              <a:t>fork</a:t>
            </a:r>
            <a:r>
              <a:rPr lang="pl-PL" dirty="0" smtClean="0"/>
              <a:t>:</a:t>
            </a:r>
          </a:p>
          <a:p>
            <a:pPr lvl="2"/>
            <a:r>
              <a:rPr lang="pl-PL" dirty="0" smtClean="0"/>
              <a:t>git clone </a:t>
            </a:r>
            <a:r>
              <a:rPr lang="pl-PL" dirty="0">
                <a:hlinkClick r:id="rId3"/>
              </a:rPr>
              <a:t>https://</a:t>
            </a:r>
            <a:r>
              <a:rPr lang="pl-PL" dirty="0" smtClean="0">
                <a:hlinkClick r:id="rId3"/>
              </a:rPr>
              <a:t>github.com/&lt;username&gt;/exercise</a:t>
            </a:r>
            <a:r>
              <a:rPr lang="pl-PL" dirty="0" smtClean="0"/>
              <a:t>3</a:t>
            </a:r>
          </a:p>
          <a:p>
            <a:pPr lvl="1"/>
            <a:endParaRPr lang="pl-PL" dirty="0"/>
          </a:p>
          <a:p>
            <a:r>
              <a:rPr lang="pl-PL" dirty="0" smtClean="0"/>
              <a:t>Każde ćwiczenie znajduje się w osobnym </a:t>
            </a:r>
            <a:r>
              <a:rPr lang="pl-PL" dirty="0" err="1" smtClean="0"/>
              <a:t>branch’u</a:t>
            </a:r>
            <a:r>
              <a:rPr lang="pl-PL" dirty="0" smtClean="0"/>
              <a:t>:</a:t>
            </a:r>
          </a:p>
          <a:p>
            <a:pPr lvl="1"/>
            <a:r>
              <a:rPr lang="pl-PL" dirty="0" smtClean="0"/>
              <a:t>git </a:t>
            </a:r>
            <a:r>
              <a:rPr lang="pl-PL" dirty="0" err="1" smtClean="0"/>
              <a:t>branch</a:t>
            </a:r>
            <a:r>
              <a:rPr lang="pl-PL" dirty="0" smtClean="0"/>
              <a:t> –a</a:t>
            </a:r>
          </a:p>
          <a:p>
            <a:pPr lvl="2"/>
            <a:r>
              <a:rPr lang="pl-PL" dirty="0" smtClean="0"/>
              <a:t>Ta instrukcja wyświetla wszystkie lokalne i zdalne </a:t>
            </a:r>
            <a:r>
              <a:rPr lang="pl-PL" dirty="0" err="1" smtClean="0"/>
              <a:t>branch’e</a:t>
            </a:r>
            <a:r>
              <a:rPr lang="pl-PL" dirty="0" smtClean="0"/>
              <a:t>.</a:t>
            </a:r>
            <a:endParaRPr lang="pl-PL" dirty="0"/>
          </a:p>
        </p:txBody>
      </p:sp>
    </p:spTree>
    <p:extLst>
      <p:ext uri="{BB962C8B-B14F-4D97-AF65-F5344CB8AC3E}">
        <p14:creationId xmlns:p14="http://schemas.microsoft.com/office/powerpoint/2010/main" val="241106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pl-PL" dirty="0" smtClean="0"/>
              <a:t>Ćwiczenie REST Client</a:t>
            </a:r>
            <a:endParaRPr lang="de-DE" dirty="0"/>
          </a:p>
        </p:txBody>
      </p:sp>
      <p:sp>
        <p:nvSpPr>
          <p:cNvPr id="5" name="Inhaltsplatzhalter 4"/>
          <p:cNvSpPr>
            <a:spLocks noGrp="1"/>
          </p:cNvSpPr>
          <p:nvPr>
            <p:ph type="body" sz="quarter" idx="13"/>
          </p:nvPr>
        </p:nvSpPr>
        <p:spPr/>
        <p:txBody>
          <a:bodyPr/>
          <a:lstStyle/>
          <a:p>
            <a:r>
              <a:rPr lang="pl-PL" dirty="0" smtClean="0"/>
              <a:t>ĆWICZENIE 3</a:t>
            </a:r>
            <a:endParaRPr lang="de-DE" dirty="0"/>
          </a:p>
        </p:txBody>
      </p:sp>
      <p:sp>
        <p:nvSpPr>
          <p:cNvPr id="3" name="Prostokąt zaokrąglony 2"/>
          <p:cNvSpPr/>
          <p:nvPr/>
        </p:nvSpPr>
        <p:spPr>
          <a:xfrm>
            <a:off x="1609595" y="1546963"/>
            <a:ext cx="5730657" cy="199163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lIns="108000" tIns="108000" rIns="108000" bIns="108000" rtlCol="0" anchor="ctr"/>
          <a:lstStyle/>
          <a:p>
            <a:pPr algn="ctr"/>
            <a:r>
              <a:rPr lang="pl-PL" sz="1600" dirty="0" smtClean="0">
                <a:solidFill>
                  <a:schemeClr val="tx1"/>
                </a:solidFill>
              </a:rPr>
              <a:t>Ćwiczenie 3</a:t>
            </a:r>
          </a:p>
          <a:p>
            <a:pPr algn="ctr"/>
            <a:r>
              <a:rPr lang="pl-PL" sz="1600" dirty="0" smtClean="0"/>
              <a:t>REST - </a:t>
            </a:r>
            <a:r>
              <a:rPr lang="pl-PL" sz="1600" dirty="0" err="1" smtClean="0"/>
              <a:t>client</a:t>
            </a:r>
            <a:endParaRPr lang="pl-PL" sz="1600" dirty="0" smtClean="0">
              <a:solidFill>
                <a:schemeClr val="tx1"/>
              </a:solidFill>
            </a:endParaRPr>
          </a:p>
        </p:txBody>
      </p:sp>
    </p:spTree>
    <p:extLst>
      <p:ext uri="{BB962C8B-B14F-4D97-AF65-F5344CB8AC3E}">
        <p14:creationId xmlns:p14="http://schemas.microsoft.com/office/powerpoint/2010/main" val="1022935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Master_Template">
  <a:themeElements>
    <a:clrScheme name="GFT">
      <a:dk1>
        <a:srgbClr val="213E7F"/>
      </a:dk1>
      <a:lt1>
        <a:sysClr val="window" lastClr="FFFFFF"/>
      </a:lt1>
      <a:dk2>
        <a:srgbClr val="8C8C8C"/>
      </a:dk2>
      <a:lt2>
        <a:srgbClr val="EBEBEB"/>
      </a:lt2>
      <a:accent1>
        <a:srgbClr val="213E7F"/>
      </a:accent1>
      <a:accent2>
        <a:srgbClr val="0097D9"/>
      </a:accent2>
      <a:accent3>
        <a:srgbClr val="0098B0"/>
      </a:accent3>
      <a:accent4>
        <a:srgbClr val="AAAAAA"/>
      </a:accent4>
      <a:accent5>
        <a:srgbClr val="C8C8C8"/>
      </a:accent5>
      <a:accent6>
        <a:srgbClr val="DCDCDC"/>
      </a:accent6>
      <a:hlink>
        <a:srgbClr val="213E7F"/>
      </a:hlink>
      <a:folHlink>
        <a:srgbClr val="213E7F"/>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50800">
          <a:solidFill>
            <a:schemeClr val="accent1"/>
          </a:solid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200" dirty="0" err="1" smtClean="0"/>
        </a:defPPr>
      </a:lstStyle>
    </a:txDef>
  </a:objectDefaults>
  <a:extraClrSchemeLst/>
  <a:extLst>
    <a:ext uri="{05A4C25C-085E-4340-85A3-A5531E510DB2}">
      <thm15:themeFamily xmlns:thm15="http://schemas.microsoft.com/office/thememl/2012/main" name="GFT_Chartpool_2015.pptx" id="{A28C9458-9558-44C8-89F4-D7A2CBC04405}" vid="{0F156D25-70FA-498B-891B-4FDE46BF1046}"/>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3B9935CA02AD4F90F0A0FD564FDD82" ma:contentTypeVersion="17" ma:contentTypeDescription="Create a new document." ma:contentTypeScope="" ma:versionID="6168266ad0b2c1ccdc9d2ae0268a5eb6">
  <xsd:schema xmlns:xsd="http://www.w3.org/2001/XMLSchema" xmlns:xs="http://www.w3.org/2001/XMLSchema" xmlns:p="http://schemas.microsoft.com/office/2006/metadata/properties" xmlns:ns2="e44e039f-c551-4112-981c-456f1b630ef1" xmlns:ns3="727178e8-9586-4f49-8e7b-77af9c2fb085" targetNamespace="http://schemas.microsoft.com/office/2006/metadata/properties" ma:root="true" ma:fieldsID="b9b29daf9bb73cd90369de1b0e977594" ns2:_="" ns3:_="">
    <xsd:import namespace="e44e039f-c551-4112-981c-456f1b630ef1"/>
    <xsd:import namespace="727178e8-9586-4f49-8e7b-77af9c2fb085"/>
    <xsd:element name="properties">
      <xsd:complexType>
        <xsd:sequence>
          <xsd:element name="documentManagement">
            <xsd:complexType>
              <xsd:all>
                <xsd:element ref="ns2:Responsible" minOccurs="0"/>
                <xsd:element ref="ns3:_dlc_DocId" minOccurs="0"/>
                <xsd:element ref="ns3:_dlc_DocIdUrl" minOccurs="0"/>
                <xsd:element ref="ns3:_dlc_DocIdPersistId" minOccurs="0"/>
                <xsd:element ref="ns2:Client_x0020_Name" minOccurs="0"/>
                <xsd:element ref="ns2:Reference_x0020_Title" minOccurs="0"/>
                <xsd:element ref="ns2:Business_x0020_Sector" minOccurs="0"/>
                <xsd:element ref="ns2:Client_x0020_Category"/>
                <xsd:element ref="ns2:Area" minOccurs="0"/>
                <xsd:element ref="ns2:Functional_x0020_Area" minOccurs="0"/>
                <xsd:element ref="ns2:Description0" minOccurs="0"/>
                <xsd:element ref="ns2:Plattform_x0020__x0026__x0020_tools" minOccurs="0"/>
                <xsd:element ref="ns2:Author_x0020__x002f__x0020_Contact" minOccurs="0"/>
                <xsd:element ref="ns2:Client_x0020_Country" minOccurs="0"/>
                <xsd:element ref="ns2:Client_x0020_approval" minOccurs="0"/>
                <xsd:element ref="ns2:Year" minOccurs="0"/>
                <xsd:element ref="ns2:Project_x0020_ID" minOccurs="0"/>
                <xsd:element ref="ns2:Project_x0020_size_x0020__x0028_resources_x0029_" minOccurs="0"/>
                <xsd:element ref="ns2:Comments" minOccurs="0"/>
                <xsd:element ref="ns2:Methods_x0020_and_x0020_standa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4e039f-c551-4112-981c-456f1b630ef1" elementFormDefault="qualified">
    <xsd:import namespace="http://schemas.microsoft.com/office/2006/documentManagement/types"/>
    <xsd:import namespace="http://schemas.microsoft.com/office/infopath/2007/PartnerControls"/>
    <xsd:element name="Responsible" ma:index="8" nillable="true" ma:displayName="Responsible" ma:description="Christina Vontin" ma:internalName="Responsible">
      <xsd:simpleType>
        <xsd:restriction base="dms:Text">
          <xsd:maxLength value="255"/>
        </xsd:restriction>
      </xsd:simpleType>
    </xsd:element>
    <xsd:element name="Client_x0020_Name" ma:index="12" nillable="true" ma:displayName="Client Name" ma:internalName="Client_x0020_Name">
      <xsd:simpleType>
        <xsd:restriction base="dms:Text">
          <xsd:maxLength value="255"/>
        </xsd:restriction>
      </xsd:simpleType>
    </xsd:element>
    <xsd:element name="Reference_x0020_Title" ma:index="13" nillable="true" ma:displayName="Reference Title" ma:internalName="Reference_x0020_Title">
      <xsd:simpleType>
        <xsd:restriction base="dms:Text">
          <xsd:maxLength value="255"/>
        </xsd:restriction>
      </xsd:simpleType>
    </xsd:element>
    <xsd:element name="Business_x0020_Sector" ma:index="14" nillable="true" ma:displayName="Business Sector" ma:default="Banking" ma:format="Dropdown" ma:internalName="Business_x0020_Sector">
      <xsd:simpleType>
        <xsd:restriction base="dms:Choice">
          <xsd:enumeration value="Banking"/>
          <xsd:enumeration value="Insurance"/>
        </xsd:restriction>
      </xsd:simpleType>
    </xsd:element>
    <xsd:element name="Client_x0020_Category" ma:index="15" ma:displayName="Client Category" ma:default="Central" ma:format="Dropdown" ma:internalName="Client_x0020_Category">
      <xsd:simpleType>
        <xsd:restriction base="dms:Choice">
          <xsd:enumeration value="Central"/>
          <xsd:enumeration value="Private/Asset Management"/>
        </xsd:restriction>
      </xsd:simpleType>
    </xsd:element>
    <xsd:element name="Area" ma:index="16" nillable="true" ma:displayName="Area" ma:default="Area 1" ma:format="Dropdown" ma:internalName="Area">
      <xsd:simpleType>
        <xsd:restriction base="dms:Choice">
          <xsd:enumeration value="Area 1"/>
          <xsd:enumeration value="Area 2"/>
        </xsd:restriction>
      </xsd:simpleType>
    </xsd:element>
    <xsd:element name="Functional_x0020_Area" ma:index="17" nillable="true" ma:displayName="Functional Area" ma:default="Functional Area 1" ma:format="Dropdown" ma:internalName="Functional_x0020_Area">
      <xsd:simpleType>
        <xsd:restriction base="dms:Choice">
          <xsd:enumeration value="Functional Area 1"/>
          <xsd:enumeration value="Functional Area 2"/>
          <xsd:enumeration value="Functional Area 3"/>
        </xsd:restriction>
      </xsd:simpleType>
    </xsd:element>
    <xsd:element name="Description0" ma:index="18" nillable="true" ma:displayName="Description" ma:internalName="Description0">
      <xsd:simpleType>
        <xsd:restriction base="dms:Note">
          <xsd:maxLength value="255"/>
        </xsd:restriction>
      </xsd:simpleType>
    </xsd:element>
    <xsd:element name="Plattform_x0020__x0026__x0020_tools" ma:index="19" nillable="true" ma:displayName="Plattform &amp; tools" ma:internalName="Plattform_x0020__x0026__x0020_tools">
      <xsd:simpleType>
        <xsd:restriction base="dms:Note">
          <xsd:maxLength value="255"/>
        </xsd:restriction>
      </xsd:simpleType>
    </xsd:element>
    <xsd:element name="Author_x0020__x002f__x0020_Contact" ma:index="20" nillable="true" ma:displayName="Author / Contact" ma:list="UserInfo" ma:SharePointGroup="0" ma:internalName="Author_x0020__x002f__x0020_Contac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Country" ma:index="21" nillable="true" ma:displayName="Client Country" ma:default="Germany" ma:format="Dropdown" ma:internalName="Client_x0020_Country">
      <xsd:simpleType>
        <xsd:restriction base="dms:Choice">
          <xsd:enumeration value="Afghanistan"/>
          <xsd:enumeration value="Albania"/>
          <xsd:enumeration value="Algeria"/>
          <xsd:enumeration value="Andorra"/>
          <xsd:enumeration value="Angola"/>
          <xsd:enumeration value="Antigua &amp; Deps"/>
          <xsd:enumeration value="Argentina"/>
          <xsd:enumeration value="Armeni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hutan"/>
          <xsd:enumeration value="Bolivia"/>
          <xsd:enumeration value="Bosnia Herzegovina"/>
          <xsd:enumeration value="Botswana"/>
          <xsd:enumeration value="Brazil"/>
          <xsd:enumeration value="Brunei"/>
          <xsd:enumeration value="Bulgaria"/>
          <xsd:enumeration value="Burkina"/>
          <xsd:enumeration value="Burundi"/>
          <xsd:enumeration value="Cambodia"/>
          <xsd:enumeration value="Cameroon"/>
          <xsd:enumeration value="Canada"/>
          <xsd:enumeration value="Cape Verde"/>
          <xsd:enumeration value="Central African Rep"/>
          <xsd:enumeration value="Chad"/>
          <xsd:enumeration value="Chile"/>
          <xsd:enumeration value="China"/>
          <xsd:enumeration value="Colombia"/>
          <xsd:enumeration value="Comoros"/>
          <xsd:enumeration value="Congo"/>
          <xsd:enumeration value="Congo {Democratic Rep}"/>
          <xsd:enumeration value="Costa Rica"/>
          <xsd:enumeration value="Croatia"/>
          <xsd:enumeration value="Cub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iji"/>
          <xsd:enumeration value="Finland"/>
          <xsd:enumeration value="France"/>
          <xsd:enumeration value="Gabon"/>
          <xsd:enumeration value="Gambia"/>
          <xsd:enumeration value="Georgia"/>
          <xsd:enumeration value="Germany"/>
          <xsd:enumeration value="Ghana"/>
          <xsd:enumeration value="Greece"/>
          <xsd:enumeration value="Grenada"/>
          <xsd:enumeration value="Guatemala"/>
          <xsd:enumeration value="Guinea"/>
          <xsd:enumeration value="Guinea-Bissau"/>
          <xsd:enumeration value="Guyana"/>
          <xsd:enumeration value="Haiti"/>
          <xsd:enumeration value="Honduras"/>
          <xsd:enumeration value="Hungary"/>
          <xsd:enumeration value="Iceland"/>
          <xsd:enumeration value="India"/>
          <xsd:enumeration value="Indonesia"/>
          <xsd:enumeration value="Iran"/>
          <xsd:enumeration value="Iraq"/>
          <xsd:enumeration value="Ireland {Republic}"/>
          <xsd:enumeration value="Israel"/>
          <xsd:enumeration value="Italy"/>
          <xsd:enumeration value="Ivory Coast"/>
          <xsd:enumeration value="Jamaica"/>
          <xsd:enumeration value="Japan"/>
          <xsd:enumeration value="Jordan"/>
          <xsd:enumeration value="Kazakhstan"/>
          <xsd:enumeration value="Kenya"/>
          <xsd:enumeration value="Kiribati"/>
          <xsd:enumeration value="Korea North"/>
          <xsd:enumeration value="Korea South"/>
          <xsd:enumeration value="Kosovo"/>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edonia"/>
          <xsd:enumeration value="Madagascar"/>
          <xsd:enumeration value="Malawi"/>
          <xsd:enumeration value="Malaysia"/>
          <xsd:enumeration value="Maldives"/>
          <xsd:enumeration value="Mali"/>
          <xsd:enumeration value="Malta"/>
          <xsd:enumeration value="Marshall Islands"/>
          <xsd:enumeration value="Mauritania"/>
          <xsd:enumeration value="Mauritius"/>
          <xsd:enumeration value="Mexico"/>
          <xsd:enumeration value="Micronesia"/>
          <xsd:enumeration value="Moldova"/>
          <xsd:enumeration value="Monaco"/>
          <xsd:enumeration value="Mongolia"/>
          <xsd:enumeration value="Montenegro"/>
          <xsd:enumeration value="Morocco"/>
          <xsd:enumeration value="Mozambique"/>
          <xsd:enumeration value="Myanmar, {Burma}"/>
          <xsd:enumeration value="Namibia"/>
          <xsd:enumeration value="Nauru"/>
          <xsd:enumeration value="Nepal"/>
          <xsd:enumeration value="Netherlands"/>
          <xsd:enumeration value="New Zealand"/>
          <xsd:enumeration value="Nicaragua"/>
          <xsd:enumeration value="Niger"/>
          <xsd:enumeration value="Nigeria"/>
          <xsd:enumeration value="Norway"/>
          <xsd:enumeration value="Oman"/>
          <xsd:enumeration value="Pakistan"/>
          <xsd:enumeration value="Palau"/>
          <xsd:enumeration value="Panama"/>
          <xsd:enumeration value="Papua New Guinea"/>
          <xsd:enumeration value="Paraguay"/>
          <xsd:enumeration value="Peru"/>
          <xsd:enumeration value="Philippines"/>
          <xsd:enumeration value="Poland"/>
          <xsd:enumeration value="Portugal"/>
          <xsd:enumeration value="Qatar"/>
          <xsd:enumeration value="Romania"/>
          <xsd:enumeration value="Russian Federation"/>
          <xsd:enumeration value="Rwanda"/>
          <xsd:enumeration value="St Kitts &amp; Nevis"/>
          <xsd:enumeration value="St Lucia"/>
          <xsd:enumeration value="Saint Vincent &amp; the Grenadines"/>
          <xsd:enumeration value="Samoa"/>
          <xsd:enumeration value="San Marino"/>
          <xsd:enumeration value="Sao Tome &amp; Principe"/>
          <xsd:enumeration value="Saudi Arabia"/>
          <xsd:enumeration value="Senegal"/>
          <xsd:enumeration value="Serbia"/>
          <xsd:enumeration value="Seychelles"/>
          <xsd:enumeration value="Sierra Leone"/>
          <xsd:enumeration value="Singapore"/>
          <xsd:enumeration value="Slovakia"/>
          <xsd:enumeration value="Slovenia"/>
          <xsd:enumeration value="Solomon Islands"/>
          <xsd:enumeration value="Somalia"/>
          <xsd:enumeration value="South Africa"/>
          <xsd:enumeration value="Spain"/>
          <xsd:enumeration value="Sri Lanka"/>
          <xsd:enumeration value="Sudan"/>
          <xsd:enumeration value="Suriname"/>
          <xsd:enumeration value="Swaziland"/>
          <xsd:enumeration value="Sweden"/>
          <xsd:enumeration value="Switzerland"/>
          <xsd:enumeration value="Syria"/>
          <xsd:enumeration value="Taiwan"/>
          <xsd:enumeration value="Tajikistan"/>
          <xsd:enumeration value="Tanzania"/>
          <xsd:enumeration value="Thailand"/>
          <xsd:enumeration value="Togo"/>
          <xsd:enumeration value="Tonga"/>
          <xsd:enumeration value="Trinidad &amp; Tobago"/>
          <xsd:enumeration value="Tunisia"/>
          <xsd:enumeration value="Turkey"/>
          <xsd:enumeration value="Turkmenistan"/>
          <xsd:enumeration value="Tuvalu"/>
          <xsd:enumeration value="Uganda"/>
          <xsd:enumeration value="Ukraine"/>
          <xsd:enumeration value="United Arab Emirates"/>
          <xsd:enumeration value="United Kingdom"/>
          <xsd:enumeration value="United States"/>
          <xsd:enumeration value="Uruguay"/>
          <xsd:enumeration value="Uzbekistan"/>
          <xsd:enumeration value="Vanuatu"/>
          <xsd:enumeration value="Vatican City"/>
          <xsd:enumeration value="Venezuela"/>
          <xsd:enumeration value="Vietnam"/>
          <xsd:enumeration value="Yemen"/>
          <xsd:enumeration value="Zambia"/>
          <xsd:enumeration value="Zimbabwe"/>
        </xsd:restriction>
      </xsd:simpleType>
    </xsd:element>
    <xsd:element name="Client_x0020_approval" ma:index="22" nillable="true" ma:displayName="Client approval" ma:default="No" ma:format="RadioButtons" ma:internalName="Client_x0020_approval">
      <xsd:simpleType>
        <xsd:restriction base="dms:Choice">
          <xsd:enumeration value="Yes"/>
          <xsd:enumeration value="No"/>
        </xsd:restriction>
      </xsd:simpleType>
    </xsd:element>
    <xsd:element name="Year" ma:index="23" nillable="true" ma:displayName="Year" ma:decimals="0" ma:internalName="Year">
      <xsd:simpleType>
        <xsd:restriction base="dms:Number">
          <xsd:maxInclusive value="2100"/>
          <xsd:minInclusive value="1986"/>
        </xsd:restriction>
      </xsd:simpleType>
    </xsd:element>
    <xsd:element name="Project_x0020_ID" ma:index="24" nillable="true" ma:displayName="Project ID" ma:internalName="Project_x0020_ID">
      <xsd:simpleType>
        <xsd:restriction base="dms:Text">
          <xsd:maxLength value="255"/>
        </xsd:restriction>
      </xsd:simpleType>
    </xsd:element>
    <xsd:element name="Project_x0020_size_x0020__x0028_resources_x0029_" ma:index="25" nillable="true" ma:displayName="Project size (resources)" ma:decimals="0" ma:internalName="Project_x0020_size_x0020__x0028_resources_x0029_">
      <xsd:simpleType>
        <xsd:restriction base="dms:Number"/>
      </xsd:simpleType>
    </xsd:element>
    <xsd:element name="Comments" ma:index="26" nillable="true" ma:displayName="Comments" ma:internalName="Comments">
      <xsd:simpleType>
        <xsd:restriction base="dms:Note">
          <xsd:maxLength value="255"/>
        </xsd:restriction>
      </xsd:simpleType>
    </xsd:element>
    <xsd:element name="Methods_x0020_and_x0020_standards" ma:index="27" nillable="true" ma:displayName="Methods and standards" ma:internalName="Methods_x0020_and_x0020_standa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178e8-9586-4f49-8e7b-77af9c2fb085"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27178e8-9586-4f49-8e7b-77af9c2fb085">CVD5QAC74SYH-2-13943</_dlc_DocId>
    <_dlc_DocIdUrl xmlns="727178e8-9586-4f49-8e7b-77af9c2fb085">
      <Url>https://share.gft.com/sites/Corporate-Marketing/_layouts/DocIdRedir.aspx?ID=CVD5QAC74SYH-2-13943</Url>
      <Description>CVD5QAC74SYH-2-13943</Description>
    </_dlc_DocIdUrl>
    <Functional_x0020_Area xmlns="e44e039f-c551-4112-981c-456f1b630ef1">Functional Area 1</Functional_x0020_Area>
    <Reference_x0020_Title xmlns="e44e039f-c551-4112-981c-456f1b630ef1" xsi:nil="true"/>
    <Area xmlns="e44e039f-c551-4112-981c-456f1b630ef1">Area 1</Area>
    <Project_x0020_size_x0020__x0028_resources_x0029_ xmlns="e44e039f-c551-4112-981c-456f1b630ef1" xsi:nil="true"/>
    <Comments xmlns="e44e039f-c551-4112-981c-456f1b630ef1" xsi:nil="true"/>
    <Business_x0020_Sector xmlns="e44e039f-c551-4112-981c-456f1b630ef1">Banking</Business_x0020_Sector>
    <Client_x0020_Category xmlns="e44e039f-c551-4112-981c-456f1b630ef1">Central</Client_x0020_Category>
    <Methods_x0020_and_x0020_standards xmlns="e44e039f-c551-4112-981c-456f1b630ef1" xsi:nil="true"/>
    <Responsible xmlns="e44e039f-c551-4112-981c-456f1b630ef1">Marek Strejczek</Responsible>
    <Client_x0020_Name xmlns="e44e039f-c551-4112-981c-456f1b630ef1" xsi:nil="true"/>
    <Client_x0020_approval xmlns="e44e039f-c551-4112-981c-456f1b630ef1">No</Client_x0020_approval>
    <Plattform_x0020__x0026__x0020_tools xmlns="e44e039f-c551-4112-981c-456f1b630ef1" xsi:nil="true"/>
    <Project_x0020_ID xmlns="e44e039f-c551-4112-981c-456f1b630ef1" xsi:nil="true"/>
    <Description0 xmlns="e44e039f-c551-4112-981c-456f1b630ef1" xsi:nil="true"/>
    <Author_x0020__x002f__x0020_Contact xmlns="e44e039f-c551-4112-981c-456f1b630ef1">
      <UserInfo>
        <DisplayName/>
        <AccountId xsi:nil="true"/>
        <AccountType/>
      </UserInfo>
    </Author_x0020__x002f__x0020_Contact>
    <Client_x0020_Country xmlns="e44e039f-c551-4112-981c-456f1b630ef1">Germany</Client_x0020_Country>
    <Year xmlns="e44e039f-c551-4112-981c-456f1b630ef1" xsi:nil="true"/>
  </documentManagement>
</p:properties>
</file>

<file path=customXml/itemProps1.xml><?xml version="1.0" encoding="utf-8"?>
<ds:datastoreItem xmlns:ds="http://schemas.openxmlformats.org/officeDocument/2006/customXml" ds:itemID="{54CA1130-EAC1-4116-82E4-DF5A51FE3A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4e039f-c551-4112-981c-456f1b630ef1"/>
    <ds:schemaRef ds:uri="727178e8-9586-4f49-8e7b-77af9c2fb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7953E-6BB7-40C6-9A84-608D0A8D65EC}">
  <ds:schemaRefs>
    <ds:schemaRef ds:uri="http://schemas.microsoft.com/sharepoint/v3/contenttype/forms"/>
  </ds:schemaRefs>
</ds:datastoreItem>
</file>

<file path=customXml/itemProps3.xml><?xml version="1.0" encoding="utf-8"?>
<ds:datastoreItem xmlns:ds="http://schemas.openxmlformats.org/officeDocument/2006/customXml" ds:itemID="{A6F3EA8F-EBA0-438A-80BD-6A96E2E10054}">
  <ds:schemaRefs>
    <ds:schemaRef ds:uri="http://schemas.microsoft.com/sharepoint/events"/>
  </ds:schemaRefs>
</ds:datastoreItem>
</file>

<file path=customXml/itemProps4.xml><?xml version="1.0" encoding="utf-8"?>
<ds:datastoreItem xmlns:ds="http://schemas.openxmlformats.org/officeDocument/2006/customXml" ds:itemID="{7445AAF4-B73F-4E3A-B9D2-4DDAE0F1BE8A}">
  <ds:schemaRefs>
    <ds:schemaRef ds:uri="http://schemas.microsoft.com/office/2006/documentManagement/types"/>
    <ds:schemaRef ds:uri="http://schemas.openxmlformats.org/package/2006/metadata/core-properties"/>
    <ds:schemaRef ds:uri="727178e8-9586-4f49-8e7b-77af9c2fb085"/>
    <ds:schemaRef ds:uri="http://purl.org/dc/elements/1.1/"/>
    <ds:schemaRef ds:uri="http://schemas.microsoft.com/office/2006/metadata/properties"/>
    <ds:schemaRef ds:uri="e44e039f-c551-4112-981c-456f1b630ef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GFT_Master_Template</Template>
  <TotalTime>5677</TotalTime>
  <Words>2675</Words>
  <Application>Microsoft Office PowerPoint</Application>
  <PresentationFormat>On-screen Show (16:9)</PresentationFormat>
  <Paragraphs>481</Paragraphs>
  <Slides>36</Slides>
  <Notes>34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1" baseType="lpstr">
      <vt:lpstr>Arial</vt:lpstr>
      <vt:lpstr>Calibri</vt:lpstr>
      <vt:lpstr>Wingdings</vt:lpstr>
      <vt:lpstr>GFT_Master_Template</vt:lpstr>
      <vt:lpstr>think-cell Folie</vt:lpstr>
      <vt:lpstr>WdSR - ćwiczenie 3 (REST) Web Services - REST</vt:lpstr>
      <vt:lpstr>Komunikacja pomiędzy aplikacjami</vt:lpstr>
      <vt:lpstr>Web Services</vt:lpstr>
      <vt:lpstr>Web Services - REST</vt:lpstr>
      <vt:lpstr>Web Services - REST</vt:lpstr>
      <vt:lpstr>Web Services - REST</vt:lpstr>
      <vt:lpstr>Opis ćwiczenia</vt:lpstr>
      <vt:lpstr>Opis ćwiczenia</vt:lpstr>
      <vt:lpstr>Ćwiczenie REST Client</vt:lpstr>
      <vt:lpstr>Ćwiczenie REST Client</vt:lpstr>
      <vt:lpstr>Ćwiczenie REST Client</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 Ćwiczenia z używania REST API</vt:lpstr>
      <vt:lpstr>Ćwiczenie REST Client</vt:lpstr>
      <vt:lpstr>Ćwiczenie REST Client</vt:lpstr>
      <vt:lpstr>Ćwiczenie REST Server</vt:lpstr>
      <vt:lpstr>Ćwiczenie REST Server</vt:lpstr>
      <vt:lpstr>Ćwiczenie REST Server</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 Ćwiczenia z używania REST API</vt:lpstr>
      <vt:lpstr>Ćwiczenie REST Server</vt:lpstr>
      <vt:lpstr>Ćwiczenie REST Server</vt:lpstr>
      <vt:lpstr>PowerPoint Presentation</vt:lpstr>
    </vt:vector>
  </TitlesOfParts>
  <Company>GFT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in Poland</dc:title>
  <dc:creator>Marek Strejczek</dc:creator>
  <cp:lastModifiedBy>Boguszewicz, Daniel</cp:lastModifiedBy>
  <cp:revision>233</cp:revision>
  <dcterms:created xsi:type="dcterms:W3CDTF">2015-12-01T16:23:26Z</dcterms:created>
  <dcterms:modified xsi:type="dcterms:W3CDTF">2017-02-22T22:31:17Z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601cc075-5f61-4a97-89fb-fd38c2b87e4a</vt:lpwstr>
  </property>
  <property fmtid="{D5CDD505-2E9C-101B-9397-08002B2CF9AE}" pid="3" name="ContentTypeId">
    <vt:lpwstr>0x010100793B9935CA02AD4F90F0A0FD564FDD82</vt:lpwstr>
  </property>
</Properties>
</file>