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notesMasterIdLst>
    <p:notesMasterId r:id="rId21"/>
  </p:notesMasterIdLst>
  <p:handoutMasterIdLst>
    <p:handoutMasterId r:id="rId22"/>
  </p:handoutMasterIdLst>
  <p:sldIdLst>
    <p:sldId id="286" r:id="rId6"/>
    <p:sldId id="435" r:id="rId7"/>
    <p:sldId id="436" r:id="rId8"/>
    <p:sldId id="437" r:id="rId9"/>
    <p:sldId id="402" r:id="rId10"/>
    <p:sldId id="417" r:id="rId11"/>
    <p:sldId id="390" r:id="rId12"/>
    <p:sldId id="409" r:id="rId13"/>
    <p:sldId id="410" r:id="rId14"/>
    <p:sldId id="442" r:id="rId15"/>
    <p:sldId id="441" r:id="rId16"/>
    <p:sldId id="411" r:id="rId17"/>
    <p:sldId id="404" r:id="rId18"/>
    <p:sldId id="405" r:id="rId19"/>
    <p:sldId id="324" r:id="rId20"/>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928">
          <p15:clr>
            <a:srgbClr val="A4A3A4"/>
          </p15:clr>
        </p15:guide>
        <p15:guide id="3" pos="2823">
          <p15:clr>
            <a:srgbClr val="A4A3A4"/>
          </p15:clr>
        </p15:guide>
        <p15:guide id="4" pos="2880">
          <p15:clr>
            <a:srgbClr val="A4A3A4"/>
          </p15:clr>
        </p15:guide>
        <p15:guide id="5" pos="288">
          <p15:clr>
            <a:srgbClr val="A4A3A4"/>
          </p15:clr>
        </p15:guide>
        <p15:guide id="6" pos="54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ge" initials="LG"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94E8"/>
    <a:srgbClr val="131E59"/>
    <a:srgbClr val="008AC9"/>
    <a:srgbClr val="2649FF"/>
    <a:srgbClr val="1187A0"/>
    <a:srgbClr val="0E72A7"/>
    <a:srgbClr val="1083CF"/>
    <a:srgbClr val="192C6C"/>
    <a:srgbClr val="1189B5"/>
    <a:srgbClr val="CFF1F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1648" autoAdjust="0"/>
  </p:normalViewPr>
  <p:slideViewPr>
    <p:cSldViewPr snapToGrid="0" snapToObjects="1">
      <p:cViewPr varScale="1">
        <p:scale>
          <a:sx n="141" d="100"/>
          <a:sy n="141" d="100"/>
        </p:scale>
        <p:origin x="1134" y="102"/>
      </p:cViewPr>
      <p:guideLst>
        <p:guide orient="horz" pos="1620"/>
        <p:guide pos="2928"/>
        <p:guide pos="2823"/>
        <p:guide pos="2880"/>
        <p:guide pos="288"/>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8" d="100"/>
          <a:sy n="88" d="100"/>
        </p:scale>
        <p:origin x="29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43D26-F355-3844-A4EF-19D4FD875597}" type="datetimeFigureOut">
              <a:rPr lang="de-DE" smtClean="0"/>
              <a:pPr/>
              <a:t>22.02.2017</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AF8682-5238-744E-880D-1D2793086B27}" type="slidenum">
              <a:rPr lang="de-DE" smtClean="0"/>
              <a:pPr/>
              <a:t>‹#›</a:t>
            </a:fld>
            <a:endParaRPr lang="de-DE" dirty="0"/>
          </a:p>
        </p:txBody>
      </p:sp>
    </p:spTree>
    <p:extLst>
      <p:ext uri="{BB962C8B-B14F-4D97-AF65-F5344CB8AC3E}">
        <p14:creationId xmlns:p14="http://schemas.microsoft.com/office/powerpoint/2010/main" val="1863735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CFE12-C1FB-D740-8B6C-AFB72D5D4002}" type="datetimeFigureOut">
              <a:rPr lang="de-DE" smtClean="0"/>
              <a:pPr/>
              <a:t>22.02.2017</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BA478-331B-4C41-B0D5-A69E59A4437F}" type="slidenum">
              <a:rPr lang="de-DE" smtClean="0"/>
              <a:pPr/>
              <a:t>‹#›</a:t>
            </a:fld>
            <a:endParaRPr lang="de-DE" dirty="0"/>
          </a:p>
        </p:txBody>
      </p:sp>
    </p:spTree>
    <p:extLst>
      <p:ext uri="{BB962C8B-B14F-4D97-AF65-F5344CB8AC3E}">
        <p14:creationId xmlns:p14="http://schemas.microsoft.com/office/powerpoint/2010/main" val="18324039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11</a:t>
            </a:fld>
            <a:endParaRPr lang="de-DE" dirty="0"/>
          </a:p>
        </p:txBody>
      </p:sp>
    </p:spTree>
    <p:extLst>
      <p:ext uri="{BB962C8B-B14F-4D97-AF65-F5344CB8AC3E}">
        <p14:creationId xmlns:p14="http://schemas.microsoft.com/office/powerpoint/2010/main" val="2446852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12</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13</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14</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a:t>
            </a:fld>
            <a:endParaRPr lang="de-DE" dirty="0"/>
          </a:p>
        </p:txBody>
      </p:sp>
    </p:spTree>
    <p:extLst>
      <p:ext uri="{BB962C8B-B14F-4D97-AF65-F5344CB8AC3E}">
        <p14:creationId xmlns:p14="http://schemas.microsoft.com/office/powerpoint/2010/main" val="3849374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4</a:t>
            </a:fld>
            <a:endParaRPr lang="de-DE" dirty="0"/>
          </a:p>
        </p:txBody>
      </p:sp>
    </p:spTree>
    <p:extLst>
      <p:ext uri="{BB962C8B-B14F-4D97-AF65-F5344CB8AC3E}">
        <p14:creationId xmlns:p14="http://schemas.microsoft.com/office/powerpoint/2010/main" val="518439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5</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6</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7</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8</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9</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10</a:t>
            </a:fld>
            <a:endParaRPr lang="de-DE" dirty="0"/>
          </a:p>
        </p:txBody>
      </p:sp>
    </p:spTree>
    <p:extLst>
      <p:ext uri="{BB962C8B-B14F-4D97-AF65-F5344CB8AC3E}">
        <p14:creationId xmlns:p14="http://schemas.microsoft.com/office/powerpoint/2010/main" val="28094087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w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1"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Optional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2" name="Title 1"/>
          <p:cNvSpPr>
            <a:spLocks noGrp="1"/>
          </p:cNvSpPr>
          <p:nvPr>
            <p:ph type="ctrTitle" hasCustomPrompt="1"/>
          </p:nvPr>
        </p:nvSpPr>
        <p:spPr bwMode="gray">
          <a:xfrm>
            <a:off x="942975" y="1941508"/>
            <a:ext cx="5265737" cy="1205458"/>
          </a:xfrm>
        </p:spPr>
        <p:txBody>
          <a:bodyPr anchor="t"/>
          <a:lstStyle>
            <a:lvl1pPr algn="l">
              <a:lnSpc>
                <a:spcPts val="4700"/>
              </a:lnSpc>
              <a:defRPr sz="4500">
                <a:solidFill>
                  <a:schemeClr val="bg1"/>
                </a:solidFill>
              </a:defRPr>
            </a:lvl1pPr>
          </a:lstStyle>
          <a:p>
            <a:r>
              <a:rPr lang="en-GB" noProof="0" dirty="0" smtClean="0"/>
              <a:t>Title</a:t>
            </a:r>
            <a:br>
              <a:rPr lang="en-GB" noProof="0" dirty="0" smtClean="0"/>
            </a:br>
            <a:r>
              <a:rPr lang="en-GB" noProof="0" dirty="0" smtClean="0"/>
              <a:t>two-line</a:t>
            </a:r>
            <a:endParaRPr lang="en-GB" noProof="0" dirty="0"/>
          </a:p>
        </p:txBody>
      </p:sp>
      <p:sp>
        <p:nvSpPr>
          <p:cNvPr id="3" name="Subtitle 2"/>
          <p:cNvSpPr>
            <a:spLocks noGrp="1"/>
          </p:cNvSpPr>
          <p:nvPr>
            <p:ph type="subTitle" idx="1" hasCustomPrompt="1"/>
          </p:nvPr>
        </p:nvSpPr>
        <p:spPr bwMode="gray">
          <a:xfrm>
            <a:off x="976312" y="4348162"/>
            <a:ext cx="5232400" cy="338554"/>
          </a:xfrm>
        </p:spPr>
        <p:txBody>
          <a:bodyPr wrap="square" anchor="b">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smtClean="0"/>
              <a:t>Name</a:t>
            </a:r>
          </a:p>
          <a:p>
            <a:r>
              <a:rPr lang="de-DE" dirty="0" smtClean="0"/>
              <a:t>Date</a:t>
            </a:r>
            <a:endParaRPr lang="en-US" dirty="0"/>
          </a:p>
        </p:txBody>
      </p:sp>
      <p:pic>
        <p:nvPicPr>
          <p:cNvPr id="9"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4340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7724458"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Agenda</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a:xfrm>
            <a:off x="973931" y="1905430"/>
            <a:ext cx="7710488" cy="2797200"/>
          </a:xfrm>
        </p:spPr>
        <p:txBody>
          <a:bodyPr/>
          <a:lstStyle>
            <a:lvl1pPr marL="342900" indent="-342900">
              <a:buClrTx/>
              <a:buFont typeface="+mj-lt"/>
              <a:buAutoNum type="arabicPeriod"/>
              <a:defRPr sz="2600" b="0" baseline="0">
                <a:solidFill>
                  <a:schemeClr val="bg1"/>
                </a:solidFill>
              </a:defRPr>
            </a:lvl1pPr>
            <a:lvl2pPr marL="407988" indent="-228600">
              <a:buClrTx/>
              <a:buFont typeface="+mj-lt"/>
              <a:buAutoNum type="arabicPeriod"/>
              <a:defRPr sz="1800" b="0">
                <a:solidFill>
                  <a:schemeClr val="bg1"/>
                </a:solidFill>
              </a:defRPr>
            </a:lvl2pPr>
            <a:lvl3pPr marL="588963" indent="-228600">
              <a:buClrTx/>
              <a:buFont typeface="+mj-lt"/>
              <a:buAutoNum type="arabicPeriod"/>
              <a:defRPr sz="1400" b="0">
                <a:solidFill>
                  <a:schemeClr val="bg1"/>
                </a:solidFill>
              </a:defRPr>
            </a:lvl3pPr>
            <a:lvl4pPr marL="766762" indent="-228600">
              <a:buClrTx/>
              <a:buFont typeface="+mj-lt"/>
              <a:buAutoNum type="arabicPeriod"/>
              <a:defRPr b="0" baseline="0">
                <a:solidFill>
                  <a:schemeClr val="bg1"/>
                </a:solidFill>
              </a:defRPr>
            </a:lvl4pPr>
            <a:lvl5pPr marL="946150" indent="-228600">
              <a:buClrTx/>
              <a:buFont typeface="+mj-lt"/>
              <a:buAutoNum type="arabicPeriod"/>
              <a:defRPr b="0">
                <a:solidFill>
                  <a:schemeClr val="bg1"/>
                </a:solidFill>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7283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22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Insert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bwMode="gray">
          <a:xfrm>
            <a:off x="942975" y="1941508"/>
            <a:ext cx="5265737" cy="1231106"/>
          </a:xfrm>
        </p:spPr>
        <p:txBody>
          <a:bodyPr wrap="square" lIns="0" tIns="0" rIns="0" bIns="0">
            <a:spAutoFit/>
          </a:bodyPr>
          <a:lstStyle>
            <a:lvl1pPr marL="0" indent="0">
              <a:spcBef>
                <a:spcPts val="0"/>
              </a:spcBef>
              <a:buFontTx/>
              <a:buNone/>
              <a:defRPr sz="400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Edit text master format here</a:t>
            </a:r>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113218"/>
      </p:ext>
    </p:extLst>
  </p:cSld>
  <p:clrMapOvr>
    <a:masterClrMapping/>
  </p:clrMapOvr>
  <p:extLst mod="1">
    <p:ext uri="{DCECCB84-F9BA-43D5-87BE-67443E8EF086}">
      <p15:sldGuideLst xmlns:p15="http://schemas.microsoft.com/office/powerpoint/2012/main">
        <p15:guide id="1" orient="horz" pos="122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49264"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val="2626482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a:xfrm>
            <a:off x="4428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32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val="337184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ext 2 columns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6" name="Bildplatzhalter 5"/>
          <p:cNvSpPr>
            <a:spLocks noGrp="1"/>
          </p:cNvSpPr>
          <p:nvPr>
            <p:ph type="pic" sz="quarter" idx="15" hasCustomPrompt="1"/>
          </p:nvPr>
        </p:nvSpPr>
        <p:spPr bwMode="gray">
          <a:xfrm>
            <a:off x="453231" y="1119187"/>
            <a:ext cx="4038600" cy="3362325"/>
          </a:xfrm>
          <a:solidFill>
            <a:schemeClr val="tx2"/>
          </a:solidFill>
          <a:ln>
            <a:noFill/>
          </a:ln>
        </p:spPr>
        <p:txBody>
          <a:bodyPr/>
          <a:lstStyle>
            <a:lvl1pPr marL="0" indent="0" algn="ctr">
              <a:buNone/>
              <a:defRPr>
                <a:solidFill>
                  <a:schemeClr val="accent5"/>
                </a:solidFill>
              </a:defRPr>
            </a:lvl1pPr>
          </a:lstStyle>
          <a:p>
            <a:r>
              <a:rPr lang="en-GB" noProof="0" dirty="0" smtClean="0"/>
              <a:t>Click to insert image</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4709" y="1119187"/>
            <a:ext cx="4038600" cy="3362325"/>
          </a:xfrm>
        </p:spPr>
        <p:txBody>
          <a:bodyPr/>
          <a:lstStyle>
            <a:lvl1pPr>
              <a:defRPr/>
            </a:lvl1pPr>
            <a:lvl2pPr>
              <a:defRPr/>
            </a:lvl2pPr>
            <a:lvl3pPr>
              <a:defRPr/>
            </a:lvl3pPr>
            <a:lvl4pPr>
              <a:defRPr/>
            </a:lvl4pPr>
            <a:lvl5pPr>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val="420839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7" name="Titel 6"/>
          <p:cNvSpPr>
            <a:spLocks noGrp="1"/>
          </p:cNvSpPr>
          <p:nvPr>
            <p:ph type="title" hasCustomPrompt="1"/>
          </p:nvPr>
        </p:nvSpPr>
        <p:spPr bwMode="gray"/>
        <p:txBody>
          <a:bodyPr/>
          <a:lstStyle/>
          <a:p>
            <a:r>
              <a:rPr lang="en-GB" noProof="0" dirty="0" smtClean="0"/>
              <a:t>Action Title</a:t>
            </a:r>
            <a:endParaRPr lang="en-GB" noProof="0" dirty="0"/>
          </a:p>
        </p:txBody>
      </p:sp>
      <p:sp>
        <p:nvSpPr>
          <p:cNvPr id="8"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val="209709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27667798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01" name="think-cell Folie" r:id="rId4" imgW="305" imgH="303" progId="TCLayout.ActiveDocument.1">
                  <p:embed/>
                </p:oleObj>
              </mc:Choice>
              <mc:Fallback>
                <p:oleObj name="think-cell Folie" r:id="rId4" imgW="305" imgH="30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Grafik 6"/>
          <p:cNvPicPr>
            <a:picLocks noChangeAspect="1"/>
          </p:cNvPicPr>
          <p:nvPr userDrawn="1"/>
        </p:nvPicPr>
        <p:blipFill rotWithShape="1">
          <a:blip r:embed="rId6">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pic>
        <p:nvPicPr>
          <p:cNvPr id="8" name="Grafik 7"/>
          <p:cNvPicPr>
            <a:picLocks noChangeAspect="1"/>
          </p:cNvPicPr>
          <p:nvPr userDrawn="1"/>
        </p:nvPicPr>
        <p:blipFill>
          <a:blip r:embed="rId7"/>
          <a:stretch>
            <a:fillRect/>
          </a:stretch>
        </p:blipFill>
        <p:spPr bwMode="gray">
          <a:xfrm>
            <a:off x="7267291" y="269793"/>
            <a:ext cx="1433479" cy="261226"/>
          </a:xfrm>
          <a:prstGeom prst="rect">
            <a:avLst/>
          </a:prstGeom>
        </p:spPr>
      </p:pic>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9" name="Textfeld 8"/>
          <p:cNvSpPr txBox="1"/>
          <p:nvPr userDrawn="1"/>
        </p:nvSpPr>
        <p:spPr bwMode="gray">
          <a:xfrm>
            <a:off x="942975" y="1521619"/>
            <a:ext cx="2885405" cy="692497"/>
          </a:xfrm>
          <a:prstGeom prst="rect">
            <a:avLst/>
          </a:prstGeom>
          <a:noFill/>
        </p:spPr>
        <p:txBody>
          <a:bodyPr wrap="none" lIns="0" tIns="0" rIns="0" bIns="0" rtlCol="0">
            <a:spAutoFit/>
          </a:bodyPr>
          <a:lstStyle/>
          <a:p>
            <a:pPr defTabSz="685800"/>
            <a:r>
              <a:rPr lang="en-GB" sz="4500" b="1" noProof="0" dirty="0" smtClean="0">
                <a:solidFill>
                  <a:prstClr val="white"/>
                </a:solidFill>
              </a:rPr>
              <a:t>Thank you</a:t>
            </a:r>
            <a:endParaRPr lang="en-GB" sz="4500" b="1" noProof="0" dirty="0">
              <a:solidFill>
                <a:prstClr val="white"/>
              </a:solidFill>
            </a:endParaRPr>
          </a:p>
        </p:txBody>
      </p:sp>
      <p:sp>
        <p:nvSpPr>
          <p:cNvPr id="3" name="Subtitle 2"/>
          <p:cNvSpPr>
            <a:spLocks noGrp="1"/>
          </p:cNvSpPr>
          <p:nvPr>
            <p:ph type="subTitle" idx="1" hasCustomPrompt="1"/>
          </p:nvPr>
        </p:nvSpPr>
        <p:spPr bwMode="gray">
          <a:xfrm>
            <a:off x="976312" y="2867532"/>
            <a:ext cx="7724458" cy="169277"/>
          </a:xfrm>
        </p:spPr>
        <p:txBody>
          <a:bodyPr wrap="square">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noProof="0" dirty="0" smtClean="0"/>
              <a:t>Text</a:t>
            </a:r>
          </a:p>
        </p:txBody>
      </p:sp>
    </p:spTree>
    <p:extLst>
      <p:ext uri="{BB962C8B-B14F-4D97-AF65-F5344CB8AC3E}">
        <p14:creationId xmlns:p14="http://schemas.microsoft.com/office/powerpoint/2010/main" val="206054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7" name="Picture 13" descr="\\psf\Host\Volumes\Bildarchiv\2_Logos\0_GFT_Group_Logos_Pack\02_Screen\01_Vector\GFT\illustrator_6\GFT_Logo_RGB.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p:custDataLst>
              <p:tags r:id="rId11"/>
            </p:custDataLst>
            <p:extLst>
              <p:ext uri="{D42A27DB-BD31-4B8C-83A1-F6EECF244321}">
                <p14:modId xmlns:p14="http://schemas.microsoft.com/office/powerpoint/2010/main" val="26107590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82" name="think-cell Folie" r:id="rId13" imgW="305" imgH="303" progId="TCLayout.ActiveDocument.1">
                  <p:embed/>
                </p:oleObj>
              </mc:Choice>
              <mc:Fallback>
                <p:oleObj name="think-cell Folie" r:id="rId13" imgW="305" imgH="303"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3" name="Text Placeholder 2"/>
          <p:cNvSpPr>
            <a:spLocks noGrp="1"/>
          </p:cNvSpPr>
          <p:nvPr>
            <p:ph type="body" idx="1"/>
          </p:nvPr>
        </p:nvSpPr>
        <p:spPr bwMode="gray">
          <a:xfrm>
            <a:off x="443707" y="1119187"/>
            <a:ext cx="8243888" cy="3362325"/>
          </a:xfrm>
          <a:prstGeom prst="rect">
            <a:avLst/>
          </a:prstGeom>
        </p:spPr>
        <p:txBody>
          <a:bodyPr vert="horz" lIns="0" tIns="0" rIns="0" bIns="0" rtlCol="0">
            <a:normAutofit/>
          </a:bodyPr>
          <a:lstStyle/>
          <a:p>
            <a:pPr lvl="0"/>
            <a:r>
              <a:rPr lang="de-DE" noProof="0" dirty="0" smtClean="0"/>
              <a:t>Edit </a:t>
            </a:r>
            <a:r>
              <a:rPr lang="de-DE" noProof="0" dirty="0" err="1" smtClean="0"/>
              <a:t>text</a:t>
            </a:r>
            <a:r>
              <a:rPr lang="de-DE" noProof="0" dirty="0" smtClean="0"/>
              <a:t> </a:t>
            </a:r>
            <a:r>
              <a:rPr lang="de-DE" noProof="0" dirty="0" err="1" smtClean="0"/>
              <a:t>master</a:t>
            </a:r>
            <a:r>
              <a:rPr lang="de-DE" noProof="0" dirty="0" smtClean="0"/>
              <a:t> </a:t>
            </a:r>
            <a:r>
              <a:rPr lang="de-DE" noProof="0" dirty="0" err="1" smtClean="0"/>
              <a:t>format</a:t>
            </a:r>
            <a:endParaRPr lang="de-DE" noProof="0" dirty="0" smtClean="0"/>
          </a:p>
          <a:p>
            <a:pPr lvl="1"/>
            <a:r>
              <a:rPr lang="de-DE" noProof="0" dirty="0" smtClean="0"/>
              <a:t>2nd </a:t>
            </a:r>
            <a:r>
              <a:rPr lang="de-DE" noProof="0" dirty="0" err="1" smtClean="0"/>
              <a:t>level</a:t>
            </a:r>
            <a:endParaRPr lang="de-DE" noProof="0" dirty="0" smtClean="0"/>
          </a:p>
          <a:p>
            <a:pPr lvl="2"/>
            <a:r>
              <a:rPr lang="de-DE" noProof="0" dirty="0" smtClean="0"/>
              <a:t>3rd </a:t>
            </a:r>
            <a:r>
              <a:rPr lang="de-DE" noProof="0" dirty="0" err="1" smtClean="0"/>
              <a:t>level</a:t>
            </a:r>
            <a:endParaRPr lang="de-DE" noProof="0" dirty="0" smtClean="0"/>
          </a:p>
          <a:p>
            <a:pPr lvl="3"/>
            <a:r>
              <a:rPr lang="de-DE" noProof="0" dirty="0" smtClean="0"/>
              <a:t>4th </a:t>
            </a:r>
            <a:r>
              <a:rPr lang="de-DE" noProof="0" dirty="0" err="1" smtClean="0"/>
              <a:t>level</a:t>
            </a:r>
            <a:endParaRPr lang="de-DE" noProof="0" dirty="0" smtClean="0"/>
          </a:p>
          <a:p>
            <a:pPr lvl="4"/>
            <a:r>
              <a:rPr lang="de-DE" noProof="0" dirty="0" smtClean="0"/>
              <a:t>5th </a:t>
            </a:r>
            <a:r>
              <a:rPr lang="de-DE" noProof="0" dirty="0" err="1" smtClean="0"/>
              <a:t>level</a:t>
            </a:r>
            <a:endParaRPr lang="en-GB" noProof="0" dirty="0"/>
          </a:p>
        </p:txBody>
      </p:sp>
      <p:cxnSp>
        <p:nvCxnSpPr>
          <p:cNvPr id="18" name="Gerader Verbinder 17"/>
          <p:cNvCxnSpPr/>
          <p:nvPr/>
        </p:nvCxnSpPr>
        <p:spPr bwMode="gray">
          <a:xfrm>
            <a:off x="450850" y="791141"/>
            <a:ext cx="824388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26670" y="4799647"/>
            <a:ext cx="9197340"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gray">
          <a:xfrm>
            <a:off x="444503" y="347341"/>
            <a:ext cx="6692104" cy="221599"/>
          </a:xfrm>
          <a:prstGeom prst="rect">
            <a:avLst/>
          </a:prstGeom>
        </p:spPr>
        <p:txBody>
          <a:bodyPr vert="horz" wrap="square" lIns="0" tIns="0" rIns="0" bIns="0" rtlCol="0" anchor="t">
            <a:spAutoFit/>
          </a:bodyPr>
          <a:lstStyle/>
          <a:p>
            <a:r>
              <a:rPr lang="en-GB" noProof="0" dirty="0" smtClean="0"/>
              <a:t>Action Title</a:t>
            </a:r>
            <a:endParaRPr lang="en-GB" noProof="0" dirty="0"/>
          </a:p>
        </p:txBody>
      </p:sp>
      <p:sp>
        <p:nvSpPr>
          <p:cNvPr id="25" name="Textfeld 24"/>
          <p:cNvSpPr txBox="1"/>
          <p:nvPr/>
        </p:nvSpPr>
        <p:spPr bwMode="gray">
          <a:xfrm>
            <a:off x="451646" y="4922468"/>
            <a:ext cx="520976" cy="123111"/>
          </a:xfrm>
          <a:prstGeom prst="rect">
            <a:avLst/>
          </a:prstGeom>
          <a:noFill/>
        </p:spPr>
        <p:txBody>
          <a:bodyPr wrap="none" lIns="0" tIns="0" rIns="0" bIns="0" rtlCol="0" anchor="ctr">
            <a:spAutoFit/>
          </a:bodyPr>
          <a:lstStyle/>
          <a:p>
            <a:pPr defTabSz="685800"/>
            <a:r>
              <a:rPr lang="de-DE" sz="800" dirty="0" smtClean="0">
                <a:solidFill>
                  <a:srgbClr val="C8C8C8"/>
                </a:solidFill>
              </a:rPr>
              <a:t>GFT Group</a:t>
            </a:r>
            <a:endParaRPr lang="de-DE" sz="800" dirty="0">
              <a:solidFill>
                <a:srgbClr val="C8C8C8"/>
              </a:solidFill>
            </a:endParaRPr>
          </a:p>
        </p:txBody>
      </p:sp>
      <p:sp>
        <p:nvSpPr>
          <p:cNvPr id="26" name="Textfeld 25"/>
          <p:cNvSpPr txBox="1"/>
          <p:nvPr/>
        </p:nvSpPr>
        <p:spPr bwMode="gray">
          <a:xfrm>
            <a:off x="7846708" y="4922468"/>
            <a:ext cx="519373" cy="123111"/>
          </a:xfrm>
          <a:prstGeom prst="rect">
            <a:avLst/>
          </a:prstGeom>
          <a:noFill/>
        </p:spPr>
        <p:txBody>
          <a:bodyPr wrap="none" lIns="0" tIns="0" rIns="0" bIns="0" rtlCol="0" anchor="ctr">
            <a:spAutoFit/>
          </a:bodyPr>
          <a:lstStyle/>
          <a:p>
            <a:pPr algn="r" defTabSz="685800"/>
            <a:r>
              <a:rPr lang="pl-PL" sz="800" dirty="0" smtClean="0">
                <a:solidFill>
                  <a:srgbClr val="C8C8C8"/>
                </a:solidFill>
              </a:rPr>
              <a:t>16.12</a:t>
            </a:r>
            <a:r>
              <a:rPr lang="de-DE" sz="800" dirty="0" smtClean="0">
                <a:solidFill>
                  <a:srgbClr val="C8C8C8"/>
                </a:solidFill>
              </a:rPr>
              <a:t>.2015</a:t>
            </a:r>
          </a:p>
        </p:txBody>
      </p:sp>
      <p:sp>
        <p:nvSpPr>
          <p:cNvPr id="27" name="Textfeld 26"/>
          <p:cNvSpPr txBox="1"/>
          <p:nvPr/>
        </p:nvSpPr>
        <p:spPr bwMode="gray">
          <a:xfrm>
            <a:off x="8488458" y="4922468"/>
            <a:ext cx="203581" cy="123111"/>
          </a:xfrm>
          <a:prstGeom prst="rect">
            <a:avLst/>
          </a:prstGeom>
          <a:noFill/>
        </p:spPr>
        <p:txBody>
          <a:bodyPr wrap="none" lIns="0" tIns="0" rIns="0" bIns="0" rtlCol="0" anchor="ctr">
            <a:spAutoFit/>
          </a:bodyPr>
          <a:lstStyle/>
          <a:p>
            <a:pPr algn="r" defTabSz="685800"/>
            <a:fld id="{9BEB56B1-47F9-4FE5-8C4A-1727C808D5EE}" type="slidenum">
              <a:rPr lang="de-DE" sz="800" smtClean="0">
                <a:solidFill>
                  <a:srgbClr val="C8C8C8"/>
                </a:solidFill>
              </a:rPr>
              <a:pPr algn="r" defTabSz="685800"/>
              <a:t>‹#›</a:t>
            </a:fld>
            <a:endParaRPr lang="de-DE" sz="800" dirty="0">
              <a:solidFill>
                <a:srgbClr val="C8C8C8"/>
              </a:solidFill>
            </a:endParaRPr>
          </a:p>
        </p:txBody>
      </p:sp>
      <p:cxnSp>
        <p:nvCxnSpPr>
          <p:cNvPr id="28" name="Gerader Verbinder 27"/>
          <p:cNvCxnSpPr/>
          <p:nvPr/>
        </p:nvCxnSpPr>
        <p:spPr bwMode="gray">
          <a:xfrm flipV="1">
            <a:off x="8455978" y="4880837"/>
            <a:ext cx="0" cy="206373"/>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451645"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4488656"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46561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86947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51645"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4488656"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46561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86947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rot="16200000">
            <a:off x="-142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rot="16200000">
            <a:off x="-142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rot="16200000">
            <a:off x="-142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rot="16200000">
            <a:off x="9286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rot="16200000">
            <a:off x="9286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rot="16200000">
            <a:off x="9286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8479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iming>
    <p:tnLst>
      <p:par>
        <p:cTn id="1" dur="indefinite" restart="never" nodeType="tmRoot"/>
      </p:par>
    </p:tnLst>
  </p:timing>
  <p:txStyles>
    <p:titleStyle>
      <a:lvl1pPr algn="l" defTabSz="685800" rtl="0" eaLnBrk="1" latinLnBrk="0" hangingPunct="1">
        <a:lnSpc>
          <a:spcPts val="1700"/>
        </a:lnSpc>
        <a:spcBef>
          <a:spcPct val="0"/>
        </a:spcBef>
        <a:buNone/>
        <a:defRPr sz="1600" b="1" kern="1200">
          <a:solidFill>
            <a:schemeClr val="accent1"/>
          </a:solidFill>
          <a:latin typeface="+mn-lt"/>
          <a:ea typeface="+mj-ea"/>
          <a:cs typeface="+mj-cs"/>
        </a:defRPr>
      </a:lvl1pPr>
    </p:titleStyle>
    <p:body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
          <p15:clr>
            <a:srgbClr val="FBAE40"/>
          </p15:clr>
        </p15:guide>
        <p15:guide id="2" pos="5477">
          <p15:clr>
            <a:srgbClr val="FBAE40"/>
          </p15:clr>
        </p15:guide>
        <p15:guide id="3" pos="2828">
          <p15:clr>
            <a:srgbClr val="FBAE40"/>
          </p15:clr>
        </p15:guide>
        <p15:guide id="4" pos="2933">
          <p15:clr>
            <a:srgbClr val="FBAE40"/>
          </p15:clr>
        </p15:guide>
        <p15:guide id="5" orient="horz" pos="705">
          <p15:clr>
            <a:srgbClr val="FBAE40"/>
          </p15:clr>
        </p15:guide>
        <p15:guide id="6" orient="horz" pos="2823">
          <p15:clr>
            <a:srgbClr val="FBAE40"/>
          </p15:clr>
        </p15:guide>
        <p15:guide id="7" orient="horz" pos="2996">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oapui.org/"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localhost:8090/holidayService/?wsd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cxf.apache.org/"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ftp.piotrkosoft.net/pub/mirrors/ftp.apache.org/cxf/3.1.6/apache-cxf-3.1.6.zi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web_service_specification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8090/HolidayService"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en.wikipedia.org/wiki/Web_Services_Description_Language#Example_WSDL_fil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download.eclipse.org/buildship/updates/e45/releases/1.0"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8090/holidayService/?wsdl"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localhost:8090/holidayService/?xsd=hr.xs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42975" y="1941508"/>
            <a:ext cx="5814817" cy="1808187"/>
          </a:xfrm>
        </p:spPr>
        <p:txBody>
          <a:bodyPr/>
          <a:lstStyle/>
          <a:p>
            <a:r>
              <a:rPr lang="pl-PL" dirty="0" smtClean="0"/>
              <a:t>WdSR - ćwiczenie 3 (SOAP)</a:t>
            </a:r>
            <a:br>
              <a:rPr lang="pl-PL" dirty="0" smtClean="0"/>
            </a:br>
            <a:r>
              <a:rPr lang="pl-PL" sz="1400" dirty="0" smtClean="0"/>
              <a:t>Web Services - SOAP</a:t>
            </a:r>
            <a:endParaRPr lang="de-DE" sz="1400" dirty="0"/>
          </a:p>
        </p:txBody>
      </p:sp>
      <p:sp>
        <p:nvSpPr>
          <p:cNvPr id="4" name="Textplatzhalter 3"/>
          <p:cNvSpPr>
            <a:spLocks noGrp="1"/>
          </p:cNvSpPr>
          <p:nvPr>
            <p:ph type="subTitle" idx="1"/>
          </p:nvPr>
        </p:nvSpPr>
        <p:spPr>
          <a:xfrm>
            <a:off x="976312" y="4009608"/>
            <a:ext cx="5232400" cy="677108"/>
          </a:xfrm>
        </p:spPr>
        <p:txBody>
          <a:bodyPr/>
          <a:lstStyle/>
          <a:p>
            <a:r>
              <a:rPr lang="pl-PL" dirty="0" smtClean="0"/>
              <a:t>Autor: Marek Strejczek</a:t>
            </a:r>
          </a:p>
          <a:p>
            <a:r>
              <a:rPr lang="pl-PL" dirty="0" smtClean="0"/>
              <a:t>Prowadzący: Daniel Boguszewicz</a:t>
            </a:r>
            <a:endParaRPr lang="de-DE" dirty="0" smtClean="0"/>
          </a:p>
          <a:p>
            <a:r>
              <a:rPr lang="pl-PL" dirty="0" smtClean="0"/>
              <a:t>Lato </a:t>
            </a:r>
            <a:r>
              <a:rPr lang="pl-PL" dirty="0" smtClean="0"/>
              <a:t>2017</a:t>
            </a:r>
            <a:endParaRPr lang="pl-PL" dirty="0" smtClean="0"/>
          </a:p>
          <a:p>
            <a:r>
              <a:rPr lang="pl-PL" dirty="0" smtClean="0"/>
              <a:t>Wersja 1.0</a:t>
            </a:r>
            <a:endParaRPr lang="de-DE" dirty="0"/>
          </a:p>
        </p:txBody>
      </p:sp>
    </p:spTree>
    <p:extLst>
      <p:ext uri="{BB962C8B-B14F-4D97-AF65-F5344CB8AC3E}">
        <p14:creationId xmlns:p14="http://schemas.microsoft.com/office/powerpoint/2010/main" val="3230101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SOAP Client</a:t>
            </a:r>
            <a:br>
              <a:rPr lang="pl-PL" dirty="0" smtClean="0"/>
            </a:br>
            <a:r>
              <a:rPr lang="pl-PL" dirty="0" smtClean="0"/>
              <a:t>Ćwiczenia z używania 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6587012" cy="3362325"/>
          </a:xfrm>
        </p:spPr>
        <p:txBody>
          <a:bodyPr>
            <a:normAutofit/>
          </a:bodyPr>
          <a:lstStyle/>
          <a:p>
            <a:r>
              <a:rPr lang="pl-PL" sz="1050" dirty="0" smtClean="0"/>
              <a:t>Uruchom aplikację typu SOAP Client (np. SoapUI - </a:t>
            </a:r>
            <a:r>
              <a:rPr lang="pl-PL" sz="1050" dirty="0" smtClean="0">
                <a:hlinkClick r:id="rId3"/>
              </a:rPr>
              <a:t>www.soapui.org</a:t>
            </a:r>
            <a:r>
              <a:rPr lang="pl-PL" sz="1050" dirty="0" smtClean="0"/>
              <a:t>).</a:t>
            </a:r>
          </a:p>
          <a:p>
            <a:pPr lvl="1"/>
            <a:r>
              <a:rPr lang="pl-PL" sz="850" dirty="0" smtClean="0"/>
              <a:t>Zaimportuj opis WSDL (</a:t>
            </a:r>
            <a:r>
              <a:rPr lang="pl-PL" sz="850" dirty="0" smtClean="0">
                <a:hlinkClick r:id="rId4"/>
              </a:rPr>
              <a:t>http</a:t>
            </a:r>
            <a:r>
              <a:rPr lang="pl-PL" sz="850" dirty="0">
                <a:hlinkClick r:id="rId4"/>
              </a:rPr>
              <a:t>://</a:t>
            </a:r>
            <a:r>
              <a:rPr lang="pl-PL" sz="850" dirty="0" smtClean="0">
                <a:hlinkClick r:id="rId4"/>
              </a:rPr>
              <a:t>localhost:8090/holidayService</a:t>
            </a:r>
            <a:r>
              <a:rPr lang="pl-PL" sz="850" dirty="0">
                <a:hlinkClick r:id="rId4"/>
              </a:rPr>
              <a:t>/?</a:t>
            </a:r>
            <a:r>
              <a:rPr lang="pl-PL" sz="850" dirty="0" smtClean="0">
                <a:hlinkClick r:id="rId4"/>
              </a:rPr>
              <a:t>wsdl</a:t>
            </a:r>
            <a:r>
              <a:rPr lang="pl-PL" sz="850" dirty="0" smtClean="0"/>
              <a:t>)</a:t>
            </a:r>
            <a:endParaRPr lang="pl-PL" sz="850" dirty="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6" name="Picture 5"/>
          <p:cNvPicPr>
            <a:picLocks noChangeAspect="1"/>
          </p:cNvPicPr>
          <p:nvPr/>
        </p:nvPicPr>
        <p:blipFill>
          <a:blip r:embed="rId5"/>
          <a:stretch>
            <a:fillRect/>
          </a:stretch>
        </p:blipFill>
        <p:spPr>
          <a:xfrm>
            <a:off x="1702222" y="1648671"/>
            <a:ext cx="3816351" cy="1830291"/>
          </a:xfrm>
          <a:prstGeom prst="rect">
            <a:avLst/>
          </a:prstGeom>
        </p:spPr>
      </p:pic>
      <p:pic>
        <p:nvPicPr>
          <p:cNvPr id="9" name="Picture 8"/>
          <p:cNvPicPr>
            <a:picLocks noChangeAspect="1"/>
          </p:cNvPicPr>
          <p:nvPr/>
        </p:nvPicPr>
        <p:blipFill>
          <a:blip r:embed="rId6"/>
          <a:stretch>
            <a:fillRect/>
          </a:stretch>
        </p:blipFill>
        <p:spPr>
          <a:xfrm>
            <a:off x="5438985" y="3563037"/>
            <a:ext cx="1512147" cy="712454"/>
          </a:xfrm>
          <a:prstGeom prst="rect">
            <a:avLst/>
          </a:prstGeom>
        </p:spPr>
      </p:pic>
    </p:spTree>
    <p:extLst>
      <p:ext uri="{BB962C8B-B14F-4D97-AF65-F5344CB8AC3E}">
        <p14:creationId xmlns:p14="http://schemas.microsoft.com/office/powerpoint/2010/main" val="28856685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SOAP Client</a:t>
            </a:r>
            <a:br>
              <a:rPr lang="pl-PL" dirty="0" smtClean="0"/>
            </a:br>
            <a:r>
              <a:rPr lang="pl-PL" dirty="0" smtClean="0"/>
              <a:t>Ćwiczenia z używania 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8293892" cy="3362325"/>
          </a:xfrm>
        </p:spPr>
        <p:txBody>
          <a:bodyPr>
            <a:normAutofit/>
          </a:bodyPr>
          <a:lstStyle/>
          <a:p>
            <a:r>
              <a:rPr lang="pl-PL" sz="850" dirty="0" smtClean="0"/>
              <a:t>Narzędzia typu SOAP Client są w stanie wygenerować automatycznie żądanie (adres usługi, szkielet komunikatu SOAP) na podstawie zaimportowanego opisu usługi w formacie WSDL.</a:t>
            </a:r>
          </a:p>
          <a:p>
            <a:pPr lvl="1"/>
            <a:r>
              <a:rPr lang="pl-PL" sz="650" dirty="0" smtClean="0"/>
              <a:t>Uzupełnij znaki zapytania w komunikacie SOAP i wyślij żądanie do serwera.</a:t>
            </a:r>
          </a:p>
          <a:p>
            <a:pPr lvl="1"/>
            <a:r>
              <a:rPr lang="pl-PL" sz="650" dirty="0" smtClean="0"/>
              <a:t>Przeanalizuj żądanie i otrzymaną odpowiedź serwera. Dopasuj odpowiednie części komunikatu SOAP do pliku WSDL i XSD, które widziałeś wcześniej.</a:t>
            </a:r>
            <a:endParaRPr lang="pl-PL" sz="650" dirty="0"/>
          </a:p>
        </p:txBody>
      </p:sp>
      <p:pic>
        <p:nvPicPr>
          <p:cNvPr id="2" name="Picture 1"/>
          <p:cNvPicPr>
            <a:picLocks noChangeAspect="1"/>
          </p:cNvPicPr>
          <p:nvPr/>
        </p:nvPicPr>
        <p:blipFill>
          <a:blip r:embed="rId3"/>
          <a:stretch>
            <a:fillRect/>
          </a:stretch>
        </p:blipFill>
        <p:spPr>
          <a:xfrm>
            <a:off x="457911" y="1676083"/>
            <a:ext cx="6572809" cy="3017838"/>
          </a:xfrm>
          <a:prstGeom prst="rect">
            <a:avLst/>
          </a:prstGeom>
        </p:spPr>
      </p:pic>
    </p:spTree>
    <p:extLst>
      <p:ext uri="{BB962C8B-B14F-4D97-AF65-F5344CB8AC3E}">
        <p14:creationId xmlns:p14="http://schemas.microsoft.com/office/powerpoint/2010/main" val="2088384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SOAP Client</a:t>
            </a:r>
            <a:br>
              <a:rPr lang="pl-PL" dirty="0" smtClean="0"/>
            </a:br>
            <a:r>
              <a:rPr lang="pl-PL" dirty="0" smtClean="0"/>
              <a:t>Ćwiczenia z używania 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Zobacz jak wygląda odpowiedź z informacją o błędzie (SOAPFault):</a:t>
            </a:r>
          </a:p>
          <a:p>
            <a:pPr lvl="1"/>
            <a:r>
              <a:rPr lang="pl-PL" sz="850" dirty="0" smtClean="0"/>
              <a:t>Wyślij komunikat z operacją nieobsługiwaną przez usługę HumanResourceService:</a:t>
            </a:r>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3" name="Picture 2"/>
          <p:cNvPicPr>
            <a:picLocks noChangeAspect="1"/>
          </p:cNvPicPr>
          <p:nvPr/>
        </p:nvPicPr>
        <p:blipFill>
          <a:blip r:embed="rId3"/>
          <a:stretch>
            <a:fillRect/>
          </a:stretch>
        </p:blipFill>
        <p:spPr>
          <a:xfrm>
            <a:off x="56835" y="1730268"/>
            <a:ext cx="9026945" cy="3004291"/>
          </a:xfrm>
          <a:prstGeom prst="rect">
            <a:avLst/>
          </a:prstGeom>
        </p:spPr>
      </p:pic>
    </p:spTree>
    <p:extLst>
      <p:ext uri="{BB962C8B-B14F-4D97-AF65-F5344CB8AC3E}">
        <p14:creationId xmlns:p14="http://schemas.microsoft.com/office/powerpoint/2010/main" val="2519267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stokąt zaokrąglony 11"/>
          <p:cNvSpPr/>
          <p:nvPr/>
        </p:nvSpPr>
        <p:spPr>
          <a:xfrm>
            <a:off x="1839401" y="2407553"/>
            <a:ext cx="4463962" cy="19765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JVM</a:t>
            </a:r>
          </a:p>
        </p:txBody>
      </p:sp>
      <p:sp>
        <p:nvSpPr>
          <p:cNvPr id="7" name="Titel 6"/>
          <p:cNvSpPr>
            <a:spLocks noGrp="1"/>
          </p:cNvSpPr>
          <p:nvPr>
            <p:ph type="title"/>
          </p:nvPr>
        </p:nvSpPr>
        <p:spPr/>
        <p:txBody>
          <a:bodyPr/>
          <a:lstStyle/>
          <a:p>
            <a:r>
              <a:rPr lang="pl-PL" dirty="0"/>
              <a:t>Ćwiczenie </a:t>
            </a:r>
            <a:r>
              <a:rPr lang="pl-PL" dirty="0" smtClean="0"/>
              <a:t>SOAPClient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7986308" cy="3362325"/>
          </a:xfrm>
        </p:spPr>
        <p:txBody>
          <a:bodyPr>
            <a:normAutofit/>
          </a:bodyPr>
          <a:lstStyle/>
          <a:p>
            <a:r>
              <a:rPr lang="pl-PL" dirty="0" smtClean="0"/>
              <a:t>Uruchom testy:</a:t>
            </a:r>
          </a:p>
          <a:p>
            <a:pPr lvl="1"/>
            <a:r>
              <a:rPr lang="pl-PL" dirty="0" err="1" smtClean="0"/>
              <a:t>gradlew</a:t>
            </a:r>
            <a:r>
              <a:rPr lang="pl-PL" dirty="0" smtClean="0"/>
              <a:t> test</a:t>
            </a:r>
          </a:p>
          <a:p>
            <a:pPr lvl="1"/>
            <a:r>
              <a:rPr lang="pl-PL" dirty="0" smtClean="0"/>
              <a:t>Na potrzeby testów zarówno serwer, jak i klient działają w tej samej maszynie wirtualnej Java.</a:t>
            </a:r>
          </a:p>
          <a:p>
            <a:pPr lvl="1"/>
            <a:r>
              <a:rPr lang="pl-PL" dirty="0" smtClean="0"/>
              <a:t>Jak zwykle na początku ćwiczenia - testy zakończyły się błędami.</a:t>
            </a:r>
            <a:endParaRPr lang="pl-PL" dirty="0"/>
          </a:p>
          <a:p>
            <a:endParaRPr lang="pl-PL" dirty="0" smtClean="0"/>
          </a:p>
          <a:p>
            <a:endParaRPr lang="pl-PL" dirty="0" smtClean="0"/>
          </a:p>
        </p:txBody>
      </p:sp>
      <p:sp>
        <p:nvSpPr>
          <p:cNvPr id="8" name="Prostokąt zaokrąglony 7"/>
          <p:cNvSpPr/>
          <p:nvPr/>
        </p:nvSpPr>
        <p:spPr>
          <a:xfrm>
            <a:off x="4729471" y="2674302"/>
            <a:ext cx="1495221"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smtClean="0">
                <a:solidFill>
                  <a:schemeClr val="tx1"/>
                </a:solidFill>
              </a:rPr>
              <a:t>HumanResourceService</a:t>
            </a:r>
            <a:endParaRPr lang="pl-PL" sz="1200" dirty="0">
              <a:solidFill>
                <a:schemeClr val="tx1"/>
              </a:solidFill>
            </a:endParaRPr>
          </a:p>
        </p:txBody>
      </p:sp>
      <p:sp>
        <p:nvSpPr>
          <p:cNvPr id="9" name="Prostokąt zaokrąglony 8"/>
          <p:cNvSpPr/>
          <p:nvPr/>
        </p:nvSpPr>
        <p:spPr>
          <a:xfrm>
            <a:off x="2153956" y="2674302"/>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smtClean="0">
                <a:solidFill>
                  <a:schemeClr val="tx1"/>
                </a:solidFill>
              </a:rPr>
              <a:t>HolidayClient</a:t>
            </a:r>
            <a:endParaRPr lang="pl-PL" sz="1200" dirty="0">
              <a:solidFill>
                <a:schemeClr val="tx1"/>
              </a:solidFill>
            </a:endParaRPr>
          </a:p>
        </p:txBody>
      </p:sp>
      <p:cxnSp>
        <p:nvCxnSpPr>
          <p:cNvPr id="10" name="Łącznik prosty ze strzałką 9"/>
          <p:cNvCxnSpPr>
            <a:stCxn id="9" idx="3"/>
          </p:cNvCxnSpPr>
          <p:nvPr/>
        </p:nvCxnSpPr>
        <p:spPr>
          <a:xfrm>
            <a:off x="3413293" y="2993716"/>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 name="Prostokąt zaokrąglony 12"/>
          <p:cNvSpPr/>
          <p:nvPr/>
        </p:nvSpPr>
        <p:spPr>
          <a:xfrm>
            <a:off x="2153955" y="3615841"/>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smtClean="0">
                <a:solidFill>
                  <a:schemeClr val="tx1"/>
                </a:solidFill>
              </a:rPr>
              <a:t>HolidayClientTest</a:t>
            </a:r>
            <a:endParaRPr lang="pl-PL" sz="1200" dirty="0">
              <a:solidFill>
                <a:schemeClr val="tx1"/>
              </a:solidFill>
            </a:endParaRPr>
          </a:p>
        </p:txBody>
      </p:sp>
      <p:cxnSp>
        <p:nvCxnSpPr>
          <p:cNvPr id="14" name="Łącznik prosty ze strzałką 13"/>
          <p:cNvCxnSpPr>
            <a:stCxn id="13" idx="0"/>
            <a:endCxn id="9" idx="2"/>
          </p:cNvCxnSpPr>
          <p:nvPr/>
        </p:nvCxnSpPr>
        <p:spPr>
          <a:xfrm flipV="1">
            <a:off x="2783624" y="3313130"/>
            <a:ext cx="1" cy="302711"/>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6" name="pole tekstowe 30"/>
          <p:cNvSpPr txBox="1"/>
          <p:nvPr/>
        </p:nvSpPr>
        <p:spPr>
          <a:xfrm>
            <a:off x="3666511" y="3030312"/>
            <a:ext cx="770351" cy="123111"/>
          </a:xfrm>
          <a:prstGeom prst="rect">
            <a:avLst/>
          </a:prstGeom>
          <a:noFill/>
        </p:spPr>
        <p:txBody>
          <a:bodyPr wrap="square" lIns="0" tIns="0" rIns="0" bIns="0" rtlCol="0">
            <a:spAutoFit/>
          </a:bodyPr>
          <a:lstStyle/>
          <a:p>
            <a:r>
              <a:rPr lang="pl-PL" sz="800" i="1" dirty="0" smtClean="0"/>
              <a:t>HolidayRequest</a:t>
            </a:r>
            <a:endParaRPr lang="pl-PL" sz="600" dirty="0" smtClean="0"/>
          </a:p>
        </p:txBody>
      </p:sp>
    </p:spTree>
    <p:extLst>
      <p:ext uri="{BB962C8B-B14F-4D97-AF65-F5344CB8AC3E}">
        <p14:creationId xmlns:p14="http://schemas.microsoft.com/office/powerpoint/2010/main" val="1424189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a:t>Ćwiczenie </a:t>
            </a:r>
            <a:r>
              <a:rPr lang="pl-PL" dirty="0" smtClean="0"/>
              <a:t>SOAP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4" name="Symbol zastępczy zawartości 1"/>
          <p:cNvSpPr>
            <a:spLocks noGrp="1"/>
          </p:cNvSpPr>
          <p:nvPr>
            <p:ph idx="1"/>
          </p:nvPr>
        </p:nvSpPr>
        <p:spPr>
          <a:xfrm>
            <a:off x="443708" y="1119187"/>
            <a:ext cx="7986308" cy="3362325"/>
          </a:xfrm>
        </p:spPr>
        <p:txBody>
          <a:bodyPr>
            <a:normAutofit/>
          </a:bodyPr>
          <a:lstStyle/>
          <a:p>
            <a:r>
              <a:rPr lang="pl-PL" dirty="0" smtClean="0"/>
              <a:t>Zadanie: zaimplementuj wywołania serwera web service’ów (czyli stronę kliencką)</a:t>
            </a:r>
          </a:p>
          <a:p>
            <a:pPr lvl="1"/>
            <a:r>
              <a:rPr lang="pl-PL" dirty="0" smtClean="0"/>
              <a:t>Część serwerowa i szkielet strony klienckiej jest już zaimplementowany.</a:t>
            </a:r>
          </a:p>
          <a:p>
            <a:pPr lvl="2"/>
            <a:r>
              <a:rPr lang="pl-PL" dirty="0" smtClean="0"/>
              <a:t>Serwer używany w testach udostępnia taką samą usługę, co serwer HolidayServerApp.</a:t>
            </a:r>
          </a:p>
          <a:p>
            <a:pPr lvl="1"/>
            <a:r>
              <a:rPr lang="pl-PL" dirty="0"/>
              <a:t>Z</a:t>
            </a:r>
            <a:r>
              <a:rPr lang="pl-PL" dirty="0" smtClean="0"/>
              <a:t>modyfikuj klasę wdsr.exercise3.hr.HolidayClient w module client.</a:t>
            </a:r>
          </a:p>
          <a:p>
            <a:pPr lvl="1"/>
            <a:r>
              <a:rPr lang="pl-PL" dirty="0" smtClean="0"/>
              <a:t>Zaimplementuj metody w tej klasie tak, aby działały zgodnie z dokumentacją javadoc.</a:t>
            </a:r>
          </a:p>
          <a:p>
            <a:pPr lvl="1"/>
            <a:endParaRPr lang="pl-PL" dirty="0"/>
          </a:p>
          <a:p>
            <a:pPr lvl="1"/>
            <a:r>
              <a:rPr lang="pl-PL" sz="600" dirty="0" smtClean="0"/>
              <a:t>Hint:</a:t>
            </a:r>
          </a:p>
          <a:p>
            <a:pPr lvl="2"/>
            <a:r>
              <a:rPr lang="pl-PL" sz="600" dirty="0" smtClean="0"/>
              <a:t>Nie buduj komunikatu SOAP ręcznie – użyj kompilatora typu WSDL2Java aby z plików WSDL i XSD udostępnianych przez serwer wygenerować klasy w języku Java.</a:t>
            </a:r>
          </a:p>
          <a:p>
            <a:pPr lvl="2"/>
            <a:r>
              <a:rPr lang="pl-PL" sz="600" dirty="0" smtClean="0"/>
              <a:t>Pliki WSDL i XSD udostępniane przez HolidayServerApp zapisz na lokalnym dysku.</a:t>
            </a:r>
          </a:p>
          <a:p>
            <a:pPr lvl="2"/>
            <a:r>
              <a:rPr lang="pl-PL" sz="600" dirty="0"/>
              <a:t>Wykonaj komendę: </a:t>
            </a:r>
            <a:endParaRPr lang="pl-PL" sz="600" dirty="0" smtClean="0"/>
          </a:p>
          <a:p>
            <a:pPr lvl="3"/>
            <a:r>
              <a:rPr lang="pl-PL" sz="600" dirty="0" smtClean="0">
                <a:latin typeface="Courier New" panose="02070309020205020404" pitchFamily="49" charset="0"/>
                <a:cs typeface="Courier New" panose="02070309020205020404" pitchFamily="49" charset="0"/>
              </a:rPr>
              <a:t>wsdl2java.bat </a:t>
            </a:r>
            <a:r>
              <a:rPr lang="pl-PL" sz="600" dirty="0">
                <a:latin typeface="Courier New" panose="02070309020205020404" pitchFamily="49" charset="0"/>
                <a:cs typeface="Courier New" panose="02070309020205020404" pitchFamily="49" charset="0"/>
              </a:rPr>
              <a:t>-p wdsr.exercise3.hr.ws -sn HumanResourceService </a:t>
            </a:r>
            <a:r>
              <a:rPr lang="pl-PL" sz="600" dirty="0" smtClean="0">
                <a:latin typeface="Courier New" panose="02070309020205020404" pitchFamily="49" charset="0"/>
                <a:cs typeface="Courier New" panose="02070309020205020404" pitchFamily="49" charset="0"/>
              </a:rPr>
              <a:t>hr.wsdl</a:t>
            </a:r>
          </a:p>
          <a:p>
            <a:pPr lvl="3"/>
            <a:r>
              <a:rPr lang="pl-PL" sz="600" dirty="0" smtClean="0"/>
              <a:t>Powyższa komenda zakłada użycie pliku wsdl2java.bat z dystrybucji </a:t>
            </a:r>
            <a:r>
              <a:rPr lang="pl-PL" sz="600" dirty="0" smtClean="0">
                <a:hlinkClick r:id="rId3"/>
              </a:rPr>
              <a:t>Apache CXF</a:t>
            </a:r>
            <a:r>
              <a:rPr lang="pl-PL" sz="600" dirty="0"/>
              <a:t> (https://cxf.apache.org</a:t>
            </a:r>
            <a:r>
              <a:rPr lang="pl-PL" sz="600" dirty="0" smtClean="0"/>
              <a:t>/)</a:t>
            </a:r>
          </a:p>
          <a:p>
            <a:pPr lvl="4"/>
            <a:r>
              <a:rPr lang="pl-PL" sz="600" dirty="0">
                <a:hlinkClick r:id="rId4"/>
              </a:rPr>
              <a:t>http://</a:t>
            </a:r>
            <a:r>
              <a:rPr lang="pl-PL" sz="600" dirty="0" smtClean="0">
                <a:hlinkClick r:id="rId4"/>
              </a:rPr>
              <a:t>ftp.piotrkosoft.net/pub/mirrors/ftp.apache.org/cxf/3.1.6/apache-cxf-3.1.6.zip</a:t>
            </a:r>
            <a:endParaRPr lang="pl-PL" sz="600" dirty="0" smtClean="0"/>
          </a:p>
          <a:p>
            <a:pPr lvl="2"/>
            <a:r>
              <a:rPr lang="pl-PL" sz="600" dirty="0" smtClean="0"/>
              <a:t>W podkatalogu wdsr/exercise3/hr/ws zostaną wygenerowane klasy odpowiadające typom zdefiniowanym w pliku XSD oraz definicje klas reprezentujących serwerową (HumanResource) i kliencką (HumanResourceService) stronę usługi sieciowej. </a:t>
            </a:r>
          </a:p>
          <a:p>
            <a:pPr lvl="2"/>
            <a:r>
              <a:rPr lang="pl-PL" sz="600" dirty="0" smtClean="0"/>
              <a:t>Przenieś wygenerowane klasy *.java do modułu client.</a:t>
            </a:r>
          </a:p>
          <a:p>
            <a:pPr lvl="2"/>
            <a:r>
              <a:rPr lang="pl-PL" sz="600" dirty="0" smtClean="0"/>
              <a:t>Wykorzystaj klasę HumanResourceService aby uzyskać dostęp do usługi sieciowej.</a:t>
            </a:r>
          </a:p>
        </p:txBody>
      </p:sp>
    </p:spTree>
    <p:extLst>
      <p:ext uri="{BB962C8B-B14F-4D97-AF65-F5344CB8AC3E}">
        <p14:creationId xmlns:p14="http://schemas.microsoft.com/office/powerpoint/2010/main" val="1336546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976312" y="2867532"/>
            <a:ext cx="7724458" cy="1523494"/>
          </a:xfrm>
        </p:spPr>
        <p:txBody>
          <a:bodyPr/>
          <a:lstStyle/>
          <a:p>
            <a:r>
              <a:rPr lang="de-DE" dirty="0"/>
              <a:t>GFT </a:t>
            </a:r>
            <a:r>
              <a:rPr lang="pl-PL" dirty="0" smtClean="0"/>
              <a:t>Poland sp. z o.o.</a:t>
            </a:r>
            <a:endParaRPr lang="de-DE" dirty="0"/>
          </a:p>
          <a:p>
            <a:r>
              <a:rPr lang="pl-PL" dirty="0" smtClean="0"/>
              <a:t>Daniel Boguszewicz</a:t>
            </a:r>
            <a:endParaRPr lang="de-DE" dirty="0"/>
          </a:p>
          <a:p>
            <a:r>
              <a:rPr lang="pl-PL" smtClean="0"/>
              <a:t>Java Developer</a:t>
            </a:r>
            <a:endParaRPr lang="de-DE" dirty="0"/>
          </a:p>
          <a:p>
            <a:endParaRPr lang="de-DE" dirty="0"/>
          </a:p>
          <a:p>
            <a:r>
              <a:rPr lang="pl-PL" dirty="0" smtClean="0"/>
              <a:t>Sterlinga 8a</a:t>
            </a:r>
            <a:endParaRPr lang="de-DE" dirty="0"/>
          </a:p>
          <a:p>
            <a:r>
              <a:rPr lang="pl-PL" dirty="0" smtClean="0"/>
              <a:t>91-425 Łódź</a:t>
            </a:r>
          </a:p>
          <a:p>
            <a:r>
              <a:rPr lang="pl-PL" dirty="0" smtClean="0"/>
              <a:t>Poland</a:t>
            </a:r>
            <a:endParaRPr lang="de-DE" dirty="0"/>
          </a:p>
          <a:p>
            <a:endParaRPr lang="de-DE" dirty="0"/>
          </a:p>
          <a:p>
            <a:r>
              <a:rPr lang="pl-PL" dirty="0"/>
              <a:t>d</a:t>
            </a:r>
            <a:r>
              <a:rPr lang="pl-PL" dirty="0" smtClean="0"/>
              <a:t>aniel.boguszewicz</a:t>
            </a:r>
            <a:r>
              <a:rPr lang="de-DE" dirty="0" smtClean="0"/>
              <a:t>@gft.com</a:t>
            </a:r>
            <a:endParaRPr lang="de-DE" dirty="0"/>
          </a:p>
        </p:txBody>
      </p:sp>
    </p:spTree>
    <p:extLst>
      <p:ext uri="{BB962C8B-B14F-4D97-AF65-F5344CB8AC3E}">
        <p14:creationId xmlns:p14="http://schemas.microsoft.com/office/powerpoint/2010/main" val="1405177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SOAP web services</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lnSpcReduction="10000"/>
          </a:bodyPr>
          <a:lstStyle/>
          <a:p>
            <a:pPr lvl="1"/>
            <a:r>
              <a:rPr lang="pl-PL" dirty="0"/>
              <a:t>SOAP </a:t>
            </a:r>
            <a:r>
              <a:rPr lang="pl-PL" dirty="0" smtClean="0"/>
              <a:t>web services – bazują </a:t>
            </a:r>
            <a:r>
              <a:rPr lang="pl-PL" dirty="0"/>
              <a:t>na wymianie ustrukturyzowanej informacji opisanej przy użyciu języka XML</a:t>
            </a:r>
            <a:r>
              <a:rPr lang="pl-PL" dirty="0" smtClean="0"/>
              <a:t>.</a:t>
            </a:r>
          </a:p>
          <a:p>
            <a:pPr lvl="1"/>
            <a:r>
              <a:rPr lang="pl-PL" dirty="0" smtClean="0"/>
              <a:t>Najważniejsze elementy rozwiązań SOAP web services:</a:t>
            </a:r>
          </a:p>
          <a:p>
            <a:pPr lvl="2"/>
            <a:r>
              <a:rPr lang="pl-PL" dirty="0" smtClean="0"/>
              <a:t>SOAP – Simple Object Access Protocol</a:t>
            </a:r>
          </a:p>
          <a:p>
            <a:pPr lvl="3"/>
            <a:r>
              <a:rPr lang="pl-PL" dirty="0" smtClean="0"/>
              <a:t>Protokół komunikacyjny służący do przekazywania zdalnych wywołań.</a:t>
            </a:r>
          </a:p>
          <a:p>
            <a:pPr lvl="3"/>
            <a:endParaRPr lang="pl-PL" dirty="0" smtClean="0"/>
          </a:p>
          <a:p>
            <a:pPr lvl="2"/>
            <a:r>
              <a:rPr lang="pl-PL" dirty="0" smtClean="0"/>
              <a:t>WSDL – Web Services Definition Language (Web Services Description Language w wersji WSDL 2.0)</a:t>
            </a:r>
          </a:p>
          <a:p>
            <a:pPr lvl="3"/>
            <a:r>
              <a:rPr lang="pl-PL" dirty="0" smtClean="0"/>
              <a:t>Język opisu interfejsu usługi.</a:t>
            </a:r>
          </a:p>
          <a:p>
            <a:pPr lvl="3"/>
            <a:endParaRPr lang="pl-PL" dirty="0" smtClean="0"/>
          </a:p>
          <a:p>
            <a:pPr lvl="2"/>
            <a:r>
              <a:rPr lang="pl-PL" dirty="0" smtClean="0"/>
              <a:t>UDDI – Universal Description Discovery and Integration</a:t>
            </a:r>
          </a:p>
          <a:p>
            <a:pPr lvl="3"/>
            <a:r>
              <a:rPr lang="pl-PL" dirty="0" smtClean="0"/>
              <a:t>Protokół uwzględniający rejestr organizacji oraz mechanizm rejestrowania i wyszukiwania usług sieciowych.</a:t>
            </a:r>
          </a:p>
          <a:p>
            <a:pPr lvl="4"/>
            <a:r>
              <a:rPr lang="pl-PL" dirty="0" smtClean="0"/>
              <a:t>White Pages – informacje o dostawcach usług (nazwa firmy, dane kontaktowe itd.)</a:t>
            </a:r>
          </a:p>
          <a:p>
            <a:pPr lvl="4"/>
            <a:r>
              <a:rPr lang="pl-PL" dirty="0" smtClean="0"/>
              <a:t>Yellow Pages – informacje o usługach świadczonych przez dostawców (oparta o ustandaryzowane klasyfikacje).</a:t>
            </a:r>
          </a:p>
          <a:p>
            <a:pPr lvl="4"/>
            <a:r>
              <a:rPr lang="pl-PL" dirty="0" smtClean="0"/>
              <a:t>Green Pages – techniczne opisy usług.</a:t>
            </a:r>
          </a:p>
          <a:p>
            <a:pPr lvl="3"/>
            <a:r>
              <a:rPr lang="pl-PL" dirty="0" smtClean="0"/>
              <a:t>Publiczne rejestry UDDI są praktycznie martwe. Lokalne rejestry UDDI są stosowane przez niektóre korporacje.</a:t>
            </a:r>
          </a:p>
          <a:p>
            <a:pPr lvl="3"/>
            <a:endParaRPr lang="pl-PL" dirty="0" smtClean="0"/>
          </a:p>
          <a:p>
            <a:pPr lvl="3"/>
            <a:endParaRPr lang="pl-PL" dirty="0"/>
          </a:p>
        </p:txBody>
      </p:sp>
    </p:spTree>
    <p:extLst>
      <p:ext uri="{BB962C8B-B14F-4D97-AF65-F5344CB8AC3E}">
        <p14:creationId xmlns:p14="http://schemas.microsoft.com/office/powerpoint/2010/main" val="2788988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Protokół 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4954639" cy="3412172"/>
          </a:xfrm>
        </p:spPr>
        <p:txBody>
          <a:bodyPr>
            <a:normAutofit lnSpcReduction="10000"/>
          </a:bodyPr>
          <a:lstStyle/>
          <a:p>
            <a:r>
              <a:rPr lang="pl-PL" dirty="0" smtClean="0"/>
              <a:t>Neutralny technologicznie. Może być stosowany z różnymi platformami sprzętowymi, programowymi i sieciowymi.</a:t>
            </a:r>
          </a:p>
          <a:p>
            <a:pPr lvl="1"/>
            <a:r>
              <a:rPr lang="pl-PL" dirty="0" smtClean="0"/>
              <a:t>Java, C++, .NET itd.</a:t>
            </a:r>
          </a:p>
          <a:p>
            <a:pPr lvl="1"/>
            <a:r>
              <a:rPr lang="pl-PL" dirty="0" smtClean="0"/>
              <a:t>Najczęściej komunikaty SOAP są przesyłane poprzez protokół HTTP, ale zdarza się wykorzystanie SMTP, JMS i innych protokołów.</a:t>
            </a:r>
          </a:p>
          <a:p>
            <a:pPr lvl="1"/>
            <a:r>
              <a:rPr lang="pl-PL" dirty="0" smtClean="0"/>
              <a:t>Rozszerzalny o dodatkowe możliwości (bezpieczeństwo, niezawodność, transakcyjność).</a:t>
            </a:r>
          </a:p>
          <a:p>
            <a:pPr lvl="2"/>
            <a:r>
              <a:rPr lang="pl-PL" dirty="0" smtClean="0"/>
              <a:t>Zobacz WS-</a:t>
            </a:r>
            <a:r>
              <a:rPr lang="pl-PL" dirty="0"/>
              <a:t>* i inne: </a:t>
            </a:r>
            <a:r>
              <a:rPr lang="pl-PL" dirty="0">
                <a:hlinkClick r:id="rId3"/>
              </a:rPr>
              <a:t>https://</a:t>
            </a:r>
            <a:r>
              <a:rPr lang="pl-PL" dirty="0" smtClean="0">
                <a:hlinkClick r:id="rId3"/>
              </a:rPr>
              <a:t>en.wikipedia.org/wiki/List_of_web_service_specifications</a:t>
            </a:r>
            <a:endParaRPr lang="pl-PL" dirty="0" smtClean="0"/>
          </a:p>
          <a:p>
            <a:pPr lvl="1"/>
            <a:r>
              <a:rPr lang="pl-PL" dirty="0" smtClean="0"/>
              <a:t>Relatywnie skomplikowany.</a:t>
            </a:r>
          </a:p>
          <a:p>
            <a:pPr lvl="1"/>
            <a:endParaRPr lang="pl-PL" dirty="0"/>
          </a:p>
          <a:p>
            <a:r>
              <a:rPr lang="pl-PL" dirty="0" smtClean="0"/>
              <a:t>Struktura komunikatu:</a:t>
            </a:r>
          </a:p>
          <a:p>
            <a:pPr lvl="1"/>
            <a:r>
              <a:rPr lang="pl-PL" dirty="0" smtClean="0"/>
              <a:t>Envelope</a:t>
            </a:r>
          </a:p>
          <a:p>
            <a:pPr lvl="2"/>
            <a:r>
              <a:rPr lang="pl-PL" dirty="0" smtClean="0"/>
              <a:t>Header (opcjonalnie)</a:t>
            </a:r>
          </a:p>
          <a:p>
            <a:pPr lvl="2"/>
            <a:r>
              <a:rPr lang="pl-PL" dirty="0" smtClean="0"/>
              <a:t>Body</a:t>
            </a:r>
          </a:p>
          <a:p>
            <a:pPr lvl="2"/>
            <a:r>
              <a:rPr lang="pl-PL" dirty="0" smtClean="0"/>
              <a:t>Fault (opcjonalnie)</a:t>
            </a:r>
          </a:p>
        </p:txBody>
      </p:sp>
      <p:sp>
        <p:nvSpPr>
          <p:cNvPr id="9" name="TextBox 8"/>
          <p:cNvSpPr txBox="1"/>
          <p:nvPr/>
        </p:nvSpPr>
        <p:spPr>
          <a:xfrm>
            <a:off x="5486400" y="2561590"/>
            <a:ext cx="3498273" cy="1969770"/>
          </a:xfrm>
          <a:prstGeom prst="rect">
            <a:avLst/>
          </a:prstGeom>
          <a:noFill/>
        </p:spPr>
        <p:txBody>
          <a:bodyPr wrap="square" lIns="0" tIns="0" rIns="0" bIns="0" rtlCol="0">
            <a:spAutoFit/>
          </a:bodyPr>
          <a:lstStyle/>
          <a:p>
            <a:r>
              <a:rPr lang="pl-PL" sz="800" dirty="0"/>
              <a:t>POST /InStock HTTP/1.1</a:t>
            </a:r>
          </a:p>
          <a:p>
            <a:r>
              <a:rPr lang="pl-PL" sz="800" dirty="0"/>
              <a:t>Host: www.example.org</a:t>
            </a:r>
          </a:p>
          <a:p>
            <a:r>
              <a:rPr lang="pl-PL" sz="800" dirty="0"/>
              <a:t>Content-Type: application/soap+xml; charset=utf-8</a:t>
            </a:r>
          </a:p>
          <a:p>
            <a:r>
              <a:rPr lang="pl-PL" sz="800" dirty="0"/>
              <a:t>Content-Length: 299</a:t>
            </a:r>
          </a:p>
          <a:p>
            <a:r>
              <a:rPr lang="pl-PL" sz="800" dirty="0"/>
              <a:t>SOAPAction: "http://www.w3.org/2003/05/soap-envelope"</a:t>
            </a:r>
          </a:p>
          <a:p>
            <a:endParaRPr lang="pl-PL" sz="800" dirty="0"/>
          </a:p>
          <a:p>
            <a:r>
              <a:rPr lang="pl-PL" sz="800" dirty="0"/>
              <a:t>&lt;?xml version="1.0"?&gt;</a:t>
            </a:r>
          </a:p>
          <a:p>
            <a:r>
              <a:rPr lang="pl-PL" sz="800" dirty="0"/>
              <a:t>&lt;soap:Envelope xmlns:soap="http://www.w3.org/2003/05/soap-envelope"&gt;</a:t>
            </a:r>
          </a:p>
          <a:p>
            <a:r>
              <a:rPr lang="pl-PL" sz="800" dirty="0"/>
              <a:t>  &lt;soap:Header&gt;</a:t>
            </a:r>
          </a:p>
          <a:p>
            <a:r>
              <a:rPr lang="pl-PL" sz="800" dirty="0"/>
              <a:t>  &lt;/soap:Header&gt;</a:t>
            </a:r>
          </a:p>
          <a:p>
            <a:r>
              <a:rPr lang="pl-PL" sz="800" dirty="0"/>
              <a:t>  &lt;soap:Body&gt;</a:t>
            </a:r>
          </a:p>
          <a:p>
            <a:r>
              <a:rPr lang="pl-PL" sz="800" dirty="0"/>
              <a:t>    &lt;m:GetStockPrice xmlns:m="http://www.example.org/stock/Surya"&gt;</a:t>
            </a:r>
          </a:p>
          <a:p>
            <a:r>
              <a:rPr lang="pl-PL" sz="800" dirty="0"/>
              <a:t>      &lt;m:StockName&gt;IBM&lt;/m:StockName&gt;</a:t>
            </a:r>
          </a:p>
          <a:p>
            <a:r>
              <a:rPr lang="pl-PL" sz="800" dirty="0"/>
              <a:t>    &lt;/m:GetStockPrice&gt;</a:t>
            </a:r>
          </a:p>
          <a:p>
            <a:r>
              <a:rPr lang="pl-PL" sz="800" dirty="0"/>
              <a:t>  &lt;/soap:Body&gt;</a:t>
            </a:r>
          </a:p>
          <a:p>
            <a:r>
              <a:rPr lang="pl-PL" sz="800" dirty="0"/>
              <a:t>&lt;/soap:Envelope&gt;</a:t>
            </a:r>
            <a:endParaRPr lang="pl-PL" sz="800" dirty="0" smtClean="0"/>
          </a:p>
        </p:txBody>
      </p:sp>
      <p:sp>
        <p:nvSpPr>
          <p:cNvPr id="10" name="TextBox 9"/>
          <p:cNvSpPr txBox="1"/>
          <p:nvPr/>
        </p:nvSpPr>
        <p:spPr>
          <a:xfrm>
            <a:off x="5486400" y="2347555"/>
            <a:ext cx="1138132" cy="123111"/>
          </a:xfrm>
          <a:prstGeom prst="rect">
            <a:avLst/>
          </a:prstGeom>
          <a:noFill/>
        </p:spPr>
        <p:txBody>
          <a:bodyPr wrap="none" lIns="0" tIns="0" rIns="0" bIns="0" rtlCol="0">
            <a:spAutoFit/>
          </a:bodyPr>
          <a:lstStyle/>
          <a:p>
            <a:r>
              <a:rPr lang="pl-PL" sz="800" dirty="0" smtClean="0"/>
              <a:t>Example from Wikipedia:</a:t>
            </a:r>
          </a:p>
        </p:txBody>
      </p:sp>
    </p:spTree>
    <p:extLst>
      <p:ext uri="{BB962C8B-B14F-4D97-AF65-F5344CB8AC3E}">
        <p14:creationId xmlns:p14="http://schemas.microsoft.com/office/powerpoint/2010/main" val="12325992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Język WSDL</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Język opisujący interfejsy usług sieciowych.</a:t>
            </a:r>
          </a:p>
          <a:p>
            <a:r>
              <a:rPr lang="pl-PL" dirty="0" smtClean="0"/>
              <a:t>Podstawowe pojęcia:</a:t>
            </a:r>
          </a:p>
          <a:p>
            <a:pPr lvl="1"/>
            <a:r>
              <a:rPr lang="pl-PL" sz="1050" dirty="0" smtClean="0"/>
              <a:t>Service		Najwyższy element opisu – identyfikuje usługę sieciową i zawiera listę punktów dostępowych.</a:t>
            </a:r>
          </a:p>
          <a:p>
            <a:pPr lvl="1"/>
            <a:r>
              <a:rPr lang="pl-PL" sz="1050" dirty="0" smtClean="0"/>
              <a:t>Port (Endpoint)		Adres/punkt dostępowy do usługi (np. </a:t>
            </a:r>
            <a:r>
              <a:rPr lang="pl-PL" sz="1050" dirty="0" smtClean="0">
                <a:hlinkClick r:id="rId3"/>
              </a:rPr>
              <a:t>http://localhost:8090/HolidayService</a:t>
            </a:r>
            <a:r>
              <a:rPr lang="pl-PL" sz="1050" dirty="0" smtClean="0"/>
              <a:t>).</a:t>
            </a:r>
          </a:p>
          <a:p>
            <a:pPr lvl="1"/>
            <a:r>
              <a:rPr lang="pl-PL" sz="1050" dirty="0" smtClean="0"/>
              <a:t>Binding		Sposób dostępu do interfejsu (np. HTTP binding lub SOAP binding).</a:t>
            </a:r>
          </a:p>
          <a:p>
            <a:pPr lvl="1"/>
            <a:r>
              <a:rPr lang="pl-PL" sz="1050" dirty="0" smtClean="0"/>
              <a:t>PortType (Interface)	Abstrakcyjny opis operacji i komunikatów używanych do zrealizowania tych operacji.</a:t>
            </a:r>
          </a:p>
          <a:p>
            <a:pPr lvl="1"/>
            <a:r>
              <a:rPr lang="pl-PL" sz="1050" dirty="0" smtClean="0"/>
              <a:t>Operation		Definicja konkretnej operacji razem ze sposobem jej wywołania.</a:t>
            </a:r>
          </a:p>
          <a:p>
            <a:pPr lvl="1"/>
            <a:r>
              <a:rPr lang="pl-PL" sz="1050" dirty="0" smtClean="0"/>
              <a:t>Message		Opis komunikatu używanego do wykonania danej akcji.</a:t>
            </a:r>
          </a:p>
          <a:p>
            <a:pPr lvl="1"/>
            <a:r>
              <a:rPr lang="pl-PL" sz="1050" dirty="0" smtClean="0"/>
              <a:t>Types		Definicje typów danych używanych w komunikatach.</a:t>
            </a:r>
          </a:p>
          <a:p>
            <a:pPr lvl="1"/>
            <a:endParaRPr lang="pl-PL" sz="1050" dirty="0"/>
          </a:p>
          <a:p>
            <a:r>
              <a:rPr lang="pl-PL" sz="1250" dirty="0" smtClean="0"/>
              <a:t>Przykład pliku WSDL znajduje się tutaj:</a:t>
            </a:r>
          </a:p>
          <a:p>
            <a:pPr lvl="1"/>
            <a:r>
              <a:rPr lang="pl-PL" sz="1050" dirty="0">
                <a:hlinkClick r:id="rId4"/>
              </a:rPr>
              <a:t>https://en.wikipedia.org/wiki/Web_Services_Description_Language#Example_WSDL_file</a:t>
            </a:r>
            <a:endParaRPr lang="pl-PL" sz="1050" dirty="0"/>
          </a:p>
          <a:p>
            <a:endParaRPr lang="pl-PL" sz="1250" dirty="0" smtClean="0"/>
          </a:p>
          <a:p>
            <a:pPr lvl="1"/>
            <a:endParaRPr lang="pl-PL" dirty="0" smtClean="0"/>
          </a:p>
          <a:p>
            <a:endParaRPr lang="pl-PL" dirty="0"/>
          </a:p>
        </p:txBody>
      </p:sp>
    </p:spTree>
    <p:extLst>
      <p:ext uri="{BB962C8B-B14F-4D97-AF65-F5344CB8AC3E}">
        <p14:creationId xmlns:p14="http://schemas.microsoft.com/office/powerpoint/2010/main" val="2153401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SOAP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SOAP - client</a:t>
            </a:r>
            <a:endParaRPr lang="pl-PL" sz="1600" dirty="0" smtClean="0">
              <a:solidFill>
                <a:schemeClr val="tx1"/>
              </a:solidFill>
            </a:endParaRPr>
          </a:p>
        </p:txBody>
      </p:sp>
    </p:spTree>
    <p:extLst>
      <p:ext uri="{BB962C8B-B14F-4D97-AF65-F5344CB8AC3E}">
        <p14:creationId xmlns:p14="http://schemas.microsoft.com/office/powerpoint/2010/main" val="1022935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SOAP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4554178" cy="3362325"/>
          </a:xfrm>
        </p:spPr>
        <p:txBody>
          <a:bodyPr>
            <a:normAutofit/>
          </a:bodyPr>
          <a:lstStyle/>
          <a:p>
            <a:r>
              <a:rPr lang="pl-PL" dirty="0" smtClean="0"/>
              <a:t>Szkielet ćwiczenia znajduje się w branch’u soapclient</a:t>
            </a:r>
          </a:p>
          <a:p>
            <a:pPr lvl="1"/>
            <a:r>
              <a:rPr lang="pl-PL" dirty="0" smtClean="0"/>
              <a:t>git checkout soapclient</a:t>
            </a:r>
          </a:p>
          <a:p>
            <a:pPr lvl="1"/>
            <a:endParaRPr lang="pl-PL" dirty="0"/>
          </a:p>
          <a:p>
            <a:r>
              <a:rPr lang="pl-PL" dirty="0" smtClean="0"/>
              <a:t>Zaimportuj projekt do </a:t>
            </a:r>
            <a:r>
              <a:rPr lang="pl-PL" dirty="0" err="1" smtClean="0"/>
              <a:t>Eclipse</a:t>
            </a:r>
            <a:endParaRPr lang="pl-PL" dirty="0" smtClean="0"/>
          </a:p>
          <a:p>
            <a:pPr lvl="1"/>
            <a:r>
              <a:rPr lang="pl-PL" dirty="0" smtClean="0"/>
              <a:t>Import projektu do </a:t>
            </a:r>
            <a:r>
              <a:rPr lang="pl-PL" dirty="0" err="1" smtClean="0"/>
              <a:t>Eclipse</a:t>
            </a:r>
            <a:r>
              <a:rPr lang="pl-PL" dirty="0" smtClean="0"/>
              <a:t> był opisany w ćwiczeniu 1b.</a:t>
            </a:r>
          </a:p>
          <a:p>
            <a:pPr lvl="1"/>
            <a:r>
              <a:rPr lang="pl-PL" dirty="0" smtClean="0"/>
              <a:t>Potrzebna jest wtyczka </a:t>
            </a:r>
            <a:r>
              <a:rPr lang="pl-PL" dirty="0" err="1" smtClean="0"/>
              <a:t>Gradle</a:t>
            </a:r>
            <a:r>
              <a:rPr lang="pl-PL" dirty="0" smtClean="0"/>
              <a:t> (</a:t>
            </a:r>
            <a:r>
              <a:rPr lang="pl-PL" dirty="0" err="1" smtClean="0">
                <a:hlinkClick r:id="rId3"/>
              </a:rPr>
              <a:t>Buildship</a:t>
            </a:r>
            <a:r>
              <a:rPr lang="pl-PL" dirty="0" smtClean="0"/>
              <a:t>).</a:t>
            </a:r>
          </a:p>
          <a:p>
            <a:endParaRPr lang="pl-PL" dirty="0"/>
          </a:p>
          <a:p>
            <a:endParaRPr lang="pl-PL" dirty="0" smtClean="0"/>
          </a:p>
          <a:p>
            <a:endParaRPr lang="pl-PL" dirty="0" smtClean="0"/>
          </a:p>
        </p:txBody>
      </p:sp>
    </p:spTree>
    <p:extLst>
      <p:ext uri="{BB962C8B-B14F-4D97-AF65-F5344CB8AC3E}">
        <p14:creationId xmlns:p14="http://schemas.microsoft.com/office/powerpoint/2010/main" val="565121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SOAP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6414221" y="2599146"/>
            <a:ext cx="1427451"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smtClean="0">
                <a:solidFill>
                  <a:schemeClr val="tx1"/>
                </a:solidFill>
              </a:rPr>
              <a:t>HumanResourceService</a:t>
            </a:r>
          </a:p>
        </p:txBody>
      </p:sp>
      <p:sp>
        <p:nvSpPr>
          <p:cNvPr id="8" name="Prostokąt zaokrąglony 7"/>
          <p:cNvSpPr/>
          <p:nvPr/>
        </p:nvSpPr>
        <p:spPr>
          <a:xfrm>
            <a:off x="3838706" y="2599146"/>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smtClean="0">
                <a:solidFill>
                  <a:schemeClr val="tx1"/>
                </a:solidFill>
              </a:rPr>
              <a:t>HolidayClient</a:t>
            </a:r>
          </a:p>
        </p:txBody>
      </p:sp>
      <p:sp>
        <p:nvSpPr>
          <p:cNvPr id="10" name="Prostokąt zaokrąglony 9"/>
          <p:cNvSpPr/>
          <p:nvPr/>
        </p:nvSpPr>
        <p:spPr>
          <a:xfrm>
            <a:off x="5626038" y="1077230"/>
            <a:ext cx="910696" cy="5156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SOAP Client</a:t>
            </a:r>
          </a:p>
        </p:txBody>
      </p:sp>
      <p:cxnSp>
        <p:nvCxnSpPr>
          <p:cNvPr id="12" name="Łącznik prosty ze strzałką 11"/>
          <p:cNvCxnSpPr>
            <a:stCxn id="8" idx="3"/>
          </p:cNvCxnSpPr>
          <p:nvPr/>
        </p:nvCxnSpPr>
        <p:spPr>
          <a:xfrm>
            <a:off x="5098043" y="2918560"/>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p:cNvCxnSpPr>
            <a:stCxn id="10" idx="2"/>
            <a:endCxn id="3" idx="0"/>
          </p:cNvCxnSpPr>
          <p:nvPr/>
        </p:nvCxnSpPr>
        <p:spPr>
          <a:xfrm>
            <a:off x="6081386" y="1592887"/>
            <a:ext cx="1046561" cy="100625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0" name="Symbol zastępczy zawartości 1"/>
          <p:cNvSpPr>
            <a:spLocks noGrp="1"/>
          </p:cNvSpPr>
          <p:nvPr>
            <p:ph idx="1"/>
          </p:nvPr>
        </p:nvSpPr>
        <p:spPr>
          <a:xfrm>
            <a:off x="443708" y="1119187"/>
            <a:ext cx="2988424" cy="3362325"/>
          </a:xfrm>
        </p:spPr>
        <p:txBody>
          <a:bodyPr>
            <a:normAutofit/>
          </a:bodyPr>
          <a:lstStyle/>
          <a:p>
            <a:r>
              <a:rPr lang="pl-PL" sz="1050" dirty="0"/>
              <a:t>Usługa HumanResourceService udostępnia </a:t>
            </a:r>
            <a:r>
              <a:rPr lang="pl-PL" sz="1050" dirty="0" smtClean="0"/>
              <a:t>operację Holiday pozwalającą zgłosić urlop dla danego pracownika.</a:t>
            </a:r>
            <a:endParaRPr lang="pl-PL" sz="850" dirty="0" smtClean="0"/>
          </a:p>
          <a:p>
            <a:endParaRPr lang="pl-PL" sz="1050" dirty="0" smtClean="0"/>
          </a:p>
          <a:p>
            <a:r>
              <a:rPr lang="pl-PL" sz="1050" dirty="0" smtClean="0"/>
              <a:t>HolidayClient zawiera metodę pozwalającą aplikacjom zgłosić urlop poprzez wywołanie </a:t>
            </a:r>
            <a:r>
              <a:rPr lang="pl-PL" sz="1050" dirty="0"/>
              <a:t>usługi HumanResourceService.</a:t>
            </a:r>
            <a:endParaRPr lang="pl-PL" sz="850" dirty="0" smtClean="0"/>
          </a:p>
          <a:p>
            <a:endParaRPr lang="pl-PL" dirty="0" smtClean="0"/>
          </a:p>
          <a:p>
            <a:pPr marL="0" indent="0">
              <a:buNone/>
            </a:pPr>
            <a:endParaRPr lang="pl-PL" dirty="0"/>
          </a:p>
          <a:p>
            <a:endParaRPr lang="pl-PL" dirty="0" smtClean="0"/>
          </a:p>
          <a:p>
            <a:endParaRPr lang="pl-PL" dirty="0" smtClean="0"/>
          </a:p>
        </p:txBody>
      </p:sp>
      <p:sp>
        <p:nvSpPr>
          <p:cNvPr id="31" name="pole tekstowe 30"/>
          <p:cNvSpPr txBox="1"/>
          <p:nvPr/>
        </p:nvSpPr>
        <p:spPr>
          <a:xfrm>
            <a:off x="5311035" y="2948268"/>
            <a:ext cx="770351" cy="123111"/>
          </a:xfrm>
          <a:prstGeom prst="rect">
            <a:avLst/>
          </a:prstGeom>
          <a:noFill/>
        </p:spPr>
        <p:txBody>
          <a:bodyPr wrap="square" lIns="0" tIns="0" rIns="0" bIns="0" rtlCol="0">
            <a:spAutoFit/>
          </a:bodyPr>
          <a:lstStyle/>
          <a:p>
            <a:r>
              <a:rPr lang="pl-PL" sz="800" i="1" dirty="0" smtClean="0"/>
              <a:t>HolidayRequest</a:t>
            </a:r>
            <a:endParaRPr lang="pl-PL" sz="600" dirty="0" smtClean="0"/>
          </a:p>
        </p:txBody>
      </p:sp>
      <p:sp>
        <p:nvSpPr>
          <p:cNvPr id="18" name="pole tekstowe 30"/>
          <p:cNvSpPr txBox="1"/>
          <p:nvPr/>
        </p:nvSpPr>
        <p:spPr>
          <a:xfrm>
            <a:off x="6604666" y="1927802"/>
            <a:ext cx="770351" cy="123111"/>
          </a:xfrm>
          <a:prstGeom prst="rect">
            <a:avLst/>
          </a:prstGeom>
          <a:noFill/>
        </p:spPr>
        <p:txBody>
          <a:bodyPr wrap="square" lIns="0" tIns="0" rIns="0" bIns="0" rtlCol="0">
            <a:spAutoFit/>
          </a:bodyPr>
          <a:lstStyle/>
          <a:p>
            <a:r>
              <a:rPr lang="pl-PL" sz="800" i="1" dirty="0" smtClean="0"/>
              <a:t>HolidayRequest</a:t>
            </a:r>
            <a:endParaRPr lang="pl-PL" sz="600" dirty="0" smtClean="0"/>
          </a:p>
        </p:txBody>
      </p:sp>
    </p:spTree>
    <p:extLst>
      <p:ext uri="{BB962C8B-B14F-4D97-AF65-F5344CB8AC3E}">
        <p14:creationId xmlns:p14="http://schemas.microsoft.com/office/powerpoint/2010/main" val="1329190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SOAP Client</a:t>
            </a:r>
            <a:br>
              <a:rPr lang="pl-PL" dirty="0" smtClean="0"/>
            </a:br>
            <a:r>
              <a:rPr lang="pl-PL" dirty="0" smtClean="0"/>
              <a:t>Ćwiczenia z używania usługi 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7" y="1119187"/>
            <a:ext cx="7967519" cy="3362325"/>
          </a:xfrm>
        </p:spPr>
        <p:txBody>
          <a:bodyPr>
            <a:normAutofit/>
          </a:bodyPr>
          <a:lstStyle/>
          <a:p>
            <a:r>
              <a:rPr lang="pl-PL" sz="1050" dirty="0" smtClean="0"/>
              <a:t>Uruchom aplikację serwerową: </a:t>
            </a:r>
          </a:p>
          <a:p>
            <a:pPr lvl="1"/>
            <a:r>
              <a:rPr lang="pl-PL" sz="850" dirty="0" smtClean="0"/>
              <a:t>gradlew run w katalogu server</a:t>
            </a:r>
          </a:p>
          <a:p>
            <a:pPr lvl="1"/>
            <a:r>
              <a:rPr lang="pl-PL" sz="650" dirty="0" smtClean="0"/>
              <a:t>Jeśli aplikacja zaloguje komunikat „</a:t>
            </a:r>
            <a:r>
              <a:rPr lang="en-US" sz="650" dirty="0" smtClean="0"/>
              <a:t>Server </a:t>
            </a:r>
            <a:r>
              <a:rPr lang="pl-PL" sz="650" dirty="0" smtClean="0"/>
              <a:t>ready...” to znaczy, że serwer działa.</a:t>
            </a:r>
          </a:p>
          <a:p>
            <a:pPr lvl="1"/>
            <a:r>
              <a:rPr lang="pl-PL" sz="650" dirty="0" smtClean="0"/>
              <a:t>Jeśli w logach pojawi się komunikat typu „</a:t>
            </a:r>
            <a:r>
              <a:rPr lang="en-US" sz="650" dirty="0"/>
              <a:t>Address already in use</a:t>
            </a:r>
            <a:r>
              <a:rPr lang="en-US" sz="650" dirty="0" smtClean="0"/>
              <a:t>: bind</a:t>
            </a:r>
            <a:r>
              <a:rPr lang="pl-PL" sz="650" dirty="0" smtClean="0"/>
              <a:t>” to znaczy, że port jest już zajęty przez inną aplikację. Upewnij się, że inna instancja tej aplikacji nie jest już uruchomiona. Jeśli jesteś pewien, że port jest zajęty na Twoim komputerze przez inną aplikację lub usługę systemową to zmień numer portu w pliku HolidayServerApp z 8090 na inny.</a:t>
            </a:r>
          </a:p>
          <a:p>
            <a:pPr lvl="1"/>
            <a:r>
              <a:rPr lang="pl-PL" sz="650" dirty="0" smtClean="0"/>
              <a:t>Aplikacja po 5 minutach wyłącza się automatycznie – można ją wyłączyć ręcznie wcześniej wciskając Ctrl-C</a:t>
            </a:r>
          </a:p>
          <a:p>
            <a:pPr marL="0" indent="0">
              <a:buNone/>
            </a:pPr>
            <a:endParaRPr lang="pl-PL" dirty="0" smtClean="0"/>
          </a:p>
          <a:p>
            <a:endParaRPr lang="pl-PL" dirty="0" smtClean="0"/>
          </a:p>
          <a:p>
            <a:endParaRPr lang="pl-PL" dirty="0" smtClean="0"/>
          </a:p>
        </p:txBody>
      </p:sp>
      <p:pic>
        <p:nvPicPr>
          <p:cNvPr id="3" name="Picture 2"/>
          <p:cNvPicPr>
            <a:picLocks noChangeAspect="1"/>
          </p:cNvPicPr>
          <p:nvPr/>
        </p:nvPicPr>
        <p:blipFill>
          <a:blip r:embed="rId3"/>
          <a:stretch>
            <a:fillRect/>
          </a:stretch>
        </p:blipFill>
        <p:spPr>
          <a:xfrm>
            <a:off x="1649361" y="2215304"/>
            <a:ext cx="4772978" cy="2109366"/>
          </a:xfrm>
          <a:prstGeom prst="rect">
            <a:avLst/>
          </a:prstGeom>
        </p:spPr>
      </p:pic>
    </p:spTree>
    <p:extLst>
      <p:ext uri="{BB962C8B-B14F-4D97-AF65-F5344CB8AC3E}">
        <p14:creationId xmlns:p14="http://schemas.microsoft.com/office/powerpoint/2010/main" val="1445465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SOAP Client</a:t>
            </a:r>
            <a:br>
              <a:rPr lang="pl-PL" dirty="0" smtClean="0"/>
            </a:br>
            <a:r>
              <a:rPr lang="pl-PL" dirty="0" smtClean="0"/>
              <a:t>Ćwiczenia z używania SOAP</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5394905" cy="3362325"/>
          </a:xfrm>
        </p:spPr>
        <p:txBody>
          <a:bodyPr>
            <a:normAutofit/>
          </a:bodyPr>
          <a:lstStyle/>
          <a:p>
            <a:r>
              <a:rPr lang="pl-PL" sz="1050" dirty="0" smtClean="0"/>
              <a:t>Przeanalizuj plik WSDL (opis usługi), który serwer automatycznie udostępnia pod adresem </a:t>
            </a:r>
          </a:p>
          <a:p>
            <a:pPr lvl="1"/>
            <a:r>
              <a:rPr lang="pl-PL" sz="850" dirty="0" smtClean="0">
                <a:hlinkClick r:id="rId3"/>
              </a:rPr>
              <a:t>http</a:t>
            </a:r>
            <a:r>
              <a:rPr lang="pl-PL" sz="850" dirty="0">
                <a:hlinkClick r:id="rId3"/>
              </a:rPr>
              <a:t>://</a:t>
            </a:r>
            <a:r>
              <a:rPr lang="pl-PL" sz="850" dirty="0" smtClean="0">
                <a:hlinkClick r:id="rId3"/>
              </a:rPr>
              <a:t>localhost:8090/holidayService</a:t>
            </a:r>
            <a:r>
              <a:rPr lang="pl-PL" sz="850" dirty="0">
                <a:hlinkClick r:id="rId3"/>
              </a:rPr>
              <a:t>/?</a:t>
            </a:r>
            <a:r>
              <a:rPr lang="pl-PL" sz="850" dirty="0" smtClean="0">
                <a:hlinkClick r:id="rId3"/>
              </a:rPr>
              <a:t>wsdl</a:t>
            </a:r>
            <a:endParaRPr lang="pl-PL" sz="850" dirty="0"/>
          </a:p>
          <a:p>
            <a:r>
              <a:rPr lang="pl-PL" sz="1050" dirty="0"/>
              <a:t>Przeanalizuj </a:t>
            </a:r>
            <a:r>
              <a:rPr lang="pl-PL" sz="1050" dirty="0" smtClean="0"/>
              <a:t>plik XSD (XML Schema) zawierający definicje typów używanych przez usługę.</a:t>
            </a:r>
          </a:p>
          <a:p>
            <a:pPr lvl="1"/>
            <a:r>
              <a:rPr lang="pl-PL" sz="850" dirty="0">
                <a:hlinkClick r:id="rId4"/>
              </a:rPr>
              <a:t>http://localhost:8090/holidayService/?</a:t>
            </a:r>
            <a:r>
              <a:rPr lang="pl-PL" sz="850" dirty="0" smtClean="0">
                <a:hlinkClick r:id="rId4"/>
              </a:rPr>
              <a:t>xsd=hr.xsd</a:t>
            </a:r>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1" name="Picture 10"/>
          <p:cNvPicPr>
            <a:picLocks noChangeAspect="1"/>
          </p:cNvPicPr>
          <p:nvPr/>
        </p:nvPicPr>
        <p:blipFill>
          <a:blip r:embed="rId5"/>
          <a:stretch>
            <a:fillRect/>
          </a:stretch>
        </p:blipFill>
        <p:spPr>
          <a:xfrm>
            <a:off x="548640" y="2194295"/>
            <a:ext cx="3901440" cy="2623046"/>
          </a:xfrm>
          <a:prstGeom prst="rect">
            <a:avLst/>
          </a:prstGeom>
        </p:spPr>
      </p:pic>
      <p:pic>
        <p:nvPicPr>
          <p:cNvPr id="12" name="Picture 11"/>
          <p:cNvPicPr>
            <a:picLocks noChangeAspect="1"/>
          </p:cNvPicPr>
          <p:nvPr/>
        </p:nvPicPr>
        <p:blipFill>
          <a:blip r:embed="rId6"/>
          <a:stretch>
            <a:fillRect/>
          </a:stretch>
        </p:blipFill>
        <p:spPr>
          <a:xfrm>
            <a:off x="5925609" y="1043252"/>
            <a:ext cx="2891110" cy="3372962"/>
          </a:xfrm>
          <a:prstGeom prst="rect">
            <a:avLst/>
          </a:prstGeom>
        </p:spPr>
      </p:pic>
    </p:spTree>
    <p:extLst>
      <p:ext uri="{BB962C8B-B14F-4D97-AF65-F5344CB8AC3E}">
        <p14:creationId xmlns:p14="http://schemas.microsoft.com/office/powerpoint/2010/main" val="3166790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FT_Master_Template">
  <a:themeElements>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50800">
          <a:solidFill>
            <a:schemeClr val="accent1"/>
          </a:solid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defPPr>
      </a:lstStyle>
    </a:txDef>
  </a:objectDefaults>
  <a:extraClrSchemeLst/>
  <a:extLst>
    <a:ext uri="{05A4C25C-085E-4340-85A3-A5531E510DB2}">
      <thm15:themeFamily xmlns:thm15="http://schemas.microsoft.com/office/thememl/2012/main" name="GFT_Chartpool_2015.pptx" id="{A28C9458-9558-44C8-89F4-D7A2CBC04405}" vid="{0F156D25-70FA-498B-891B-4FDE46BF1046}"/>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3B9935CA02AD4F90F0A0FD564FDD82" ma:contentTypeVersion="17" ma:contentTypeDescription="Create a new document." ma:contentTypeScope="" ma:versionID="6168266ad0b2c1ccdc9d2ae0268a5eb6">
  <xsd:schema xmlns:xsd="http://www.w3.org/2001/XMLSchema" xmlns:xs="http://www.w3.org/2001/XMLSchema" xmlns:p="http://schemas.microsoft.com/office/2006/metadata/properties" xmlns:ns2="e44e039f-c551-4112-981c-456f1b630ef1" xmlns:ns3="727178e8-9586-4f49-8e7b-77af9c2fb085" targetNamespace="http://schemas.microsoft.com/office/2006/metadata/properties" ma:root="true" ma:fieldsID="b9b29daf9bb73cd90369de1b0e977594" ns2:_="" ns3:_="">
    <xsd:import namespace="e44e039f-c551-4112-981c-456f1b630ef1"/>
    <xsd:import namespace="727178e8-9586-4f49-8e7b-77af9c2fb085"/>
    <xsd:element name="properties">
      <xsd:complexType>
        <xsd:sequence>
          <xsd:element name="documentManagement">
            <xsd:complexType>
              <xsd:all>
                <xsd:element ref="ns2:Responsible" minOccurs="0"/>
                <xsd:element ref="ns3:_dlc_DocId" minOccurs="0"/>
                <xsd:element ref="ns3:_dlc_DocIdUrl" minOccurs="0"/>
                <xsd:element ref="ns3:_dlc_DocIdPersistId" minOccurs="0"/>
                <xsd:element ref="ns2:Client_x0020_Name" minOccurs="0"/>
                <xsd:element ref="ns2:Reference_x0020_Title" minOccurs="0"/>
                <xsd:element ref="ns2:Business_x0020_Sector" minOccurs="0"/>
                <xsd:element ref="ns2:Client_x0020_Category"/>
                <xsd:element ref="ns2:Area" minOccurs="0"/>
                <xsd:element ref="ns2:Functional_x0020_Area" minOccurs="0"/>
                <xsd:element ref="ns2:Description0" minOccurs="0"/>
                <xsd:element ref="ns2:Plattform_x0020__x0026__x0020_tools" minOccurs="0"/>
                <xsd:element ref="ns2:Author_x0020__x002f__x0020_Contact" minOccurs="0"/>
                <xsd:element ref="ns2:Client_x0020_Country" minOccurs="0"/>
                <xsd:element ref="ns2:Client_x0020_approval" minOccurs="0"/>
                <xsd:element ref="ns2:Year" minOccurs="0"/>
                <xsd:element ref="ns2:Project_x0020_ID" minOccurs="0"/>
                <xsd:element ref="ns2:Project_x0020_size_x0020__x0028_resources_x0029_" minOccurs="0"/>
                <xsd:element ref="ns2:Comments" minOccurs="0"/>
                <xsd:element ref="ns2:Methods_x0020_and_x0020_standar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4e039f-c551-4112-981c-456f1b630ef1" elementFormDefault="qualified">
    <xsd:import namespace="http://schemas.microsoft.com/office/2006/documentManagement/types"/>
    <xsd:import namespace="http://schemas.microsoft.com/office/infopath/2007/PartnerControls"/>
    <xsd:element name="Responsible" ma:index="8" nillable="true" ma:displayName="Responsible" ma:description="Christina Vontin" ma:internalName="Responsible">
      <xsd:simpleType>
        <xsd:restriction base="dms:Text">
          <xsd:maxLength value="255"/>
        </xsd:restriction>
      </xsd:simpleType>
    </xsd:element>
    <xsd:element name="Client_x0020_Name" ma:index="12" nillable="true" ma:displayName="Client Name" ma:internalName="Client_x0020_Name">
      <xsd:simpleType>
        <xsd:restriction base="dms:Text">
          <xsd:maxLength value="255"/>
        </xsd:restriction>
      </xsd:simpleType>
    </xsd:element>
    <xsd:element name="Reference_x0020_Title" ma:index="13" nillable="true" ma:displayName="Reference Title" ma:internalName="Reference_x0020_Title">
      <xsd:simpleType>
        <xsd:restriction base="dms:Text">
          <xsd:maxLength value="255"/>
        </xsd:restriction>
      </xsd:simpleType>
    </xsd:element>
    <xsd:element name="Business_x0020_Sector" ma:index="14" nillable="true" ma:displayName="Business Sector" ma:default="Banking" ma:format="Dropdown" ma:internalName="Business_x0020_Sector">
      <xsd:simpleType>
        <xsd:restriction base="dms:Choice">
          <xsd:enumeration value="Banking"/>
          <xsd:enumeration value="Insurance"/>
        </xsd:restriction>
      </xsd:simpleType>
    </xsd:element>
    <xsd:element name="Client_x0020_Category" ma:index="15" ma:displayName="Client Category" ma:default="Central" ma:format="Dropdown" ma:internalName="Client_x0020_Category">
      <xsd:simpleType>
        <xsd:restriction base="dms:Choice">
          <xsd:enumeration value="Central"/>
          <xsd:enumeration value="Private/Asset Management"/>
        </xsd:restriction>
      </xsd:simpleType>
    </xsd:element>
    <xsd:element name="Area" ma:index="16" nillable="true" ma:displayName="Area" ma:default="Area 1" ma:format="Dropdown" ma:internalName="Area">
      <xsd:simpleType>
        <xsd:restriction base="dms:Choice">
          <xsd:enumeration value="Area 1"/>
          <xsd:enumeration value="Area 2"/>
        </xsd:restriction>
      </xsd:simpleType>
    </xsd:element>
    <xsd:element name="Functional_x0020_Area" ma:index="17" nillable="true" ma:displayName="Functional Area" ma:default="Functional Area 1" ma:format="Dropdown" ma:internalName="Functional_x0020_Area">
      <xsd:simpleType>
        <xsd:restriction base="dms:Choice">
          <xsd:enumeration value="Functional Area 1"/>
          <xsd:enumeration value="Functional Area 2"/>
          <xsd:enumeration value="Functional Area 3"/>
        </xsd:restriction>
      </xsd:simpleType>
    </xsd:element>
    <xsd:element name="Description0" ma:index="18" nillable="true" ma:displayName="Description" ma:internalName="Description0">
      <xsd:simpleType>
        <xsd:restriction base="dms:Note">
          <xsd:maxLength value="255"/>
        </xsd:restriction>
      </xsd:simpleType>
    </xsd:element>
    <xsd:element name="Plattform_x0020__x0026__x0020_tools" ma:index="19" nillable="true" ma:displayName="Plattform &amp; tools" ma:internalName="Plattform_x0020__x0026__x0020_tools">
      <xsd:simpleType>
        <xsd:restriction base="dms:Note">
          <xsd:maxLength value="255"/>
        </xsd:restriction>
      </xsd:simpleType>
    </xsd:element>
    <xsd:element name="Author_x0020__x002f__x0020_Contact" ma:index="20" nillable="true" ma:displayName="Author / Contact" ma:list="UserInfo" ma:SharePointGroup="0" ma:internalName="Author_x0020__x002f__x0020_Contac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Country" ma:index="21" nillable="true" ma:displayName="Client Country" ma:default="Germany" ma:format="Dropdown" ma:internalName="Client_x0020_Country">
      <xsd:simpleType>
        <xsd:restriction base="dms:Choice">
          <xsd:enumeration value="Afghanistan"/>
          <xsd:enumeration value="Albania"/>
          <xsd:enumeration value="Algeria"/>
          <xsd:enumeration value="Andorra"/>
          <xsd:enumeration value="Angola"/>
          <xsd:enumeration value="Antigua &amp; Deps"/>
          <xsd:enumeration value="Argentina"/>
          <xsd:enumeration value="Armenia"/>
          <xsd:enumeration value="Australia"/>
          <xsd:enumeration value="Austria"/>
          <xsd:enumeration value="Azerbaijan"/>
          <xsd:enumeration value="Bahamas"/>
          <xsd:enumeration value="Bahrain"/>
          <xsd:enumeration value="Bangladesh"/>
          <xsd:enumeration value="Barbados"/>
          <xsd:enumeration value="Belarus"/>
          <xsd:enumeration value="Belgium"/>
          <xsd:enumeration value="Belize"/>
          <xsd:enumeration value="Benin"/>
          <xsd:enumeration value="Bhutan"/>
          <xsd:enumeration value="Bolivia"/>
          <xsd:enumeration value="Bosnia Herzegovina"/>
          <xsd:enumeration value="Botswana"/>
          <xsd:enumeration value="Brazil"/>
          <xsd:enumeration value="Brunei"/>
          <xsd:enumeration value="Bulgaria"/>
          <xsd:enumeration value="Burkina"/>
          <xsd:enumeration value="Burundi"/>
          <xsd:enumeration value="Cambodia"/>
          <xsd:enumeration value="Cameroon"/>
          <xsd:enumeration value="Canada"/>
          <xsd:enumeration value="Cape Verde"/>
          <xsd:enumeration value="Central African Rep"/>
          <xsd:enumeration value="Chad"/>
          <xsd:enumeration value="Chile"/>
          <xsd:enumeration value="China"/>
          <xsd:enumeration value="Colombia"/>
          <xsd:enumeration value="Comoros"/>
          <xsd:enumeration value="Congo"/>
          <xsd:enumeration value="Congo {Democratic Rep}"/>
          <xsd:enumeration value="Costa Rica"/>
          <xsd:enumeration value="Croatia"/>
          <xsd:enumeration value="Cuba"/>
          <xsd:enumeration value="Cyprus"/>
          <xsd:enumeration value="Czech Republic"/>
          <xsd:enumeration value="Denmark"/>
          <xsd:enumeration value="Djibouti"/>
          <xsd:enumeration value="Dominica"/>
          <xsd:enumeration value="Dominican Republic"/>
          <xsd:enumeration value="East Timor"/>
          <xsd:enumeration value="Ecuador"/>
          <xsd:enumeration value="Egypt"/>
          <xsd:enumeration value="El Salvador"/>
          <xsd:enumeration value="Equatorial Guinea"/>
          <xsd:enumeration value="Eritrea"/>
          <xsd:enumeration value="Estonia"/>
          <xsd:enumeration value="Ethiopia"/>
          <xsd:enumeration value="Fiji"/>
          <xsd:enumeration value="Finland"/>
          <xsd:enumeration value="France"/>
          <xsd:enumeration value="Gabon"/>
          <xsd:enumeration value="Gambia"/>
          <xsd:enumeration value="Georgia"/>
          <xsd:enumeration value="Germany"/>
          <xsd:enumeration value="Ghana"/>
          <xsd:enumeration value="Greece"/>
          <xsd:enumeration value="Grenada"/>
          <xsd:enumeration value="Guatemala"/>
          <xsd:enumeration value="Guinea"/>
          <xsd:enumeration value="Guinea-Bissau"/>
          <xsd:enumeration value="Guyana"/>
          <xsd:enumeration value="Haiti"/>
          <xsd:enumeration value="Honduras"/>
          <xsd:enumeration value="Hungary"/>
          <xsd:enumeration value="Iceland"/>
          <xsd:enumeration value="India"/>
          <xsd:enumeration value="Indonesia"/>
          <xsd:enumeration value="Iran"/>
          <xsd:enumeration value="Iraq"/>
          <xsd:enumeration value="Ireland {Republic}"/>
          <xsd:enumeration value="Israel"/>
          <xsd:enumeration value="Italy"/>
          <xsd:enumeration value="Ivory Coast"/>
          <xsd:enumeration value="Jamaica"/>
          <xsd:enumeration value="Japan"/>
          <xsd:enumeration value="Jordan"/>
          <xsd:enumeration value="Kazakhstan"/>
          <xsd:enumeration value="Kenya"/>
          <xsd:enumeration value="Kiribati"/>
          <xsd:enumeration value="Korea North"/>
          <xsd:enumeration value="Korea South"/>
          <xsd:enumeration value="Kosovo"/>
          <xsd:enumeration value="Kuwait"/>
          <xsd:enumeration value="Kyrgyzstan"/>
          <xsd:enumeration value="Laos"/>
          <xsd:enumeration value="Latvia"/>
          <xsd:enumeration value="Lebanon"/>
          <xsd:enumeration value="Lesotho"/>
          <xsd:enumeration value="Liberia"/>
          <xsd:enumeration value="Libya"/>
          <xsd:enumeration value="Liechtenstein"/>
          <xsd:enumeration value="Lithuania"/>
          <xsd:enumeration value="Luxembourg"/>
          <xsd:enumeration value="Macedonia"/>
          <xsd:enumeration value="Madagascar"/>
          <xsd:enumeration value="Malawi"/>
          <xsd:enumeration value="Malaysia"/>
          <xsd:enumeration value="Maldives"/>
          <xsd:enumeration value="Mali"/>
          <xsd:enumeration value="Malta"/>
          <xsd:enumeration value="Marshall Islands"/>
          <xsd:enumeration value="Mauritania"/>
          <xsd:enumeration value="Mauritius"/>
          <xsd:enumeration value="Mexico"/>
          <xsd:enumeration value="Micronesia"/>
          <xsd:enumeration value="Moldova"/>
          <xsd:enumeration value="Monaco"/>
          <xsd:enumeration value="Mongolia"/>
          <xsd:enumeration value="Montenegro"/>
          <xsd:enumeration value="Morocco"/>
          <xsd:enumeration value="Mozambique"/>
          <xsd:enumeration value="Myanmar, {Burma}"/>
          <xsd:enumeration value="Namibia"/>
          <xsd:enumeration value="Nauru"/>
          <xsd:enumeration value="Nepal"/>
          <xsd:enumeration value="Netherlands"/>
          <xsd:enumeration value="New Zealand"/>
          <xsd:enumeration value="Nicaragua"/>
          <xsd:enumeration value="Niger"/>
          <xsd:enumeration value="Nigeria"/>
          <xsd:enumeration value="Norway"/>
          <xsd:enumeration value="Oman"/>
          <xsd:enumeration value="Pakistan"/>
          <xsd:enumeration value="Palau"/>
          <xsd:enumeration value="Panama"/>
          <xsd:enumeration value="Papua New Guinea"/>
          <xsd:enumeration value="Paraguay"/>
          <xsd:enumeration value="Peru"/>
          <xsd:enumeration value="Philippines"/>
          <xsd:enumeration value="Poland"/>
          <xsd:enumeration value="Portugal"/>
          <xsd:enumeration value="Qatar"/>
          <xsd:enumeration value="Romania"/>
          <xsd:enumeration value="Russian Federation"/>
          <xsd:enumeration value="Rwanda"/>
          <xsd:enumeration value="St Kitts &amp; Nevis"/>
          <xsd:enumeration value="St Lucia"/>
          <xsd:enumeration value="Saint Vincent &amp; the Grenadines"/>
          <xsd:enumeration value="Samoa"/>
          <xsd:enumeration value="San Marino"/>
          <xsd:enumeration value="Sao Tome &amp; Principe"/>
          <xsd:enumeration value="Saudi Arabia"/>
          <xsd:enumeration value="Senegal"/>
          <xsd:enumeration value="Serbia"/>
          <xsd:enumeration value="Seychelles"/>
          <xsd:enumeration value="Sierra Leone"/>
          <xsd:enumeration value="Singapore"/>
          <xsd:enumeration value="Slovakia"/>
          <xsd:enumeration value="Slovenia"/>
          <xsd:enumeration value="Solomon Islands"/>
          <xsd:enumeration value="Somalia"/>
          <xsd:enumeration value="South Africa"/>
          <xsd:enumeration value="Spain"/>
          <xsd:enumeration value="Sri Lanka"/>
          <xsd:enumeration value="Sudan"/>
          <xsd:enumeration value="Suriname"/>
          <xsd:enumeration value="Swaziland"/>
          <xsd:enumeration value="Sweden"/>
          <xsd:enumeration value="Switzerland"/>
          <xsd:enumeration value="Syria"/>
          <xsd:enumeration value="Taiwan"/>
          <xsd:enumeration value="Tajikistan"/>
          <xsd:enumeration value="Tanzania"/>
          <xsd:enumeration value="Thailand"/>
          <xsd:enumeration value="Togo"/>
          <xsd:enumeration value="Tonga"/>
          <xsd:enumeration value="Trinidad &amp; Tobago"/>
          <xsd:enumeration value="Tunisia"/>
          <xsd:enumeration value="Turkey"/>
          <xsd:enumeration value="Turkmenistan"/>
          <xsd:enumeration value="Tuvalu"/>
          <xsd:enumeration value="Uganda"/>
          <xsd:enumeration value="Ukraine"/>
          <xsd:enumeration value="United Arab Emirates"/>
          <xsd:enumeration value="United Kingdom"/>
          <xsd:enumeration value="United States"/>
          <xsd:enumeration value="Uruguay"/>
          <xsd:enumeration value="Uzbekistan"/>
          <xsd:enumeration value="Vanuatu"/>
          <xsd:enumeration value="Vatican City"/>
          <xsd:enumeration value="Venezuela"/>
          <xsd:enumeration value="Vietnam"/>
          <xsd:enumeration value="Yemen"/>
          <xsd:enumeration value="Zambia"/>
          <xsd:enumeration value="Zimbabwe"/>
        </xsd:restriction>
      </xsd:simpleType>
    </xsd:element>
    <xsd:element name="Client_x0020_approval" ma:index="22" nillable="true" ma:displayName="Client approval" ma:default="No" ma:format="RadioButtons" ma:internalName="Client_x0020_approval">
      <xsd:simpleType>
        <xsd:restriction base="dms:Choice">
          <xsd:enumeration value="Yes"/>
          <xsd:enumeration value="No"/>
        </xsd:restriction>
      </xsd:simpleType>
    </xsd:element>
    <xsd:element name="Year" ma:index="23" nillable="true" ma:displayName="Year" ma:decimals="0" ma:internalName="Year">
      <xsd:simpleType>
        <xsd:restriction base="dms:Number">
          <xsd:maxInclusive value="2100"/>
          <xsd:minInclusive value="1986"/>
        </xsd:restriction>
      </xsd:simpleType>
    </xsd:element>
    <xsd:element name="Project_x0020_ID" ma:index="24" nillable="true" ma:displayName="Project ID" ma:internalName="Project_x0020_ID">
      <xsd:simpleType>
        <xsd:restriction base="dms:Text">
          <xsd:maxLength value="255"/>
        </xsd:restriction>
      </xsd:simpleType>
    </xsd:element>
    <xsd:element name="Project_x0020_size_x0020__x0028_resources_x0029_" ma:index="25" nillable="true" ma:displayName="Project size (resources)" ma:decimals="0" ma:internalName="Project_x0020_size_x0020__x0028_resources_x0029_">
      <xsd:simpleType>
        <xsd:restriction base="dms:Number"/>
      </xsd:simpleType>
    </xsd:element>
    <xsd:element name="Comments" ma:index="26" nillable="true" ma:displayName="Comments" ma:internalName="Comments">
      <xsd:simpleType>
        <xsd:restriction base="dms:Note">
          <xsd:maxLength value="255"/>
        </xsd:restriction>
      </xsd:simpleType>
    </xsd:element>
    <xsd:element name="Methods_x0020_and_x0020_standards" ma:index="27" nillable="true" ma:displayName="Methods and standards" ma:internalName="Methods_x0020_and_x0020_standa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27178e8-9586-4f49-8e7b-77af9c2fb085"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27178e8-9586-4f49-8e7b-77af9c2fb085">CVD5QAC74SYH-2-13943</_dlc_DocId>
    <_dlc_DocIdUrl xmlns="727178e8-9586-4f49-8e7b-77af9c2fb085">
      <Url>https://share.gft.com/sites/Corporate-Marketing/_layouts/DocIdRedir.aspx?ID=CVD5QAC74SYH-2-13943</Url>
      <Description>CVD5QAC74SYH-2-13943</Description>
    </_dlc_DocIdUrl>
    <Functional_x0020_Area xmlns="e44e039f-c551-4112-981c-456f1b630ef1">Functional Area 1</Functional_x0020_Area>
    <Reference_x0020_Title xmlns="e44e039f-c551-4112-981c-456f1b630ef1" xsi:nil="true"/>
    <Area xmlns="e44e039f-c551-4112-981c-456f1b630ef1">Area 1</Area>
    <Project_x0020_size_x0020__x0028_resources_x0029_ xmlns="e44e039f-c551-4112-981c-456f1b630ef1" xsi:nil="true"/>
    <Comments xmlns="e44e039f-c551-4112-981c-456f1b630ef1" xsi:nil="true"/>
    <Business_x0020_Sector xmlns="e44e039f-c551-4112-981c-456f1b630ef1">Banking</Business_x0020_Sector>
    <Client_x0020_Category xmlns="e44e039f-c551-4112-981c-456f1b630ef1">Central</Client_x0020_Category>
    <Methods_x0020_and_x0020_standards xmlns="e44e039f-c551-4112-981c-456f1b630ef1" xsi:nil="true"/>
    <Responsible xmlns="e44e039f-c551-4112-981c-456f1b630ef1">Marek Strejczek</Responsible>
    <Client_x0020_Name xmlns="e44e039f-c551-4112-981c-456f1b630ef1" xsi:nil="true"/>
    <Client_x0020_approval xmlns="e44e039f-c551-4112-981c-456f1b630ef1">No</Client_x0020_approval>
    <Plattform_x0020__x0026__x0020_tools xmlns="e44e039f-c551-4112-981c-456f1b630ef1" xsi:nil="true"/>
    <Project_x0020_ID xmlns="e44e039f-c551-4112-981c-456f1b630ef1" xsi:nil="true"/>
    <Description0 xmlns="e44e039f-c551-4112-981c-456f1b630ef1" xsi:nil="true"/>
    <Author_x0020__x002f__x0020_Contact xmlns="e44e039f-c551-4112-981c-456f1b630ef1">
      <UserInfo>
        <DisplayName/>
        <AccountId xsi:nil="true"/>
        <AccountType/>
      </UserInfo>
    </Author_x0020__x002f__x0020_Contact>
    <Client_x0020_Country xmlns="e44e039f-c551-4112-981c-456f1b630ef1">Germany</Client_x0020_Country>
    <Year xmlns="e44e039f-c551-4112-981c-456f1b630ef1" xsi:nil="tru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217953E-6BB7-40C6-9A84-608D0A8D65EC}">
  <ds:schemaRefs>
    <ds:schemaRef ds:uri="http://schemas.microsoft.com/sharepoint/v3/contenttype/forms"/>
  </ds:schemaRefs>
</ds:datastoreItem>
</file>

<file path=customXml/itemProps2.xml><?xml version="1.0" encoding="utf-8"?>
<ds:datastoreItem xmlns:ds="http://schemas.openxmlformats.org/officeDocument/2006/customXml" ds:itemID="{54CA1130-EAC1-4116-82E4-DF5A51FE3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4e039f-c551-4112-981c-456f1b630ef1"/>
    <ds:schemaRef ds:uri="727178e8-9586-4f49-8e7b-77af9c2f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45AAF4-B73F-4E3A-B9D2-4DDAE0F1BE8A}">
  <ds:schemaRefs>
    <ds:schemaRef ds:uri="http://schemas.microsoft.com/office/2006/documentManagement/types"/>
    <ds:schemaRef ds:uri="http://schemas.openxmlformats.org/package/2006/metadata/core-properties"/>
    <ds:schemaRef ds:uri="727178e8-9586-4f49-8e7b-77af9c2fb085"/>
    <ds:schemaRef ds:uri="http://purl.org/dc/elements/1.1/"/>
    <ds:schemaRef ds:uri="http://schemas.microsoft.com/office/2006/metadata/properties"/>
    <ds:schemaRef ds:uri="e44e039f-c551-4112-981c-456f1b630ef1"/>
    <ds:schemaRef ds:uri="http://purl.org/dc/terms/"/>
    <ds:schemaRef ds:uri="http://schemas.microsoft.com/office/infopath/2007/PartnerControls"/>
    <ds:schemaRef ds:uri="http://www.w3.org/XML/1998/namespace"/>
    <ds:schemaRef ds:uri="http://purl.org/dc/dcmitype/"/>
  </ds:schemaRefs>
</ds:datastoreItem>
</file>

<file path=customXml/itemProps4.xml><?xml version="1.0" encoding="utf-8"?>
<ds:datastoreItem xmlns:ds="http://schemas.openxmlformats.org/officeDocument/2006/customXml" ds:itemID="{A6F3EA8F-EBA0-438A-80BD-6A96E2E1005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GFT_Master_Template</Template>
  <TotalTime>5826</TotalTime>
  <Words>937</Words>
  <Application>Microsoft Office PowerPoint</Application>
  <PresentationFormat>On-screen Show (16:9)</PresentationFormat>
  <Paragraphs>185</Paragraphs>
  <Slides>15</Slides>
  <Notes>13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Courier New</vt:lpstr>
      <vt:lpstr>Wingdings</vt:lpstr>
      <vt:lpstr>GFT_Master_Template</vt:lpstr>
      <vt:lpstr>think-cell Folie</vt:lpstr>
      <vt:lpstr>WdSR - ćwiczenie 3 (SOAP) Web Services - SOAP</vt:lpstr>
      <vt:lpstr>SOAP web services</vt:lpstr>
      <vt:lpstr>Protokół SOAP</vt:lpstr>
      <vt:lpstr>Język WSDL</vt:lpstr>
      <vt:lpstr>Ćwiczenie SOAP Client</vt:lpstr>
      <vt:lpstr>Ćwiczenie SOAP Client</vt:lpstr>
      <vt:lpstr>Ćwiczenie SOAP Client</vt:lpstr>
      <vt:lpstr>Ćwiczenie SOAP Client Ćwiczenia z używania usługi SOAP</vt:lpstr>
      <vt:lpstr>Ćwiczenie SOAP Client Ćwiczenia z używania SOAP</vt:lpstr>
      <vt:lpstr>Ćwiczenie SOAP Client Ćwiczenia z używania SOAP</vt:lpstr>
      <vt:lpstr>Ćwiczenie SOAP Client Ćwiczenia z używania SOAP</vt:lpstr>
      <vt:lpstr>Ćwiczenie SOAP Client Ćwiczenia z używania SOAP</vt:lpstr>
      <vt:lpstr>Ćwiczenie SOAPClient</vt:lpstr>
      <vt:lpstr>Ćwiczenie SOAP Client</vt:lpstr>
      <vt:lpstr>PowerPoint Presentation</vt:lpstr>
    </vt:vector>
  </TitlesOfParts>
  <Company>GFT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in Poland</dc:title>
  <dc:creator>Marek Strejczek</dc:creator>
  <cp:lastModifiedBy>Boguszewicz, Daniel</cp:lastModifiedBy>
  <cp:revision>250</cp:revision>
  <dcterms:created xsi:type="dcterms:W3CDTF">2015-12-01T16:23:26Z</dcterms:created>
  <dcterms:modified xsi:type="dcterms:W3CDTF">2017-02-22T22:18:56Z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601cc075-5f61-4a97-89fb-fd38c2b87e4a</vt:lpwstr>
  </property>
  <property fmtid="{D5CDD505-2E9C-101B-9397-08002B2CF9AE}" pid="3" name="ContentTypeId">
    <vt:lpwstr>0x010100793B9935CA02AD4F90F0A0FD564FDD82</vt:lpwstr>
  </property>
</Properties>
</file>