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27.jpg"/><Relationship Id="rId10" Type="http://schemas.openxmlformats.org/officeDocument/2006/relationships/image" Target="../media/image21.png"/><Relationship Id="rId9" Type="http://schemas.openxmlformats.org/officeDocument/2006/relationships/image" Target="../media/image19.png"/><Relationship Id="rId5" Type="http://schemas.openxmlformats.org/officeDocument/2006/relationships/image" Target="../media/image70.png"/><Relationship Id="rId6" Type="http://schemas.openxmlformats.org/officeDocument/2006/relationships/image" Target="../media/image66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49.png"/><Relationship Id="rId5" Type="http://schemas.openxmlformats.org/officeDocument/2006/relationships/image" Target="../media/image23.png"/><Relationship Id="rId6" Type="http://schemas.openxmlformats.org/officeDocument/2006/relationships/image" Target="../media/image25.jp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jpg"/><Relationship Id="rId4" Type="http://schemas.openxmlformats.org/officeDocument/2006/relationships/image" Target="../media/image28.png"/><Relationship Id="rId5" Type="http://schemas.openxmlformats.org/officeDocument/2006/relationships/image" Target="../media/image48.png"/><Relationship Id="rId6" Type="http://schemas.openxmlformats.org/officeDocument/2006/relationships/image" Target="../media/image30.png"/><Relationship Id="rId7" Type="http://schemas.openxmlformats.org/officeDocument/2006/relationships/image" Target="../media/image6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69.png"/><Relationship Id="rId5" Type="http://schemas.openxmlformats.org/officeDocument/2006/relationships/image" Target="../media/image31.jpg"/><Relationship Id="rId6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41.jpg"/><Relationship Id="rId5" Type="http://schemas.openxmlformats.org/officeDocument/2006/relationships/image" Target="../media/image71.png"/><Relationship Id="rId6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jpg"/><Relationship Id="rId4" Type="http://schemas.openxmlformats.org/officeDocument/2006/relationships/image" Target="../media/image6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5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6.png"/><Relationship Id="rId7" Type="http://schemas.openxmlformats.org/officeDocument/2006/relationships/image" Target="../media/image5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2.png"/><Relationship Id="rId4" Type="http://schemas.openxmlformats.org/officeDocument/2006/relationships/image" Target="../media/image59.png"/><Relationship Id="rId5" Type="http://schemas.openxmlformats.org/officeDocument/2006/relationships/image" Target="../media/image54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Relationship Id="rId8" Type="http://schemas.openxmlformats.org/officeDocument/2006/relationships/image" Target="../media/image6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1.png"/><Relationship Id="rId6" Type="http://schemas.openxmlformats.org/officeDocument/2006/relationships/image" Target="../media/image6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7067550"/>
            <a:ext cx="301625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21" y="2807865"/>
            <a:ext cx="7782419" cy="155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64" y="4725144"/>
            <a:ext cx="5414812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500034" y="551714"/>
            <a:ext cx="8286808" cy="830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Лекция 1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АВТОМАТИЧЕСКАЯ СТАБИЛИЗАЦИЯ И УПРАВЛЕНИЕ УГЛОМ ТАНГАЖА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160526" y="1700808"/>
            <a:ext cx="7200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Угол тангажа - это </a:t>
            </a: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угол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между продольной осью ОХ связанной СК и плоскостью горизонта.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83568" y="692696"/>
            <a:ext cx="77768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эксплуатации осуществляется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   работоспособности: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Включение питания  АП;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Включение режимов АП;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Включение сигнализации режимов АП;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Реакция на изменение входных сигналов текущих и заданных;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683568" y="3225841"/>
            <a:ext cx="8496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   передаточных коэффициентов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83568" y="4183360"/>
            <a:ext cx="4913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Регулировка    передаточных коэффициентов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s9-3_0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42" y="2299063"/>
            <a:ext cx="3643338" cy="4380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s9-4_0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2285" y="2330283"/>
            <a:ext cx="3814436" cy="4349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395536" y="656982"/>
            <a:ext cx="75873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1.2.1 Процесс устранения начального  значения угла тангажа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800" y="1628800"/>
            <a:ext cx="2857519" cy="44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8814" y="1628800"/>
            <a:ext cx="3625674" cy="45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9792" y="1149664"/>
            <a:ext cx="2780159" cy="48901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854868" y="2605782"/>
            <a:ext cx="432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746353" y="5932648"/>
            <a:ext cx="13352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меняет знак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Shape 215"/>
          <p:cNvCxnSpPr/>
          <p:nvPr/>
        </p:nvCxnSpPr>
        <p:spPr>
          <a:xfrm flipH="1" rot="5400000">
            <a:off x="1165775" y="5272355"/>
            <a:ext cx="571504" cy="5000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6" name="Shape 2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5039" y="5888527"/>
            <a:ext cx="428596" cy="3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0152" y="2083631"/>
            <a:ext cx="3024336" cy="5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96136" y="5707834"/>
            <a:ext cx="3016573" cy="510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188156" y="256872"/>
            <a:ext cx="8776332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 Управление продольным короткопериодическим движением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072066" y="1071546"/>
            <a:ext cx="3500462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Точность стабилизации угла тангажа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Перерегулирование  тангажа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Время регулирования тангажа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917" y="1628800"/>
            <a:ext cx="1428760" cy="34334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387" y="2084355"/>
            <a:ext cx="285752" cy="3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714348" y="428604"/>
            <a:ext cx="8072494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Показатели качества управления по тангажу: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9652" y="2564904"/>
            <a:ext cx="285752" cy="328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s9-5_0" id="237" name="Shape 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596" y="1214422"/>
            <a:ext cx="4303076" cy="446651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5072066" y="3531010"/>
            <a:ext cx="385765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9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Переходные процессы при                   оптимальных значениях передаточных коэффициентов закона управления АП</a:t>
            </a:r>
            <a:endParaRPr/>
          </a:p>
          <a:p>
            <a:pPr indent="539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9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9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1284" y="4468651"/>
            <a:ext cx="962025" cy="5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s9-6_0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928669"/>
            <a:ext cx="3786214" cy="3797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23528" y="214290"/>
            <a:ext cx="8534752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1.2.2. Процесс устранения автопилотом угла тангажа с жесткой обратной связью в сервоприводе внешнего ступенчатого моментного возмущения Мzв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1785926"/>
            <a:ext cx="4446799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2066" y="2786058"/>
            <a:ext cx="2338387" cy="50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9190" y="3429000"/>
            <a:ext cx="2747962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1142976" y="4857760"/>
            <a:ext cx="75009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Автопилот угла тангажа с жесткой обратной связью в сервоприводе является статическим по отношению к ступенчатому внешнему возмущающему моменту тангажа.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0628" y="1142984"/>
            <a:ext cx="3384683" cy="42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27871" y="345430"/>
            <a:ext cx="8640960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1.2.3. Процесс устранения автопилотом угла тангажа с жесткой обратной связью в сервоприводе ступенчатого внешнего вертикального ветрового возмущения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803" y="1571612"/>
            <a:ext cx="1325060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2" y="2214554"/>
            <a:ext cx="2471755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s9-7_0" id="261" name="Shape 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285860"/>
            <a:ext cx="4648351" cy="344170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142844" y="5214950"/>
            <a:ext cx="392909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Постоянная нормальная составляющая ветра                не влияет на точность стабилизации угла тангажа автопилотом.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0298" y="5429264"/>
            <a:ext cx="428628" cy="41384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429124" y="1928802"/>
            <a:ext cx="428628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Угол тангажа и наклона траектории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сначала сохраняют свои значения,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Ввиду  увеличения угла атаки увеличивается                                                    подъемная сила  и поворачивается вектор путевой    скорости   вверх.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Момент          поворачивает продольную ось                                           самолета навстречу ветру, оба явления уменьшают угол атаки, и начинают возрастать углы тангажа и наклона траектории,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Автопилот отклоняет рули высоты, тангаж возвращается к прежнему значению.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Самолет приобретает скорость ветра и сохраняет значения углов атаки, тангажа и отклонение рулей высоты, которые были до момента попадания самолета в вертикальный поток воздуха.</a:t>
            </a: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Однако приращение угла наклона траектории изменяет исходный режим полета.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1840" y="908720"/>
            <a:ext cx="428628" cy="4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369529" y="126876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Угол атаки самолета практически мгновенно изменяется на величину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668" y="428604"/>
            <a:ext cx="367395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500034" y="214290"/>
            <a:ext cx="8286808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1.2.4.  </a:t>
            </a: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 устранения автопилотом угла тангажа с жесткой обратной связью в сервоприводе ступенчатого внешнего силового     возмущения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143108" y="4857760"/>
            <a:ext cx="50006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Статическая ошибка прямо пропорциональна изменению массы самолета и обратно пропорциональна передаточному коэффициенту автопилота по углу тангажа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802" y="4000504"/>
            <a:ext cx="2519130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12" y="2428868"/>
            <a:ext cx="617666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785786" y="928670"/>
            <a:ext cx="7858180" cy="1646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Уменьшение массы вызовет поворот вектора скорости вверх.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Произойдет уменьшение угла атаки и уменьшение подъемной силы.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Установится такое значение угла атаки, при котором обеспечится равенство подъемной силы новому значению силы тяжести самолета.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Уменьшение угла атаки приведет к уменьшению момента статической устойчивости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вызовет поворот продольной оси самолета и изменение угла тангажа.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0958" y="1857364"/>
            <a:ext cx="617224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7752" y="2643182"/>
            <a:ext cx="571504" cy="41031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785786" y="2214554"/>
            <a:ext cx="8001056" cy="100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Автопилот среагирует на это изменение отклонением рулей высоты.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Установится такое отклонение рулей высоты, при котором момент               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изменившемся угле атаки уравновесит управляющий момент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42910" y="3071810"/>
            <a:ext cx="81439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Отклонение рулей высоты автопилотом угла тангажа с жесткой обратной связью в сервоприводе возможно лишь при наличии рассогласования по углу тангажа.</a:t>
            </a: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28596" y="3571876"/>
            <a:ext cx="8715404" cy="29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Статическую ошибку можно определить из следующего соотношения: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42910" y="357166"/>
            <a:ext cx="8286808" cy="11079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Лекция 2.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Особенности законов управления автопилотов угла тангажа.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28596" y="1643050"/>
            <a:ext cx="821537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обеспечения </a:t>
            </a:r>
            <a:r>
              <a:rPr b="1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астатизма</a:t>
            </a: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применяются три основных способа.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Первый способ основан на интегрирующих свойствах сервопривода, охваченного изодромной обратной связью.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торой способ предполагает введение в закон управления автопилота сигнала, пропорционального интегралу от рассогласования по углу тангажа.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Третий способ предусматривает использование дополнительного параллельного интегрирующего сервопривода.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71538" y="571480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Закон управления автопилота угла тангажа с изодромной обратной связью в сервоприводе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02" y="1214422"/>
            <a:ext cx="2630217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s9-8_0" id="308" name="Shape 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1785926"/>
            <a:ext cx="7601819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0034" y="4786322"/>
            <a:ext cx="807249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Изодромную обратную связь можно получить :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пропусканием управляющего сигнала через реально дифференцирующее звено;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путем суммирования сигнала, пропорционального отклонению вала рулевой машины высоты, взятого с обратным знаком, и этого же сигнала, пропущенного через электромеханизм согласования с передаточной функцией апериодического звена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7950" y="4857760"/>
            <a:ext cx="2068844" cy="28575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1604" y="6143644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s9-9_0"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857232"/>
            <a:ext cx="3786214" cy="430273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214282" y="285728"/>
            <a:ext cx="86439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Если автопилот отклоняет руль высоты на угол          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сигнал  изодромной обратной связи будет изменяться по экспоненциальному закону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6" y="214290"/>
            <a:ext cx="386443" cy="33813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414" y="928670"/>
            <a:ext cx="2758301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4414" y="1571612"/>
            <a:ext cx="1644650" cy="5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500034" y="2071678"/>
            <a:ext cx="43577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постоянное отклонение рулей  не приводит к статической ошибке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14282" y="3000372"/>
            <a:ext cx="50006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При отклонении руля высоты по закону прямоугольного импульса сигнал обратной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связи             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будет состоять из двух участков экспонент .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если            боль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ше длительности импульса, то сигнал повторяет импульс , что соответствует СП с ЖОС.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0100" y="3500438"/>
            <a:ext cx="385765" cy="3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357158" y="4714884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Движение самолета по углу тангажа является быстрым движением, совершающимся в течение 1-2 с. Управление самолета-быстрое движение.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Т.о. при медленном движении-изодром и астатизм, прибыстром-ЖОС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4546" y="3714752"/>
            <a:ext cx="357190" cy="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57158" y="357166"/>
            <a:ext cx="81439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Закон управления автопилота, реализующего принцип пропорционально-интегрально-дифференциального управления (ПИД-управления), имеет вид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298" y="1428736"/>
            <a:ext cx="3246330" cy="857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s9-11_0"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48" y="2214554"/>
            <a:ext cx="7987302" cy="32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857224" y="5643578"/>
            <a:ext cx="7715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Данный закон аналогичен рассмотренному процессу для автопилота угла тангажа с изодромной обратной связью в сервоприводе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78" y="3214686"/>
            <a:ext cx="3790823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356269"/>
            <a:ext cx="1252485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67544" y="884855"/>
            <a:ext cx="8104983" cy="27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Автопилот угла тангажа </a:t>
            </a: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(АП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средство автоматического управления, обеспечивающее стабилизацию и управление продольным короткопериодическим движением самолета на всех этапах полета путем отклонения руля высоты при возникновении рассогласования между значениями текущего и заданного углов тангажа.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Простейший автопилот угла тангажа реализует следующий закон управления рулем высоты: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750067" y="4933718"/>
            <a:ext cx="785818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</a:t>
            </a: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редаточный коэффициент по углу тангажа, определяющий, на какой угол должен отклониться руль высоты при возникновении рассогласования между значениями приращений текущего и заданного углов тангажа в 1°.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        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передаточный коэффициент по угловой скорости (смотри ранее, определяет угол отклонения руля высоты при отклонении угловой скорости самолета на 1 град/сек)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2518477" y="377024"/>
            <a:ext cx="35495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Автопилот угла тангажа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971600" y="3789040"/>
            <a:ext cx="778674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где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автоматическое отклонение руля высоты от балансировочного положения автопилотом угла тангажа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371931" y="4309125"/>
            <a:ext cx="65008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соответственно приращения текущего и заданного значений угла тангажа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126" y="5633909"/>
            <a:ext cx="476947" cy="49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709" y="4769026"/>
            <a:ext cx="402408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0586" y="3726219"/>
            <a:ext cx="724585" cy="39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28662" y="214290"/>
            <a:ext cx="77867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Использование дополнительного параллельного интегрирующего сервопривода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817" y="1071547"/>
            <a:ext cx="2923001" cy="80326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3692" y="1714488"/>
            <a:ext cx="627067" cy="51305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285720" y="1857364"/>
            <a:ext cx="82153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Интегрирующая составляющая закона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управления 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получается путем пропускания сигнала через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лектромеханический привод устройства триммерного эффекта УТЭ с передаточной функцией                                   , где           нелинейное звено с зона нечувствительности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0" y="342900"/>
            <a:ext cx="9144000" cy="30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7686" y="2428868"/>
            <a:ext cx="1643074" cy="39698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3702" y="2357430"/>
            <a:ext cx="357190" cy="476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s9-12_0" id="357" name="Shape 3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0100" y="3000372"/>
            <a:ext cx="6929486" cy="355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20713"/>
            <a:ext cx="7378700" cy="535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071546"/>
            <a:ext cx="27813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4" y="1071546"/>
            <a:ext cx="11715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9322" y="928670"/>
            <a:ext cx="2400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7686" y="1428736"/>
            <a:ext cx="14001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57686" y="1928802"/>
            <a:ext cx="364807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1071538" y="214290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Закон управления цифроаналогового автопилота в режиме стабилизации угла тангажа имеет вид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s9-14_0" id="380" name="Shape 3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7224" y="2500306"/>
            <a:ext cx="7643866" cy="342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785786" y="857232"/>
            <a:ext cx="77153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Пассивные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отказы автопилота угла тангажа в контуре сервопривода приводят к потере автоматической стабилизации и управления углом тангажа.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71472" y="2928934"/>
            <a:ext cx="80010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Активные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отказы автопилота угла тангажа в контуре сервопривода или по сигналам угловой скорости и угла тангажа приводят к перекладке рулей высоты вследствие отработки вала рулевой машины или штока рулевого агрегата на максимальный ход. Это может вывести самолет на недопустимые нормальные перегрузки.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857224" y="1714488"/>
            <a:ext cx="75009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Пассивный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отказ по сигналу угловой скорости тангажа приводит к уменьшению эффективности демпфирования продольных короткопериодических колебаний при стабилизации угла тангажа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42910" y="4500570"/>
            <a:ext cx="77153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Влияние погрешностей измерителей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угла тангажа и угловой скорости тангажа проявляется в статических ошибках по углу тангажа.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571472" y="5429264"/>
            <a:ext cx="80724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Разрегулировки передаточных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коэффициентов закона управления приводят к снижению качества стабилизации и управления углом тангажа.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714348" y="285728"/>
            <a:ext cx="7786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ВЛИЯНИЕ ОТКАЗОВ НА КАЧЕСТВО СТАБИЛИЗАЦИИ ТАНГАЖА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00034" y="3000372"/>
            <a:ext cx="821537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 автопилота: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Датчики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определения текущих и заданных параметров ЛА;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Вычислитель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формирующий управляющий сигнал;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Сервопривод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отрабатывающий управляющий сигнал;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Обратная связь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обеспечивающая пропорциональность отработки сервоприводом сформированного управляющего сигнала.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500042"/>
            <a:ext cx="5552026" cy="244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285720" y="5000636"/>
            <a:ext cx="8215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Особенность автопилота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исключается возможность совместного управления рулем высоты автопилотом и пилотом от колонки штурвала.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85720" y="5786454"/>
            <a:ext cx="80724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принципу действия сервопривода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электромеханические  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электрогидравлические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143108" y="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Контур автопилота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6500826" y="6215082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54" y="2928934"/>
            <a:ext cx="4786346" cy="2009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5429224" y="1571612"/>
            <a:ext cx="371477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Кинематическая</a:t>
            </a: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последовательного включения исполнительного устройства автоматики в проводку управления через раздвижную тягу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4429132"/>
            <a:ext cx="3857652" cy="203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282" y="1357298"/>
            <a:ext cx="5180578" cy="15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0" y="3143248"/>
            <a:ext cx="44291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Кинематическая схема последовательного включения исполнительного устройства автоматики в проводку управления через дифференциальную качалку: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 rot="10800000">
            <a:off x="4714876" y="1928802"/>
            <a:ext cx="571504" cy="285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714744" y="3714752"/>
            <a:ext cx="571504" cy="285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214942" y="5357826"/>
            <a:ext cx="392905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Кинематическая схема параллельного включения исполнительного устрой­ства автоматики в проводку управления: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 rot="10800000">
            <a:off x="4572000" y="5643578"/>
            <a:ext cx="571504" cy="285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57158" y="142852"/>
            <a:ext cx="85725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Порядок включения  исполнительного устройства автопилота в механическую проводку управления рулем высоты: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последовательные схемы (бустерные и электродистанционные);</a:t>
            </a:r>
            <a:endParaRPr/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параллельные схемы включения (прямые обратимые системы управления);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09713"/>
            <a:ext cx="65532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357158" y="785794"/>
            <a:ext cx="828680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Система продольного управления с САУ, включённой по параллельной схеме при наличии вспомогательного привода: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3" y="1709738"/>
            <a:ext cx="612457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642910" y="357166"/>
            <a:ext cx="7215238" cy="276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продольного управления с САУ, включённой по последовательной схеме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s9-1_0"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38" y="1388968"/>
            <a:ext cx="7226662" cy="3480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215516" y="188640"/>
            <a:ext cx="8604956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аналогового электромеханического автопилота угла тангажа с жесткой и скоростной обратными связями в сервоприводе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15516" y="4869739"/>
            <a:ext cx="871296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 автопилота: датчик угловой скорости тангажа ДУС,</a:t>
            </a:r>
            <a:r>
              <a:rPr b="0" i="1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датчик угла тангажа - гировертикаль ГВ,</a:t>
            </a:r>
            <a:r>
              <a:rPr b="0" i="1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задатчик угла тангажа - рукоятка управления РУ,</a:t>
            </a:r>
            <a:r>
              <a:rPr b="0" i="1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механизм согласования МС</a:t>
            </a:r>
            <a:r>
              <a:rPr b="0" i="1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сервопривод руля высоты. Механизм согласования вместе с сумматором сервопривода образуют канал руля высоты вычислителя автопилота ВАП      Сервопривод СП     включает в себя сумматор (С), усилитель (У), рулевую машину РМ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2284" y="5733256"/>
            <a:ext cx="1524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7704" y="5840045"/>
            <a:ext cx="255587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9123" y="5847103"/>
            <a:ext cx="255588" cy="3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03932" y="332656"/>
            <a:ext cx="8136135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Режимы работы АП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СОГЛАСОВАНИЕ  - 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рулевая машина высоты не включена, а положение ее выходного вала согласовано с положением руля высоты.</a:t>
            </a:r>
            <a:r>
              <a:rPr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вход механизма согласования поступает сигнал, пропорциональный алгебраической сумме сигналов угла текущего тангажа и сигнала ОС с РМ. </a:t>
            </a:r>
            <a:r>
              <a:rPr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Происходит синхронизация канала тангажа до включения его в режим стабилизации и запоминание текущего значения угла тангажа в МС (1-вкл). Автопилот готовится к безударному включению для управления рулем высоты.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СТАБИЛИЗАЦИЯ - 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рулевая машина подключается для управления рулем высоты. Сигнал       пропорционален разности значений угла тангажа и балансировочного положения руля высоты на момент включения режима стабилизации. МС отключается от сумматора С (контакт 1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размыкается). Любое отклонение самолета по углу тангажа  под действием внешних возмущений от того угла тангажа , который имел самолет в момент включения режима стабилизации, воспринимается автопилотом как рассогласование, которое необходимо парировать. Закон управления выглядит:                                          Отработка руля пропорциональна рассогласованию               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–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Пилот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воздействуя на рукоятку управления «Спуск-подъем», задает управляющий сигнал  по тангажу. АП реализует закон управления                                                     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По «положению» рукоятки управления (или по скорости)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112" y="2852936"/>
            <a:ext cx="440133" cy="366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266" y="5065162"/>
            <a:ext cx="722626" cy="2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728" y="5828566"/>
            <a:ext cx="2952328" cy="36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3728" y="4738498"/>
            <a:ext cx="2087563" cy="31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39552" y="188640"/>
            <a:ext cx="82296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Функциональная</a:t>
            </a:r>
            <a:r>
              <a:rPr b="0" i="0" lang="ru-RU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схема аналогового электрогидравлического автопилота угла тангажа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fs9-2_0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44" y="1299918"/>
            <a:ext cx="8104788" cy="37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214282" y="4143380"/>
            <a:ext cx="300039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автопилота входят те же датчики текущих и заданных параметров, что и в электромеханическом автопилоте.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143240" y="4857760"/>
            <a:ext cx="5000628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 сервоприводе только ЖОС;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режим стабилизации угла тангажа включается при стриммированном положении руля высоты, шток РА в нейтрали;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блок согласования БС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запоминает текущее значение угла тангажа самолета аналогично МС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