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3" r:id="rId4"/>
  </p:sldMasterIdLst>
  <p:notesMasterIdLst>
    <p:notesMasterId r:id="rId20"/>
  </p:notesMasterIdLst>
  <p:sldIdLst>
    <p:sldId id="267" r:id="rId5"/>
    <p:sldId id="269" r:id="rId6"/>
    <p:sldId id="282" r:id="rId7"/>
    <p:sldId id="283" r:id="rId8"/>
    <p:sldId id="271" r:id="rId9"/>
    <p:sldId id="276" r:id="rId10"/>
    <p:sldId id="281" r:id="rId11"/>
    <p:sldId id="277" r:id="rId12"/>
    <p:sldId id="278" r:id="rId13"/>
    <p:sldId id="280" r:id="rId14"/>
    <p:sldId id="272" r:id="rId15"/>
    <p:sldId id="279"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CE5F1-44C2-4E7D-70C6-8061175CBE3E}" v="1" dt="2023-06-18T13:35:07.718"/>
    <p1510:client id="{67110436-2632-4A02-B4C3-8B768F88323C}" v="5552" dt="2023-06-18T17:53:15.916"/>
    <p1510:client id="{A016A76B-82FA-4063-8E0F-F673FDED56D3}" v="76" dt="2023-06-18T17:50:03.919"/>
    <p1510:client id="{C2C3A07C-022F-9633-E0CE-C9CEDA34C3E5}" v="3" dt="2023-06-18T13:44:2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8" d="100"/>
          <a:sy n="88" d="100"/>
        </p:scale>
        <p:origin x="7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1">
              <a:solidFill>
                <a:srgbClr val="92D050"/>
              </a:solidFill>
            </a:rPr>
            <a:t>Introduction</a:t>
          </a:r>
          <a:endParaRPr lang="he-IL" b="1">
            <a:solidFill>
              <a:srgbClr val="92D050"/>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a:solidFill>
                <a:schemeClr val="bg1">
                  <a:lumMod val="75000"/>
                </a:schemeClr>
              </a:solidFill>
            </a:rPr>
            <a:t>Methods</a:t>
          </a:r>
          <a:endParaRPr lang="he-IL">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1">
              <a:solidFill>
                <a:srgbClr val="92D050"/>
              </a:solidFill>
            </a:rPr>
            <a:t>Method</a:t>
          </a:r>
          <a:endParaRPr lang="he-IL" b="1">
            <a:solidFill>
              <a:srgbClr val="92D050"/>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0">
              <a:solidFill>
                <a:schemeClr val="bg1">
                  <a:lumMod val="75000"/>
                </a:schemeClr>
              </a:solidFill>
            </a:rPr>
            <a:t>Methods</a:t>
          </a:r>
          <a:endParaRPr lang="he-IL" b="0">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b="1">
              <a:solidFill>
                <a:srgbClr val="92D050"/>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0">
              <a:solidFill>
                <a:schemeClr val="bg1">
                  <a:lumMod val="75000"/>
                </a:schemeClr>
              </a:solidFill>
            </a:rPr>
            <a:t>Methods</a:t>
          </a:r>
          <a:endParaRPr lang="he-IL" b="0">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b="1">
              <a:solidFill>
                <a:srgbClr val="92D050"/>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0">
              <a:solidFill>
                <a:schemeClr val="bg1">
                  <a:lumMod val="75000"/>
                </a:schemeClr>
              </a:solidFill>
            </a:rPr>
            <a:t>Methods</a:t>
          </a:r>
          <a:endParaRPr lang="he-IL" b="0">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b="0">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rgbClr val="92D050"/>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1">
              <a:solidFill>
                <a:srgbClr val="92D050"/>
              </a:solidFill>
            </a:rPr>
            <a:t>Introduction</a:t>
          </a:r>
          <a:endParaRPr lang="he-IL" b="1">
            <a:solidFill>
              <a:srgbClr val="92D050"/>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a:solidFill>
                <a:schemeClr val="bg1">
                  <a:lumMod val="75000"/>
                </a:schemeClr>
              </a:solidFill>
            </a:rPr>
            <a:t>Methods</a:t>
          </a:r>
          <a:endParaRPr lang="he-IL">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1">
              <a:solidFill>
                <a:srgbClr val="92D050"/>
              </a:solidFill>
            </a:rPr>
            <a:t>Introduction</a:t>
          </a:r>
          <a:endParaRPr lang="he-IL" b="1">
            <a:solidFill>
              <a:srgbClr val="92D050"/>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a:solidFill>
                <a:schemeClr val="bg1">
                  <a:lumMod val="75000"/>
                </a:schemeClr>
              </a:solidFill>
            </a:rPr>
            <a:t>Methods</a:t>
          </a:r>
          <a:endParaRPr lang="he-IL">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a:solidFill>
                <a:schemeClr val="bg1">
                  <a:lumMod val="75000"/>
                </a:schemeClr>
              </a:solidFill>
            </a:rPr>
            <a:t>Introduction</a:t>
          </a:r>
          <a:endParaRPr lang="he-IL">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1">
              <a:solidFill>
                <a:srgbClr val="92D050"/>
              </a:solidFill>
            </a:rPr>
            <a:t>Goal</a:t>
          </a:r>
          <a:endParaRPr lang="he-IL" b="1">
            <a:solidFill>
              <a:srgbClr val="92D050"/>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a:solidFill>
                <a:schemeClr val="bg1">
                  <a:lumMod val="75000"/>
                </a:schemeClr>
              </a:solidFill>
            </a:rPr>
            <a:t>Methods</a:t>
          </a:r>
          <a:endParaRPr lang="he-IL">
            <a:solidFill>
              <a:schemeClr val="bg1">
                <a:lumMod val="75000"/>
              </a:schemeClr>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0B8B58A7-2D26-4755-A142-5460E0D53273}" type="sibTrans" cxnId="{95CF8E84-2687-48B8-AF58-597F014D5344}">
      <dgm:prSet/>
      <dgm:spPr/>
      <dgm:t>
        <a:bodyPr/>
        <a:lstStyle/>
        <a:p>
          <a:pPr rtl="1"/>
          <a:endParaRPr lang="he-IL"/>
        </a:p>
      </dgm:t>
    </dgm:pt>
    <dgm:pt modelId="{8098833D-5986-41F3-8B5E-4F2AE3354935}" type="parTrans" cxnId="{95CF8E84-2687-48B8-AF58-597F014D5344}">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9B4DB6-D584-4632-BCBA-48E47E0E7256}"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3F27D1AC-748A-46CB-863A-9E62B20D109F}">
      <dgm:prSet custT="1"/>
      <dgm:spPr/>
      <dgm:t>
        <a:bodyPr/>
        <a:lstStyle/>
        <a:p>
          <a:pPr>
            <a:lnSpc>
              <a:spcPct val="100000"/>
            </a:lnSpc>
          </a:pPr>
          <a:r>
            <a:rPr lang="en-US" sz="1800" err="1"/>
            <a:t>OpenAI’s</a:t>
          </a:r>
          <a:r>
            <a:rPr lang="en-US" sz="1800"/>
            <a:t> open source PFRL library.</a:t>
          </a:r>
        </a:p>
      </dgm:t>
    </dgm:pt>
    <dgm:pt modelId="{85A3121E-1B1F-4FF1-9584-1282E3EDC57B}" type="parTrans" cxnId="{ED1125DE-EBE3-445E-999D-463745D1F076}">
      <dgm:prSet/>
      <dgm:spPr/>
      <dgm:t>
        <a:bodyPr/>
        <a:lstStyle/>
        <a:p>
          <a:endParaRPr lang="en-US"/>
        </a:p>
      </dgm:t>
    </dgm:pt>
    <dgm:pt modelId="{F789FFF5-1245-4C35-954B-C0F83CBF3940}" type="sibTrans" cxnId="{ED1125DE-EBE3-445E-999D-463745D1F076}">
      <dgm:prSet/>
      <dgm:spPr/>
      <dgm:t>
        <a:bodyPr/>
        <a:lstStyle/>
        <a:p>
          <a:endParaRPr lang="en-US"/>
        </a:p>
      </dgm:t>
    </dgm:pt>
    <dgm:pt modelId="{EFBAA77F-78C3-4EFC-B005-09E5ACB9F1E9}">
      <dgm:prSet custT="1"/>
      <dgm:spPr/>
      <dgm:t>
        <a:bodyPr/>
        <a:lstStyle/>
        <a:p>
          <a:pPr>
            <a:lnSpc>
              <a:spcPct val="100000"/>
            </a:lnSpc>
          </a:pPr>
          <a:r>
            <a:rPr lang="en-US" sz="1800"/>
            <a:t>Python programming </a:t>
          </a:r>
        </a:p>
      </dgm:t>
    </dgm:pt>
    <dgm:pt modelId="{B2CF4E58-F95C-43E5-BFA4-2FDF0BC18028}" type="parTrans" cxnId="{EDB350C7-384E-48A6-83DF-42BBFDA688D6}">
      <dgm:prSet/>
      <dgm:spPr/>
      <dgm:t>
        <a:bodyPr/>
        <a:lstStyle/>
        <a:p>
          <a:endParaRPr lang="en-US"/>
        </a:p>
      </dgm:t>
    </dgm:pt>
    <dgm:pt modelId="{971D84DB-C5DB-4E94-BC7F-D68CDA66397A}" type="sibTrans" cxnId="{EDB350C7-384E-48A6-83DF-42BBFDA688D6}">
      <dgm:prSet/>
      <dgm:spPr/>
      <dgm:t>
        <a:bodyPr/>
        <a:lstStyle/>
        <a:p>
          <a:endParaRPr lang="en-US"/>
        </a:p>
      </dgm:t>
    </dgm:pt>
    <dgm:pt modelId="{C3168E0C-875D-4378-8EEF-1086813607A0}">
      <dgm:prSet custT="1"/>
      <dgm:spPr/>
      <dgm:t>
        <a:bodyPr/>
        <a:lstStyle/>
        <a:p>
          <a:pPr>
            <a:lnSpc>
              <a:spcPct val="100000"/>
            </a:lnSpc>
          </a:pPr>
          <a:r>
            <a:rPr lang="en-US" sz="1800"/>
            <a:t>RL Algorithms</a:t>
          </a:r>
        </a:p>
      </dgm:t>
    </dgm:pt>
    <dgm:pt modelId="{857E2674-B7BC-4D9E-9110-DB545E19EFE7}" type="parTrans" cxnId="{0D7DB602-A3B9-4279-8D95-378509E9C564}">
      <dgm:prSet/>
      <dgm:spPr/>
      <dgm:t>
        <a:bodyPr/>
        <a:lstStyle/>
        <a:p>
          <a:pPr rtl="1"/>
          <a:endParaRPr lang="he-IL"/>
        </a:p>
      </dgm:t>
    </dgm:pt>
    <dgm:pt modelId="{022F8E9A-D7C6-4898-8FD4-0E33923ABD9F}" type="sibTrans" cxnId="{0D7DB602-A3B9-4279-8D95-378509E9C564}">
      <dgm:prSet/>
      <dgm:spPr/>
      <dgm:t>
        <a:bodyPr/>
        <a:lstStyle/>
        <a:p>
          <a:pPr rtl="1"/>
          <a:endParaRPr lang="he-IL"/>
        </a:p>
      </dgm:t>
    </dgm:pt>
    <dgm:pt modelId="{D148467B-E86B-4932-AC63-A970B7619E6F}" type="pres">
      <dgm:prSet presAssocID="{BF9B4DB6-D584-4632-BCBA-48E47E0E7256}" presName="root" presStyleCnt="0">
        <dgm:presLayoutVars>
          <dgm:dir/>
          <dgm:resizeHandles val="exact"/>
        </dgm:presLayoutVars>
      </dgm:prSet>
      <dgm:spPr/>
    </dgm:pt>
    <dgm:pt modelId="{05EC1426-838A-40A6-B142-19834A3D9FDE}" type="pres">
      <dgm:prSet presAssocID="{3F27D1AC-748A-46CB-863A-9E62B20D109F}" presName="compNode" presStyleCnt="0"/>
      <dgm:spPr/>
    </dgm:pt>
    <dgm:pt modelId="{21C7D2A8-BB3F-4CB6-938B-7A251252D2F2}" type="pres">
      <dgm:prSet presAssocID="{3F27D1AC-748A-46CB-863A-9E62B20D10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A69D6567-2C4E-4752-916F-639E6B031612}" type="pres">
      <dgm:prSet presAssocID="{3F27D1AC-748A-46CB-863A-9E62B20D109F}" presName="spaceRect" presStyleCnt="0"/>
      <dgm:spPr/>
    </dgm:pt>
    <dgm:pt modelId="{0B1C1417-250E-4CB5-8D21-D91BA27D6B43}" type="pres">
      <dgm:prSet presAssocID="{3F27D1AC-748A-46CB-863A-9E62B20D109F}" presName="textRect" presStyleLbl="revTx" presStyleIdx="0" presStyleCnt="3">
        <dgm:presLayoutVars>
          <dgm:chMax val="1"/>
          <dgm:chPref val="1"/>
        </dgm:presLayoutVars>
      </dgm:prSet>
      <dgm:spPr/>
    </dgm:pt>
    <dgm:pt modelId="{CE8DC9E0-102E-430C-81B1-38791DDA6377}" type="pres">
      <dgm:prSet presAssocID="{F789FFF5-1245-4C35-954B-C0F83CBF3940}" presName="sibTrans" presStyleCnt="0"/>
      <dgm:spPr/>
    </dgm:pt>
    <dgm:pt modelId="{670B44D1-434A-4F27-94B7-60DE61326CC5}" type="pres">
      <dgm:prSet presAssocID="{EFBAA77F-78C3-4EFC-B005-09E5ACB9F1E9}" presName="compNode" presStyleCnt="0"/>
      <dgm:spPr/>
    </dgm:pt>
    <dgm:pt modelId="{101942CF-0884-4D0F-83FE-56F425027DDA}" type="pres">
      <dgm:prSet presAssocID="{EFBAA77F-78C3-4EFC-B005-09E5ACB9F1E9}" presName="iconRect" presStyleLbl="node1" presStyleIdx="1" presStyleCnt="3" custLinFactX="100000" custLinFactNeighborX="155523" custLinFactNeighborY="26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מחשב"/>
        </a:ext>
      </dgm:extLst>
    </dgm:pt>
    <dgm:pt modelId="{E95EFD02-FE30-424B-B435-7EA867AE91DE}" type="pres">
      <dgm:prSet presAssocID="{EFBAA77F-78C3-4EFC-B005-09E5ACB9F1E9}" presName="spaceRect" presStyleCnt="0"/>
      <dgm:spPr/>
    </dgm:pt>
    <dgm:pt modelId="{A1774AB1-D9ED-4FD8-AE8A-4A0FFAA14E84}" type="pres">
      <dgm:prSet presAssocID="{EFBAA77F-78C3-4EFC-B005-09E5ACB9F1E9}" presName="textRect" presStyleLbl="revTx" presStyleIdx="1" presStyleCnt="3">
        <dgm:presLayoutVars>
          <dgm:chMax val="1"/>
          <dgm:chPref val="1"/>
        </dgm:presLayoutVars>
      </dgm:prSet>
      <dgm:spPr/>
    </dgm:pt>
    <dgm:pt modelId="{B04C5D13-C4A5-463F-B3F3-C76829BF6D64}" type="pres">
      <dgm:prSet presAssocID="{971D84DB-C5DB-4E94-BC7F-D68CDA66397A}" presName="sibTrans" presStyleCnt="0"/>
      <dgm:spPr/>
    </dgm:pt>
    <dgm:pt modelId="{97C62284-EB9C-47C5-B091-50E0CD597BF2}" type="pres">
      <dgm:prSet presAssocID="{C3168E0C-875D-4378-8EEF-1086813607A0}" presName="compNode" presStyleCnt="0"/>
      <dgm:spPr/>
    </dgm:pt>
    <dgm:pt modelId="{F5AF2203-E282-4E3C-BB74-CA2C821830D7}" type="pres">
      <dgm:prSet presAssocID="{C3168E0C-875D-4378-8EEF-1086813607A0}" presName="iconRect" presStyleLbl="node1" presStyleIdx="2" presStyleCnt="3" custLinFactX="-100000" custLinFactNeighborX="-161111" custLinFactNeighborY="26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עיצוב אתרים עם מילוי מלא"/>
        </a:ext>
      </dgm:extLst>
    </dgm:pt>
    <dgm:pt modelId="{2EC51C1F-64A4-4A32-A96E-30C9AEDFBC7C}" type="pres">
      <dgm:prSet presAssocID="{C3168E0C-875D-4378-8EEF-1086813607A0}" presName="spaceRect" presStyleCnt="0"/>
      <dgm:spPr/>
    </dgm:pt>
    <dgm:pt modelId="{BEF3FCF0-4CED-4483-8905-FCB866F3A35A}" type="pres">
      <dgm:prSet presAssocID="{C3168E0C-875D-4378-8EEF-1086813607A0}" presName="textRect" presStyleLbl="revTx" presStyleIdx="2" presStyleCnt="3" custScaleX="96773" custScaleY="30146" custLinFactNeighborX="1772" custLinFactNeighborY="-57584">
        <dgm:presLayoutVars>
          <dgm:chMax val="1"/>
          <dgm:chPref val="1"/>
        </dgm:presLayoutVars>
      </dgm:prSet>
      <dgm:spPr/>
    </dgm:pt>
  </dgm:ptLst>
  <dgm:cxnLst>
    <dgm:cxn modelId="{63F13402-ADC0-449F-91EC-D29F4E68A2F6}" type="presOf" srcId="{BF9B4DB6-D584-4632-BCBA-48E47E0E7256}" destId="{D148467B-E86B-4932-AC63-A970B7619E6F}" srcOrd="0" destOrd="0" presId="urn:microsoft.com/office/officeart/2018/2/layout/IconLabelList"/>
    <dgm:cxn modelId="{0D7DB602-A3B9-4279-8D95-378509E9C564}" srcId="{BF9B4DB6-D584-4632-BCBA-48E47E0E7256}" destId="{C3168E0C-875D-4378-8EEF-1086813607A0}" srcOrd="2" destOrd="0" parTransId="{857E2674-B7BC-4D9E-9110-DB545E19EFE7}" sibTransId="{022F8E9A-D7C6-4898-8FD4-0E33923ABD9F}"/>
    <dgm:cxn modelId="{CFC44733-8781-4518-A114-3FA1A6BD26C1}" type="presOf" srcId="{EFBAA77F-78C3-4EFC-B005-09E5ACB9F1E9}" destId="{A1774AB1-D9ED-4FD8-AE8A-4A0FFAA14E84}" srcOrd="0" destOrd="0" presId="urn:microsoft.com/office/officeart/2018/2/layout/IconLabelList"/>
    <dgm:cxn modelId="{8FB81641-FE0B-4DBB-B803-8695B64833EE}" type="presOf" srcId="{3F27D1AC-748A-46CB-863A-9E62B20D109F}" destId="{0B1C1417-250E-4CB5-8D21-D91BA27D6B43}" srcOrd="0" destOrd="0" presId="urn:microsoft.com/office/officeart/2018/2/layout/IconLabelList"/>
    <dgm:cxn modelId="{BC0726BB-0EF9-4C84-B921-6F1E09EDD531}" type="presOf" srcId="{C3168E0C-875D-4378-8EEF-1086813607A0}" destId="{BEF3FCF0-4CED-4483-8905-FCB866F3A35A}" srcOrd="0" destOrd="0" presId="urn:microsoft.com/office/officeart/2018/2/layout/IconLabelList"/>
    <dgm:cxn modelId="{EDB350C7-384E-48A6-83DF-42BBFDA688D6}" srcId="{BF9B4DB6-D584-4632-BCBA-48E47E0E7256}" destId="{EFBAA77F-78C3-4EFC-B005-09E5ACB9F1E9}" srcOrd="1" destOrd="0" parTransId="{B2CF4E58-F95C-43E5-BFA4-2FDF0BC18028}" sibTransId="{971D84DB-C5DB-4E94-BC7F-D68CDA66397A}"/>
    <dgm:cxn modelId="{ED1125DE-EBE3-445E-999D-463745D1F076}" srcId="{BF9B4DB6-D584-4632-BCBA-48E47E0E7256}" destId="{3F27D1AC-748A-46CB-863A-9E62B20D109F}" srcOrd="0" destOrd="0" parTransId="{85A3121E-1B1F-4FF1-9584-1282E3EDC57B}" sibTransId="{F789FFF5-1245-4C35-954B-C0F83CBF3940}"/>
    <dgm:cxn modelId="{545D80AB-2737-481C-B008-C889B968E780}" type="presParOf" srcId="{D148467B-E86B-4932-AC63-A970B7619E6F}" destId="{05EC1426-838A-40A6-B142-19834A3D9FDE}" srcOrd="0" destOrd="0" presId="urn:microsoft.com/office/officeart/2018/2/layout/IconLabelList"/>
    <dgm:cxn modelId="{77231A5F-3BC4-41F6-910D-2F678E32B89F}" type="presParOf" srcId="{05EC1426-838A-40A6-B142-19834A3D9FDE}" destId="{21C7D2A8-BB3F-4CB6-938B-7A251252D2F2}" srcOrd="0" destOrd="0" presId="urn:microsoft.com/office/officeart/2018/2/layout/IconLabelList"/>
    <dgm:cxn modelId="{29B7B731-9A5E-4A54-A18B-FBDBAB967CBE}" type="presParOf" srcId="{05EC1426-838A-40A6-B142-19834A3D9FDE}" destId="{A69D6567-2C4E-4752-916F-639E6B031612}" srcOrd="1" destOrd="0" presId="urn:microsoft.com/office/officeart/2018/2/layout/IconLabelList"/>
    <dgm:cxn modelId="{901415AB-D203-4AD2-8CE4-7D26FF699033}" type="presParOf" srcId="{05EC1426-838A-40A6-B142-19834A3D9FDE}" destId="{0B1C1417-250E-4CB5-8D21-D91BA27D6B43}" srcOrd="2" destOrd="0" presId="urn:microsoft.com/office/officeart/2018/2/layout/IconLabelList"/>
    <dgm:cxn modelId="{D1F02E34-D730-45BB-BD4B-22928D671AAE}" type="presParOf" srcId="{D148467B-E86B-4932-AC63-A970B7619E6F}" destId="{CE8DC9E0-102E-430C-81B1-38791DDA6377}" srcOrd="1" destOrd="0" presId="urn:microsoft.com/office/officeart/2018/2/layout/IconLabelList"/>
    <dgm:cxn modelId="{BB41A253-62F9-4EC6-A2B4-D29413F1EFC5}" type="presParOf" srcId="{D148467B-E86B-4932-AC63-A970B7619E6F}" destId="{670B44D1-434A-4F27-94B7-60DE61326CC5}" srcOrd="2" destOrd="0" presId="urn:microsoft.com/office/officeart/2018/2/layout/IconLabelList"/>
    <dgm:cxn modelId="{2807845E-A4A0-48C7-A91D-969C7EE0F157}" type="presParOf" srcId="{670B44D1-434A-4F27-94B7-60DE61326CC5}" destId="{101942CF-0884-4D0F-83FE-56F425027DDA}" srcOrd="0" destOrd="0" presId="urn:microsoft.com/office/officeart/2018/2/layout/IconLabelList"/>
    <dgm:cxn modelId="{4ADD3117-1640-40EB-AD62-39267694E193}" type="presParOf" srcId="{670B44D1-434A-4F27-94B7-60DE61326CC5}" destId="{E95EFD02-FE30-424B-B435-7EA867AE91DE}" srcOrd="1" destOrd="0" presId="urn:microsoft.com/office/officeart/2018/2/layout/IconLabelList"/>
    <dgm:cxn modelId="{1D774351-9123-4640-A299-485608CDA58A}" type="presParOf" srcId="{670B44D1-434A-4F27-94B7-60DE61326CC5}" destId="{A1774AB1-D9ED-4FD8-AE8A-4A0FFAA14E84}" srcOrd="2" destOrd="0" presId="urn:microsoft.com/office/officeart/2018/2/layout/IconLabelList"/>
    <dgm:cxn modelId="{57191E9F-10D5-41BF-81F7-F0780A24182D}" type="presParOf" srcId="{D148467B-E86B-4932-AC63-A970B7619E6F}" destId="{B04C5D13-C4A5-463F-B3F3-C76829BF6D64}" srcOrd="3" destOrd="0" presId="urn:microsoft.com/office/officeart/2018/2/layout/IconLabelList"/>
    <dgm:cxn modelId="{9C93B275-C15A-41D3-BD7E-98D948B32B21}" type="presParOf" srcId="{D148467B-E86B-4932-AC63-A970B7619E6F}" destId="{97C62284-EB9C-47C5-B091-50E0CD597BF2}" srcOrd="4" destOrd="0" presId="urn:microsoft.com/office/officeart/2018/2/layout/IconLabelList"/>
    <dgm:cxn modelId="{786C61DF-313D-47D9-8ACE-C7CD583C2E83}" type="presParOf" srcId="{97C62284-EB9C-47C5-B091-50E0CD597BF2}" destId="{F5AF2203-E282-4E3C-BB74-CA2C821830D7}" srcOrd="0" destOrd="0" presId="urn:microsoft.com/office/officeart/2018/2/layout/IconLabelList"/>
    <dgm:cxn modelId="{56600622-7944-4E82-8700-E5805C21B30F}" type="presParOf" srcId="{97C62284-EB9C-47C5-B091-50E0CD597BF2}" destId="{2EC51C1F-64A4-4A32-A96E-30C9AEDFBC7C}" srcOrd="1" destOrd="0" presId="urn:microsoft.com/office/officeart/2018/2/layout/IconLabelList"/>
    <dgm:cxn modelId="{BB6B77D9-A0A8-4A70-8750-F2D58CE5B7DB}" type="presParOf" srcId="{97C62284-EB9C-47C5-B091-50E0CD597BF2}" destId="{BEF3FCF0-4CED-4483-8905-FCB866F3A35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1">
              <a:solidFill>
                <a:srgbClr val="92D050"/>
              </a:solidFill>
            </a:rPr>
            <a:t>Methods</a:t>
          </a:r>
          <a:endParaRPr lang="he-IL" b="1">
            <a:solidFill>
              <a:srgbClr val="92D050"/>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1">
              <a:solidFill>
                <a:srgbClr val="92D050"/>
              </a:solidFill>
            </a:rPr>
            <a:t>Methods</a:t>
          </a:r>
          <a:endParaRPr lang="he-IL" b="1">
            <a:solidFill>
              <a:srgbClr val="92D050"/>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1">
              <a:solidFill>
                <a:srgbClr val="92D050"/>
              </a:solidFill>
            </a:rPr>
            <a:t>Methods</a:t>
          </a:r>
          <a:endParaRPr lang="he-IL" b="1">
            <a:solidFill>
              <a:srgbClr val="92D050"/>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05FDB0-FFA9-4770-92E6-4826BFC2ACCA}" type="doc">
      <dgm:prSet loTypeId="urn:microsoft.com/office/officeart/2005/8/layout/hChevron3" loCatId="process" qsTypeId="urn:microsoft.com/office/officeart/2005/8/quickstyle/simple1" qsCatId="simple" csTypeId="urn:microsoft.com/office/officeart/2005/8/colors/accent1_1" csCatId="accent1" phldr="1"/>
      <dgm:spPr/>
    </dgm:pt>
    <dgm:pt modelId="{32076601-D6B1-4B6A-AEC4-1D97D38E456A}">
      <dgm:prSet phldrT="[טקסט]"/>
      <dgm:spPr/>
      <dgm:t>
        <a:bodyPr/>
        <a:lstStyle/>
        <a:p>
          <a:pPr algn="ctr" rtl="1"/>
          <a:r>
            <a:rPr lang="en-US" b="0">
              <a:solidFill>
                <a:schemeClr val="bg1">
                  <a:lumMod val="75000"/>
                </a:schemeClr>
              </a:solidFill>
            </a:rPr>
            <a:t>Introduction</a:t>
          </a:r>
          <a:endParaRPr lang="he-IL" b="0">
            <a:solidFill>
              <a:schemeClr val="bg1">
                <a:lumMod val="75000"/>
              </a:schemeClr>
            </a:solidFill>
          </a:endParaRPr>
        </a:p>
      </dgm:t>
    </dgm:pt>
    <dgm:pt modelId="{700EC4D0-D566-41FC-A62F-6074D038AF29}" type="parTrans" cxnId="{06FE65D0-D873-490A-A193-FB1E537F0728}">
      <dgm:prSet/>
      <dgm:spPr/>
      <dgm:t>
        <a:bodyPr/>
        <a:lstStyle/>
        <a:p>
          <a:pPr rtl="1"/>
          <a:endParaRPr lang="he-IL"/>
        </a:p>
      </dgm:t>
    </dgm:pt>
    <dgm:pt modelId="{64E3C3A5-41B7-4170-8489-2CA082280E68}" type="sibTrans" cxnId="{06FE65D0-D873-490A-A193-FB1E537F0728}">
      <dgm:prSet/>
      <dgm:spPr/>
      <dgm:t>
        <a:bodyPr/>
        <a:lstStyle/>
        <a:p>
          <a:pPr rtl="1"/>
          <a:endParaRPr lang="he-IL"/>
        </a:p>
      </dgm:t>
    </dgm:pt>
    <dgm:pt modelId="{3E5EEBAF-0F3A-4956-9CEE-D8C2BCABDB89}">
      <dgm:prSet phldrT="[טקסט]"/>
      <dgm:spPr/>
      <dgm:t>
        <a:bodyPr/>
        <a:lstStyle/>
        <a:p>
          <a:pPr algn="ctr" rtl="1"/>
          <a:r>
            <a:rPr lang="en-US" b="0">
              <a:solidFill>
                <a:schemeClr val="bg1">
                  <a:lumMod val="75000"/>
                </a:schemeClr>
              </a:solidFill>
            </a:rPr>
            <a:t>Goal</a:t>
          </a:r>
          <a:endParaRPr lang="he-IL" b="0">
            <a:solidFill>
              <a:schemeClr val="bg1">
                <a:lumMod val="75000"/>
              </a:schemeClr>
            </a:solidFill>
          </a:endParaRPr>
        </a:p>
      </dgm:t>
    </dgm:pt>
    <dgm:pt modelId="{EFEEA0F1-2BAA-4D26-AA88-9D67662C7164}" type="parTrans" cxnId="{BC14E12A-6A94-452C-B80D-DB6E0A2B5E11}">
      <dgm:prSet/>
      <dgm:spPr/>
      <dgm:t>
        <a:bodyPr/>
        <a:lstStyle/>
        <a:p>
          <a:pPr rtl="1"/>
          <a:endParaRPr lang="he-IL"/>
        </a:p>
      </dgm:t>
    </dgm:pt>
    <dgm:pt modelId="{6A720BE7-B984-4E7C-A970-A8F5E6CE6A44}" type="sibTrans" cxnId="{BC14E12A-6A94-452C-B80D-DB6E0A2B5E11}">
      <dgm:prSet/>
      <dgm:spPr/>
      <dgm:t>
        <a:bodyPr/>
        <a:lstStyle/>
        <a:p>
          <a:pPr rtl="1"/>
          <a:endParaRPr lang="he-IL"/>
        </a:p>
      </dgm:t>
    </dgm:pt>
    <dgm:pt modelId="{BC90A51E-E96C-4673-899D-8669572B2064}">
      <dgm:prSet phldrT="[טקסט]"/>
      <dgm:spPr/>
      <dgm:t>
        <a:bodyPr/>
        <a:lstStyle/>
        <a:p>
          <a:pPr algn="ctr" rtl="1"/>
          <a:r>
            <a:rPr lang="en-US" b="1">
              <a:solidFill>
                <a:srgbClr val="92D050"/>
              </a:solidFill>
            </a:rPr>
            <a:t>Methods</a:t>
          </a:r>
          <a:endParaRPr lang="he-IL" b="1">
            <a:solidFill>
              <a:srgbClr val="92D050"/>
            </a:solidFill>
          </a:endParaRPr>
        </a:p>
      </dgm:t>
    </dgm:pt>
    <dgm:pt modelId="{E33A7204-5EAE-406F-AF31-20A27113BCE9}" type="parTrans" cxnId="{B8390CDA-1F65-4025-95A3-AC04D3FD2EE2}">
      <dgm:prSet/>
      <dgm:spPr/>
      <dgm:t>
        <a:bodyPr/>
        <a:lstStyle/>
        <a:p>
          <a:pPr rtl="1"/>
          <a:endParaRPr lang="he-IL"/>
        </a:p>
      </dgm:t>
    </dgm:pt>
    <dgm:pt modelId="{22073131-998D-4360-B884-CE5C83E1B170}" type="sibTrans" cxnId="{B8390CDA-1F65-4025-95A3-AC04D3FD2EE2}">
      <dgm:prSet/>
      <dgm:spPr/>
      <dgm:t>
        <a:bodyPr/>
        <a:lstStyle/>
        <a:p>
          <a:pPr rtl="1"/>
          <a:endParaRPr lang="he-IL"/>
        </a:p>
      </dgm:t>
    </dgm:pt>
    <dgm:pt modelId="{5D3EAB37-6947-4B5C-B67A-833F9969F1A1}">
      <dgm:prSet/>
      <dgm:spPr/>
      <dgm:t>
        <a:bodyPr/>
        <a:lstStyle/>
        <a:p>
          <a:pPr algn="ctr"/>
          <a:r>
            <a:rPr lang="en-US">
              <a:solidFill>
                <a:schemeClr val="bg1">
                  <a:lumMod val="75000"/>
                </a:schemeClr>
              </a:solidFill>
            </a:rPr>
            <a:t>Results</a:t>
          </a:r>
        </a:p>
      </dgm:t>
    </dgm:pt>
    <dgm:pt modelId="{8098833D-5986-41F3-8B5E-4F2AE3354935}" type="parTrans" cxnId="{95CF8E84-2687-48B8-AF58-597F014D5344}">
      <dgm:prSet/>
      <dgm:spPr/>
      <dgm:t>
        <a:bodyPr/>
        <a:lstStyle/>
        <a:p>
          <a:pPr rtl="1"/>
          <a:endParaRPr lang="he-IL"/>
        </a:p>
      </dgm:t>
    </dgm:pt>
    <dgm:pt modelId="{0B8B58A7-2D26-4755-A142-5460E0D53273}" type="sibTrans" cxnId="{95CF8E84-2687-48B8-AF58-597F014D5344}">
      <dgm:prSet/>
      <dgm:spPr/>
      <dgm:t>
        <a:bodyPr/>
        <a:lstStyle/>
        <a:p>
          <a:pPr rtl="1"/>
          <a:endParaRPr lang="he-IL"/>
        </a:p>
      </dgm:t>
    </dgm:pt>
    <dgm:pt modelId="{B524967A-11AB-4F93-8A8F-C92AF18E4E5B}">
      <dgm:prSet/>
      <dgm:spPr/>
      <dgm:t>
        <a:bodyPr/>
        <a:lstStyle/>
        <a:p>
          <a:pPr algn="ctr"/>
          <a:r>
            <a:rPr lang="en-US">
              <a:solidFill>
                <a:schemeClr val="bg1">
                  <a:lumMod val="75000"/>
                </a:schemeClr>
              </a:solidFill>
            </a:rPr>
            <a:t>Summary</a:t>
          </a:r>
        </a:p>
      </dgm:t>
    </dgm:pt>
    <dgm:pt modelId="{D7C2F55B-0DD7-4745-AD3C-087C754E67C5}" type="parTrans" cxnId="{BBDD8463-6814-43CA-B876-93D272C8E2A7}">
      <dgm:prSet/>
      <dgm:spPr/>
      <dgm:t>
        <a:bodyPr/>
        <a:lstStyle/>
        <a:p>
          <a:pPr rtl="1"/>
          <a:endParaRPr lang="he-IL"/>
        </a:p>
      </dgm:t>
    </dgm:pt>
    <dgm:pt modelId="{DAC682B0-E747-43DD-B5A7-458A5DBDEF91}" type="sibTrans" cxnId="{BBDD8463-6814-43CA-B876-93D272C8E2A7}">
      <dgm:prSet/>
      <dgm:spPr/>
      <dgm:t>
        <a:bodyPr/>
        <a:lstStyle/>
        <a:p>
          <a:pPr rtl="1"/>
          <a:endParaRPr lang="he-IL"/>
        </a:p>
      </dgm:t>
    </dgm:pt>
    <dgm:pt modelId="{4C2D566B-9E4F-488C-A91D-CC03632E689E}" type="pres">
      <dgm:prSet presAssocID="{FF05FDB0-FFA9-4770-92E6-4826BFC2ACCA}" presName="Name0" presStyleCnt="0">
        <dgm:presLayoutVars>
          <dgm:dir/>
          <dgm:resizeHandles val="exact"/>
        </dgm:presLayoutVars>
      </dgm:prSet>
      <dgm:spPr/>
    </dgm:pt>
    <dgm:pt modelId="{9175CDC1-1EAB-46E3-A8FB-8B39AE23AE50}" type="pres">
      <dgm:prSet presAssocID="{32076601-D6B1-4B6A-AEC4-1D97D38E456A}" presName="parTxOnly" presStyleLbl="node1" presStyleIdx="0" presStyleCnt="5">
        <dgm:presLayoutVars>
          <dgm:bulletEnabled val="1"/>
        </dgm:presLayoutVars>
      </dgm:prSet>
      <dgm:spPr/>
    </dgm:pt>
    <dgm:pt modelId="{A756AA83-F22C-4CFF-8E0E-C16CDD7A44AE}" type="pres">
      <dgm:prSet presAssocID="{64E3C3A5-41B7-4170-8489-2CA082280E68}" presName="parSpace" presStyleCnt="0"/>
      <dgm:spPr/>
    </dgm:pt>
    <dgm:pt modelId="{541F5EF4-255B-422B-959F-31470993D4AC}" type="pres">
      <dgm:prSet presAssocID="{3E5EEBAF-0F3A-4956-9CEE-D8C2BCABDB89}" presName="parTxOnly" presStyleLbl="node1" presStyleIdx="1" presStyleCnt="5" custLinFactNeighborX="679">
        <dgm:presLayoutVars>
          <dgm:bulletEnabled val="1"/>
        </dgm:presLayoutVars>
      </dgm:prSet>
      <dgm:spPr/>
    </dgm:pt>
    <dgm:pt modelId="{EDBDE0D7-0EB6-4790-98FB-16ADCD91C32F}" type="pres">
      <dgm:prSet presAssocID="{6A720BE7-B984-4E7C-A970-A8F5E6CE6A44}" presName="parSpace" presStyleCnt="0"/>
      <dgm:spPr/>
    </dgm:pt>
    <dgm:pt modelId="{A21117AE-D011-4D79-ACB8-CD51CBC317C3}" type="pres">
      <dgm:prSet presAssocID="{BC90A51E-E96C-4673-899D-8669572B2064}" presName="parTxOnly" presStyleLbl="node1" presStyleIdx="2" presStyleCnt="5">
        <dgm:presLayoutVars>
          <dgm:bulletEnabled val="1"/>
        </dgm:presLayoutVars>
      </dgm:prSet>
      <dgm:spPr/>
    </dgm:pt>
    <dgm:pt modelId="{DB338583-886A-4905-901A-C3AF1A6B1F88}" type="pres">
      <dgm:prSet presAssocID="{22073131-998D-4360-B884-CE5C83E1B170}" presName="parSpace" presStyleCnt="0"/>
      <dgm:spPr/>
    </dgm:pt>
    <dgm:pt modelId="{A623599C-00D0-490A-B7D3-BE7FFC664C55}" type="pres">
      <dgm:prSet presAssocID="{5D3EAB37-6947-4B5C-B67A-833F9969F1A1}" presName="parTxOnly" presStyleLbl="node1" presStyleIdx="3" presStyleCnt="5">
        <dgm:presLayoutVars>
          <dgm:bulletEnabled val="1"/>
        </dgm:presLayoutVars>
      </dgm:prSet>
      <dgm:spPr/>
    </dgm:pt>
    <dgm:pt modelId="{31AA9AEA-1AD0-41C5-8064-90E5186A3E6A}" type="pres">
      <dgm:prSet presAssocID="{0B8B58A7-2D26-4755-A142-5460E0D53273}" presName="parSpace" presStyleCnt="0"/>
      <dgm:spPr/>
    </dgm:pt>
    <dgm:pt modelId="{6E85EF02-C6AB-4074-97DD-BFBFDBD1EE87}" type="pres">
      <dgm:prSet presAssocID="{B524967A-11AB-4F93-8A8F-C92AF18E4E5B}" presName="parTxOnly" presStyleLbl="node1" presStyleIdx="4" presStyleCnt="5">
        <dgm:presLayoutVars>
          <dgm:bulletEnabled val="1"/>
        </dgm:presLayoutVars>
      </dgm:prSet>
      <dgm:spPr/>
    </dgm:pt>
  </dgm:ptLst>
  <dgm:cxnLst>
    <dgm:cxn modelId="{C1A81016-9D0A-46D1-A30F-F811F2B1BCD1}" type="presOf" srcId="{FF05FDB0-FFA9-4770-92E6-4826BFC2ACCA}" destId="{4C2D566B-9E4F-488C-A91D-CC03632E689E}" srcOrd="0" destOrd="0" presId="urn:microsoft.com/office/officeart/2005/8/layout/hChevron3"/>
    <dgm:cxn modelId="{03B08928-1A36-4D3F-AEBC-3428E29446F4}" type="presOf" srcId="{BC90A51E-E96C-4673-899D-8669572B2064}" destId="{A21117AE-D011-4D79-ACB8-CD51CBC317C3}" srcOrd="0" destOrd="0" presId="urn:microsoft.com/office/officeart/2005/8/layout/hChevron3"/>
    <dgm:cxn modelId="{7B279E2A-8EF1-4BCE-94A0-896172795E6E}" type="presOf" srcId="{5D3EAB37-6947-4B5C-B67A-833F9969F1A1}" destId="{A623599C-00D0-490A-B7D3-BE7FFC664C55}" srcOrd="0" destOrd="0" presId="urn:microsoft.com/office/officeart/2005/8/layout/hChevron3"/>
    <dgm:cxn modelId="{BC14E12A-6A94-452C-B80D-DB6E0A2B5E11}" srcId="{FF05FDB0-FFA9-4770-92E6-4826BFC2ACCA}" destId="{3E5EEBAF-0F3A-4956-9CEE-D8C2BCABDB89}" srcOrd="1" destOrd="0" parTransId="{EFEEA0F1-2BAA-4D26-AA88-9D67662C7164}" sibTransId="{6A720BE7-B984-4E7C-A970-A8F5E6CE6A44}"/>
    <dgm:cxn modelId="{578B9531-8691-4065-8F5D-659848B61DDA}" type="presOf" srcId="{B524967A-11AB-4F93-8A8F-C92AF18E4E5B}" destId="{6E85EF02-C6AB-4074-97DD-BFBFDBD1EE87}" srcOrd="0" destOrd="0" presId="urn:microsoft.com/office/officeart/2005/8/layout/hChevron3"/>
    <dgm:cxn modelId="{9F2DC95F-9D90-471C-86B0-88B5A9A063A5}" type="presOf" srcId="{32076601-D6B1-4B6A-AEC4-1D97D38E456A}" destId="{9175CDC1-1EAB-46E3-A8FB-8B39AE23AE50}" srcOrd="0" destOrd="0" presId="urn:microsoft.com/office/officeart/2005/8/layout/hChevron3"/>
    <dgm:cxn modelId="{39EA2B43-E6A5-454B-AC42-6C772DD42FEB}" type="presOf" srcId="{3E5EEBAF-0F3A-4956-9CEE-D8C2BCABDB89}" destId="{541F5EF4-255B-422B-959F-31470993D4AC}" srcOrd="0" destOrd="0" presId="urn:microsoft.com/office/officeart/2005/8/layout/hChevron3"/>
    <dgm:cxn modelId="{BBDD8463-6814-43CA-B876-93D272C8E2A7}" srcId="{FF05FDB0-FFA9-4770-92E6-4826BFC2ACCA}" destId="{B524967A-11AB-4F93-8A8F-C92AF18E4E5B}" srcOrd="4" destOrd="0" parTransId="{D7C2F55B-0DD7-4745-AD3C-087C754E67C5}" sibTransId="{DAC682B0-E747-43DD-B5A7-458A5DBDEF91}"/>
    <dgm:cxn modelId="{95CF8E84-2687-48B8-AF58-597F014D5344}" srcId="{FF05FDB0-FFA9-4770-92E6-4826BFC2ACCA}" destId="{5D3EAB37-6947-4B5C-B67A-833F9969F1A1}" srcOrd="3" destOrd="0" parTransId="{8098833D-5986-41F3-8B5E-4F2AE3354935}" sibTransId="{0B8B58A7-2D26-4755-A142-5460E0D53273}"/>
    <dgm:cxn modelId="{06FE65D0-D873-490A-A193-FB1E537F0728}" srcId="{FF05FDB0-FFA9-4770-92E6-4826BFC2ACCA}" destId="{32076601-D6B1-4B6A-AEC4-1D97D38E456A}" srcOrd="0" destOrd="0" parTransId="{700EC4D0-D566-41FC-A62F-6074D038AF29}" sibTransId="{64E3C3A5-41B7-4170-8489-2CA082280E68}"/>
    <dgm:cxn modelId="{B8390CDA-1F65-4025-95A3-AC04D3FD2EE2}" srcId="{FF05FDB0-FFA9-4770-92E6-4826BFC2ACCA}" destId="{BC90A51E-E96C-4673-899D-8669572B2064}" srcOrd="2" destOrd="0" parTransId="{E33A7204-5EAE-406F-AF31-20A27113BCE9}" sibTransId="{22073131-998D-4360-B884-CE5C83E1B170}"/>
    <dgm:cxn modelId="{2C292FED-C44B-4FB0-B17D-54CD258A7356}" type="presParOf" srcId="{4C2D566B-9E4F-488C-A91D-CC03632E689E}" destId="{9175CDC1-1EAB-46E3-A8FB-8B39AE23AE50}" srcOrd="0" destOrd="0" presId="urn:microsoft.com/office/officeart/2005/8/layout/hChevron3"/>
    <dgm:cxn modelId="{820B34C2-D871-4C8F-B539-C224A2511578}" type="presParOf" srcId="{4C2D566B-9E4F-488C-A91D-CC03632E689E}" destId="{A756AA83-F22C-4CFF-8E0E-C16CDD7A44AE}" srcOrd="1" destOrd="0" presId="urn:microsoft.com/office/officeart/2005/8/layout/hChevron3"/>
    <dgm:cxn modelId="{56163255-EBF6-4719-AB8F-B206BA7EFD68}" type="presParOf" srcId="{4C2D566B-9E4F-488C-A91D-CC03632E689E}" destId="{541F5EF4-255B-422B-959F-31470993D4AC}" srcOrd="2" destOrd="0" presId="urn:microsoft.com/office/officeart/2005/8/layout/hChevron3"/>
    <dgm:cxn modelId="{D2652D41-43BA-4199-87A1-0672713E394C}" type="presParOf" srcId="{4C2D566B-9E4F-488C-A91D-CC03632E689E}" destId="{EDBDE0D7-0EB6-4790-98FB-16ADCD91C32F}" srcOrd="3" destOrd="0" presId="urn:microsoft.com/office/officeart/2005/8/layout/hChevron3"/>
    <dgm:cxn modelId="{2CDFC1C6-203A-46E5-8D9F-825ABEEE7B63}" type="presParOf" srcId="{4C2D566B-9E4F-488C-A91D-CC03632E689E}" destId="{A21117AE-D011-4D79-ACB8-CD51CBC317C3}" srcOrd="4" destOrd="0" presId="urn:microsoft.com/office/officeart/2005/8/layout/hChevron3"/>
    <dgm:cxn modelId="{3DA85AC2-53F3-4596-996A-284579A1E30A}" type="presParOf" srcId="{4C2D566B-9E4F-488C-A91D-CC03632E689E}" destId="{DB338583-886A-4905-901A-C3AF1A6B1F88}" srcOrd="5" destOrd="0" presId="urn:microsoft.com/office/officeart/2005/8/layout/hChevron3"/>
    <dgm:cxn modelId="{237F861F-2661-4EFA-A488-0A2E95DA1F32}" type="presParOf" srcId="{4C2D566B-9E4F-488C-A91D-CC03632E689E}" destId="{A623599C-00D0-490A-B7D3-BE7FFC664C55}" srcOrd="6" destOrd="0" presId="urn:microsoft.com/office/officeart/2005/8/layout/hChevron3"/>
    <dgm:cxn modelId="{26640132-6D80-4D22-B1CB-A3817D16482F}" type="presParOf" srcId="{4C2D566B-9E4F-488C-A91D-CC03632E689E}" destId="{31AA9AEA-1AD0-41C5-8064-90E5186A3E6A}" srcOrd="7" destOrd="0" presId="urn:microsoft.com/office/officeart/2005/8/layout/hChevron3"/>
    <dgm:cxn modelId="{1D98618F-73C3-469E-A619-2BCC939BB551}" type="presParOf" srcId="{4C2D566B-9E4F-488C-A91D-CC03632E689E}" destId="{6E85EF02-C6AB-4074-97DD-BFBFDBD1EE87}"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Introduction</a:t>
          </a:r>
          <a:endParaRPr lang="he-IL" sz="2300" b="1" kern="1200">
            <a:solidFill>
              <a:srgbClr val="92D050"/>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kern="1200">
              <a:solidFill>
                <a:schemeClr val="bg1">
                  <a:lumMod val="75000"/>
                </a:schemeClr>
              </a:solidFill>
            </a:rPr>
            <a:t>Methods</a:t>
          </a:r>
          <a:endParaRPr lang="he-IL" sz="230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Method</a:t>
          </a:r>
          <a:endParaRPr lang="he-IL" sz="2300" b="1" kern="1200">
            <a:solidFill>
              <a:srgbClr val="92D050"/>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Methods</a:t>
          </a:r>
          <a:endParaRPr lang="he-IL" sz="2300" b="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b="1" kern="1200">
              <a:solidFill>
                <a:srgbClr val="92D050"/>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Methods</a:t>
          </a:r>
          <a:endParaRPr lang="he-IL" sz="2300" b="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b="1" kern="1200">
              <a:solidFill>
                <a:srgbClr val="92D050"/>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Methods</a:t>
          </a:r>
          <a:endParaRPr lang="he-IL" sz="2300" b="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b="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rgbClr val="92D050"/>
              </a:solidFill>
            </a:rPr>
            <a:t>Summary</a:t>
          </a:r>
        </a:p>
      </dsp:txBody>
      <dsp:txXfrm>
        <a:off x="9511515" y="0"/>
        <a:ext cx="2455845" cy="446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Introduction</a:t>
          </a:r>
          <a:endParaRPr lang="he-IL" sz="2300" b="1" kern="1200">
            <a:solidFill>
              <a:srgbClr val="92D050"/>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kern="1200">
              <a:solidFill>
                <a:schemeClr val="bg1">
                  <a:lumMod val="75000"/>
                </a:schemeClr>
              </a:solidFill>
            </a:rPr>
            <a:t>Methods</a:t>
          </a:r>
          <a:endParaRPr lang="he-IL" sz="230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Introduction</a:t>
          </a:r>
          <a:endParaRPr lang="he-IL" sz="2300" b="1" kern="1200">
            <a:solidFill>
              <a:srgbClr val="92D050"/>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kern="1200">
              <a:solidFill>
                <a:schemeClr val="bg1">
                  <a:lumMod val="75000"/>
                </a:schemeClr>
              </a:solidFill>
            </a:rPr>
            <a:t>Methods</a:t>
          </a:r>
          <a:endParaRPr lang="he-IL" sz="230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kern="1200">
              <a:solidFill>
                <a:schemeClr val="bg1">
                  <a:lumMod val="75000"/>
                </a:schemeClr>
              </a:solidFill>
            </a:rPr>
            <a:t>Introduction</a:t>
          </a:r>
          <a:endParaRPr lang="he-IL" sz="230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Goal</a:t>
          </a:r>
          <a:endParaRPr lang="he-IL" sz="2300" b="1" kern="1200">
            <a:solidFill>
              <a:srgbClr val="92D050"/>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kern="1200">
              <a:solidFill>
                <a:schemeClr val="bg1">
                  <a:lumMod val="75000"/>
                </a:schemeClr>
              </a:solidFill>
            </a:rPr>
            <a:t>Methods</a:t>
          </a:r>
          <a:endParaRPr lang="he-IL" sz="2300" kern="1200">
            <a:solidFill>
              <a:schemeClr val="bg1">
                <a:lumMod val="75000"/>
              </a:schemeClr>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7D2A8-BB3F-4CB6-938B-7A251252D2F2}">
      <dsp:nvSpPr>
        <dsp:cNvPr id="0" name=""/>
        <dsp:cNvSpPr/>
      </dsp:nvSpPr>
      <dsp:spPr>
        <a:xfrm>
          <a:off x="916650" y="659975"/>
          <a:ext cx="1100209" cy="1100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1C1417-250E-4CB5-8D21-D91BA27D6B43}">
      <dsp:nvSpPr>
        <dsp:cNvPr id="0" name=""/>
        <dsp:cNvSpPr/>
      </dsp:nvSpPr>
      <dsp:spPr>
        <a:xfrm>
          <a:off x="244299" y="2001499"/>
          <a:ext cx="2444911" cy="80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err="1"/>
            <a:t>OpenAI’s</a:t>
          </a:r>
          <a:r>
            <a:rPr lang="en-US" sz="1800" kern="1200"/>
            <a:t> open source PFRL library.</a:t>
          </a:r>
        </a:p>
      </dsp:txBody>
      <dsp:txXfrm>
        <a:off x="244299" y="2001499"/>
        <a:ext cx="2444911" cy="80492"/>
      </dsp:txXfrm>
    </dsp:sp>
    <dsp:sp modelId="{101942CF-0884-4D0F-83FE-56F425027DDA}">
      <dsp:nvSpPr>
        <dsp:cNvPr id="0" name=""/>
        <dsp:cNvSpPr/>
      </dsp:nvSpPr>
      <dsp:spPr>
        <a:xfrm>
          <a:off x="6600710" y="689152"/>
          <a:ext cx="1100209" cy="1100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1774AB1-D9ED-4FD8-AE8A-4A0FFAA14E84}">
      <dsp:nvSpPr>
        <dsp:cNvPr id="0" name=""/>
        <dsp:cNvSpPr/>
      </dsp:nvSpPr>
      <dsp:spPr>
        <a:xfrm>
          <a:off x="3117069" y="2001499"/>
          <a:ext cx="2444911" cy="80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Python programming </a:t>
          </a:r>
        </a:p>
      </dsp:txBody>
      <dsp:txXfrm>
        <a:off x="3117069" y="2001499"/>
        <a:ext cx="2444911" cy="80492"/>
      </dsp:txXfrm>
    </dsp:sp>
    <dsp:sp modelId="{F5AF2203-E282-4E3C-BB74-CA2C821830D7}">
      <dsp:nvSpPr>
        <dsp:cNvPr id="0" name=""/>
        <dsp:cNvSpPr/>
      </dsp:nvSpPr>
      <dsp:spPr>
        <a:xfrm>
          <a:off x="3789421" y="703220"/>
          <a:ext cx="1100209" cy="1100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F3FCF0-4CED-4483-8905-FCB866F3A35A}">
      <dsp:nvSpPr>
        <dsp:cNvPr id="0" name=""/>
        <dsp:cNvSpPr/>
      </dsp:nvSpPr>
      <dsp:spPr>
        <a:xfrm>
          <a:off x="6033164" y="1997319"/>
          <a:ext cx="2366013" cy="24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RL Algorithms</a:t>
          </a:r>
        </a:p>
      </dsp:txBody>
      <dsp:txXfrm>
        <a:off x="6033164" y="1997319"/>
        <a:ext cx="2366013" cy="24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Methods</a:t>
          </a:r>
          <a:endParaRPr lang="he-IL" sz="2300" b="1" kern="1200">
            <a:solidFill>
              <a:srgbClr val="92D050"/>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Methods</a:t>
          </a:r>
          <a:endParaRPr lang="he-IL" sz="2300" b="1" kern="1200">
            <a:solidFill>
              <a:srgbClr val="92D050"/>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Methods</a:t>
          </a:r>
          <a:endParaRPr lang="he-IL" sz="2300" b="1" kern="1200">
            <a:solidFill>
              <a:srgbClr val="92D050"/>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CDC1-1EAB-46E3-A8FB-8B39AE23AE50}">
      <dsp:nvSpPr>
        <dsp:cNvPr id="0" name=""/>
        <dsp:cNvSpPr/>
      </dsp:nvSpPr>
      <dsp:spPr>
        <a:xfrm>
          <a:off x="1488" y="0"/>
          <a:ext cx="2902148" cy="446303"/>
        </a:xfrm>
        <a:prstGeom prst="homePlat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Introduction</a:t>
          </a:r>
          <a:endParaRPr lang="he-IL" sz="2300" b="0" kern="1200">
            <a:solidFill>
              <a:schemeClr val="bg1">
                <a:lumMod val="75000"/>
              </a:schemeClr>
            </a:solidFill>
          </a:endParaRPr>
        </a:p>
      </dsp:txBody>
      <dsp:txXfrm>
        <a:off x="1488" y="0"/>
        <a:ext cx="2790572" cy="446303"/>
      </dsp:txXfrm>
    </dsp:sp>
    <dsp:sp modelId="{541F5EF4-255B-422B-959F-31470993D4AC}">
      <dsp:nvSpPr>
        <dsp:cNvPr id="0" name=""/>
        <dsp:cNvSpPr/>
      </dsp:nvSpPr>
      <dsp:spPr>
        <a:xfrm>
          <a:off x="2327148"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0" kern="1200">
              <a:solidFill>
                <a:schemeClr val="bg1">
                  <a:lumMod val="75000"/>
                </a:schemeClr>
              </a:solidFill>
            </a:rPr>
            <a:t>Goal</a:t>
          </a:r>
          <a:endParaRPr lang="he-IL" sz="2300" b="0" kern="1200">
            <a:solidFill>
              <a:schemeClr val="bg1">
                <a:lumMod val="75000"/>
              </a:schemeClr>
            </a:solidFill>
          </a:endParaRPr>
        </a:p>
      </dsp:txBody>
      <dsp:txXfrm>
        <a:off x="2550300" y="0"/>
        <a:ext cx="2455845" cy="446303"/>
      </dsp:txXfrm>
    </dsp:sp>
    <dsp:sp modelId="{A21117AE-D011-4D79-ACB8-CD51CBC317C3}">
      <dsp:nvSpPr>
        <dsp:cNvPr id="0" name=""/>
        <dsp:cNvSpPr/>
      </dsp:nvSpPr>
      <dsp:spPr>
        <a:xfrm>
          <a:off x="4644925"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rtl="1">
            <a:lnSpc>
              <a:spcPct val="90000"/>
            </a:lnSpc>
            <a:spcBef>
              <a:spcPct val="0"/>
            </a:spcBef>
            <a:spcAft>
              <a:spcPct val="35000"/>
            </a:spcAft>
            <a:buNone/>
          </a:pPr>
          <a:r>
            <a:rPr lang="en-US" sz="2300" b="1" kern="1200">
              <a:solidFill>
                <a:srgbClr val="92D050"/>
              </a:solidFill>
            </a:rPr>
            <a:t>Methods</a:t>
          </a:r>
          <a:endParaRPr lang="he-IL" sz="2300" b="1" kern="1200">
            <a:solidFill>
              <a:srgbClr val="92D050"/>
            </a:solidFill>
          </a:endParaRPr>
        </a:p>
      </dsp:txBody>
      <dsp:txXfrm>
        <a:off x="4868077" y="0"/>
        <a:ext cx="2455845" cy="446303"/>
      </dsp:txXfrm>
    </dsp:sp>
    <dsp:sp modelId="{A623599C-00D0-490A-B7D3-BE7FFC664C55}">
      <dsp:nvSpPr>
        <dsp:cNvPr id="0" name=""/>
        <dsp:cNvSpPr/>
      </dsp:nvSpPr>
      <dsp:spPr>
        <a:xfrm>
          <a:off x="6966644"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Results</a:t>
          </a:r>
        </a:p>
      </dsp:txBody>
      <dsp:txXfrm>
        <a:off x="7189796" y="0"/>
        <a:ext cx="2455845" cy="446303"/>
      </dsp:txXfrm>
    </dsp:sp>
    <dsp:sp modelId="{6E85EF02-C6AB-4074-97DD-BFBFDBD1EE87}">
      <dsp:nvSpPr>
        <dsp:cNvPr id="0" name=""/>
        <dsp:cNvSpPr/>
      </dsp:nvSpPr>
      <dsp:spPr>
        <a:xfrm>
          <a:off x="9288363" y="0"/>
          <a:ext cx="2902148" cy="446303"/>
        </a:xfrm>
        <a:prstGeom prst="chevron">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bg1">
                  <a:lumMod val="75000"/>
                </a:schemeClr>
              </a:solidFill>
            </a:rPr>
            <a:t>Summary</a:t>
          </a:r>
        </a:p>
      </dsp:txBody>
      <dsp:txXfrm>
        <a:off x="9511515" y="0"/>
        <a:ext cx="2455845" cy="44630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C477E-04B9-46C6-9AC1-5A43BA466F8B}"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1EF9-115D-4591-BFA8-393DC9A272FA}" type="slidenum">
              <a:rPr lang="en-US" smtClean="0"/>
              <a:t>‹#›</a:t>
            </a:fld>
            <a:endParaRPr lang="en-US"/>
          </a:p>
        </p:txBody>
      </p:sp>
    </p:spTree>
    <p:extLst>
      <p:ext uri="{BB962C8B-B14F-4D97-AF65-F5344CB8AC3E}">
        <p14:creationId xmlns:p14="http://schemas.microsoft.com/office/powerpoint/2010/main" val="165202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1EF9-115D-4591-BFA8-393DC9A272FA}" type="slidenum">
              <a:rPr lang="en-US" smtClean="0"/>
              <a:t>8</a:t>
            </a:fld>
            <a:endParaRPr lang="en-US"/>
          </a:p>
        </p:txBody>
      </p:sp>
    </p:spTree>
    <p:extLst>
      <p:ext uri="{BB962C8B-B14F-4D97-AF65-F5344CB8AC3E}">
        <p14:creationId xmlns:p14="http://schemas.microsoft.com/office/powerpoint/2010/main" val="290030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1EF9-115D-4591-BFA8-393DC9A272FA}" type="slidenum">
              <a:rPr lang="en-US" smtClean="0"/>
              <a:t>11</a:t>
            </a:fld>
            <a:endParaRPr lang="en-US"/>
          </a:p>
        </p:txBody>
      </p:sp>
    </p:spTree>
    <p:extLst>
      <p:ext uri="{BB962C8B-B14F-4D97-AF65-F5344CB8AC3E}">
        <p14:creationId xmlns:p14="http://schemas.microsoft.com/office/powerpoint/2010/main" val="13801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8599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399371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799813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4237746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28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4174013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3688917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374640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299727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200380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141544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67730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21576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359378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20227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04D56-2A13-4B7B-8704-5B1369823C23}" type="datetimeFigureOut">
              <a:rPr lang="he-IL" smtClean="0"/>
              <a:t>י"ח/אייר/תשפ"ד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622666D-9573-4FE3-A963-042ED7E79EBC}" type="slidenum">
              <a:rPr lang="he-IL" smtClean="0"/>
              <a:t>‹#›</a:t>
            </a:fld>
            <a:endParaRPr lang="he-IL"/>
          </a:p>
        </p:txBody>
      </p:sp>
    </p:spTree>
    <p:extLst>
      <p:ext uri="{BB962C8B-B14F-4D97-AF65-F5344CB8AC3E}">
        <p14:creationId xmlns:p14="http://schemas.microsoft.com/office/powerpoint/2010/main" val="367971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E04D56-2A13-4B7B-8704-5B1369823C23}" type="datetimeFigureOut">
              <a:rPr lang="he-IL" smtClean="0"/>
              <a:t>י"ח/אייר/תשפ"ד</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22666D-9573-4FE3-A963-042ED7E79EBC}" type="slidenum">
              <a:rPr lang="he-IL" smtClean="0"/>
              <a:t>‹#›</a:t>
            </a:fld>
            <a:endParaRPr lang="he-IL"/>
          </a:p>
        </p:txBody>
      </p:sp>
    </p:spTree>
    <p:extLst>
      <p:ext uri="{BB962C8B-B14F-4D97-AF65-F5344CB8AC3E}">
        <p14:creationId xmlns:p14="http://schemas.microsoft.com/office/powerpoint/2010/main" val="239730283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3.gif"/><Relationship Id="rId7" Type="http://schemas.openxmlformats.org/officeDocument/2006/relationships/diagramColors" Target="../diagrams/colors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25.png"/><Relationship Id="rId7" Type="http://schemas.openxmlformats.org/officeDocument/2006/relationships/diagramLayout" Target="../diagrams/layout12.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27.png"/><Relationship Id="rId10" Type="http://schemas.microsoft.com/office/2007/relationships/diagramDrawing" Target="../diagrams/drawing12.xml"/><Relationship Id="rId4" Type="http://schemas.openxmlformats.org/officeDocument/2006/relationships/image" Target="../media/image26.png"/><Relationship Id="rId9" Type="http://schemas.openxmlformats.org/officeDocument/2006/relationships/diagramColors" Target="../diagrams/colors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9.jpe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17.jpeg"/><Relationship Id="rId7" Type="http://schemas.openxmlformats.org/officeDocument/2006/relationships/diagramLayout" Target="../diagrams/layout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19.jpeg"/><Relationship Id="rId10" Type="http://schemas.microsoft.com/office/2007/relationships/diagramDrawing" Target="../diagrams/drawing8.xml"/><Relationship Id="rId4" Type="http://schemas.openxmlformats.org/officeDocument/2006/relationships/image" Target="../media/image18.png"/><Relationship Id="rId9" Type="http://schemas.openxmlformats.org/officeDocument/2006/relationships/diagramColors" Target="../diagrams/colors8.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1.jpeg"/><Relationship Id="rId7" Type="http://schemas.openxmlformats.org/officeDocument/2006/relationships/diagramColors" Target="../diagrams/colors9.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תיבת טקסט 102">
            <a:extLst>
              <a:ext uri="{FF2B5EF4-FFF2-40B4-BE49-F238E27FC236}">
                <a16:creationId xmlns:a16="http://schemas.microsoft.com/office/drawing/2014/main" id="{8CAA3D3E-F914-6F6D-E271-CF7C0C55DC72}"/>
              </a:ext>
            </a:extLst>
          </p:cNvPr>
          <p:cNvSpPr txBox="1"/>
          <p:nvPr/>
        </p:nvSpPr>
        <p:spPr>
          <a:xfrm>
            <a:off x="1742248" y="476990"/>
            <a:ext cx="8296689" cy="1446550"/>
          </a:xfrm>
          <a:prstGeom prst="rect">
            <a:avLst/>
          </a:prstGeom>
          <a:noFill/>
        </p:spPr>
        <p:txBody>
          <a:bodyPr wrap="square">
            <a:spAutoFit/>
          </a:bodyPr>
          <a:lstStyle/>
          <a:p>
            <a:pPr algn="ctr"/>
            <a:r>
              <a:rPr lang="en-US" sz="4400" b="1" u="sng"/>
              <a:t>Simulating Agent Behavior Using Reinforcement Learning</a:t>
            </a:r>
            <a:endParaRPr lang="he-IL" sz="4400" b="1" u="sng"/>
          </a:p>
        </p:txBody>
      </p:sp>
      <p:pic>
        <p:nvPicPr>
          <p:cNvPr id="3" name="Picture 4" descr="A close up of a sign&#10;&#10;Description automatically generated">
            <a:extLst>
              <a:ext uri="{FF2B5EF4-FFF2-40B4-BE49-F238E27FC236}">
                <a16:creationId xmlns:a16="http://schemas.microsoft.com/office/drawing/2014/main" id="{A7D3C1D7-0727-10FE-6328-6C5C427E2795}"/>
              </a:ext>
            </a:extLst>
          </p:cNvPr>
          <p:cNvPicPr>
            <a:picLocks noChangeAspect="1"/>
          </p:cNvPicPr>
          <p:nvPr/>
        </p:nvPicPr>
        <p:blipFill>
          <a:blip r:embed="rId2"/>
          <a:stretch>
            <a:fillRect/>
          </a:stretch>
        </p:blipFill>
        <p:spPr>
          <a:xfrm>
            <a:off x="238998" y="123120"/>
            <a:ext cx="1252723" cy="2154290"/>
          </a:xfrm>
          <a:prstGeom prst="rect">
            <a:avLst/>
          </a:prstGeom>
        </p:spPr>
      </p:pic>
      <p:pic>
        <p:nvPicPr>
          <p:cNvPr id="5" name="תמונה 4">
            <a:extLst>
              <a:ext uri="{FF2B5EF4-FFF2-40B4-BE49-F238E27FC236}">
                <a16:creationId xmlns:a16="http://schemas.microsoft.com/office/drawing/2014/main" id="{BBDFA828-2234-865E-3611-BFDE5E07C738}"/>
              </a:ext>
            </a:extLst>
          </p:cNvPr>
          <p:cNvPicPr>
            <a:picLocks noChangeAspect="1"/>
          </p:cNvPicPr>
          <p:nvPr/>
        </p:nvPicPr>
        <p:blipFill>
          <a:blip r:embed="rId3"/>
          <a:stretch>
            <a:fillRect/>
          </a:stretch>
        </p:blipFill>
        <p:spPr>
          <a:xfrm>
            <a:off x="9826170" y="123120"/>
            <a:ext cx="2126832" cy="1903515"/>
          </a:xfrm>
          <a:prstGeom prst="rect">
            <a:avLst/>
          </a:prstGeom>
        </p:spPr>
      </p:pic>
      <p:sp>
        <p:nvSpPr>
          <p:cNvPr id="8" name="תיבת טקסט 7">
            <a:extLst>
              <a:ext uri="{FF2B5EF4-FFF2-40B4-BE49-F238E27FC236}">
                <a16:creationId xmlns:a16="http://schemas.microsoft.com/office/drawing/2014/main" id="{41023146-FD4B-DA82-905B-299CF5C1E700}"/>
              </a:ext>
            </a:extLst>
          </p:cNvPr>
          <p:cNvSpPr txBox="1"/>
          <p:nvPr/>
        </p:nvSpPr>
        <p:spPr>
          <a:xfrm>
            <a:off x="3048000" y="2296986"/>
            <a:ext cx="6096000" cy="1077218"/>
          </a:xfrm>
          <a:prstGeom prst="rect">
            <a:avLst/>
          </a:prstGeom>
          <a:noFill/>
        </p:spPr>
        <p:txBody>
          <a:bodyPr wrap="square">
            <a:spAutoFit/>
          </a:bodyPr>
          <a:lstStyle/>
          <a:p>
            <a:pPr marL="0" indent="0" algn="ctr">
              <a:buNone/>
            </a:pPr>
            <a:r>
              <a:rPr lang="en-US" sz="3600" u="sng" dirty="0"/>
              <a:t>Presenting:</a:t>
            </a:r>
          </a:p>
          <a:p>
            <a:pPr marL="0" indent="0" algn="ctr">
              <a:buNone/>
            </a:pPr>
            <a:r>
              <a:rPr lang="en-US" sz="2800" dirty="0"/>
              <a:t>Nir Sassy&amp; Ofer Drori</a:t>
            </a:r>
          </a:p>
        </p:txBody>
      </p:sp>
      <p:sp>
        <p:nvSpPr>
          <p:cNvPr id="10" name="תיבת טקסט 9">
            <a:extLst>
              <a:ext uri="{FF2B5EF4-FFF2-40B4-BE49-F238E27FC236}">
                <a16:creationId xmlns:a16="http://schemas.microsoft.com/office/drawing/2014/main" id="{8A20775D-0951-4BB0-8D35-761DA2FB10B2}"/>
              </a:ext>
            </a:extLst>
          </p:cNvPr>
          <p:cNvSpPr txBox="1"/>
          <p:nvPr/>
        </p:nvSpPr>
        <p:spPr>
          <a:xfrm>
            <a:off x="3048000" y="3606708"/>
            <a:ext cx="6096000" cy="1938992"/>
          </a:xfrm>
          <a:prstGeom prst="rect">
            <a:avLst/>
          </a:prstGeom>
          <a:noFill/>
        </p:spPr>
        <p:txBody>
          <a:bodyPr wrap="square">
            <a:spAutoFit/>
          </a:bodyPr>
          <a:lstStyle/>
          <a:p>
            <a:pPr algn="ctr"/>
            <a:r>
              <a:rPr lang="en-US" sz="3600" u="sng"/>
              <a:t>Supervisor:</a:t>
            </a:r>
          </a:p>
          <a:p>
            <a:pPr algn="ctr"/>
            <a:r>
              <a:rPr lang="en-US" sz="2800"/>
              <a:t>Dr. Ben Engelhard</a:t>
            </a:r>
            <a:br>
              <a:rPr lang="en-US" sz="2800"/>
            </a:br>
            <a:r>
              <a:rPr lang="en-US" sz="2800"/>
              <a:t> Engelhard Lab,</a:t>
            </a:r>
            <a:br>
              <a:rPr lang="en-US" sz="2800"/>
            </a:br>
            <a:r>
              <a:rPr lang="en-US" sz="2800"/>
              <a:t> Technion’s Medical Faculty</a:t>
            </a:r>
            <a:endParaRPr lang="he-IL" sz="2800"/>
          </a:p>
        </p:txBody>
      </p:sp>
    </p:spTree>
    <p:extLst>
      <p:ext uri="{BB962C8B-B14F-4D97-AF65-F5344CB8AC3E}">
        <p14:creationId xmlns:p14="http://schemas.microsoft.com/office/powerpoint/2010/main" val="32224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08383B-1971-1B43-A63D-290B83572A95}"/>
              </a:ext>
            </a:extLst>
          </p:cNvPr>
          <p:cNvSpPr>
            <a:spLocks noGrp="1"/>
          </p:cNvSpPr>
          <p:nvPr>
            <p:ph type="title"/>
          </p:nvPr>
        </p:nvSpPr>
        <p:spPr>
          <a:xfrm>
            <a:off x="385504" y="611088"/>
            <a:ext cx="8596668" cy="752272"/>
          </a:xfrm>
        </p:spPr>
        <p:txBody>
          <a:bodyPr/>
          <a:lstStyle/>
          <a:p>
            <a:pPr algn="ctr"/>
            <a:r>
              <a:rPr lang="en-US"/>
              <a:t>Exploration – Exploitation Trade Off</a:t>
            </a:r>
            <a:endParaRPr lang="he-IL"/>
          </a:p>
        </p:txBody>
      </p:sp>
      <p:sp>
        <p:nvSpPr>
          <p:cNvPr id="3" name="מציין מיקום תוכן 2">
            <a:extLst>
              <a:ext uri="{FF2B5EF4-FFF2-40B4-BE49-F238E27FC236}">
                <a16:creationId xmlns:a16="http://schemas.microsoft.com/office/drawing/2014/main" id="{1AAD9DAF-B01C-E955-1346-1EA06B4DEA86}"/>
              </a:ext>
            </a:extLst>
          </p:cNvPr>
          <p:cNvSpPr>
            <a:spLocks noGrp="1"/>
          </p:cNvSpPr>
          <p:nvPr>
            <p:ph idx="1"/>
          </p:nvPr>
        </p:nvSpPr>
        <p:spPr>
          <a:xfrm>
            <a:off x="677334" y="1673439"/>
            <a:ext cx="6258487" cy="2869378"/>
          </a:xfrm>
        </p:spPr>
        <p:txBody>
          <a:bodyPr/>
          <a:lstStyle/>
          <a:p>
            <a:r>
              <a:rPr lang="en-US"/>
              <a:t>In RL, the agent needs to </a:t>
            </a:r>
            <a:r>
              <a:rPr lang="en-US" b="1"/>
              <a:t>explore</a:t>
            </a:r>
            <a:r>
              <a:rPr lang="en-US"/>
              <a:t> its environment in order to gather information about the reward of different actions in different states. When he obtains some knowledge, he starts to adjust the trade off between exploring and exploiting the environment.</a:t>
            </a:r>
          </a:p>
          <a:p>
            <a:r>
              <a:rPr lang="en-US"/>
              <a:t>The exploration – exploitation trade off is a critical aspect in RL, but also for biological learners. Even when we find good and rewarding paths in life, maybe other paths present even more reward?</a:t>
            </a:r>
          </a:p>
        </p:txBody>
      </p:sp>
      <p:pic>
        <p:nvPicPr>
          <p:cNvPr id="1026" name="Picture 2" descr="The Exploration/Exploitation trade-off - Hugging Face Deep RL Course">
            <a:extLst>
              <a:ext uri="{FF2B5EF4-FFF2-40B4-BE49-F238E27FC236}">
                <a16:creationId xmlns:a16="http://schemas.microsoft.com/office/drawing/2014/main" id="{3D76066D-132C-62A1-CADF-4F4DDABB5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544" y="1930400"/>
            <a:ext cx="3971677" cy="2404995"/>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תוכן 2">
            <a:extLst>
              <a:ext uri="{FF2B5EF4-FFF2-40B4-BE49-F238E27FC236}">
                <a16:creationId xmlns:a16="http://schemas.microsoft.com/office/drawing/2014/main" id="{3858A00B-D5D4-1B17-4DAE-CEB4C8782B60}"/>
              </a:ext>
            </a:extLst>
          </p:cNvPr>
          <p:cNvSpPr txBox="1">
            <a:spLocks/>
          </p:cNvSpPr>
          <p:nvPr/>
        </p:nvSpPr>
        <p:spPr>
          <a:xfrm>
            <a:off x="1674559" y="5011882"/>
            <a:ext cx="7896824" cy="1320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0" i="0">
                <a:solidFill>
                  <a:srgbClr val="202124"/>
                </a:solidFill>
                <a:effectLst/>
                <a:latin typeface="Adobe Myungjo Std M" panose="02020600000000000000" pitchFamily="18" charset="-128"/>
                <a:ea typeface="Adobe Myungjo Std M" panose="02020600000000000000" pitchFamily="18" charset="-128"/>
              </a:rPr>
              <a:t>“</a:t>
            </a:r>
            <a:r>
              <a:rPr lang="en-US" sz="2400" b="0" i="0">
                <a:solidFill>
                  <a:srgbClr val="040C28"/>
                </a:solidFill>
                <a:effectLst/>
                <a:latin typeface="Adobe Myungjo Std M" panose="02020600000000000000" pitchFamily="18" charset="-128"/>
                <a:ea typeface="Adobe Myungjo Std M" panose="02020600000000000000" pitchFamily="18" charset="-128"/>
              </a:rPr>
              <a:t>Two roads diverged in a wood, and I— I took the one less traveled by, and that has made all the difference.”- The Road Not Taken, Robert Frost</a:t>
            </a:r>
            <a:endParaRPr lang="en-US" sz="2400">
              <a:latin typeface="Adobe Myungjo Std M" panose="02020600000000000000" pitchFamily="18" charset="-128"/>
              <a:ea typeface="Adobe Myungjo Std M" panose="02020600000000000000" pitchFamily="18" charset="-128"/>
            </a:endParaRPr>
          </a:p>
        </p:txBody>
      </p:sp>
      <p:graphicFrame>
        <p:nvGraphicFramePr>
          <p:cNvPr id="5" name="דיאגרמה 4">
            <a:extLst>
              <a:ext uri="{FF2B5EF4-FFF2-40B4-BE49-F238E27FC236}">
                <a16:creationId xmlns:a16="http://schemas.microsoft.com/office/drawing/2014/main" id="{4AA85310-75C7-4E32-ABAF-3A97491E1899}"/>
              </a:ext>
            </a:extLst>
          </p:cNvPr>
          <p:cNvGraphicFramePr/>
          <p:nvPr>
            <p:extLst>
              <p:ext uri="{D42A27DB-BD31-4B8C-83A1-F6EECF244321}">
                <p14:modId xmlns:p14="http://schemas.microsoft.com/office/powerpoint/2010/main" val="1881104560"/>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835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298B7C-55B9-97DE-554F-066A77F5425E}"/>
              </a:ext>
            </a:extLst>
          </p:cNvPr>
          <p:cNvSpPr>
            <a:spLocks noGrp="1"/>
          </p:cNvSpPr>
          <p:nvPr>
            <p:ph type="title"/>
          </p:nvPr>
        </p:nvSpPr>
        <p:spPr>
          <a:xfrm>
            <a:off x="677334" y="609600"/>
            <a:ext cx="1640353" cy="685046"/>
          </a:xfrm>
        </p:spPr>
        <p:txBody>
          <a:bodyPr/>
          <a:lstStyle/>
          <a:p>
            <a:r>
              <a:rPr lang="en-US"/>
              <a:t>Results</a:t>
            </a:r>
            <a:endParaRPr lang="he-IL"/>
          </a:p>
        </p:txBody>
      </p:sp>
      <p:sp>
        <p:nvSpPr>
          <p:cNvPr id="3" name="מציין מיקום תוכן 2">
            <a:extLst>
              <a:ext uri="{FF2B5EF4-FFF2-40B4-BE49-F238E27FC236}">
                <a16:creationId xmlns:a16="http://schemas.microsoft.com/office/drawing/2014/main" id="{AEBED066-0BD3-4885-9A1E-7D6515ABEAC7}"/>
              </a:ext>
            </a:extLst>
          </p:cNvPr>
          <p:cNvSpPr>
            <a:spLocks noGrp="1"/>
          </p:cNvSpPr>
          <p:nvPr>
            <p:ph idx="1"/>
          </p:nvPr>
        </p:nvSpPr>
        <p:spPr>
          <a:xfrm>
            <a:off x="289710" y="2007704"/>
            <a:ext cx="6657347" cy="685046"/>
          </a:xfrm>
        </p:spPr>
        <p:txBody>
          <a:bodyPr vert="horz" lIns="91440" tIns="45720" rIns="91440" bIns="45720" rtlCol="0" anchor="t">
            <a:noAutofit/>
          </a:bodyPr>
          <a:lstStyle/>
          <a:p>
            <a:r>
              <a:rPr lang="en-US"/>
              <a:t>We trained RL agents on numerous tasks and extracted their learning signals.</a:t>
            </a:r>
          </a:p>
        </p:txBody>
      </p:sp>
      <p:pic>
        <p:nvPicPr>
          <p:cNvPr id="7" name="Picture 6" descr="A screen shot of a computer&#10;&#10;Description automatically generated">
            <a:extLst>
              <a:ext uri="{FF2B5EF4-FFF2-40B4-BE49-F238E27FC236}">
                <a16:creationId xmlns:a16="http://schemas.microsoft.com/office/drawing/2014/main" id="{0A10542F-06E8-22AD-32E8-0D18F78F69D5}"/>
              </a:ext>
            </a:extLst>
          </p:cNvPr>
          <p:cNvPicPr>
            <a:picLocks noChangeAspect="1"/>
          </p:cNvPicPr>
          <p:nvPr/>
        </p:nvPicPr>
        <p:blipFill rotWithShape="1">
          <a:blip r:embed="rId3">
            <a:extLst>
              <a:ext uri="{28A0092B-C50C-407E-A947-70E740481C1C}">
                <a14:useLocalDpi xmlns:a14="http://schemas.microsoft.com/office/drawing/2010/main" val="0"/>
              </a:ext>
            </a:extLst>
          </a:blip>
          <a:srcRect l="6932" r="6920"/>
          <a:stretch/>
        </p:blipFill>
        <p:spPr>
          <a:xfrm>
            <a:off x="7085711" y="451402"/>
            <a:ext cx="4734369" cy="5955196"/>
          </a:xfrm>
          <a:prstGeom prst="rect">
            <a:avLst/>
          </a:prstGeom>
        </p:spPr>
      </p:pic>
      <p:graphicFrame>
        <p:nvGraphicFramePr>
          <p:cNvPr id="4" name="דיאגרמה 3">
            <a:extLst>
              <a:ext uri="{FF2B5EF4-FFF2-40B4-BE49-F238E27FC236}">
                <a16:creationId xmlns:a16="http://schemas.microsoft.com/office/drawing/2014/main" id="{D9E40AB6-45C5-CC50-F545-7817016C441C}"/>
              </a:ext>
            </a:extLst>
          </p:cNvPr>
          <p:cNvGraphicFramePr/>
          <p:nvPr>
            <p:extLst>
              <p:ext uri="{D42A27DB-BD31-4B8C-83A1-F6EECF244321}">
                <p14:modId xmlns:p14="http://schemas.microsoft.com/office/powerpoint/2010/main" val="2529035841"/>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מציין מיקום תוכן 2">
            <a:extLst>
              <a:ext uri="{FF2B5EF4-FFF2-40B4-BE49-F238E27FC236}">
                <a16:creationId xmlns:a16="http://schemas.microsoft.com/office/drawing/2014/main" id="{614FC01D-9A36-EB68-C9C2-E282CAAFA3DF}"/>
              </a:ext>
            </a:extLst>
          </p:cNvPr>
          <p:cNvSpPr txBox="1">
            <a:spLocks/>
          </p:cNvSpPr>
          <p:nvPr/>
        </p:nvSpPr>
        <p:spPr>
          <a:xfrm>
            <a:off x="289708" y="2961015"/>
            <a:ext cx="6657347" cy="754951"/>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Those signals will make a baseline for comparison with biological learning signals in the future.</a:t>
            </a:r>
          </a:p>
        </p:txBody>
      </p:sp>
      <p:sp>
        <p:nvSpPr>
          <p:cNvPr id="6" name="מציין מיקום תוכן 2">
            <a:extLst>
              <a:ext uri="{FF2B5EF4-FFF2-40B4-BE49-F238E27FC236}">
                <a16:creationId xmlns:a16="http://schemas.microsoft.com/office/drawing/2014/main" id="{B33B03C1-5BB4-761B-E802-B2237458CA62}"/>
              </a:ext>
            </a:extLst>
          </p:cNvPr>
          <p:cNvSpPr txBox="1">
            <a:spLocks/>
          </p:cNvSpPr>
          <p:nvPr/>
        </p:nvSpPr>
        <p:spPr>
          <a:xfrm>
            <a:off x="289709" y="3984231"/>
            <a:ext cx="6657347" cy="1031132"/>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We also sat a framework for conducting RL experiments - training and evaluating agents using vast RL algorithms on a variety of tasks.</a:t>
            </a:r>
          </a:p>
        </p:txBody>
      </p:sp>
    </p:spTree>
    <p:extLst>
      <p:ext uri="{BB962C8B-B14F-4D97-AF65-F5344CB8AC3E}">
        <p14:creationId xmlns:p14="http://schemas.microsoft.com/office/powerpoint/2010/main" val="166295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2" name="Group 1032">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4" name="Straight Connector 1033">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6"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7"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8" name="Isosceles Triangle 1037">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9"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0"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2" name="Isosceles Triangle 1041">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3" name="Isosceles Triangle 1042">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תיבת טקסט 3">
            <a:extLst>
              <a:ext uri="{FF2B5EF4-FFF2-40B4-BE49-F238E27FC236}">
                <a16:creationId xmlns:a16="http://schemas.microsoft.com/office/drawing/2014/main" id="{95805A09-603A-153F-FF0D-020ED26B4738}"/>
              </a:ext>
            </a:extLst>
          </p:cNvPr>
          <p:cNvSpPr txBox="1"/>
          <p:nvPr/>
        </p:nvSpPr>
        <p:spPr>
          <a:xfrm>
            <a:off x="879109" y="446303"/>
            <a:ext cx="8527958" cy="1033569"/>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800">
                <a:solidFill>
                  <a:schemeClr val="accent1"/>
                </a:solidFill>
                <a:latin typeface="+mj-lt"/>
                <a:ea typeface="+mj-ea"/>
                <a:cs typeface="+mj-cs"/>
              </a:rPr>
              <a:t>Learning Signals– PPO and DQN Agents (Atari Breakout)</a:t>
            </a:r>
          </a:p>
        </p:txBody>
      </p:sp>
      <p:grpSp>
        <p:nvGrpSpPr>
          <p:cNvPr id="8" name="Group 7">
            <a:extLst>
              <a:ext uri="{FF2B5EF4-FFF2-40B4-BE49-F238E27FC236}">
                <a16:creationId xmlns:a16="http://schemas.microsoft.com/office/drawing/2014/main" id="{C6E162DE-173D-9231-C2FC-077ED3DB3775}"/>
              </a:ext>
            </a:extLst>
          </p:cNvPr>
          <p:cNvGrpSpPr/>
          <p:nvPr/>
        </p:nvGrpSpPr>
        <p:grpSpPr>
          <a:xfrm>
            <a:off x="1036665" y="1340208"/>
            <a:ext cx="7587152" cy="5517794"/>
            <a:chOff x="1470774" y="1201573"/>
            <a:chExt cx="7264177" cy="5343098"/>
          </a:xfrm>
        </p:grpSpPr>
        <p:pic>
          <p:nvPicPr>
            <p:cNvPr id="3" name="Picture 6">
              <a:extLst>
                <a:ext uri="{FF2B5EF4-FFF2-40B4-BE49-F238E27FC236}">
                  <a16:creationId xmlns:a16="http://schemas.microsoft.com/office/drawing/2014/main" id="{5612C142-2222-6BEE-7DB0-6C79898C55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9732" y="1201573"/>
              <a:ext cx="3168192" cy="2605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4CA09B0F-6164-110D-F6F0-B582260004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75284" y="1201573"/>
              <a:ext cx="3259667" cy="2640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708460A-1156-A85E-64EE-B99DA99B27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70774" y="3926186"/>
              <a:ext cx="3247150" cy="26058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C7FF542-A927-12AF-B8DF-03C29F31A25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03596" y="3868215"/>
              <a:ext cx="3431355" cy="2676456"/>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 name="דיאגרמה 1">
            <a:extLst>
              <a:ext uri="{FF2B5EF4-FFF2-40B4-BE49-F238E27FC236}">
                <a16:creationId xmlns:a16="http://schemas.microsoft.com/office/drawing/2014/main" id="{63898688-AE31-3690-B2F0-4EDA7EC175D1}"/>
              </a:ext>
            </a:extLst>
          </p:cNvPr>
          <p:cNvGraphicFramePr/>
          <p:nvPr>
            <p:extLst>
              <p:ext uri="{D42A27DB-BD31-4B8C-83A1-F6EECF244321}">
                <p14:modId xmlns:p14="http://schemas.microsoft.com/office/powerpoint/2010/main" val="4128833882"/>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5730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42D927-880E-035B-8F37-E4C99B61A538}"/>
              </a:ext>
            </a:extLst>
          </p:cNvPr>
          <p:cNvSpPr>
            <a:spLocks noGrp="1"/>
          </p:cNvSpPr>
          <p:nvPr>
            <p:ph type="title"/>
          </p:nvPr>
        </p:nvSpPr>
        <p:spPr/>
        <p:txBody>
          <a:bodyPr/>
          <a:lstStyle/>
          <a:p>
            <a:r>
              <a:rPr lang="en-US"/>
              <a:t>Summary</a:t>
            </a:r>
            <a:endParaRPr lang="he-IL"/>
          </a:p>
        </p:txBody>
      </p:sp>
      <p:sp>
        <p:nvSpPr>
          <p:cNvPr id="3" name="מציין מיקום תוכן 2">
            <a:extLst>
              <a:ext uri="{FF2B5EF4-FFF2-40B4-BE49-F238E27FC236}">
                <a16:creationId xmlns:a16="http://schemas.microsoft.com/office/drawing/2014/main" id="{B22D7927-FBCE-62EF-4CAC-A75DEB6DEEDF}"/>
              </a:ext>
            </a:extLst>
          </p:cNvPr>
          <p:cNvSpPr>
            <a:spLocks noGrp="1"/>
          </p:cNvSpPr>
          <p:nvPr>
            <p:ph idx="1"/>
          </p:nvPr>
        </p:nvSpPr>
        <p:spPr>
          <a:xfrm>
            <a:off x="753534" y="2986916"/>
            <a:ext cx="8596668" cy="884168"/>
          </a:xfrm>
        </p:spPr>
        <p:txBody>
          <a:bodyPr vert="horz" lIns="91440" tIns="45720" rIns="91440" bIns="45720" rtlCol="0" anchor="t">
            <a:normAutofit/>
          </a:bodyPr>
          <a:lstStyle/>
          <a:p>
            <a:r>
              <a:rPr lang="en-US" sz="2000"/>
              <a:t>Trained RL agents and improved their decision-making ability in various tasks</a:t>
            </a:r>
          </a:p>
        </p:txBody>
      </p:sp>
      <p:graphicFrame>
        <p:nvGraphicFramePr>
          <p:cNvPr id="4" name="דיאגרמה 3">
            <a:extLst>
              <a:ext uri="{FF2B5EF4-FFF2-40B4-BE49-F238E27FC236}">
                <a16:creationId xmlns:a16="http://schemas.microsoft.com/office/drawing/2014/main" id="{F6CC6B54-58EE-F1C8-E8E8-C0F3E4FFAD7B}"/>
              </a:ext>
            </a:extLst>
          </p:cNvPr>
          <p:cNvGraphicFramePr/>
          <p:nvPr>
            <p:extLst>
              <p:ext uri="{D42A27DB-BD31-4B8C-83A1-F6EECF244321}">
                <p14:modId xmlns:p14="http://schemas.microsoft.com/office/powerpoint/2010/main" val="4058572473"/>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מציין מיקום תוכן 2">
            <a:extLst>
              <a:ext uri="{FF2B5EF4-FFF2-40B4-BE49-F238E27FC236}">
                <a16:creationId xmlns:a16="http://schemas.microsoft.com/office/drawing/2014/main" id="{5402A694-4BF9-11FB-4D2A-31121E9A85DE}"/>
              </a:ext>
            </a:extLst>
          </p:cNvPr>
          <p:cNvSpPr txBox="1">
            <a:spLocks/>
          </p:cNvSpPr>
          <p:nvPr/>
        </p:nvSpPr>
        <p:spPr>
          <a:xfrm>
            <a:off x="753534" y="1974683"/>
            <a:ext cx="8596668" cy="230440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a:t>Deep RL algorithms try to mimic the principles of biological learners, and by that make optimal decisions in a variety of environments.</a:t>
            </a:r>
          </a:p>
          <a:p>
            <a:pPr marL="0" indent="0">
              <a:buNone/>
            </a:pPr>
            <a:endParaRPr lang="en-US" sz="2000"/>
          </a:p>
        </p:txBody>
      </p:sp>
      <p:sp>
        <p:nvSpPr>
          <p:cNvPr id="6" name="מציין מיקום תוכן 2">
            <a:extLst>
              <a:ext uri="{FF2B5EF4-FFF2-40B4-BE49-F238E27FC236}">
                <a16:creationId xmlns:a16="http://schemas.microsoft.com/office/drawing/2014/main" id="{C8DBE0FA-B8D6-1D61-442E-1D64B1C26169}"/>
              </a:ext>
            </a:extLst>
          </p:cNvPr>
          <p:cNvSpPr txBox="1">
            <a:spLocks/>
          </p:cNvSpPr>
          <p:nvPr/>
        </p:nvSpPr>
        <p:spPr>
          <a:xfrm>
            <a:off x="753534" y="3871084"/>
            <a:ext cx="8596668" cy="46588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a:t>Extracted artificial learning signals from the agents we trained.</a:t>
            </a:r>
          </a:p>
        </p:txBody>
      </p:sp>
    </p:spTree>
    <p:extLst>
      <p:ext uri="{BB962C8B-B14F-4D97-AF65-F5344CB8AC3E}">
        <p14:creationId xmlns:p14="http://schemas.microsoft.com/office/powerpoint/2010/main" val="197909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16E924-E6B1-E0D8-D1CA-9BF992033655}"/>
              </a:ext>
            </a:extLst>
          </p:cNvPr>
          <p:cNvSpPr>
            <a:spLocks noGrp="1"/>
          </p:cNvSpPr>
          <p:nvPr>
            <p:ph type="title"/>
          </p:nvPr>
        </p:nvSpPr>
        <p:spPr>
          <a:xfrm>
            <a:off x="677334" y="609600"/>
            <a:ext cx="8596668" cy="1320800"/>
          </a:xfrm>
        </p:spPr>
        <p:txBody>
          <a:bodyPr anchor="t">
            <a:normAutofit/>
          </a:bodyPr>
          <a:lstStyle/>
          <a:p>
            <a:r>
              <a:rPr lang="en-US"/>
              <a:t>Acknowledgements</a:t>
            </a:r>
            <a:endParaRPr lang="he-IL"/>
          </a:p>
        </p:txBody>
      </p:sp>
      <p:sp>
        <p:nvSpPr>
          <p:cNvPr id="3" name="מציין מיקום תוכן 2">
            <a:extLst>
              <a:ext uri="{FF2B5EF4-FFF2-40B4-BE49-F238E27FC236}">
                <a16:creationId xmlns:a16="http://schemas.microsoft.com/office/drawing/2014/main" id="{02AFA864-579D-D596-1A43-CA7A60803191}"/>
              </a:ext>
            </a:extLst>
          </p:cNvPr>
          <p:cNvSpPr>
            <a:spLocks noGrp="1"/>
          </p:cNvSpPr>
          <p:nvPr>
            <p:ph idx="1"/>
          </p:nvPr>
        </p:nvSpPr>
        <p:spPr>
          <a:xfrm>
            <a:off x="677334" y="2160590"/>
            <a:ext cx="6248760" cy="3701270"/>
          </a:xfrm>
        </p:spPr>
        <p:txBody>
          <a:bodyPr>
            <a:normAutofit/>
          </a:bodyPr>
          <a:lstStyle/>
          <a:p>
            <a:r>
              <a:rPr lang="en-US"/>
              <a:t>Dr. Ben Engelhard</a:t>
            </a:r>
          </a:p>
          <a:p>
            <a:r>
              <a:rPr lang="en-US" err="1"/>
              <a:t>Rotem</a:t>
            </a:r>
            <a:r>
              <a:rPr lang="en-US"/>
              <a:t> Shapira</a:t>
            </a:r>
          </a:p>
          <a:p>
            <a:pPr rtl="0"/>
            <a:r>
              <a:rPr lang="en-US"/>
              <a:t>Guy Sassy (A.I Researcher – ECE, Technion)</a:t>
            </a:r>
          </a:p>
          <a:p>
            <a:r>
              <a:rPr lang="en-US"/>
              <a:t>Uriel Nusbaum (Algorithms Developer – Elbit)</a:t>
            </a:r>
          </a:p>
          <a:p>
            <a:r>
              <a:rPr lang="en-US" err="1"/>
              <a:t>Behrooz</a:t>
            </a:r>
            <a:r>
              <a:rPr lang="en-US"/>
              <a:t> Omidvar-Tehrani (Contributor for PFRL library)</a:t>
            </a:r>
          </a:p>
          <a:p>
            <a:endParaRPr lang="en-US"/>
          </a:p>
          <a:p>
            <a:endParaRPr lang="en-US"/>
          </a:p>
          <a:p>
            <a:endParaRPr lang="en-US"/>
          </a:p>
          <a:p>
            <a:endParaRPr lang="en-US"/>
          </a:p>
          <a:p>
            <a:endParaRPr lang="en-US"/>
          </a:p>
          <a:p>
            <a:endParaRPr lang="en-US"/>
          </a:p>
          <a:p>
            <a:pPr rtl="0"/>
            <a:endParaRPr lang="en-US"/>
          </a:p>
        </p:txBody>
      </p:sp>
      <p:pic>
        <p:nvPicPr>
          <p:cNvPr id="5" name="גרפיקה 4" descr="אישה עם ידיים יחד">
            <a:extLst>
              <a:ext uri="{FF2B5EF4-FFF2-40B4-BE49-F238E27FC236}">
                <a16:creationId xmlns:a16="http://schemas.microsoft.com/office/drawing/2014/main" id="{B58318E3-D059-67F5-5AE8-1D9239D7D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6175" y="1930400"/>
            <a:ext cx="3145536" cy="2910794"/>
          </a:xfrm>
          <a:prstGeom prst="rect">
            <a:avLst/>
          </a:prstGeom>
        </p:spPr>
      </p:pic>
    </p:spTree>
    <p:extLst>
      <p:ext uri="{BB962C8B-B14F-4D97-AF65-F5344CB8AC3E}">
        <p14:creationId xmlns:p14="http://schemas.microsoft.com/office/powerpoint/2010/main" val="168028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כותרת 1">
            <a:extLst>
              <a:ext uri="{FF2B5EF4-FFF2-40B4-BE49-F238E27FC236}">
                <a16:creationId xmlns:a16="http://schemas.microsoft.com/office/drawing/2014/main" id="{ED4E46C0-765B-C5EF-2E8B-ECBD512F541D}"/>
              </a:ext>
            </a:extLst>
          </p:cNvPr>
          <p:cNvSpPr>
            <a:spLocks noGrp="1"/>
          </p:cNvSpPr>
          <p:nvPr>
            <p:ph type="title"/>
          </p:nvPr>
        </p:nvSpPr>
        <p:spPr>
          <a:xfrm>
            <a:off x="5380563" y="2404534"/>
            <a:ext cx="3893439" cy="1646302"/>
          </a:xfrm>
        </p:spPr>
        <p:txBody>
          <a:bodyPr vert="horz" lIns="91440" tIns="45720" rIns="91440" bIns="45720" rtlCol="0" anchor="b">
            <a:normAutofit/>
          </a:bodyPr>
          <a:lstStyle/>
          <a:p>
            <a:pPr algn="r"/>
            <a:r>
              <a:rPr lang="en-US" sz="5400"/>
              <a:t>Questions?</a:t>
            </a:r>
          </a:p>
        </p:txBody>
      </p:sp>
      <p:pic>
        <p:nvPicPr>
          <p:cNvPr id="5" name="תמונה 4" descr="כוס מחילות מביט קדימה">
            <a:extLst>
              <a:ext uri="{FF2B5EF4-FFF2-40B4-BE49-F238E27FC236}">
                <a16:creationId xmlns:a16="http://schemas.microsoft.com/office/drawing/2014/main" id="{C1954582-69FB-E0A6-CA57-B475925D9AC4}"/>
              </a:ext>
            </a:extLst>
          </p:cNvPr>
          <p:cNvPicPr>
            <a:picLocks noChangeAspect="1"/>
          </p:cNvPicPr>
          <p:nvPr/>
        </p:nvPicPr>
        <p:blipFill rotWithShape="1">
          <a:blip r:embed="rId2">
            <a:extLst>
              <a:ext uri="{28A0092B-C50C-407E-A947-70E740481C1C}">
                <a14:useLocalDpi xmlns:a14="http://schemas.microsoft.com/office/drawing/2010/main" val="0"/>
              </a:ext>
            </a:extLst>
          </a:blip>
          <a:srcRect r="14987" b="-3"/>
          <a:stretch/>
        </p:blipFill>
        <p:spPr>
          <a:xfrm>
            <a:off x="212548" y="-1"/>
            <a:ext cx="5182413" cy="4236855"/>
          </a:xfrm>
          <a:custGeom>
            <a:avLst/>
            <a:gdLst/>
            <a:ahLst/>
            <a:cxnLst/>
            <a:rect l="l" t="t" r="r" b="b"/>
            <a:pathLst>
              <a:path w="5182413" h="4236855">
                <a:moveTo>
                  <a:pt x="630049" y="0"/>
                </a:moveTo>
                <a:lnTo>
                  <a:pt x="5182413" y="0"/>
                </a:lnTo>
                <a:lnTo>
                  <a:pt x="5182413" y="21851"/>
                </a:lnTo>
                <a:lnTo>
                  <a:pt x="4547946" y="4236855"/>
                </a:lnTo>
                <a:lnTo>
                  <a:pt x="0" y="4236855"/>
                </a:lnTo>
                <a:close/>
              </a:path>
            </a:pathLst>
          </a:custGeom>
        </p:spPr>
      </p:pic>
      <p:pic>
        <p:nvPicPr>
          <p:cNvPr id="4" name="Picture 6" descr="The Neuroscience of Asking Insightful Questions - Government Executive">
            <a:extLst>
              <a:ext uri="{FF2B5EF4-FFF2-40B4-BE49-F238E27FC236}">
                <a16:creationId xmlns:a16="http://schemas.microsoft.com/office/drawing/2014/main" id="{D9F01E54-6483-6C86-4F4E-6820C15D7B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88"/>
          <a:stretch/>
        </p:blipFill>
        <p:spPr bwMode="auto">
          <a:xfrm>
            <a:off x="20" y="4235547"/>
            <a:ext cx="4760670" cy="2622453"/>
          </a:xfrm>
          <a:custGeom>
            <a:avLst/>
            <a:gdLst/>
            <a:ahLst/>
            <a:cxnLst/>
            <a:rect l="l" t="t" r="r" b="b"/>
            <a:pathLst>
              <a:path w="4760690" h="2622453">
                <a:moveTo>
                  <a:pt x="212741" y="0"/>
                </a:moveTo>
                <a:lnTo>
                  <a:pt x="4760690" y="0"/>
                </a:lnTo>
                <a:lnTo>
                  <a:pt x="4365943" y="2622453"/>
                </a:lnTo>
                <a:lnTo>
                  <a:pt x="0" y="2622453"/>
                </a:lnTo>
                <a:lnTo>
                  <a:pt x="0" y="1430607"/>
                </a:lnTo>
                <a:close/>
              </a:path>
            </a:pathLst>
          </a:cu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B1E889D8-B743-48CD-B570-DF8A2DD279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1773E1-40AB-5B39-9986-988B3ACDFC5E}"/>
              </a:ext>
            </a:extLst>
          </p:cNvPr>
          <p:cNvSpPr>
            <a:spLocks noGrp="1"/>
          </p:cNvSpPr>
          <p:nvPr>
            <p:ph type="title"/>
          </p:nvPr>
        </p:nvSpPr>
        <p:spPr>
          <a:xfrm>
            <a:off x="710093" y="601631"/>
            <a:ext cx="7289392" cy="989207"/>
          </a:xfrm>
        </p:spPr>
        <p:txBody>
          <a:bodyPr>
            <a:normAutofit/>
          </a:bodyPr>
          <a:lstStyle/>
          <a:p>
            <a:r>
              <a:rPr lang="en-US"/>
              <a:t>What Is Reinforcement Learning ?</a:t>
            </a:r>
            <a:endParaRPr lang="he-IL"/>
          </a:p>
        </p:txBody>
      </p:sp>
      <p:pic>
        <p:nvPicPr>
          <p:cNvPr id="2050" name="Picture 2" descr="Reset Password | Journal Learning : Trial and Error">
            <a:extLst>
              <a:ext uri="{FF2B5EF4-FFF2-40B4-BE49-F238E27FC236}">
                <a16:creationId xmlns:a16="http://schemas.microsoft.com/office/drawing/2014/main" id="{093F1A7C-12C3-5AA9-65BC-1E49560D57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2" r="9457" b="2"/>
          <a:stretch/>
        </p:blipFill>
        <p:spPr bwMode="auto">
          <a:xfrm>
            <a:off x="7749498" y="4414525"/>
            <a:ext cx="2781480" cy="233634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052" name="Picture 4" descr="The very basics of Reinforcement Learning | by Aneek Das | Becoming Human:  Artificial Intelligence Magazine">
            <a:extLst>
              <a:ext uri="{FF2B5EF4-FFF2-40B4-BE49-F238E27FC236}">
                <a16:creationId xmlns:a16="http://schemas.microsoft.com/office/drawing/2014/main" id="{36BEC821-B805-FCF0-F90F-AD00448C8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485" y="2024012"/>
            <a:ext cx="3089822" cy="21875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דיאגרמה 3">
            <a:extLst>
              <a:ext uri="{FF2B5EF4-FFF2-40B4-BE49-F238E27FC236}">
                <a16:creationId xmlns:a16="http://schemas.microsoft.com/office/drawing/2014/main" id="{387F423D-AEF9-CE3E-B1EF-BB40AECF4C54}"/>
              </a:ext>
            </a:extLst>
          </p:cNvPr>
          <p:cNvGraphicFramePr/>
          <p:nvPr>
            <p:extLst>
              <p:ext uri="{D42A27DB-BD31-4B8C-83A1-F6EECF244321}">
                <p14:modId xmlns:p14="http://schemas.microsoft.com/office/powerpoint/2010/main" val="1299366896"/>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מציין מיקום תוכן 2">
            <a:extLst>
              <a:ext uri="{FF2B5EF4-FFF2-40B4-BE49-F238E27FC236}">
                <a16:creationId xmlns:a16="http://schemas.microsoft.com/office/drawing/2014/main" id="{94372459-5F53-616B-D7C9-FF4C8BE1B11D}"/>
              </a:ext>
            </a:extLst>
          </p:cNvPr>
          <p:cNvSpPr txBox="1">
            <a:spLocks/>
          </p:cNvSpPr>
          <p:nvPr/>
        </p:nvSpPr>
        <p:spPr>
          <a:xfrm>
            <a:off x="528325" y="1675042"/>
            <a:ext cx="7049522" cy="1184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j-ea"/>
              </a:rPr>
              <a:t>Reinforcement Learning (RL) is a machine learning training method that is used to train an ‘agent’ to take optimal actions to maximize his rewards</a:t>
            </a:r>
            <a:r>
              <a:rPr lang="en-US"/>
              <a:t>.</a:t>
            </a:r>
          </a:p>
          <a:p>
            <a:pPr marL="0" indent="0">
              <a:buNone/>
            </a:pPr>
            <a:endParaRPr lang="en-US">
              <a:ea typeface="+mj-ea"/>
            </a:endParaRPr>
          </a:p>
          <a:p>
            <a:pPr marL="0" indent="0">
              <a:buFont typeface="Wingdings 3" charset="2"/>
              <a:buNone/>
            </a:pPr>
            <a:endParaRPr lang="he-IL"/>
          </a:p>
        </p:txBody>
      </p:sp>
      <p:sp>
        <p:nvSpPr>
          <p:cNvPr id="7" name="מציין מיקום תוכן 2">
            <a:extLst>
              <a:ext uri="{FF2B5EF4-FFF2-40B4-BE49-F238E27FC236}">
                <a16:creationId xmlns:a16="http://schemas.microsoft.com/office/drawing/2014/main" id="{A6FEAF69-D548-B97B-06D4-15854625F045}"/>
              </a:ext>
            </a:extLst>
          </p:cNvPr>
          <p:cNvSpPr txBox="1">
            <a:spLocks/>
          </p:cNvSpPr>
          <p:nvPr/>
        </p:nvSpPr>
        <p:spPr>
          <a:xfrm>
            <a:off x="528325" y="2819577"/>
            <a:ext cx="7049522" cy="11784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j-ea"/>
              </a:rPr>
              <a:t>The reward system is based on the environment. For example, solving a maze would grant a positive reward, whereas reaching a ‘dead end’ would result in a negative result.</a:t>
            </a:r>
          </a:p>
          <a:p>
            <a:endParaRPr lang="en-US">
              <a:ea typeface="+mj-ea"/>
            </a:endParaRPr>
          </a:p>
          <a:p>
            <a:pPr marL="0" indent="0">
              <a:buFont typeface="Wingdings 3" charset="2"/>
              <a:buNone/>
            </a:pPr>
            <a:endParaRPr lang="he-IL"/>
          </a:p>
        </p:txBody>
      </p:sp>
      <p:sp>
        <p:nvSpPr>
          <p:cNvPr id="8" name="מציין מיקום תוכן 2">
            <a:extLst>
              <a:ext uri="{FF2B5EF4-FFF2-40B4-BE49-F238E27FC236}">
                <a16:creationId xmlns:a16="http://schemas.microsoft.com/office/drawing/2014/main" id="{1E141C20-6196-63B9-5A10-C4B309DFFA14}"/>
              </a:ext>
            </a:extLst>
          </p:cNvPr>
          <p:cNvSpPr txBox="1">
            <a:spLocks/>
          </p:cNvSpPr>
          <p:nvPr/>
        </p:nvSpPr>
        <p:spPr>
          <a:xfrm>
            <a:off x="522542" y="4088671"/>
            <a:ext cx="7049522" cy="33444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j-ea"/>
              </a:rPr>
              <a:t>The agent learns solely from interacting with the environment and does not rely on training data like classic machine learning methods.</a:t>
            </a:r>
          </a:p>
          <a:p>
            <a:endParaRPr lang="en-US">
              <a:ea typeface="+mj-ea"/>
            </a:endParaRPr>
          </a:p>
          <a:p>
            <a:pPr marL="0" indent="0">
              <a:buFont typeface="Wingdings 3" charset="2"/>
              <a:buNone/>
            </a:pPr>
            <a:endParaRPr lang="he-IL"/>
          </a:p>
        </p:txBody>
      </p:sp>
    </p:spTree>
    <p:extLst>
      <p:ext uri="{BB962C8B-B14F-4D97-AF65-F5344CB8AC3E}">
        <p14:creationId xmlns:p14="http://schemas.microsoft.com/office/powerpoint/2010/main" val="134339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138164-61E1-6FF4-E1FC-B0C0887C83A8}"/>
              </a:ext>
            </a:extLst>
          </p:cNvPr>
          <p:cNvSpPr>
            <a:spLocks noGrp="1"/>
          </p:cNvSpPr>
          <p:nvPr>
            <p:ph type="title"/>
          </p:nvPr>
        </p:nvSpPr>
        <p:spPr>
          <a:xfrm>
            <a:off x="440777" y="619328"/>
            <a:ext cx="9069781" cy="679542"/>
          </a:xfrm>
        </p:spPr>
        <p:txBody>
          <a:bodyPr/>
          <a:lstStyle/>
          <a:p>
            <a:pPr algn="ctr"/>
            <a:r>
              <a:rPr lang="en-US"/>
              <a:t>Dopamine as Reward Learning Signal</a:t>
            </a:r>
            <a:endParaRPr lang="he-IL"/>
          </a:p>
        </p:txBody>
      </p:sp>
      <p:sp>
        <p:nvSpPr>
          <p:cNvPr id="3" name="מציין מיקום תוכן 2">
            <a:extLst>
              <a:ext uri="{FF2B5EF4-FFF2-40B4-BE49-F238E27FC236}">
                <a16:creationId xmlns:a16="http://schemas.microsoft.com/office/drawing/2014/main" id="{68DB7EE8-180B-1FF7-5573-67C001757C0C}"/>
              </a:ext>
            </a:extLst>
          </p:cNvPr>
          <p:cNvSpPr>
            <a:spLocks noGrp="1"/>
          </p:cNvSpPr>
          <p:nvPr>
            <p:ph idx="1"/>
          </p:nvPr>
        </p:nvSpPr>
        <p:spPr>
          <a:xfrm>
            <a:off x="500513" y="1428968"/>
            <a:ext cx="5830470" cy="990226"/>
          </a:xfrm>
        </p:spPr>
        <p:txBody>
          <a:bodyPr/>
          <a:lstStyle/>
          <a:p>
            <a:r>
              <a:rPr lang="en-US"/>
              <a:t>Dopamine secretion signals positive outcomes in biological learners, therefore guiding their decision-making processes.</a:t>
            </a:r>
          </a:p>
          <a:p>
            <a:pPr marL="0" indent="0">
              <a:buNone/>
            </a:pPr>
            <a:endParaRPr lang="he-IL"/>
          </a:p>
        </p:txBody>
      </p:sp>
      <p:pic>
        <p:nvPicPr>
          <p:cNvPr id="3074" name="Picture 2" descr="Dopamine, Smartphones &amp; You: A battle for your time - Science in the News">
            <a:extLst>
              <a:ext uri="{FF2B5EF4-FFF2-40B4-BE49-F238E27FC236}">
                <a16:creationId xmlns:a16="http://schemas.microsoft.com/office/drawing/2014/main" id="{05161108-B15A-1F52-A91D-E83783FFD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993" y="1428968"/>
            <a:ext cx="4351043" cy="3918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דיאגרמה 4">
            <a:extLst>
              <a:ext uri="{FF2B5EF4-FFF2-40B4-BE49-F238E27FC236}">
                <a16:creationId xmlns:a16="http://schemas.microsoft.com/office/drawing/2014/main" id="{37D90251-A5EF-4DA3-CF38-B7B9C14675E0}"/>
              </a:ext>
            </a:extLst>
          </p:cNvPr>
          <p:cNvGraphicFramePr/>
          <p:nvPr>
            <p:extLst>
              <p:ext uri="{D42A27DB-BD31-4B8C-83A1-F6EECF244321}">
                <p14:modId xmlns:p14="http://schemas.microsoft.com/office/powerpoint/2010/main" val="2373744894"/>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מציין מיקום תוכן 2">
            <a:extLst>
              <a:ext uri="{FF2B5EF4-FFF2-40B4-BE49-F238E27FC236}">
                <a16:creationId xmlns:a16="http://schemas.microsoft.com/office/drawing/2014/main" id="{CB68FC21-23B2-6918-9649-917203D1655B}"/>
              </a:ext>
            </a:extLst>
          </p:cNvPr>
          <p:cNvSpPr txBox="1">
            <a:spLocks/>
          </p:cNvSpPr>
          <p:nvPr/>
        </p:nvSpPr>
        <p:spPr>
          <a:xfrm>
            <a:off x="500513" y="2652938"/>
            <a:ext cx="5830470" cy="25027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According to the reward prediction error hypothesis, dopamine neurons encode the difference between expected and actual reward, called Temporal Difference, a similar difference used in a variety of loss functions in Reinforcement Learning Algorithms.</a:t>
            </a:r>
          </a:p>
          <a:p>
            <a:pPr marL="0" indent="0">
              <a:buFont typeface="Wingdings 3" charset="2"/>
              <a:buNone/>
            </a:pPr>
            <a:endParaRPr lang="he-IL"/>
          </a:p>
        </p:txBody>
      </p:sp>
    </p:spTree>
    <p:extLst>
      <p:ext uri="{BB962C8B-B14F-4D97-AF65-F5344CB8AC3E}">
        <p14:creationId xmlns:p14="http://schemas.microsoft.com/office/powerpoint/2010/main" val="273894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25B9A4-306F-62B4-BEBA-ABCD5155CF69}"/>
              </a:ext>
            </a:extLst>
          </p:cNvPr>
          <p:cNvSpPr>
            <a:spLocks noGrp="1"/>
          </p:cNvSpPr>
          <p:nvPr>
            <p:ph type="title"/>
          </p:nvPr>
        </p:nvSpPr>
        <p:spPr>
          <a:xfrm>
            <a:off x="0" y="609600"/>
            <a:ext cx="9367736" cy="1320800"/>
          </a:xfrm>
        </p:spPr>
        <p:txBody>
          <a:bodyPr/>
          <a:lstStyle/>
          <a:p>
            <a:pPr algn="ctr"/>
            <a:r>
              <a:rPr lang="en-US" sz="3600">
                <a:solidFill>
                  <a:srgbClr val="92D050"/>
                </a:solidFill>
              </a:rPr>
              <a:t>Biological Learning and Reinforcement Learning</a:t>
            </a:r>
            <a:endParaRPr lang="he-IL">
              <a:solidFill>
                <a:srgbClr val="92D050"/>
              </a:solidFill>
            </a:endParaRPr>
          </a:p>
        </p:txBody>
      </p:sp>
      <p:graphicFrame>
        <p:nvGraphicFramePr>
          <p:cNvPr id="4" name="דיאגרמה 3">
            <a:extLst>
              <a:ext uri="{FF2B5EF4-FFF2-40B4-BE49-F238E27FC236}">
                <a16:creationId xmlns:a16="http://schemas.microsoft.com/office/drawing/2014/main" id="{D9A528F4-DFCA-16D3-9283-0F6AA78A2169}"/>
              </a:ext>
            </a:extLst>
          </p:cNvPr>
          <p:cNvGraphicFramePr/>
          <p:nvPr>
            <p:extLst>
              <p:ext uri="{D42A27DB-BD31-4B8C-83A1-F6EECF244321}">
                <p14:modId xmlns:p14="http://schemas.microsoft.com/office/powerpoint/2010/main" val="1151469020"/>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2">
            <a:extLst>
              <a:ext uri="{FF2B5EF4-FFF2-40B4-BE49-F238E27FC236}">
                <a16:creationId xmlns:a16="http://schemas.microsoft.com/office/drawing/2014/main" id="{78BC47D5-FB5D-9A88-3296-B7A9EDDBBAF4}"/>
              </a:ext>
            </a:extLst>
          </p:cNvPr>
          <p:cNvSpPr>
            <a:spLocks noGrp="1"/>
          </p:cNvSpPr>
          <p:nvPr>
            <p:ph idx="1"/>
          </p:nvPr>
        </p:nvSpPr>
        <p:spPr>
          <a:xfrm>
            <a:off x="876260" y="3247849"/>
            <a:ext cx="5495357" cy="936686"/>
          </a:xfrm>
        </p:spPr>
        <p:txBody>
          <a:bodyPr anchor="t">
            <a:normAutofit/>
          </a:bodyPr>
          <a:lstStyle/>
          <a:p>
            <a:r>
              <a:rPr lang="en-US">
                <a:solidFill>
                  <a:schemeClr val="tx1"/>
                </a:solidFill>
              </a:rPr>
              <a:t>Biological learning is based mainly on rewarding the learner through the dopamine pathway in the brain. </a:t>
            </a:r>
          </a:p>
        </p:txBody>
      </p:sp>
      <p:pic>
        <p:nvPicPr>
          <p:cNvPr id="10" name="Graphic 6" descr="Brain">
            <a:extLst>
              <a:ext uri="{FF2B5EF4-FFF2-40B4-BE49-F238E27FC236}">
                <a16:creationId xmlns:a16="http://schemas.microsoft.com/office/drawing/2014/main" id="{80256635-7CA4-1BBD-9ED0-AFB4F4B4C8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71617" y="1500612"/>
            <a:ext cx="3856774" cy="3856774"/>
          </a:xfrm>
          <a:prstGeom prst="rect">
            <a:avLst/>
          </a:prstGeom>
        </p:spPr>
      </p:pic>
      <p:sp>
        <p:nvSpPr>
          <p:cNvPr id="3" name="מציין מיקום תוכן 2">
            <a:extLst>
              <a:ext uri="{FF2B5EF4-FFF2-40B4-BE49-F238E27FC236}">
                <a16:creationId xmlns:a16="http://schemas.microsoft.com/office/drawing/2014/main" id="{E98F17EE-12EA-90CC-5E0A-41A41F6861E0}"/>
              </a:ext>
            </a:extLst>
          </p:cNvPr>
          <p:cNvSpPr txBox="1">
            <a:spLocks/>
          </p:cNvSpPr>
          <p:nvPr/>
        </p:nvSpPr>
        <p:spPr>
          <a:xfrm>
            <a:off x="1842669" y="5098384"/>
            <a:ext cx="7525067" cy="51800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3200" b="1">
                <a:solidFill>
                  <a:schemeClr val="tx1"/>
                </a:solidFill>
              </a:rPr>
              <a:t>What algorithm does the brain use?</a:t>
            </a:r>
          </a:p>
          <a:p>
            <a:endParaRPr lang="en-US" sz="3200">
              <a:solidFill>
                <a:schemeClr val="tx1"/>
              </a:solidFill>
            </a:endParaRPr>
          </a:p>
          <a:p>
            <a:endParaRPr lang="he-IL" sz="3200">
              <a:solidFill>
                <a:schemeClr val="tx1"/>
              </a:solidFill>
            </a:endParaRPr>
          </a:p>
        </p:txBody>
      </p:sp>
      <p:sp>
        <p:nvSpPr>
          <p:cNvPr id="5" name="מציין מיקום תוכן 2">
            <a:extLst>
              <a:ext uri="{FF2B5EF4-FFF2-40B4-BE49-F238E27FC236}">
                <a16:creationId xmlns:a16="http://schemas.microsoft.com/office/drawing/2014/main" id="{286EA696-B8AB-9DCE-3368-8D193EC4C2DA}"/>
              </a:ext>
            </a:extLst>
          </p:cNvPr>
          <p:cNvSpPr txBox="1">
            <a:spLocks/>
          </p:cNvSpPr>
          <p:nvPr/>
        </p:nvSpPr>
        <p:spPr>
          <a:xfrm>
            <a:off x="876260" y="1620764"/>
            <a:ext cx="5495357" cy="143372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a:solidFill>
                <a:schemeClr val="tx1"/>
              </a:solidFill>
            </a:endParaRPr>
          </a:p>
          <a:p>
            <a:r>
              <a:rPr lang="en-US">
                <a:solidFill>
                  <a:schemeClr val="tx1"/>
                </a:solidFill>
              </a:rPr>
              <a:t>RL algorithms were inspired by biological reward learning principles.</a:t>
            </a:r>
          </a:p>
          <a:p>
            <a:pPr marL="0" indent="0">
              <a:buNone/>
            </a:pPr>
            <a:endParaRPr lang="he-IL">
              <a:solidFill>
                <a:schemeClr val="tx1"/>
              </a:solidFill>
            </a:endParaRPr>
          </a:p>
        </p:txBody>
      </p:sp>
    </p:spTree>
    <p:extLst>
      <p:ext uri="{BB962C8B-B14F-4D97-AF65-F5344CB8AC3E}">
        <p14:creationId xmlns:p14="http://schemas.microsoft.com/office/powerpoint/2010/main" val="154743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934670C7-D0C2-98D6-9F18-A38ED9DBEBAF}"/>
              </a:ext>
            </a:extLst>
          </p:cNvPr>
          <p:cNvSpPr>
            <a:spLocks noGrp="1"/>
          </p:cNvSpPr>
          <p:nvPr>
            <p:ph type="title"/>
          </p:nvPr>
        </p:nvSpPr>
        <p:spPr>
          <a:xfrm>
            <a:off x="643467" y="816638"/>
            <a:ext cx="3367359" cy="5224724"/>
          </a:xfrm>
        </p:spPr>
        <p:txBody>
          <a:bodyPr anchor="ctr">
            <a:normAutofit/>
          </a:bodyPr>
          <a:lstStyle/>
          <a:p>
            <a:r>
              <a:rPr lang="en-US"/>
              <a:t>Project goal</a:t>
            </a:r>
            <a:endParaRPr lang="he-IL"/>
          </a:p>
        </p:txBody>
      </p:sp>
      <p:sp>
        <p:nvSpPr>
          <p:cNvPr id="3" name="מציין מיקום תוכן 2">
            <a:extLst>
              <a:ext uri="{FF2B5EF4-FFF2-40B4-BE49-F238E27FC236}">
                <a16:creationId xmlns:a16="http://schemas.microsoft.com/office/drawing/2014/main" id="{192679D5-2BF4-8841-B7D6-CA7046EA16C2}"/>
              </a:ext>
            </a:extLst>
          </p:cNvPr>
          <p:cNvSpPr>
            <a:spLocks noGrp="1"/>
          </p:cNvSpPr>
          <p:nvPr>
            <p:ph idx="1"/>
          </p:nvPr>
        </p:nvSpPr>
        <p:spPr>
          <a:xfrm>
            <a:off x="4654488" y="2536744"/>
            <a:ext cx="4619706" cy="1714328"/>
          </a:xfrm>
        </p:spPr>
        <p:txBody>
          <a:bodyPr anchor="ctr">
            <a:normAutofit/>
          </a:bodyPr>
          <a:lstStyle/>
          <a:p>
            <a:pPr marL="0" indent="0">
              <a:buNone/>
            </a:pPr>
            <a:r>
              <a:rPr lang="en-US" sz="2000" b="1"/>
              <a:t>Extract learning signals from RL agents trained using various algorithms for comparison with biological learning signals</a:t>
            </a:r>
            <a:endParaRPr lang="en-US" sz="2000" b="1">
              <a:cs typeface="Gisha"/>
            </a:endParaRPr>
          </a:p>
        </p:txBody>
      </p:sp>
      <p:graphicFrame>
        <p:nvGraphicFramePr>
          <p:cNvPr id="5" name="דיאגרמה 4">
            <a:extLst>
              <a:ext uri="{FF2B5EF4-FFF2-40B4-BE49-F238E27FC236}">
                <a16:creationId xmlns:a16="http://schemas.microsoft.com/office/drawing/2014/main" id="{0D6357A1-5838-5804-16AF-1526BD1D458F}"/>
              </a:ext>
            </a:extLst>
          </p:cNvPr>
          <p:cNvGraphicFramePr/>
          <p:nvPr>
            <p:extLst>
              <p:ext uri="{D42A27DB-BD31-4B8C-83A1-F6EECF244321}">
                <p14:modId xmlns:p14="http://schemas.microsoft.com/office/powerpoint/2010/main" val="3780311842"/>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4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E9E7EC-4385-CCBF-E254-F2A0AACE03E7}"/>
              </a:ext>
            </a:extLst>
          </p:cNvPr>
          <p:cNvSpPr>
            <a:spLocks noGrp="1"/>
          </p:cNvSpPr>
          <p:nvPr>
            <p:ph type="title"/>
          </p:nvPr>
        </p:nvSpPr>
        <p:spPr>
          <a:xfrm>
            <a:off x="5038485" y="890216"/>
            <a:ext cx="2115027" cy="1320800"/>
          </a:xfrm>
        </p:spPr>
        <p:txBody>
          <a:bodyPr/>
          <a:lstStyle/>
          <a:p>
            <a:r>
              <a:rPr lang="en-US"/>
              <a:t>Methods</a:t>
            </a:r>
            <a:endParaRPr lang="he-IL"/>
          </a:p>
        </p:txBody>
      </p:sp>
      <p:pic>
        <p:nvPicPr>
          <p:cNvPr id="1026" name="Picture 2">
            <a:extLst>
              <a:ext uri="{FF2B5EF4-FFF2-40B4-BE49-F238E27FC236}">
                <a16:creationId xmlns:a16="http://schemas.microsoft.com/office/drawing/2014/main" id="{118624DE-C283-66BA-39D7-E98B0D3A14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57" y="517766"/>
            <a:ext cx="2877936" cy="22587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T-3 Is an Amazing Research Tool. But OpenAI Isn't Sharing the Code. | by  Dave Gershgorn | OneZero">
            <a:extLst>
              <a:ext uri="{FF2B5EF4-FFF2-40B4-BE49-F238E27FC236}">
                <a16:creationId xmlns:a16="http://schemas.microsoft.com/office/drawing/2014/main" id="{EA99709F-516C-626A-F4EC-34B295996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9604" y="517766"/>
            <a:ext cx="2847975" cy="1600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תיבת טקסט 3">
            <a:extLst>
              <a:ext uri="{FF2B5EF4-FFF2-40B4-BE49-F238E27FC236}">
                <a16:creationId xmlns:a16="http://schemas.microsoft.com/office/drawing/2014/main" id="{859FFC66-B500-E178-DDDD-E23E71D0BE4D}"/>
              </a:ext>
            </a:extLst>
          </p:cNvPr>
          <p:cNvGraphicFramePr/>
          <p:nvPr>
            <p:extLst>
              <p:ext uri="{D42A27DB-BD31-4B8C-83A1-F6EECF244321}">
                <p14:modId xmlns:p14="http://schemas.microsoft.com/office/powerpoint/2010/main" val="1799970238"/>
              </p:ext>
            </p:extLst>
          </p:nvPr>
        </p:nvGraphicFramePr>
        <p:xfrm>
          <a:off x="1756474" y="3104356"/>
          <a:ext cx="8679051" cy="2741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דיאגרמה 2">
            <a:extLst>
              <a:ext uri="{FF2B5EF4-FFF2-40B4-BE49-F238E27FC236}">
                <a16:creationId xmlns:a16="http://schemas.microsoft.com/office/drawing/2014/main" id="{BE013E74-8D5F-9B50-4351-27255ED84EA8}"/>
              </a:ext>
            </a:extLst>
          </p:cNvPr>
          <p:cNvGraphicFramePr/>
          <p:nvPr>
            <p:extLst>
              <p:ext uri="{D42A27DB-BD31-4B8C-83A1-F6EECF244321}">
                <p14:modId xmlns:p14="http://schemas.microsoft.com/office/powerpoint/2010/main" val="2706582866"/>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23740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BCFB68-7A04-EDD0-6EF1-A545A70BA53A}"/>
              </a:ext>
            </a:extLst>
          </p:cNvPr>
          <p:cNvSpPr>
            <a:spLocks noGrp="1"/>
          </p:cNvSpPr>
          <p:nvPr>
            <p:ph type="title"/>
          </p:nvPr>
        </p:nvSpPr>
        <p:spPr/>
        <p:txBody>
          <a:bodyPr/>
          <a:lstStyle/>
          <a:p>
            <a:r>
              <a:rPr lang="en-US"/>
              <a:t>Reinforcement Learning Algorithms</a:t>
            </a:r>
            <a:endParaRPr lang="he-IL"/>
          </a:p>
        </p:txBody>
      </p:sp>
      <p:sp>
        <p:nvSpPr>
          <p:cNvPr id="3" name="מציין מיקום תוכן 2">
            <a:extLst>
              <a:ext uri="{FF2B5EF4-FFF2-40B4-BE49-F238E27FC236}">
                <a16:creationId xmlns:a16="http://schemas.microsoft.com/office/drawing/2014/main" id="{A2F7EDE8-ADE7-D4D3-1B12-B34E27475F2E}"/>
              </a:ext>
            </a:extLst>
          </p:cNvPr>
          <p:cNvSpPr>
            <a:spLocks noGrp="1"/>
          </p:cNvSpPr>
          <p:nvPr>
            <p:ph idx="1"/>
          </p:nvPr>
        </p:nvSpPr>
        <p:spPr>
          <a:xfrm>
            <a:off x="430899" y="1792734"/>
            <a:ext cx="7253951" cy="654319"/>
          </a:xfrm>
        </p:spPr>
        <p:txBody>
          <a:bodyPr>
            <a:normAutofit/>
          </a:bodyPr>
          <a:lstStyle/>
          <a:p>
            <a:r>
              <a:rPr lang="en-US"/>
              <a:t>In reinforcement learning there is a verity of algorithms and approaches.</a:t>
            </a:r>
            <a:endParaRPr lang="he-IL"/>
          </a:p>
        </p:txBody>
      </p:sp>
      <p:sp>
        <p:nvSpPr>
          <p:cNvPr id="10" name="מציין מיקום תוכן 2">
            <a:extLst>
              <a:ext uri="{FF2B5EF4-FFF2-40B4-BE49-F238E27FC236}">
                <a16:creationId xmlns:a16="http://schemas.microsoft.com/office/drawing/2014/main" id="{8AD701DA-5C00-F729-AAD8-6C28CD8FBDE7}"/>
              </a:ext>
            </a:extLst>
          </p:cNvPr>
          <p:cNvSpPr txBox="1">
            <a:spLocks/>
          </p:cNvSpPr>
          <p:nvPr/>
        </p:nvSpPr>
        <p:spPr>
          <a:xfrm>
            <a:off x="5459219" y="2690589"/>
            <a:ext cx="4624543" cy="1217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a:t>Policy-Based</a:t>
            </a:r>
            <a:r>
              <a:rPr lang="en-US"/>
              <a:t> Optimization algorithm directly optimize the mapping of states to actions in order to maximize the cumulative reward over the trajectory</a:t>
            </a:r>
            <a:endParaRPr lang="he-IL"/>
          </a:p>
        </p:txBody>
      </p:sp>
      <p:pic>
        <p:nvPicPr>
          <p:cNvPr id="12" name="תמונה 11" descr="תמונה שמכילה טקסט, צילום מסך, תרשים, גופן&#10;&#10;התיאור נוצר באופן אוטומטי">
            <a:extLst>
              <a:ext uri="{FF2B5EF4-FFF2-40B4-BE49-F238E27FC236}">
                <a16:creationId xmlns:a16="http://schemas.microsoft.com/office/drawing/2014/main" id="{66E5A544-9D2B-6FE0-4121-9B597D4D0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552" y="4045295"/>
            <a:ext cx="7684332" cy="2720847"/>
          </a:xfrm>
          <a:prstGeom prst="rect">
            <a:avLst/>
          </a:prstGeom>
        </p:spPr>
      </p:pic>
      <p:sp>
        <p:nvSpPr>
          <p:cNvPr id="13" name="מציין מיקום תוכן 2">
            <a:extLst>
              <a:ext uri="{FF2B5EF4-FFF2-40B4-BE49-F238E27FC236}">
                <a16:creationId xmlns:a16="http://schemas.microsoft.com/office/drawing/2014/main" id="{7B935FDA-FA99-0F1F-1E45-9D680C3E7850}"/>
              </a:ext>
            </a:extLst>
          </p:cNvPr>
          <p:cNvSpPr txBox="1">
            <a:spLocks/>
          </p:cNvSpPr>
          <p:nvPr/>
        </p:nvSpPr>
        <p:spPr>
          <a:xfrm>
            <a:off x="430899" y="2755808"/>
            <a:ext cx="4374564" cy="108139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a:t>Value-Based</a:t>
            </a:r>
            <a:r>
              <a:rPr lang="en-US"/>
              <a:t> Optimization algorithms aims to maximize the long-term rewards for taking specific action for given state</a:t>
            </a:r>
            <a:endParaRPr lang="he-IL"/>
          </a:p>
        </p:txBody>
      </p:sp>
      <p:sp>
        <p:nvSpPr>
          <p:cNvPr id="15" name="אליפסה 14">
            <a:extLst>
              <a:ext uri="{FF2B5EF4-FFF2-40B4-BE49-F238E27FC236}">
                <a16:creationId xmlns:a16="http://schemas.microsoft.com/office/drawing/2014/main" id="{C435AC32-7BDB-088C-2041-0AA5050785D2}"/>
              </a:ext>
            </a:extLst>
          </p:cNvPr>
          <p:cNvSpPr/>
          <p:nvPr/>
        </p:nvSpPr>
        <p:spPr>
          <a:xfrm>
            <a:off x="5821368" y="5653321"/>
            <a:ext cx="729574" cy="5058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אליפסה 15">
            <a:extLst>
              <a:ext uri="{FF2B5EF4-FFF2-40B4-BE49-F238E27FC236}">
                <a16:creationId xmlns:a16="http://schemas.microsoft.com/office/drawing/2014/main" id="{46FB273C-A872-AC06-D3B4-B02DCF280BAA}"/>
              </a:ext>
            </a:extLst>
          </p:cNvPr>
          <p:cNvSpPr/>
          <p:nvPr/>
        </p:nvSpPr>
        <p:spPr>
          <a:xfrm>
            <a:off x="1489952" y="5226996"/>
            <a:ext cx="729574" cy="505838"/>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 name="דיאגרמה 3">
            <a:extLst>
              <a:ext uri="{FF2B5EF4-FFF2-40B4-BE49-F238E27FC236}">
                <a16:creationId xmlns:a16="http://schemas.microsoft.com/office/drawing/2014/main" id="{8683BEB9-9FCC-1EDD-6022-B35379AC1F7B}"/>
              </a:ext>
            </a:extLst>
          </p:cNvPr>
          <p:cNvGraphicFramePr/>
          <p:nvPr>
            <p:extLst>
              <p:ext uri="{D42A27DB-BD31-4B8C-83A1-F6EECF244321}">
                <p14:modId xmlns:p14="http://schemas.microsoft.com/office/powerpoint/2010/main" val="2285240692"/>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3" grpId="0"/>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C07FFC-277A-DD4E-E606-D8F95D69AD85}"/>
              </a:ext>
            </a:extLst>
          </p:cNvPr>
          <p:cNvSpPr>
            <a:spLocks noGrp="1"/>
          </p:cNvSpPr>
          <p:nvPr>
            <p:ph type="title"/>
          </p:nvPr>
        </p:nvSpPr>
        <p:spPr>
          <a:xfrm>
            <a:off x="3315833" y="392058"/>
            <a:ext cx="5560333" cy="897726"/>
          </a:xfrm>
        </p:spPr>
        <p:txBody>
          <a:bodyPr anchor="ctr">
            <a:normAutofit/>
          </a:bodyPr>
          <a:lstStyle/>
          <a:p>
            <a:pPr algn="ctr"/>
            <a:r>
              <a:rPr lang="en-US"/>
              <a:t>Deep Q Learning Network</a:t>
            </a:r>
            <a:endParaRPr lang="he-IL"/>
          </a:p>
        </p:txBody>
      </p:sp>
      <p:sp>
        <p:nvSpPr>
          <p:cNvPr id="3" name="מציין מיקום תוכן 2">
            <a:extLst>
              <a:ext uri="{FF2B5EF4-FFF2-40B4-BE49-F238E27FC236}">
                <a16:creationId xmlns:a16="http://schemas.microsoft.com/office/drawing/2014/main" id="{C12E8ED0-93A9-95A1-1FBD-8412F647F876}"/>
              </a:ext>
            </a:extLst>
          </p:cNvPr>
          <p:cNvSpPr>
            <a:spLocks noGrp="1"/>
          </p:cNvSpPr>
          <p:nvPr>
            <p:ph idx="1"/>
          </p:nvPr>
        </p:nvSpPr>
        <p:spPr>
          <a:xfrm>
            <a:off x="522624" y="1464678"/>
            <a:ext cx="4661780" cy="1715705"/>
          </a:xfrm>
        </p:spPr>
        <p:txBody>
          <a:bodyPr vert="horz" lIns="91440" tIns="45720" rIns="91440" bIns="45720" rtlCol="0" anchor="t">
            <a:normAutofit/>
          </a:bodyPr>
          <a:lstStyle/>
          <a:p>
            <a:pPr rtl="0">
              <a:lnSpc>
                <a:spcPct val="90000"/>
              </a:lnSpc>
            </a:pPr>
            <a:r>
              <a:rPr lang="en-US">
                <a:latin typeface="Trebuchet MS (Body)"/>
                <a:cs typeface="Calibri Light"/>
              </a:rPr>
              <a:t>Q learning is a Value-Based RL algorithm that learns the Q-function – a function that maps State-Action pairs to their </a:t>
            </a:r>
            <a:r>
              <a:rPr lang="en-US" b="1">
                <a:latin typeface="Trebuchet MS (Body)"/>
                <a:cs typeface="Calibri Light"/>
              </a:rPr>
              <a:t>value (Q)</a:t>
            </a:r>
            <a:r>
              <a:rPr lang="en-US">
                <a:latin typeface="Trebuchet MS (Body)"/>
                <a:cs typeface="Calibri Light"/>
              </a:rPr>
              <a:t>. In short, the value represents how ‘good’ is a particular state-action pair.</a:t>
            </a:r>
          </a:p>
          <a:p>
            <a:pPr marL="0" indent="0" rtl="0">
              <a:lnSpc>
                <a:spcPct val="90000"/>
              </a:lnSpc>
              <a:buNone/>
            </a:pPr>
            <a:endParaRPr lang="he-IL">
              <a:latin typeface="Trebuchet MS (Body)"/>
              <a:cs typeface="Calibri Light"/>
            </a:endParaRPr>
          </a:p>
        </p:txBody>
      </p:sp>
      <p:pic>
        <p:nvPicPr>
          <p:cNvPr id="1026" name="Picture 2" descr="Figure 1">
            <a:extLst>
              <a:ext uri="{FF2B5EF4-FFF2-40B4-BE49-F238E27FC236}">
                <a16:creationId xmlns:a16="http://schemas.microsoft.com/office/drawing/2014/main" id="{D7931658-0066-0558-2445-0F80C91C6B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19132" y="2886849"/>
            <a:ext cx="4545573" cy="26023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circle with white text&#10;&#10;Description automatically generated with medium confidence">
            <a:extLst>
              <a:ext uri="{FF2B5EF4-FFF2-40B4-BE49-F238E27FC236}">
                <a16:creationId xmlns:a16="http://schemas.microsoft.com/office/drawing/2014/main" id="{762DEBDB-EDD1-C80A-8FEB-09E9259351AF}"/>
              </a:ext>
            </a:extLst>
          </p:cNvPr>
          <p:cNvPicPr>
            <a:picLocks noChangeAspect="1"/>
          </p:cNvPicPr>
          <p:nvPr/>
        </p:nvPicPr>
        <p:blipFill rotWithShape="1">
          <a:blip r:embed="rId4">
            <a:extLst>
              <a:ext uri="{28A0092B-C50C-407E-A947-70E740481C1C}">
                <a14:useLocalDpi xmlns:a14="http://schemas.microsoft.com/office/drawing/2010/main" val="0"/>
              </a:ext>
            </a:extLst>
          </a:blip>
          <a:srcRect l="9361" r="9172"/>
          <a:stretch/>
        </p:blipFill>
        <p:spPr>
          <a:xfrm>
            <a:off x="5184404" y="1368810"/>
            <a:ext cx="4545573" cy="1440078"/>
          </a:xfrm>
          <a:prstGeom prst="rect">
            <a:avLst/>
          </a:prstGeom>
        </p:spPr>
      </p:pic>
      <p:pic>
        <p:nvPicPr>
          <p:cNvPr id="7" name="Picture 6" descr="A black text on a white background&#10;&#10;Description automatically generated with low confidence">
            <a:extLst>
              <a:ext uri="{FF2B5EF4-FFF2-40B4-BE49-F238E27FC236}">
                <a16:creationId xmlns:a16="http://schemas.microsoft.com/office/drawing/2014/main" id="{B0A54B4C-390F-ED1C-63F8-4EFCE4C72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246" y="5966269"/>
            <a:ext cx="5622649" cy="769690"/>
          </a:xfrm>
          <a:prstGeom prst="rect">
            <a:avLst/>
          </a:prstGeom>
        </p:spPr>
      </p:pic>
      <p:sp>
        <p:nvSpPr>
          <p:cNvPr id="6" name="מציין מיקום תוכן 2">
            <a:extLst>
              <a:ext uri="{FF2B5EF4-FFF2-40B4-BE49-F238E27FC236}">
                <a16:creationId xmlns:a16="http://schemas.microsoft.com/office/drawing/2014/main" id="{2E2B71EF-972C-4A51-3442-AE48F48C04DA}"/>
              </a:ext>
            </a:extLst>
          </p:cNvPr>
          <p:cNvSpPr txBox="1">
            <a:spLocks/>
          </p:cNvSpPr>
          <p:nvPr/>
        </p:nvSpPr>
        <p:spPr>
          <a:xfrm>
            <a:off x="522624" y="5412355"/>
            <a:ext cx="4851754" cy="1222472"/>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a:latin typeface="Trebuchet MS (Body)"/>
                <a:cs typeface="Calibri Light"/>
              </a:rPr>
              <a:t>The learning is done by optimizing a loss function called the Bellman Error, which, in short, is the </a:t>
            </a:r>
            <a:r>
              <a:rPr lang="en-US" b="1">
                <a:latin typeface="Trebuchet MS (Body)"/>
                <a:cs typeface="Calibri Light"/>
              </a:rPr>
              <a:t>Temporal Difference</a:t>
            </a:r>
            <a:r>
              <a:rPr lang="en-US">
                <a:latin typeface="Trebuchet MS (Body)"/>
                <a:cs typeface="Calibri Light"/>
              </a:rPr>
              <a:t> (The error between the predicted Q value and the actual Q value)</a:t>
            </a:r>
          </a:p>
          <a:p>
            <a:pPr>
              <a:lnSpc>
                <a:spcPct val="90000"/>
              </a:lnSpc>
            </a:pPr>
            <a:endParaRPr lang="he-IL">
              <a:latin typeface="Trebuchet MS (Body)"/>
              <a:cs typeface="Calibri Light"/>
            </a:endParaRPr>
          </a:p>
        </p:txBody>
      </p:sp>
      <p:sp>
        <p:nvSpPr>
          <p:cNvPr id="8" name="מציין מיקום תוכן 2">
            <a:extLst>
              <a:ext uri="{FF2B5EF4-FFF2-40B4-BE49-F238E27FC236}">
                <a16:creationId xmlns:a16="http://schemas.microsoft.com/office/drawing/2014/main" id="{1EC0F92B-743A-7521-B8A7-198769FB8C8E}"/>
              </a:ext>
            </a:extLst>
          </p:cNvPr>
          <p:cNvSpPr txBox="1">
            <a:spLocks/>
          </p:cNvSpPr>
          <p:nvPr/>
        </p:nvSpPr>
        <p:spPr>
          <a:xfrm>
            <a:off x="525316" y="3662355"/>
            <a:ext cx="4661780" cy="109313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a:latin typeface="Trebuchet MS (Body)"/>
                <a:cs typeface="Calibri Light"/>
              </a:rPr>
              <a:t>DQN (Deep Q-learning Network) is a Q-learning algorithm that aims to approximate the Q-function through a deep neural network.</a:t>
            </a:r>
          </a:p>
          <a:p>
            <a:pPr marL="0" indent="0">
              <a:lnSpc>
                <a:spcPct val="90000"/>
              </a:lnSpc>
              <a:buNone/>
            </a:pPr>
            <a:endParaRPr lang="he-IL">
              <a:latin typeface="Trebuchet MS (Body)"/>
              <a:cs typeface="Calibri Light"/>
            </a:endParaRPr>
          </a:p>
        </p:txBody>
      </p:sp>
      <p:sp>
        <p:nvSpPr>
          <p:cNvPr id="9" name="תיבת טקסט 8">
            <a:extLst>
              <a:ext uri="{FF2B5EF4-FFF2-40B4-BE49-F238E27FC236}">
                <a16:creationId xmlns:a16="http://schemas.microsoft.com/office/drawing/2014/main" id="{6489284A-0F82-0B2F-56A1-1CED8845D30A}"/>
              </a:ext>
            </a:extLst>
          </p:cNvPr>
          <p:cNvSpPr txBox="1"/>
          <p:nvPr/>
        </p:nvSpPr>
        <p:spPr>
          <a:xfrm>
            <a:off x="6021421" y="5535038"/>
            <a:ext cx="3151762" cy="307777"/>
          </a:xfrm>
          <a:prstGeom prst="rect">
            <a:avLst/>
          </a:prstGeom>
          <a:noFill/>
        </p:spPr>
        <p:txBody>
          <a:bodyPr wrap="square" rtlCol="1">
            <a:spAutoFit/>
          </a:bodyPr>
          <a:lstStyle/>
          <a:p>
            <a:pPr algn="ctr"/>
            <a:r>
              <a:rPr lang="de-DE" sz="1400" b="0" i="0" err="1">
                <a:solidFill>
                  <a:srgbClr val="222222"/>
                </a:solidFill>
                <a:effectLst/>
                <a:latin typeface="-apple-system"/>
              </a:rPr>
              <a:t>Mnih</a:t>
            </a:r>
            <a:r>
              <a:rPr lang="de-DE" sz="1400" b="0" i="0">
                <a:solidFill>
                  <a:srgbClr val="222222"/>
                </a:solidFill>
                <a:effectLst/>
                <a:latin typeface="-apple-system"/>
              </a:rPr>
              <a:t>, V. et al. 2015</a:t>
            </a:r>
            <a:endParaRPr lang="he-IL" sz="1400"/>
          </a:p>
        </p:txBody>
      </p:sp>
      <p:graphicFrame>
        <p:nvGraphicFramePr>
          <p:cNvPr id="4" name="דיאגרמה 3">
            <a:extLst>
              <a:ext uri="{FF2B5EF4-FFF2-40B4-BE49-F238E27FC236}">
                <a16:creationId xmlns:a16="http://schemas.microsoft.com/office/drawing/2014/main" id="{1AAF5050-4086-DFC2-E429-1D3DB85F3E5A}"/>
              </a:ext>
            </a:extLst>
          </p:cNvPr>
          <p:cNvGraphicFramePr/>
          <p:nvPr>
            <p:extLst>
              <p:ext uri="{D42A27DB-BD31-4B8C-83A1-F6EECF244321}">
                <p14:modId xmlns:p14="http://schemas.microsoft.com/office/powerpoint/2010/main" val="699902444"/>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110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1B5BEE4-CE5E-BC3B-CF85-B6411531D37D}"/>
              </a:ext>
            </a:extLst>
          </p:cNvPr>
          <p:cNvSpPr>
            <a:spLocks noGrp="1"/>
          </p:cNvSpPr>
          <p:nvPr>
            <p:ph type="title"/>
          </p:nvPr>
        </p:nvSpPr>
        <p:spPr>
          <a:xfrm>
            <a:off x="2506032" y="547751"/>
            <a:ext cx="6501678" cy="692426"/>
          </a:xfrm>
        </p:spPr>
        <p:txBody>
          <a:bodyPr anchor="t">
            <a:noAutofit/>
          </a:bodyPr>
          <a:lstStyle/>
          <a:p>
            <a:pPr algn="ctr"/>
            <a:r>
              <a:rPr lang="en-US"/>
              <a:t>Proximal Policy Optimization</a:t>
            </a:r>
            <a:br>
              <a:rPr lang="en-US"/>
            </a:br>
            <a:endParaRPr lang="he-IL"/>
          </a:p>
        </p:txBody>
      </p:sp>
      <p:sp>
        <p:nvSpPr>
          <p:cNvPr id="2144" name="מציין מיקום תוכן 2">
            <a:extLst>
              <a:ext uri="{FF2B5EF4-FFF2-40B4-BE49-F238E27FC236}">
                <a16:creationId xmlns:a16="http://schemas.microsoft.com/office/drawing/2014/main" id="{4EACE929-5CD4-99B2-72FC-C069528DC5B8}"/>
              </a:ext>
            </a:extLst>
          </p:cNvPr>
          <p:cNvSpPr>
            <a:spLocks noGrp="1"/>
          </p:cNvSpPr>
          <p:nvPr>
            <p:ph idx="1"/>
          </p:nvPr>
        </p:nvSpPr>
        <p:spPr>
          <a:xfrm>
            <a:off x="445016" y="3222330"/>
            <a:ext cx="5019995" cy="4588089"/>
          </a:xfrm>
        </p:spPr>
        <p:txBody>
          <a:bodyPr vert="horz" lIns="91440" tIns="45720" rIns="91440" bIns="45720" rtlCol="0">
            <a:noAutofit/>
          </a:bodyPr>
          <a:lstStyle/>
          <a:p>
            <a:pPr>
              <a:lnSpc>
                <a:spcPct val="90000"/>
              </a:lnSpc>
            </a:pPr>
            <a:r>
              <a:rPr lang="en-US">
                <a:cs typeface="Gisha"/>
              </a:rPr>
              <a:t>The agent (or the ‘actor’) collects experiences, which are [State, Action, Reward] combinations, trying to maximize the critic’s estimate. </a:t>
            </a:r>
          </a:p>
          <a:p>
            <a:pPr>
              <a:lnSpc>
                <a:spcPct val="90000"/>
              </a:lnSpc>
            </a:pPr>
            <a:endParaRPr lang="en-US">
              <a:cs typeface="Gisha"/>
            </a:endParaRPr>
          </a:p>
        </p:txBody>
      </p:sp>
      <p:pic>
        <p:nvPicPr>
          <p:cNvPr id="1026" name="Picture 2">
            <a:extLst>
              <a:ext uri="{FF2B5EF4-FFF2-40B4-BE49-F238E27FC236}">
                <a16:creationId xmlns:a16="http://schemas.microsoft.com/office/drawing/2014/main" id="{BE93AA9F-E13B-98A3-3B73-74F04AB6A5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63" t="6686" r="8450" b="4523"/>
          <a:stretch/>
        </p:blipFill>
        <p:spPr bwMode="auto">
          <a:xfrm>
            <a:off x="5756871" y="3821391"/>
            <a:ext cx="3894123" cy="3036609"/>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descr="תמונה שמכילה טקסט, תרשים, צילום מסך&#10;&#10;התיאור נוצר באופן אוטומטי">
            <a:extLst>
              <a:ext uri="{FF2B5EF4-FFF2-40B4-BE49-F238E27FC236}">
                <a16:creationId xmlns:a16="http://schemas.microsoft.com/office/drawing/2014/main" id="{5CD053C6-5B42-6C42-3F67-99B7C6331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012" y="1494664"/>
            <a:ext cx="5344825" cy="2044209"/>
          </a:xfrm>
          <a:prstGeom prst="rect">
            <a:avLst/>
          </a:prstGeom>
        </p:spPr>
      </p:pic>
      <p:graphicFrame>
        <p:nvGraphicFramePr>
          <p:cNvPr id="3" name="דיאגרמה 2">
            <a:extLst>
              <a:ext uri="{FF2B5EF4-FFF2-40B4-BE49-F238E27FC236}">
                <a16:creationId xmlns:a16="http://schemas.microsoft.com/office/drawing/2014/main" id="{7A8754E6-53C7-A4C9-4AC7-EF629C67E195}"/>
              </a:ext>
            </a:extLst>
          </p:cNvPr>
          <p:cNvGraphicFramePr/>
          <p:nvPr>
            <p:extLst>
              <p:ext uri="{D42A27DB-BD31-4B8C-83A1-F6EECF244321}">
                <p14:modId xmlns:p14="http://schemas.microsoft.com/office/powerpoint/2010/main" val="84635447"/>
              </p:ext>
            </p:extLst>
          </p:nvPr>
        </p:nvGraphicFramePr>
        <p:xfrm>
          <a:off x="0" y="0"/>
          <a:ext cx="12192000" cy="446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מציין מיקום תוכן 2">
            <a:extLst>
              <a:ext uri="{FF2B5EF4-FFF2-40B4-BE49-F238E27FC236}">
                <a16:creationId xmlns:a16="http://schemas.microsoft.com/office/drawing/2014/main" id="{9B4C0449-6747-81B2-CD89-BE26AC019C4B}"/>
              </a:ext>
            </a:extLst>
          </p:cNvPr>
          <p:cNvSpPr txBox="1">
            <a:spLocks/>
          </p:cNvSpPr>
          <p:nvPr/>
        </p:nvSpPr>
        <p:spPr>
          <a:xfrm>
            <a:off x="445017" y="1341625"/>
            <a:ext cx="5019995" cy="45880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a:cs typeface="Gisha"/>
              </a:rPr>
              <a:t>PPO (Proximal Policy Optimization) algorithm is a Policy-Based ‘Actor-Critic’ algorithm that is used to approximate the policy - a function that maps states to actions. </a:t>
            </a:r>
          </a:p>
          <a:p>
            <a:pPr>
              <a:lnSpc>
                <a:spcPct val="90000"/>
              </a:lnSpc>
            </a:pPr>
            <a:endParaRPr lang="en-US">
              <a:cs typeface="Gisha"/>
            </a:endParaRPr>
          </a:p>
        </p:txBody>
      </p:sp>
      <p:sp>
        <p:nvSpPr>
          <p:cNvPr id="6" name="מציין מיקום תוכן 2">
            <a:extLst>
              <a:ext uri="{FF2B5EF4-FFF2-40B4-BE49-F238E27FC236}">
                <a16:creationId xmlns:a16="http://schemas.microsoft.com/office/drawing/2014/main" id="{678C8229-6EDE-1176-60B7-7FBEBFF9E5A9}"/>
              </a:ext>
            </a:extLst>
          </p:cNvPr>
          <p:cNvSpPr txBox="1">
            <a:spLocks/>
          </p:cNvSpPr>
          <p:nvPr/>
        </p:nvSpPr>
        <p:spPr>
          <a:xfrm>
            <a:off x="445016" y="4475244"/>
            <a:ext cx="5019995" cy="45880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endParaRPr lang="en-US">
              <a:cs typeface="Gisha"/>
            </a:endParaRPr>
          </a:p>
          <a:p>
            <a:pPr>
              <a:lnSpc>
                <a:spcPct val="90000"/>
              </a:lnSpc>
            </a:pPr>
            <a:r>
              <a:rPr lang="en-US">
                <a:cs typeface="Gisha"/>
              </a:rPr>
              <a:t>The Critic is used (in the training phase alone) to evaluate the Actor performances and using these evaluations to update the policy in a global manner.</a:t>
            </a:r>
          </a:p>
        </p:txBody>
      </p:sp>
    </p:spTree>
    <p:extLst>
      <p:ext uri="{BB962C8B-B14F-4D97-AF65-F5344CB8AC3E}">
        <p14:creationId xmlns:p14="http://schemas.microsoft.com/office/powerpoint/2010/main" val="65017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44">
                                            <p:txEl>
                                              <p:pRg st="0" end="0"/>
                                            </p:txEl>
                                          </p:spTgt>
                                        </p:tgtEl>
                                        <p:attrNameLst>
                                          <p:attrName>style.visibility</p:attrName>
                                        </p:attrNameLst>
                                      </p:cBhvr>
                                      <p:to>
                                        <p:strVal val="visible"/>
                                      </p:to>
                                    </p:set>
                                    <p:animEffect transition="in" filter="fade">
                                      <p:cBhvr>
                                        <p:cTn id="15" dur="500"/>
                                        <p:tgtEl>
                                          <p:spTgt spid="214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4" grpId="0" build="p"/>
      <p:bldP spid="5" grpId="0"/>
      <p:bldP spid="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C40847DFA54548B112C7DCB0E65F26" ma:contentTypeVersion="8" ma:contentTypeDescription="Create a new document." ma:contentTypeScope="" ma:versionID="6746e10cf7a00206037f73958d56afb1">
  <xsd:schema xmlns:xsd="http://www.w3.org/2001/XMLSchema" xmlns:xs="http://www.w3.org/2001/XMLSchema" xmlns:p="http://schemas.microsoft.com/office/2006/metadata/properties" xmlns:ns3="d8abd247-d65c-4584-be81-ca88a50473e9" xmlns:ns4="c24b3ba4-8493-45c1-b511-5b256a82deb5" targetNamespace="http://schemas.microsoft.com/office/2006/metadata/properties" ma:root="true" ma:fieldsID="e3903d3bea4cdfafbb199bd7f70af3d3" ns3:_="" ns4:_="">
    <xsd:import namespace="d8abd247-d65c-4584-be81-ca88a50473e9"/>
    <xsd:import namespace="c24b3ba4-8493-45c1-b511-5b256a82deb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bd247-d65c-4584-be81-ca88a50473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24b3ba4-8493-45c1-b511-5b256a82deb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8abd247-d65c-4584-be81-ca88a50473e9" xsi:nil="true"/>
  </documentManagement>
</p:properties>
</file>

<file path=customXml/itemProps1.xml><?xml version="1.0" encoding="utf-8"?>
<ds:datastoreItem xmlns:ds="http://schemas.openxmlformats.org/officeDocument/2006/customXml" ds:itemID="{1DB6E415-2F10-4066-AE4C-DF1919374C40}">
  <ds:schemaRefs>
    <ds:schemaRef ds:uri="http://schemas.microsoft.com/sharepoint/v3/contenttype/forms"/>
  </ds:schemaRefs>
</ds:datastoreItem>
</file>

<file path=customXml/itemProps2.xml><?xml version="1.0" encoding="utf-8"?>
<ds:datastoreItem xmlns:ds="http://schemas.openxmlformats.org/officeDocument/2006/customXml" ds:itemID="{A5BF8337-3DAE-4DC7-9F1A-62944EE094ED}">
  <ds:schemaRefs>
    <ds:schemaRef ds:uri="c24b3ba4-8493-45c1-b511-5b256a82deb5"/>
    <ds:schemaRef ds:uri="d8abd247-d65c-4584-be81-ca88a50473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BC75CEC-39D3-45E1-AE13-EA7D041323E7}">
  <ds:schemaRefs>
    <ds:schemaRef ds:uri="c24b3ba4-8493-45c1-b511-5b256a82deb5"/>
    <ds:schemaRef ds:uri="d8abd247-d65c-4584-be81-ca88a50473e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833</Words>
  <Application>Microsoft Office PowerPoint</Application>
  <PresentationFormat>Widescreen</PresentationFormat>
  <Paragraphs>124</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Myungjo Std M</vt:lpstr>
      <vt:lpstr>-apple-system</vt:lpstr>
      <vt:lpstr>Arial</vt:lpstr>
      <vt:lpstr>Calibri</vt:lpstr>
      <vt:lpstr>Gisha</vt:lpstr>
      <vt:lpstr>Trebuchet MS</vt:lpstr>
      <vt:lpstr>Trebuchet MS (Body)</vt:lpstr>
      <vt:lpstr>Wingdings 3</vt:lpstr>
      <vt:lpstr>Facet</vt:lpstr>
      <vt:lpstr>PowerPoint Presentation</vt:lpstr>
      <vt:lpstr>What Is Reinforcement Learning ?</vt:lpstr>
      <vt:lpstr>Dopamine as Reward Learning Signal</vt:lpstr>
      <vt:lpstr>Biological Learning and Reinforcement Learning</vt:lpstr>
      <vt:lpstr>Project goal</vt:lpstr>
      <vt:lpstr>Methods</vt:lpstr>
      <vt:lpstr>Reinforcement Learning Algorithms</vt:lpstr>
      <vt:lpstr>Deep Q Learning Network</vt:lpstr>
      <vt:lpstr>Proximal Policy Optimization </vt:lpstr>
      <vt:lpstr>Exploration – Exploitation Trade Off</vt:lpstr>
      <vt:lpstr>Results</vt:lpstr>
      <vt:lpstr>PowerPoint Presentation</vt:lpstr>
      <vt:lpstr>Summary</vt:lpstr>
      <vt:lpstr>Acknowledgements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Ofer Drori</dc:creator>
  <cp:lastModifiedBy>Nir Sassy</cp:lastModifiedBy>
  <cp:revision>2</cp:revision>
  <dcterms:created xsi:type="dcterms:W3CDTF">2023-05-28T12:27:05Z</dcterms:created>
  <dcterms:modified xsi:type="dcterms:W3CDTF">2024-05-26T13:43:53Z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0x0101007EC40847DFA54548B112C7DCB0E65F26</vt:lpwstr>
  </property>
</Properties>
</file>