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5" r:id="rId11"/>
    <p:sldId id="269" r:id="rId12"/>
    <p:sldId id="274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Manrope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356" userDrawn="1">
          <p15:clr>
            <a:srgbClr val="747775"/>
          </p15:clr>
        </p15:guide>
        <p15:guide id="2" pos="5520" userDrawn="1">
          <p15:clr>
            <a:srgbClr val="747775"/>
          </p15:clr>
        </p15:guide>
        <p15:guide id="3" pos="237" userDrawn="1">
          <p15:clr>
            <a:srgbClr val="747775"/>
          </p15:clr>
        </p15:guide>
        <p15:guide id="4" orient="horz" pos="299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00" d="100"/>
          <a:sy n="200" d="100"/>
        </p:scale>
        <p:origin x="144" y="150"/>
      </p:cViewPr>
      <p:guideLst>
        <p:guide orient="horz" pos="356"/>
        <p:guide pos="5520"/>
        <p:guide pos="237"/>
        <p:guide orient="horz" pos="2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45c883915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45c883915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45c883915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45c883915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45c883915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45c883915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33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45c88391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45c88391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45c88391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45c88391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45c88391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45c883915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45c883915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45c883915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45c88391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45c883915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45c88391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45c883915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45c883915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45c883915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45c883915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45c883915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7100" y="4103900"/>
            <a:ext cx="4169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Питчинг проектов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55" name="Google Shape;55;p13" title="3к-02 2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065975" y="3290925"/>
            <a:ext cx="514350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title="3к-02 3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973175" y="-721975"/>
            <a:ext cx="4970525" cy="25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Frame 1.png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565575" y="2081501"/>
            <a:ext cx="2408722" cy="9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Group 3612.png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34193" y="2115150"/>
            <a:ext cx="4937800" cy="8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title="Group 3612.png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321725" y="383975"/>
            <a:ext cx="1317300" cy="23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title="Skolkovo Fintech Hub Logo.png"/>
          <p:cNvPicPr preferRelativeResize="0"/>
          <p:nvPr/>
        </p:nvPicPr>
        <p:blipFill>
          <a:blip r:embed="rId7"/>
          <a:stretch>
            <a:fillRect/>
          </a:stretch>
        </p:blipFill>
        <p:spPr>
          <a:xfrm>
            <a:off x="1886175" y="305063"/>
            <a:ext cx="1603825" cy="3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01612" y="3061975"/>
            <a:ext cx="41691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B1F516"/>
                </a:solidFill>
              </a:rPr>
              <a:t>ML Challenge</a:t>
            </a:r>
            <a:endParaRPr sz="4400">
              <a:solidFill>
                <a:srgbClr val="B1F51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316300" y="43200"/>
            <a:ext cx="450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1F516"/>
                </a:solidFill>
              </a:rPr>
              <a:t>Демонстрация функционала</a:t>
            </a:r>
            <a:endParaRPr sz="2000">
              <a:solidFill>
                <a:srgbClr val="B1F516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4175" y="565150"/>
            <a:ext cx="3405505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>
                <a:solidFill>
                  <a:schemeClr val="lt1"/>
                </a:solidFill>
              </a:rPr>
              <a:t>Голосовой</a:t>
            </a:r>
            <a:r>
              <a:rPr lang="en-US" altLang="ru-RU" sz="1600">
                <a:solidFill>
                  <a:schemeClr val="lt1"/>
                </a:solidFill>
              </a:rPr>
              <a:t> </a:t>
            </a:r>
            <a:r>
              <a:rPr lang="en-US" altLang="en-US" sz="1600">
                <a:solidFill>
                  <a:schemeClr val="lt1"/>
                </a:solidFill>
              </a:rPr>
              <a:t>ввод</a:t>
            </a:r>
            <a:r>
              <a:rPr lang="en-US" altLang="ru-RU" sz="1600">
                <a:solidFill>
                  <a:schemeClr val="lt1"/>
                </a:solidFill>
              </a:rPr>
              <a:t>:</a:t>
            </a:r>
          </a:p>
        </p:txBody>
      </p:sp>
      <p:sp>
        <p:nvSpPr>
          <p:cNvPr id="2" name="Google Shape;68;p14"/>
          <p:cNvSpPr txBox="1"/>
          <p:nvPr/>
        </p:nvSpPr>
        <p:spPr>
          <a:xfrm>
            <a:off x="4817745" y="565150"/>
            <a:ext cx="3885565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1600">
                <a:solidFill>
                  <a:schemeClr val="lt1"/>
                </a:solidFill>
              </a:rPr>
              <a:t>Текстовый ввод</a:t>
            </a:r>
            <a:r>
              <a:rPr lang="en-US" altLang="ru-RU" sz="1600">
                <a:solidFill>
                  <a:schemeClr val="lt1"/>
                </a:solidFill>
              </a:rPr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F11586-D62F-41F5-95A7-48E05B4FF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754" y="1025665"/>
            <a:ext cx="3953546" cy="36614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213611-77E0-43C7-8953-8C6DC6F70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00" y="1233954"/>
            <a:ext cx="3850450" cy="26755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316300" y="43200"/>
            <a:ext cx="450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1F516"/>
                </a:solidFill>
              </a:rPr>
              <a:t>Демонстрация функционала</a:t>
            </a:r>
            <a:endParaRPr sz="2000">
              <a:solidFill>
                <a:srgbClr val="B1F516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4175" y="565150"/>
            <a:ext cx="6721475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1600" dirty="0">
                <a:solidFill>
                  <a:schemeClr val="lt1"/>
                </a:solidFill>
              </a:rPr>
              <a:t>Работа чата</a:t>
            </a:r>
            <a:r>
              <a:rPr lang="en-US" altLang="ru-RU" sz="1600" dirty="0">
                <a:solidFill>
                  <a:schemeClr val="lt1"/>
                </a:solidFill>
              </a:rPr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F713BB-32B0-4958-8E07-94C5A48C0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28" y="996315"/>
            <a:ext cx="3917315" cy="31765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C39A0B-71C3-4714-A39A-0263C3BFD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871" y="996315"/>
            <a:ext cx="4476938" cy="31765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>
            <a:off x="2321400" y="2325450"/>
            <a:ext cx="450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B1F516"/>
                </a:solidFill>
              </a:rPr>
              <a:t>Благодарим за внимание!!!!</a:t>
            </a:r>
            <a:endParaRPr sz="2000" dirty="0">
              <a:solidFill>
                <a:srgbClr val="B1F5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7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 title="2.png"/>
          <p:cNvPicPr preferRelativeResize="0"/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 rot="2918104">
            <a:off x="3669824" y="712093"/>
            <a:ext cx="6299903" cy="304229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16300" y="43200"/>
            <a:ext cx="23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1F516"/>
                </a:solidFill>
              </a:rPr>
              <a:t>Питчинг проектов</a:t>
            </a:r>
            <a:endParaRPr sz="2000">
              <a:solidFill>
                <a:srgbClr val="B1F516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16230" y="535940"/>
            <a:ext cx="4674235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>
                <a:solidFill>
                  <a:schemeClr val="lt1"/>
                </a:solidFill>
              </a:rPr>
              <a:t>Система</a:t>
            </a:r>
            <a:r>
              <a:rPr lang="en-US" altLang="ru-RU" sz="1600">
                <a:solidFill>
                  <a:schemeClr val="lt1"/>
                </a:solidFill>
              </a:rPr>
              <a:t> </a:t>
            </a:r>
            <a:r>
              <a:rPr lang="en-US" altLang="en-US" sz="1600">
                <a:solidFill>
                  <a:schemeClr val="lt1"/>
                </a:solidFill>
              </a:rPr>
              <a:t>визуализации</a:t>
            </a:r>
            <a:r>
              <a:rPr lang="en-US" altLang="ru-RU" sz="1600">
                <a:solidFill>
                  <a:schemeClr val="lt1"/>
                </a:solidFill>
              </a:rPr>
              <a:t> BPMN-</a:t>
            </a:r>
            <a:r>
              <a:rPr lang="en-US" altLang="en-US" sz="1600">
                <a:solidFill>
                  <a:schemeClr val="lt1"/>
                </a:solidFill>
              </a:rPr>
              <a:t>диаграмм</a:t>
            </a:r>
            <a:r>
              <a:rPr lang="en-US" altLang="ru-RU" sz="1600">
                <a:solidFill>
                  <a:schemeClr val="lt1"/>
                </a:solidFill>
              </a:rPr>
              <a:t>.</a:t>
            </a:r>
          </a:p>
        </p:txBody>
      </p:sp>
      <p:sp>
        <p:nvSpPr>
          <p:cNvPr id="69" name="Google Shape;69;p14"/>
          <p:cNvSpPr txBox="1"/>
          <p:nvPr/>
        </p:nvSpPr>
        <p:spPr>
          <a:xfrm>
            <a:off x="316300" y="966900"/>
            <a:ext cx="232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sz="1800">
                <a:solidFill>
                  <a:schemeClr val="lt1"/>
                </a:solidFill>
              </a:rPr>
              <a:t>QPSK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ru-RU"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ru-RU" sz="1800">
              <a:solidFill>
                <a:schemeClr val="lt1"/>
              </a:solidFill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316300" y="1655114"/>
            <a:ext cx="1375875" cy="2707112"/>
            <a:chOff x="360000" y="1181650"/>
            <a:chExt cx="1375875" cy="2707112"/>
          </a:xfrm>
        </p:grpSpPr>
        <p:pic>
          <p:nvPicPr>
            <p:cNvPr id="71" name="Google Shape;71;p14"/>
            <p:cNvPicPr preferRelativeResize="0"/>
            <p:nvPr/>
          </p:nvPicPr>
          <p:blipFill rotWithShape="1">
            <a:blip r:embed="rId5"/>
            <a:srcRect l="6978" r="6978"/>
            <a:stretch>
              <a:fillRect/>
            </a:stretch>
          </p:blipFill>
          <p:spPr>
            <a:xfrm>
              <a:off x="360000" y="1181650"/>
              <a:ext cx="1375875" cy="1599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4"/>
            <p:cNvSpPr txBox="1"/>
            <p:nvPr/>
          </p:nvSpPr>
          <p:spPr>
            <a:xfrm>
              <a:off x="360000" y="2780750"/>
              <a:ext cx="1375800" cy="612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Эльдар</a:t>
              </a:r>
              <a:r>
                <a:rPr lang="en-US" altLang="ru-RU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Курманалиев</a:t>
              </a:r>
              <a:r>
                <a:rPr lang="en-US" altLang="ru-RU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360050" y="3396350"/>
              <a:ext cx="13758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000" dirty="0">
                  <a:solidFill>
                    <a:schemeClr val="lt1"/>
                  </a:solidFill>
                  <a:latin typeface="+mj-lt"/>
                  <a:ea typeface="Manrope"/>
                  <a:cs typeface="Manrope"/>
                  <a:sym typeface="Manrope"/>
                </a:rPr>
                <a:t>Капитан, </a:t>
              </a:r>
              <a:r>
                <a:rPr lang="en-US" sz="1000" dirty="0">
                  <a:solidFill>
                    <a:schemeClr val="lt1"/>
                  </a:solidFill>
                  <a:latin typeface="+mj-lt"/>
                  <a:ea typeface="Manrope"/>
                  <a:cs typeface="Manrope"/>
                  <a:sym typeface="Manrope"/>
                </a:rPr>
                <a:t>frontend, ML </a:t>
              </a:r>
              <a:r>
                <a:rPr lang="ru-RU" sz="1000" dirty="0">
                  <a:solidFill>
                    <a:schemeClr val="lt1"/>
                  </a:solidFill>
                  <a:latin typeface="+mj-lt"/>
                  <a:ea typeface="Manrope"/>
                  <a:cs typeface="Manrope"/>
                  <a:sym typeface="Manrope"/>
                </a:rPr>
                <a:t>инженер</a:t>
              </a:r>
              <a:endParaRPr sz="1000" dirty="0">
                <a:solidFill>
                  <a:schemeClr val="lt1"/>
                </a:solidFill>
                <a:latin typeface="+mj-lt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7387725" y="1655114"/>
            <a:ext cx="1375875" cy="2553224"/>
            <a:chOff x="360000" y="1181650"/>
            <a:chExt cx="1375875" cy="2553224"/>
          </a:xfrm>
        </p:grpSpPr>
        <p:pic>
          <p:nvPicPr>
            <p:cNvPr id="75" name="Google Shape;75;p14"/>
            <p:cNvPicPr preferRelativeResize="0"/>
            <p:nvPr/>
          </p:nvPicPr>
          <p:blipFill rotWithShape="1">
            <a:blip r:embed="rId5"/>
            <a:srcRect l="6978" r="6978"/>
            <a:stretch>
              <a:fillRect/>
            </a:stretch>
          </p:blipFill>
          <p:spPr>
            <a:xfrm>
              <a:off x="360000" y="1181650"/>
              <a:ext cx="1375875" cy="1599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4"/>
            <p:cNvSpPr txBox="1"/>
            <p:nvPr/>
          </p:nvSpPr>
          <p:spPr>
            <a:xfrm>
              <a:off x="360000" y="2780750"/>
              <a:ext cx="1375800" cy="612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Максим</a:t>
              </a:r>
              <a:r>
                <a:rPr lang="en-US" altLang="ru-RU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 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Ветров</a:t>
              </a:r>
              <a:r>
                <a:rPr lang="en-US" altLang="ru-RU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60050" y="3396350"/>
              <a:ext cx="1375800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000" dirty="0">
                  <a:solidFill>
                    <a:schemeClr val="lt1"/>
                  </a:solidFill>
                  <a:latin typeface="+mj-lt"/>
                  <a:ea typeface="Manrope"/>
                  <a:cs typeface="Manrope"/>
                  <a:sym typeface="Manrope"/>
                </a:rPr>
                <a:t>Разработчик</a:t>
              </a:r>
              <a:endParaRPr sz="1000" dirty="0">
                <a:solidFill>
                  <a:schemeClr val="lt1"/>
                </a:solidFill>
                <a:latin typeface="+mj-lt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3852013" y="1655114"/>
            <a:ext cx="1375875" cy="2707112"/>
            <a:chOff x="360000" y="1181650"/>
            <a:chExt cx="1375875" cy="2707112"/>
          </a:xfrm>
        </p:grpSpPr>
        <p:pic>
          <p:nvPicPr>
            <p:cNvPr id="79" name="Google Shape;79;p14"/>
            <p:cNvPicPr preferRelativeResize="0"/>
            <p:nvPr/>
          </p:nvPicPr>
          <p:blipFill rotWithShape="1">
            <a:blip r:embed="rId5"/>
            <a:srcRect l="6978" r="6978"/>
            <a:stretch>
              <a:fillRect/>
            </a:stretch>
          </p:blipFill>
          <p:spPr>
            <a:xfrm>
              <a:off x="360000" y="1181650"/>
              <a:ext cx="1375875" cy="1599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4"/>
            <p:cNvSpPr txBox="1"/>
            <p:nvPr/>
          </p:nvSpPr>
          <p:spPr>
            <a:xfrm>
              <a:off x="360000" y="2780750"/>
              <a:ext cx="1375800" cy="612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Георгий</a:t>
              </a:r>
              <a:endParaRPr b="1">
                <a:solidFill>
                  <a:srgbClr val="B1F516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altLang="en-US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Макаров</a:t>
              </a: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360050" y="3396350"/>
              <a:ext cx="1375800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000" dirty="0">
                  <a:solidFill>
                    <a:schemeClr val="lt1"/>
                  </a:solidFill>
                  <a:latin typeface="+mj-lt"/>
                  <a:ea typeface="Manrope"/>
                  <a:cs typeface="Manrope"/>
                  <a:sym typeface="Manrope"/>
                </a:rPr>
                <a:t>Системный программист</a:t>
              </a:r>
              <a:endParaRPr sz="1000" dirty="0">
                <a:solidFill>
                  <a:schemeClr val="lt1"/>
                </a:solidFill>
                <a:latin typeface="+mj-lt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2084156" y="1655114"/>
            <a:ext cx="1375875" cy="2553224"/>
            <a:chOff x="360000" y="1181650"/>
            <a:chExt cx="1375875" cy="2553224"/>
          </a:xfrm>
        </p:grpSpPr>
        <p:pic>
          <p:nvPicPr>
            <p:cNvPr id="83" name="Google Shape;83;p14"/>
            <p:cNvPicPr preferRelativeResize="0"/>
            <p:nvPr/>
          </p:nvPicPr>
          <p:blipFill rotWithShape="1">
            <a:blip r:embed="rId5"/>
            <a:srcRect l="6978" r="6978"/>
            <a:stretch>
              <a:fillRect/>
            </a:stretch>
          </p:blipFill>
          <p:spPr>
            <a:xfrm>
              <a:off x="360000" y="1181650"/>
              <a:ext cx="1375875" cy="1599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4"/>
            <p:cNvSpPr txBox="1"/>
            <p:nvPr/>
          </p:nvSpPr>
          <p:spPr>
            <a:xfrm>
              <a:off x="360000" y="2780750"/>
              <a:ext cx="1375800" cy="612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Владимир</a:t>
              </a:r>
              <a:r>
                <a:rPr lang="en-US" altLang="ru-RU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Кроян</a:t>
              </a:r>
              <a:r>
                <a:rPr lang="en-US" altLang="ru-RU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360050" y="3396350"/>
              <a:ext cx="1375800" cy="338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lt1"/>
                  </a:solidFill>
                  <a:latin typeface="+mj-lt"/>
                  <a:ea typeface="Manrope"/>
                  <a:cs typeface="Manrope"/>
                  <a:sym typeface="Manrope"/>
                </a:rPr>
                <a:t>DevOps</a:t>
              </a:r>
              <a:r>
                <a:rPr lang="ru-RU" sz="1000" dirty="0">
                  <a:solidFill>
                    <a:schemeClr val="lt1"/>
                  </a:solidFill>
                  <a:latin typeface="+mj-lt"/>
                  <a:ea typeface="Manrope"/>
                  <a:cs typeface="Manrope"/>
                  <a:sym typeface="Manrope"/>
                </a:rPr>
                <a:t>, </a:t>
              </a:r>
              <a:r>
                <a:rPr lang="en-US" sz="1000" dirty="0">
                  <a:solidFill>
                    <a:schemeClr val="lt1"/>
                  </a:solidFill>
                  <a:latin typeface="+mj-lt"/>
                  <a:ea typeface="Manrope"/>
                  <a:cs typeface="Manrope"/>
                  <a:sym typeface="Manrope"/>
                </a:rPr>
                <a:t>backend</a:t>
              </a:r>
              <a:endParaRPr sz="1000" dirty="0">
                <a:solidFill>
                  <a:schemeClr val="lt1"/>
                </a:solidFill>
                <a:latin typeface="+mj-lt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5619869" y="1655114"/>
            <a:ext cx="1375875" cy="2560918"/>
            <a:chOff x="360000" y="1181650"/>
            <a:chExt cx="1375875" cy="2560918"/>
          </a:xfrm>
        </p:grpSpPr>
        <p:pic>
          <p:nvPicPr>
            <p:cNvPr id="87" name="Google Shape;87;p14"/>
            <p:cNvPicPr preferRelativeResize="0"/>
            <p:nvPr/>
          </p:nvPicPr>
          <p:blipFill rotWithShape="1">
            <a:blip r:embed="rId5"/>
            <a:srcRect l="6978" r="6978"/>
            <a:stretch>
              <a:fillRect/>
            </a:stretch>
          </p:blipFill>
          <p:spPr>
            <a:xfrm>
              <a:off x="360000" y="1181650"/>
              <a:ext cx="1375875" cy="1599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4"/>
            <p:cNvSpPr txBox="1"/>
            <p:nvPr/>
          </p:nvSpPr>
          <p:spPr>
            <a:xfrm>
              <a:off x="360000" y="2780750"/>
              <a:ext cx="1375800" cy="612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Дмитрий</a:t>
              </a:r>
              <a:r>
                <a:rPr lang="en-US" altLang="ru-RU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 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Зайцев</a:t>
              </a:r>
              <a:r>
                <a:rPr lang="en-US" altLang="ru-RU" b="1">
                  <a:solidFill>
                    <a:srgbClr val="B1F516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360050" y="3396350"/>
              <a:ext cx="1375800" cy="346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000" dirty="0">
                  <a:solidFill>
                    <a:schemeClr val="lt1"/>
                  </a:solidFill>
                  <a:latin typeface="+mj-lt"/>
                  <a:ea typeface="Manrope"/>
                  <a:cs typeface="Manrope"/>
                  <a:sym typeface="Manrope"/>
                </a:rPr>
                <a:t>Тестировщик </a:t>
              </a:r>
              <a:endParaRPr sz="1000" dirty="0">
                <a:solidFill>
                  <a:schemeClr val="lt1"/>
                </a:solidFill>
                <a:latin typeface="+mj-lt"/>
                <a:ea typeface="Manrope"/>
                <a:cs typeface="Manrope"/>
                <a:sym typeface="Manrop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316300" y="43200"/>
            <a:ext cx="23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1F516"/>
                </a:solidFill>
              </a:rPr>
              <a:t>Проблема </a:t>
            </a:r>
            <a:endParaRPr sz="2000">
              <a:solidFill>
                <a:srgbClr val="B1F516"/>
              </a:solidFill>
            </a:endParaRPr>
          </a:p>
        </p:txBody>
      </p:sp>
      <p:pic>
        <p:nvPicPr>
          <p:cNvPr id="95" name="Google Shape;95;p15" title="8.png"/>
          <p:cNvPicPr preferRelativeResize="0"/>
          <p:nvPr/>
        </p:nvPicPr>
        <p:blipFill>
          <a:blip r:embed="rId4">
            <a:alphaModFix amt="18000"/>
          </a:blip>
          <a:stretch>
            <a:fillRect/>
          </a:stretch>
        </p:blipFill>
        <p:spPr>
          <a:xfrm>
            <a:off x="-774935" y="43180"/>
            <a:ext cx="10457349" cy="52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315595" y="535940"/>
            <a:ext cx="6113145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 dirty="0" err="1">
                <a:solidFill>
                  <a:schemeClr val="lt1"/>
                </a:solidFill>
              </a:rPr>
              <a:t>Традиционное</a:t>
            </a:r>
            <a:r>
              <a:rPr lang="en-US" altLang="ru-RU" sz="1600" dirty="0">
                <a:solidFill>
                  <a:schemeClr val="lt1"/>
                </a:solidFill>
              </a:rPr>
              <a:t> </a:t>
            </a:r>
            <a:r>
              <a:rPr lang="en-US" altLang="en-US" sz="1600" dirty="0" err="1">
                <a:solidFill>
                  <a:schemeClr val="lt1"/>
                </a:solidFill>
              </a:rPr>
              <a:t>моделирование</a:t>
            </a:r>
            <a:r>
              <a:rPr lang="en-US" altLang="ru-RU" sz="1600" dirty="0">
                <a:solidFill>
                  <a:schemeClr val="lt1"/>
                </a:solidFill>
              </a:rPr>
              <a:t> BPMN: </a:t>
            </a:r>
            <a:r>
              <a:rPr lang="en-US" altLang="en-US" sz="1600" dirty="0" err="1">
                <a:solidFill>
                  <a:schemeClr val="lt1"/>
                </a:solidFill>
              </a:rPr>
              <a:t>Сложно</a:t>
            </a:r>
            <a:r>
              <a:rPr lang="en-US" altLang="ru-RU" sz="1600" dirty="0">
                <a:solidFill>
                  <a:schemeClr val="lt1"/>
                </a:solidFill>
              </a:rPr>
              <a:t>, </a:t>
            </a:r>
            <a:r>
              <a:rPr lang="en-US" altLang="en-US" sz="1600" dirty="0" err="1">
                <a:solidFill>
                  <a:schemeClr val="lt1"/>
                </a:solidFill>
              </a:rPr>
              <a:t>долго</a:t>
            </a:r>
            <a:r>
              <a:rPr lang="en-US" altLang="ru-RU" sz="1600" dirty="0">
                <a:solidFill>
                  <a:schemeClr val="lt1"/>
                </a:solidFill>
              </a:rPr>
              <a:t>, </a:t>
            </a:r>
            <a:r>
              <a:rPr lang="en-US" altLang="en-US" sz="1600" dirty="0" err="1">
                <a:solidFill>
                  <a:schemeClr val="lt1"/>
                </a:solidFill>
              </a:rPr>
              <a:t>дорого</a:t>
            </a:r>
            <a:endParaRPr lang="en-US" altLang="en-US" sz="1600" dirty="0">
              <a:solidFill>
                <a:schemeClr val="lt1"/>
              </a:solidFill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98525" y="1024890"/>
            <a:ext cx="7794625" cy="3818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en-US" sz="1600" dirty="0" err="1">
                <a:solidFill>
                  <a:schemeClr val="bg1"/>
                </a:solidFill>
              </a:rPr>
              <a:t>Высокий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порог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входа</a:t>
            </a:r>
            <a:r>
              <a:rPr lang="ru-RU" altLang="en-US" sz="1600" dirty="0">
                <a:solidFill>
                  <a:schemeClr val="bg1"/>
                </a:solidFill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</a:rPr>
              <a:t>поскольку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необходимы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специализированные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знания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нотации</a:t>
            </a:r>
            <a:r>
              <a:rPr lang="en-US" altLang="ru-RU" sz="1600" dirty="0">
                <a:solidFill>
                  <a:schemeClr val="bg1"/>
                </a:solidFill>
              </a:rPr>
              <a:t> BPMN </a:t>
            </a:r>
            <a:r>
              <a:rPr lang="en-US" altLang="en-US" sz="1600" dirty="0">
                <a:solidFill>
                  <a:schemeClr val="bg1"/>
                </a:solidFill>
              </a:rPr>
              <a:t>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опыт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работы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с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профессиональными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инструментами</a:t>
            </a:r>
            <a:r>
              <a:rPr lang="en-US" altLang="ru-RU" sz="16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en-US" altLang="en-US" sz="1600" dirty="0" err="1">
                <a:solidFill>
                  <a:schemeClr val="bg1"/>
                </a:solidFill>
              </a:rPr>
              <a:t>Ручное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создание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диаграмм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сопряжено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с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большими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трудозатратами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занимает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значительное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количество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времени</a:t>
            </a:r>
            <a:r>
              <a:rPr lang="en-US" altLang="ru-RU" sz="1600" dirty="0">
                <a:solidFill>
                  <a:schemeClr val="bg1"/>
                </a:solidFill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</a:rPr>
              <a:t>особенно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работе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сложными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процессами</a:t>
            </a:r>
            <a:r>
              <a:rPr lang="en-US" altLang="ru-RU" sz="16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en-US" altLang="en-US" sz="1600" dirty="0" err="1">
                <a:solidFill>
                  <a:schemeClr val="bg1"/>
                </a:solidFill>
              </a:rPr>
              <a:t>Человеческий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фактор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приводит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к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ошибкам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в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логике</a:t>
            </a:r>
            <a:r>
              <a:rPr lang="en-US" altLang="ru-RU" sz="1600" dirty="0">
                <a:solidFill>
                  <a:schemeClr val="bg1"/>
                </a:solidFill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</a:rPr>
              <a:t>нарушению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стандартов</a:t>
            </a:r>
            <a:r>
              <a:rPr lang="en-US" altLang="ru-RU" sz="1600" dirty="0">
                <a:solidFill>
                  <a:schemeClr val="bg1"/>
                </a:solidFill>
              </a:rPr>
              <a:t> BPMN, </a:t>
            </a:r>
            <a:r>
              <a:rPr lang="en-US" altLang="en-US" sz="1600" dirty="0" err="1">
                <a:solidFill>
                  <a:schemeClr val="bg1"/>
                </a:solidFill>
              </a:rPr>
              <a:t>нестыковкам</a:t>
            </a:r>
            <a:r>
              <a:rPr lang="en-US" altLang="ru-RU" sz="16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en-US" altLang="en-US" sz="1600" dirty="0" err="1">
                <a:solidFill>
                  <a:schemeClr val="bg1"/>
                </a:solidFill>
              </a:rPr>
              <a:t>Сложно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быстро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преобразовать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словесное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описание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процесса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от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бизнес</a:t>
            </a:r>
            <a:r>
              <a:rPr lang="en-US" altLang="ru-RU" sz="1600" dirty="0" err="1">
                <a:solidFill>
                  <a:schemeClr val="bg1"/>
                </a:solidFill>
              </a:rPr>
              <a:t>-</a:t>
            </a:r>
            <a:r>
              <a:rPr lang="en-US" altLang="en-US" sz="1600" dirty="0" err="1">
                <a:solidFill>
                  <a:schemeClr val="bg1"/>
                </a:solidFill>
              </a:rPr>
              <a:t>аналитика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или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владельца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процесса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в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формальную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модель</a:t>
            </a:r>
            <a:r>
              <a:rPr lang="en-US" altLang="ru-RU" sz="16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en-US" altLang="en-US" sz="1600" dirty="0" err="1">
                <a:solidFill>
                  <a:schemeClr val="bg1"/>
                </a:solidFill>
              </a:rPr>
              <a:t>Внесение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изменений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проверка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гипотез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занимают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значительное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время</a:t>
            </a:r>
            <a:r>
              <a:rPr lang="en-US" altLang="ru-RU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8" name="Google Shape;138;p23" title="Стрелка.png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38480" y="1169035"/>
            <a:ext cx="36004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8;p23" title="Стрелка.png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38480" y="2002790"/>
            <a:ext cx="36004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8;p23" title="Стрелка.png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38480" y="2815590"/>
            <a:ext cx="36004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23" title="Стрелка.png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38480" y="3574415"/>
            <a:ext cx="36004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8;p23" title="Стрелка.png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38480" y="4178300"/>
            <a:ext cx="360045" cy="33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316300" y="43200"/>
            <a:ext cx="23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1F516"/>
                </a:solidFill>
              </a:rPr>
              <a:t>Обзор и анализ </a:t>
            </a:r>
            <a:endParaRPr sz="2000">
              <a:solidFill>
                <a:srgbClr val="B1F516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4175" y="565150"/>
            <a:ext cx="6113145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>
                <a:solidFill>
                  <a:schemeClr val="lt1"/>
                </a:solidFill>
              </a:rPr>
              <a:t>Потребность</a:t>
            </a:r>
            <a:r>
              <a:rPr lang="en-US" altLang="ru-RU" sz="1600">
                <a:solidFill>
                  <a:schemeClr val="lt1"/>
                </a:solidFill>
              </a:rPr>
              <a:t> </a:t>
            </a:r>
            <a:r>
              <a:rPr lang="en-US" altLang="en-US" sz="1600">
                <a:solidFill>
                  <a:schemeClr val="lt1"/>
                </a:solidFill>
              </a:rPr>
              <a:t>рынка</a:t>
            </a:r>
            <a:r>
              <a:rPr lang="en-US" altLang="ru-RU" sz="1600">
                <a:solidFill>
                  <a:schemeClr val="lt1"/>
                </a:solidFill>
              </a:rPr>
              <a:t> </a:t>
            </a:r>
            <a:r>
              <a:rPr lang="en-US" altLang="en-US" sz="1600">
                <a:solidFill>
                  <a:schemeClr val="lt1"/>
                </a:solidFill>
              </a:rPr>
              <a:t>и</a:t>
            </a:r>
            <a:r>
              <a:rPr lang="en-US" altLang="ru-RU" sz="1600">
                <a:solidFill>
                  <a:schemeClr val="lt1"/>
                </a:solidFill>
              </a:rPr>
              <a:t> </a:t>
            </a:r>
            <a:r>
              <a:rPr lang="en-US" altLang="en-US" sz="1600">
                <a:solidFill>
                  <a:schemeClr val="lt1"/>
                </a:solidFill>
              </a:rPr>
              <a:t>существующие</a:t>
            </a:r>
            <a:r>
              <a:rPr lang="en-US" altLang="ru-RU" sz="1600">
                <a:solidFill>
                  <a:schemeClr val="lt1"/>
                </a:solidFill>
              </a:rPr>
              <a:t> </a:t>
            </a:r>
            <a:r>
              <a:rPr lang="en-US" altLang="en-US" sz="1600">
                <a:solidFill>
                  <a:schemeClr val="lt1"/>
                </a:solidFill>
              </a:rPr>
              <a:t>решения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06780" y="1024890"/>
            <a:ext cx="7786370" cy="3818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en-US" sz="1600">
                <a:solidFill>
                  <a:schemeClr val="bg1"/>
                </a:solidFill>
              </a:rPr>
              <a:t>Моделирование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бизнес</a:t>
            </a:r>
            <a:r>
              <a:rPr lang="en-US" altLang="ru-RU" sz="1600">
                <a:solidFill>
                  <a:schemeClr val="bg1"/>
                </a:solidFill>
              </a:rPr>
              <a:t>-</a:t>
            </a:r>
            <a:r>
              <a:rPr lang="en-US" altLang="en-US" sz="1600">
                <a:solidFill>
                  <a:schemeClr val="bg1"/>
                </a:solidFill>
              </a:rPr>
              <a:t>процессов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является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ключевым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фактором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успешной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оптимизации</a:t>
            </a:r>
            <a:r>
              <a:rPr lang="en-US" altLang="ru-RU" sz="1600">
                <a:solidFill>
                  <a:schemeClr val="bg1"/>
                </a:solidFill>
              </a:rPr>
              <a:t>, </a:t>
            </a:r>
            <a:r>
              <a:rPr lang="en-US" altLang="en-US" sz="1600">
                <a:solidFill>
                  <a:schemeClr val="bg1"/>
                </a:solidFill>
              </a:rPr>
              <a:t>автоматизации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и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глубокого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понимания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внутренней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структуры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компаний</a:t>
            </a:r>
            <a:r>
              <a:rPr lang="en-US" altLang="ru-RU" sz="160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ru-RU" sz="1600">
              <a:solidFill>
                <a:schemeClr val="bg1"/>
              </a:solidFill>
            </a:endParaRPr>
          </a:p>
          <a:p>
            <a:pPr algn="just"/>
            <a:r>
              <a:rPr lang="en-US" altLang="en-US" sz="1600">
                <a:solidFill>
                  <a:schemeClr val="bg1"/>
                </a:solidFill>
              </a:rPr>
              <a:t>Существующие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инструменты</a:t>
            </a:r>
            <a:r>
              <a:rPr lang="en-US" altLang="ru-RU" sz="1600">
                <a:solidFill>
                  <a:schemeClr val="bg1"/>
                </a:solidFill>
              </a:rPr>
              <a:t>: </a:t>
            </a:r>
            <a:r>
              <a:rPr lang="en-US" altLang="en-US" sz="1600">
                <a:solidFill>
                  <a:schemeClr val="bg1"/>
                </a:solidFill>
              </a:rPr>
              <a:t>Мощные</a:t>
            </a:r>
            <a:r>
              <a:rPr lang="en-US" altLang="ru-RU" sz="1600">
                <a:solidFill>
                  <a:schemeClr val="bg1"/>
                </a:solidFill>
              </a:rPr>
              <a:t>, </a:t>
            </a:r>
            <a:r>
              <a:rPr lang="en-US" altLang="en-US" sz="1600">
                <a:solidFill>
                  <a:schemeClr val="bg1"/>
                </a:solidFill>
              </a:rPr>
              <a:t>но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ориентированы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на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ручное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построение</a:t>
            </a:r>
            <a:r>
              <a:rPr lang="en-US" altLang="ru-RU" sz="1600">
                <a:solidFill>
                  <a:schemeClr val="bg1"/>
                </a:solidFill>
              </a:rPr>
              <a:t> (Camunda, Bizagi, ARIS </a:t>
            </a:r>
            <a:r>
              <a:rPr lang="en-US" altLang="en-US" sz="1600">
                <a:solidFill>
                  <a:schemeClr val="bg1"/>
                </a:solidFill>
              </a:rPr>
              <a:t>и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т</a:t>
            </a:r>
            <a:r>
              <a:rPr lang="en-US" altLang="ru-RU" sz="1600">
                <a:solidFill>
                  <a:schemeClr val="bg1"/>
                </a:solidFill>
              </a:rPr>
              <a:t>.</a:t>
            </a:r>
            <a:r>
              <a:rPr lang="en-US" altLang="en-US" sz="1600">
                <a:solidFill>
                  <a:schemeClr val="bg1"/>
                </a:solidFill>
              </a:rPr>
              <a:t>д</a:t>
            </a:r>
            <a:r>
              <a:rPr lang="en-US" altLang="ru-RU" sz="1600">
                <a:solidFill>
                  <a:schemeClr val="bg1"/>
                </a:solidFill>
              </a:rPr>
              <a:t>.). </a:t>
            </a:r>
            <a:r>
              <a:rPr lang="en-US" altLang="en-US" sz="1600">
                <a:solidFill>
                  <a:schemeClr val="bg1"/>
                </a:solidFill>
              </a:rPr>
              <a:t>Предлагают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валидацию</a:t>
            </a:r>
            <a:r>
              <a:rPr lang="en-US" altLang="ru-RU" sz="1600">
                <a:solidFill>
                  <a:schemeClr val="bg1"/>
                </a:solidFill>
              </a:rPr>
              <a:t>, </a:t>
            </a:r>
            <a:r>
              <a:rPr lang="en-US" altLang="en-US" sz="1600">
                <a:solidFill>
                  <a:schemeClr val="bg1"/>
                </a:solidFill>
              </a:rPr>
              <a:t>но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не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автоматическое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создание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описания</a:t>
            </a:r>
            <a:r>
              <a:rPr lang="en-US" altLang="ru-RU" sz="1600">
                <a:solidFill>
                  <a:schemeClr val="bg1"/>
                </a:solidFill>
              </a:rPr>
              <a:t>.</a:t>
            </a:r>
            <a:endParaRPr lang="en-US" altLang="en-US" sz="1600">
              <a:solidFill>
                <a:schemeClr val="bg1"/>
              </a:solidFill>
            </a:endParaRPr>
          </a:p>
          <a:p>
            <a:pPr algn="just"/>
            <a:endParaRPr lang="en-US" altLang="en-US" sz="1600">
              <a:solidFill>
                <a:schemeClr val="bg1"/>
              </a:solidFill>
            </a:endParaRPr>
          </a:p>
          <a:p>
            <a:pPr algn="just"/>
            <a:r>
              <a:rPr lang="en-US" altLang="en-US" sz="1600">
                <a:solidFill>
                  <a:schemeClr val="bg1"/>
                </a:solidFill>
              </a:rPr>
              <a:t>Пробел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на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рынке</a:t>
            </a:r>
            <a:r>
              <a:rPr lang="en-US" altLang="ru-RU" sz="1600">
                <a:solidFill>
                  <a:schemeClr val="bg1"/>
                </a:solidFill>
              </a:rPr>
              <a:t>: </a:t>
            </a:r>
            <a:r>
              <a:rPr lang="en-US" altLang="en-US" sz="1600">
                <a:solidFill>
                  <a:schemeClr val="bg1"/>
                </a:solidFill>
              </a:rPr>
              <a:t>Отсутствие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интуитивных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инструментов</a:t>
            </a:r>
            <a:r>
              <a:rPr lang="en-US" altLang="ru-RU" sz="1600">
                <a:solidFill>
                  <a:schemeClr val="bg1"/>
                </a:solidFill>
              </a:rPr>
              <a:t>, </a:t>
            </a:r>
            <a:r>
              <a:rPr lang="en-US" altLang="en-US" sz="1600">
                <a:solidFill>
                  <a:schemeClr val="bg1"/>
                </a:solidFill>
              </a:rPr>
              <a:t>которые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автоматически</a:t>
            </a:r>
            <a:r>
              <a:rPr lang="en-US" altLang="ru-RU" sz="1600">
                <a:solidFill>
                  <a:schemeClr val="bg1"/>
                </a:solidFill>
              </a:rPr>
              <a:t> "</a:t>
            </a:r>
            <a:r>
              <a:rPr lang="en-US" altLang="en-US" sz="1600">
                <a:solidFill>
                  <a:schemeClr val="bg1"/>
                </a:solidFill>
              </a:rPr>
              <a:t>переводят</a:t>
            </a:r>
            <a:r>
              <a:rPr lang="en-US" altLang="ru-RU" sz="1600">
                <a:solidFill>
                  <a:schemeClr val="bg1"/>
                </a:solidFill>
              </a:rPr>
              <a:t>" </a:t>
            </a:r>
            <a:r>
              <a:rPr lang="en-US" altLang="en-US" sz="1600">
                <a:solidFill>
                  <a:schemeClr val="bg1"/>
                </a:solidFill>
              </a:rPr>
              <a:t>естественное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описание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процесса</a:t>
            </a:r>
            <a:r>
              <a:rPr lang="en-US" altLang="ru-RU" sz="1600">
                <a:solidFill>
                  <a:schemeClr val="bg1"/>
                </a:solidFill>
              </a:rPr>
              <a:t> (</a:t>
            </a:r>
            <a:r>
              <a:rPr lang="en-US" altLang="en-US" sz="1600">
                <a:solidFill>
                  <a:schemeClr val="bg1"/>
                </a:solidFill>
              </a:rPr>
              <a:t>текст</a:t>
            </a:r>
            <a:r>
              <a:rPr lang="en-US" altLang="ru-RU" sz="1600">
                <a:solidFill>
                  <a:schemeClr val="bg1"/>
                </a:solidFill>
              </a:rPr>
              <a:t>/</a:t>
            </a:r>
            <a:r>
              <a:rPr lang="en-US" altLang="en-US" sz="1600">
                <a:solidFill>
                  <a:schemeClr val="bg1"/>
                </a:solidFill>
              </a:rPr>
              <a:t>голос</a:t>
            </a:r>
            <a:r>
              <a:rPr lang="en-US" altLang="ru-RU" sz="1600">
                <a:solidFill>
                  <a:schemeClr val="bg1"/>
                </a:solidFill>
              </a:rPr>
              <a:t>) </a:t>
            </a:r>
            <a:r>
              <a:rPr lang="en-US" altLang="en-US" sz="1600">
                <a:solidFill>
                  <a:schemeClr val="bg1"/>
                </a:solidFill>
              </a:rPr>
              <a:t>в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стандартную</a:t>
            </a:r>
            <a:r>
              <a:rPr lang="en-US" altLang="ru-RU" sz="1600">
                <a:solidFill>
                  <a:schemeClr val="bg1"/>
                </a:solidFill>
              </a:rPr>
              <a:t> BPMN-</a:t>
            </a:r>
            <a:r>
              <a:rPr lang="en-US" altLang="en-US" sz="1600">
                <a:solidFill>
                  <a:schemeClr val="bg1"/>
                </a:solidFill>
              </a:rPr>
              <a:t>диаграмму</a:t>
            </a:r>
            <a:r>
              <a:rPr lang="en-US" altLang="ru-RU" sz="160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ru-RU" sz="1600">
              <a:solidFill>
                <a:schemeClr val="bg1"/>
              </a:solidFill>
            </a:endParaRPr>
          </a:p>
          <a:p>
            <a:pPr algn="just"/>
            <a:r>
              <a:rPr lang="en-US" altLang="en-US" sz="1600">
                <a:solidFill>
                  <a:schemeClr val="bg1"/>
                </a:solidFill>
              </a:rPr>
              <a:t>Наша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цель</a:t>
            </a:r>
            <a:r>
              <a:rPr lang="en-US" altLang="ru-RU" sz="1600">
                <a:solidFill>
                  <a:schemeClr val="bg1"/>
                </a:solidFill>
              </a:rPr>
              <a:t>: </a:t>
            </a:r>
            <a:r>
              <a:rPr lang="en-US" altLang="en-US" sz="1600">
                <a:solidFill>
                  <a:schemeClr val="bg1"/>
                </a:solidFill>
              </a:rPr>
              <a:t>Создать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систему</a:t>
            </a:r>
            <a:r>
              <a:rPr lang="en-US" altLang="ru-RU" sz="1600">
                <a:solidFill>
                  <a:schemeClr val="bg1"/>
                </a:solidFill>
              </a:rPr>
              <a:t>, </a:t>
            </a:r>
            <a:r>
              <a:rPr lang="en-US" altLang="en-US" sz="1600">
                <a:solidFill>
                  <a:schemeClr val="bg1"/>
                </a:solidFill>
              </a:rPr>
              <a:t>которая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демократизирует</a:t>
            </a:r>
            <a:r>
              <a:rPr lang="en-US" altLang="ru-RU" sz="1600">
                <a:solidFill>
                  <a:schemeClr val="bg1"/>
                </a:solidFill>
              </a:rPr>
              <a:t> BPMN-</a:t>
            </a:r>
            <a:r>
              <a:rPr lang="en-US" altLang="en-US" sz="1600">
                <a:solidFill>
                  <a:schemeClr val="bg1"/>
                </a:solidFill>
              </a:rPr>
              <a:t>моделирование</a:t>
            </a:r>
            <a:r>
              <a:rPr lang="en-US" altLang="ru-RU" sz="1600">
                <a:solidFill>
                  <a:schemeClr val="bg1"/>
                </a:solidFill>
              </a:rPr>
              <a:t>, </a:t>
            </a:r>
            <a:r>
              <a:rPr lang="en-US" altLang="en-US" sz="1600">
                <a:solidFill>
                  <a:schemeClr val="bg1"/>
                </a:solidFill>
              </a:rPr>
              <a:t>делая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его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доступным</a:t>
            </a:r>
            <a:r>
              <a:rPr lang="en-US" altLang="ru-RU" sz="1600">
                <a:solidFill>
                  <a:schemeClr val="bg1"/>
                </a:solidFill>
              </a:rPr>
              <a:t>, </a:t>
            </a:r>
            <a:r>
              <a:rPr lang="en-US" altLang="en-US" sz="1600">
                <a:solidFill>
                  <a:schemeClr val="bg1"/>
                </a:solidFill>
              </a:rPr>
              <a:t>быстрым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и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менее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подверженным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ошибкам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с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помощью</a:t>
            </a:r>
            <a:r>
              <a:rPr lang="en-US" altLang="ru-RU" sz="1600">
                <a:solidFill>
                  <a:schemeClr val="bg1"/>
                </a:solidFill>
              </a:rPr>
              <a:t> AI.</a:t>
            </a:r>
          </a:p>
        </p:txBody>
      </p:sp>
      <p:pic>
        <p:nvPicPr>
          <p:cNvPr id="138" name="Google Shape;138;p23" title="Стрелка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9425" y="1169035"/>
            <a:ext cx="36004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8;p23" title="Стрелка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9425" y="2017395"/>
            <a:ext cx="36004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23" title="Стрелка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9425" y="2994660"/>
            <a:ext cx="36004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8;p23" title="Стрелка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9425" y="3834765"/>
            <a:ext cx="360045" cy="33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316300" y="43200"/>
            <a:ext cx="3951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B1F516"/>
                </a:solidFill>
              </a:rPr>
              <a:t>Структура решения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77825" y="996315"/>
            <a:ext cx="8315325" cy="3818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en-US" sz="1600" dirty="0" err="1">
                <a:solidFill>
                  <a:schemeClr val="bg1"/>
                </a:solidFill>
              </a:rPr>
              <a:t>Голос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→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Текст</a:t>
            </a:r>
            <a:r>
              <a:rPr lang="en-US" altLang="ru-RU" sz="1600" dirty="0">
                <a:solidFill>
                  <a:schemeClr val="bg1"/>
                </a:solidFill>
              </a:rPr>
              <a:t>: Whisper </a:t>
            </a:r>
            <a:r>
              <a:rPr lang="en-US" altLang="en-US" sz="1600" dirty="0" err="1">
                <a:solidFill>
                  <a:schemeClr val="bg1"/>
                </a:solidFill>
              </a:rPr>
              <a:t>для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распознавания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речи</a:t>
            </a:r>
            <a:r>
              <a:rPr lang="en-US" altLang="ru-RU" sz="16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ru-RU" altLang="ru-RU" sz="1600" dirty="0">
                <a:solidFill>
                  <a:schemeClr val="bg1"/>
                </a:solidFill>
              </a:rPr>
              <a:t>1)  Анализ бизнес процесса происходит с помощью агента, который последовательно узнаёт детали бизнес процесса, выявляет сущности и логические связи, потом происходит валидация процесса по </a:t>
            </a:r>
            <a:r>
              <a:rPr lang="en-US" altLang="ru-RU" sz="1600" dirty="0">
                <a:solidFill>
                  <a:schemeClr val="bg1"/>
                </a:solidFill>
              </a:rPr>
              <a:t>BPMN </a:t>
            </a:r>
            <a:r>
              <a:rPr lang="ru-RU" altLang="ru-RU" sz="1600" dirty="0">
                <a:solidFill>
                  <a:schemeClr val="bg1"/>
                </a:solidFill>
              </a:rPr>
              <a:t>нотации (чтобы не было «висячих» элементов и ошибок в логике)</a:t>
            </a: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ru-RU" altLang="ru-RU" sz="1600" dirty="0">
                <a:solidFill>
                  <a:schemeClr val="bg1"/>
                </a:solidFill>
              </a:rPr>
              <a:t>2)  </a:t>
            </a:r>
            <a:r>
              <a:rPr lang="en-US" altLang="ru-RU" sz="1600" dirty="0">
                <a:solidFill>
                  <a:schemeClr val="bg1"/>
                </a:solidFill>
              </a:rPr>
              <a:t>AI </a:t>
            </a:r>
            <a:r>
              <a:rPr lang="ru-RU" altLang="ru-RU" sz="1600" dirty="0">
                <a:solidFill>
                  <a:schemeClr val="bg1"/>
                </a:solidFill>
              </a:rPr>
              <a:t>агент в результате описывает </a:t>
            </a:r>
            <a:r>
              <a:rPr lang="en-US" altLang="ru-RU" sz="1600" dirty="0">
                <a:solidFill>
                  <a:schemeClr val="bg1"/>
                </a:solidFill>
              </a:rPr>
              <a:t>JSON </a:t>
            </a:r>
            <a:r>
              <a:rPr lang="ru-RU" altLang="ru-RU" sz="1600" dirty="0">
                <a:solidFill>
                  <a:schemeClr val="bg1"/>
                </a:solidFill>
              </a:rPr>
              <a:t>объект, который ещё раз </a:t>
            </a:r>
            <a:r>
              <a:rPr lang="ru-RU" altLang="ru-RU" sz="1600" dirty="0" err="1">
                <a:solidFill>
                  <a:schemeClr val="bg1"/>
                </a:solidFill>
              </a:rPr>
              <a:t>валидируется</a:t>
            </a:r>
            <a:r>
              <a:rPr lang="ru-RU" altLang="ru-RU" sz="1600" dirty="0">
                <a:solidFill>
                  <a:schemeClr val="bg1"/>
                </a:solidFill>
              </a:rPr>
              <a:t> на предмет соответствия </a:t>
            </a:r>
            <a:r>
              <a:rPr lang="en-US" altLang="ru-RU" sz="1600" dirty="0">
                <a:solidFill>
                  <a:schemeClr val="bg1"/>
                </a:solidFill>
              </a:rPr>
              <a:t>BPMN </a:t>
            </a:r>
            <a:r>
              <a:rPr lang="ru-RU" altLang="ru-RU" sz="1600" dirty="0">
                <a:solidFill>
                  <a:schemeClr val="bg1"/>
                </a:solidFill>
              </a:rPr>
              <a:t>схеме, то есть проверят наличие всех элементов и их связей</a:t>
            </a: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ru-RU" altLang="ru-RU" sz="1600" dirty="0">
                <a:solidFill>
                  <a:schemeClr val="bg1"/>
                </a:solidFill>
              </a:rPr>
              <a:t>3) По </a:t>
            </a:r>
            <a:r>
              <a:rPr lang="en-US" altLang="ru-RU" sz="1600" dirty="0">
                <a:solidFill>
                  <a:schemeClr val="bg1"/>
                </a:solidFill>
              </a:rPr>
              <a:t>JSON </a:t>
            </a:r>
            <a:r>
              <a:rPr lang="ru-RU" altLang="ru-RU" sz="1600" dirty="0">
                <a:solidFill>
                  <a:schemeClr val="bg1"/>
                </a:solidFill>
              </a:rPr>
              <a:t>объекту формируется файл в формате </a:t>
            </a:r>
            <a:r>
              <a:rPr lang="en-US" altLang="ru-RU" sz="1600" dirty="0">
                <a:solidFill>
                  <a:schemeClr val="bg1"/>
                </a:solidFill>
              </a:rPr>
              <a:t>.</a:t>
            </a:r>
            <a:r>
              <a:rPr lang="en-US" altLang="ru-RU" sz="1600" dirty="0" err="1">
                <a:solidFill>
                  <a:schemeClr val="bg1"/>
                </a:solidFill>
              </a:rPr>
              <a:t>bpmn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ru-RU" altLang="ru-RU" sz="1600" dirty="0">
                <a:solidFill>
                  <a:schemeClr val="bg1"/>
                </a:solidFill>
              </a:rPr>
              <a:t>с помощью разработанного нами алгоритма, который расставляет элементы схемы и связывает их линиями по стандарту </a:t>
            </a:r>
            <a:r>
              <a:rPr lang="en-US" altLang="ru-RU" sz="1600" dirty="0">
                <a:solidFill>
                  <a:schemeClr val="bg1"/>
                </a:solidFill>
              </a:rPr>
              <a:t>BPMN 2.0</a:t>
            </a:r>
            <a:r>
              <a:rPr lang="ru-RU" altLang="ru-RU" sz="1600" dirty="0">
                <a:solidFill>
                  <a:schemeClr val="bg1"/>
                </a:solidFill>
              </a:rPr>
              <a:t>.</a:t>
            </a:r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ru-RU" altLang="ru-RU" sz="1600" dirty="0">
                <a:solidFill>
                  <a:schemeClr val="bg1"/>
                </a:solidFill>
              </a:rPr>
              <a:t>Финальный </a:t>
            </a:r>
            <a:r>
              <a:rPr lang="en-US" altLang="ru-RU" sz="1600" dirty="0">
                <a:solidFill>
                  <a:schemeClr val="bg1"/>
                </a:solidFill>
              </a:rPr>
              <a:t>.</a:t>
            </a:r>
            <a:r>
              <a:rPr lang="en-US" altLang="ru-RU" sz="1600" dirty="0" err="1">
                <a:solidFill>
                  <a:schemeClr val="bg1"/>
                </a:solidFill>
              </a:rPr>
              <a:t>bpmn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ru-RU" altLang="ru-RU" sz="1600" dirty="0">
                <a:solidFill>
                  <a:schemeClr val="bg1"/>
                </a:solidFill>
              </a:rPr>
              <a:t>файл отображается с помощью библиотеки </a:t>
            </a:r>
            <a:r>
              <a:rPr lang="en-US" altLang="ru-RU" sz="1600" dirty="0" err="1">
                <a:solidFill>
                  <a:schemeClr val="bg1"/>
                </a:solidFill>
              </a:rPr>
              <a:t>bpmn-js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316300" y="43200"/>
            <a:ext cx="418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1F516"/>
                </a:solidFill>
              </a:rPr>
              <a:t>Архитектура и описание решения</a:t>
            </a:r>
            <a:endParaRPr sz="2000">
              <a:solidFill>
                <a:srgbClr val="B1F516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77190" y="565150"/>
            <a:ext cx="7071360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>
                <a:solidFill>
                  <a:schemeClr val="bg1"/>
                </a:solidFill>
                <a:sym typeface="+mn-ea"/>
              </a:rPr>
              <a:t>Технологический</a:t>
            </a:r>
            <a:r>
              <a:rPr lang="en-US" altLang="ru-RU" sz="1600">
                <a:solidFill>
                  <a:schemeClr val="bg1"/>
                </a:solidFill>
                <a:sym typeface="+mn-ea"/>
              </a:rPr>
              <a:t> </a:t>
            </a:r>
            <a:r>
              <a:rPr lang="en-US" altLang="en-US" sz="1600">
                <a:solidFill>
                  <a:schemeClr val="bg1"/>
                </a:solidFill>
                <a:sym typeface="+mn-ea"/>
              </a:rPr>
              <a:t>стек</a:t>
            </a:r>
            <a:r>
              <a:rPr lang="en-US" altLang="ru-RU" sz="1600">
                <a:solidFill>
                  <a:schemeClr val="bg1"/>
                </a:solidFill>
                <a:sym typeface="+mn-ea"/>
              </a:rPr>
              <a:t>:</a:t>
            </a:r>
            <a:endParaRPr lang="en-US" altLang="ru-RU" sz="160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600">
              <a:solidFill>
                <a:schemeClr val="lt1"/>
              </a:solidFill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77190" y="996315"/>
            <a:ext cx="8315960" cy="3818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Языки программирования:</a:t>
            </a:r>
            <a:r>
              <a:rPr lang="ru-R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Python, JavaScript</a:t>
            </a:r>
          </a:p>
          <a:p>
            <a:r>
              <a:rPr lang="ru-RU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Фреймворки:</a:t>
            </a:r>
            <a:r>
              <a:rPr lang="ru-R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Flask (</a:t>
            </a:r>
            <a:r>
              <a:rPr lang="ru-R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бэкенд), 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React.js (</a:t>
            </a:r>
            <a:r>
              <a:rPr lang="ru-RU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фронтенд</a:t>
            </a:r>
            <a:r>
              <a:rPr lang="ru-R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LangChain</a:t>
            </a:r>
            <a:endParaRPr lang="ru-RU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AI / ML: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Qwen2.5,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Whisper </a:t>
            </a:r>
          </a:p>
          <a:p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BPMN: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bpmn-js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База данных:</a:t>
            </a:r>
            <a:r>
              <a:rPr lang="ru-R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PostgreSQL</a:t>
            </a:r>
          </a:p>
          <a:p>
            <a:r>
              <a:rPr lang="ru-RU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Речь в текст (</a:t>
            </a:r>
            <a:r>
              <a:rPr lang="en-US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STT):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Whisper</a:t>
            </a:r>
          </a:p>
          <a:p>
            <a:r>
              <a:rPr lang="ru-RU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Инфраструктура:</a:t>
            </a:r>
            <a:r>
              <a:rPr lang="ru-R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Docker, Docker Compose</a:t>
            </a:r>
          </a:p>
          <a:p>
            <a:r>
              <a:rPr lang="ru-RU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Управление БД:</a:t>
            </a:r>
            <a:r>
              <a:rPr lang="ru-RU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pgAdmin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316300" y="43200"/>
            <a:ext cx="4180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B1F516"/>
                </a:solidFill>
              </a:rPr>
              <a:t>Описание работы приложения</a:t>
            </a:r>
            <a:endParaRPr sz="2000" dirty="0">
              <a:solidFill>
                <a:srgbClr val="B1F516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77190" y="565150"/>
            <a:ext cx="7071360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altLang="en-US" sz="1600" dirty="0">
              <a:solidFill>
                <a:schemeClr val="lt1"/>
              </a:solidFill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77190" y="996315"/>
            <a:ext cx="8315960" cy="3818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ru-RU" sz="1600" dirty="0">
                <a:solidFill>
                  <a:schemeClr val="bg1"/>
                </a:solidFill>
              </a:rPr>
              <a:t>1. </a:t>
            </a:r>
            <a:r>
              <a:rPr lang="en-US" altLang="en-US" sz="1600" dirty="0" err="1">
                <a:solidFill>
                  <a:schemeClr val="bg1"/>
                </a:solidFill>
              </a:rPr>
              <a:t>Пользователь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вводит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описание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процесса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либо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в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текстовом</a:t>
            </a:r>
            <a:r>
              <a:rPr lang="en-US" altLang="ru-RU" sz="1600" dirty="0">
                <a:solidFill>
                  <a:schemeClr val="bg1"/>
                </a:solidFill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</a:rPr>
              <a:t>либо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в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голосовом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формате</a:t>
            </a:r>
            <a:r>
              <a:rPr lang="en-US" altLang="ru-RU" sz="1600" dirty="0">
                <a:solidFill>
                  <a:schemeClr val="bg1"/>
                </a:solidFill>
              </a:rPr>
              <a:t>.</a:t>
            </a:r>
            <a:endParaRPr lang="ru-RU" altLang="ru-RU" sz="1600" dirty="0">
              <a:solidFill>
                <a:schemeClr val="bg1"/>
              </a:solidFill>
            </a:endParaRP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en-US" altLang="ru-RU" sz="1600" dirty="0">
                <a:solidFill>
                  <a:schemeClr val="bg1"/>
                </a:solidFill>
              </a:rPr>
              <a:t>2. AI-</a:t>
            </a:r>
            <a:r>
              <a:rPr lang="ru-RU" altLang="ru-RU" sz="1600" dirty="0">
                <a:solidFill>
                  <a:schemeClr val="bg1"/>
                </a:solidFill>
              </a:rPr>
              <a:t>Агент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обрабатывает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введённые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данные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формирует</a:t>
            </a:r>
            <a:r>
              <a:rPr lang="en-US" altLang="ru-RU" sz="1600" dirty="0">
                <a:solidFill>
                  <a:schemeClr val="bg1"/>
                </a:solidFill>
              </a:rPr>
              <a:t> JSON-</a:t>
            </a:r>
            <a:r>
              <a:rPr lang="en-US" altLang="en-US" sz="1600" dirty="0" err="1">
                <a:solidFill>
                  <a:schemeClr val="bg1"/>
                </a:solidFill>
              </a:rPr>
              <a:t>файл</a:t>
            </a:r>
            <a:r>
              <a:rPr lang="en-US" altLang="ru-RU" sz="1600" dirty="0">
                <a:solidFill>
                  <a:schemeClr val="bg1"/>
                </a:solidFill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</a:rPr>
              <a:t>содержащий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ключевые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элементы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будущей</a:t>
            </a:r>
            <a:r>
              <a:rPr lang="en-US" altLang="ru-RU" sz="1600" dirty="0">
                <a:solidFill>
                  <a:schemeClr val="bg1"/>
                </a:solidFill>
              </a:rPr>
              <a:t> BPMN-</a:t>
            </a:r>
            <a:r>
              <a:rPr lang="en-US" altLang="en-US" sz="1600" dirty="0" err="1">
                <a:solidFill>
                  <a:schemeClr val="bg1"/>
                </a:solidFill>
              </a:rPr>
              <a:t>диаграммы</a:t>
            </a:r>
            <a:r>
              <a:rPr lang="en-US" altLang="ru-RU" sz="1600" dirty="0">
                <a:solidFill>
                  <a:schemeClr val="bg1"/>
                </a:solidFill>
              </a:rPr>
              <a:t> (</a:t>
            </a:r>
            <a:r>
              <a:rPr lang="ru-RU" altLang="ru-RU" sz="1600" dirty="0">
                <a:solidFill>
                  <a:schemeClr val="bg1"/>
                </a:solidFill>
              </a:rPr>
              <a:t>сущности, начало</a:t>
            </a:r>
            <a:r>
              <a:rPr lang="en-US" altLang="ru-RU" sz="1600" dirty="0">
                <a:solidFill>
                  <a:schemeClr val="bg1"/>
                </a:solidFill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</a:rPr>
              <a:t>блоки</a:t>
            </a:r>
            <a:r>
              <a:rPr lang="en-US" altLang="ru-RU" sz="1600" dirty="0">
                <a:solidFill>
                  <a:schemeClr val="bg1"/>
                </a:solidFill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</a:rPr>
              <a:t>соединения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др</a:t>
            </a:r>
            <a:r>
              <a:rPr lang="en-US" altLang="ru-RU" sz="1600" dirty="0">
                <a:solidFill>
                  <a:schemeClr val="bg1"/>
                </a:solidFill>
              </a:rPr>
              <a:t>.).</a:t>
            </a: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en-US" altLang="ru-RU" sz="1600" dirty="0">
                <a:solidFill>
                  <a:schemeClr val="bg1"/>
                </a:solidFill>
              </a:rPr>
              <a:t>3. AI</a:t>
            </a:r>
            <a:r>
              <a:rPr lang="ru-RU" altLang="ru-RU" sz="1600" dirty="0">
                <a:solidFill>
                  <a:schemeClr val="bg1"/>
                </a:solidFill>
              </a:rPr>
              <a:t>-А</a:t>
            </a:r>
            <a:r>
              <a:rPr lang="en-US" altLang="en-US" sz="1600" dirty="0" err="1">
                <a:solidFill>
                  <a:schemeClr val="bg1"/>
                </a:solidFill>
              </a:rPr>
              <a:t>гент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проводит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проверку</a:t>
            </a:r>
            <a:r>
              <a:rPr lang="en-US" altLang="ru-RU" sz="1600" dirty="0">
                <a:solidFill>
                  <a:schemeClr val="bg1"/>
                </a:solidFill>
              </a:rPr>
              <a:t> JSON-</a:t>
            </a:r>
            <a:r>
              <a:rPr lang="en-US" altLang="en-US" sz="1600" dirty="0" err="1">
                <a:solidFill>
                  <a:schemeClr val="bg1"/>
                </a:solidFill>
              </a:rPr>
              <a:t>файла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на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предмет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возможных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логических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ошибок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согласно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правилам</a:t>
            </a:r>
            <a:r>
              <a:rPr lang="en-US" altLang="ru-RU" sz="1600" dirty="0">
                <a:solidFill>
                  <a:schemeClr val="bg1"/>
                </a:solidFill>
              </a:rPr>
              <a:t> BPMN-</a:t>
            </a:r>
            <a:r>
              <a:rPr lang="en-US" altLang="en-US" sz="1600" dirty="0" err="1">
                <a:solidFill>
                  <a:schemeClr val="bg1"/>
                </a:solidFill>
              </a:rPr>
              <a:t>нотации</a:t>
            </a:r>
            <a:r>
              <a:rPr lang="en-US" altLang="ru-RU" sz="16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en-US" altLang="ru-RU" sz="1600" dirty="0">
                <a:solidFill>
                  <a:schemeClr val="bg1"/>
                </a:solidFill>
              </a:rPr>
              <a:t>4. </a:t>
            </a:r>
            <a:r>
              <a:rPr lang="en-US" altLang="en-US" sz="1600" dirty="0">
                <a:solidFill>
                  <a:schemeClr val="bg1"/>
                </a:solidFill>
              </a:rPr>
              <a:t>В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случае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обнаружения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ошибок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в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структуре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ru-RU" altLang="en-US" sz="1600" dirty="0">
                <a:solidFill>
                  <a:schemeClr val="bg1"/>
                </a:solidFill>
              </a:rPr>
              <a:t>объекта </a:t>
            </a:r>
            <a:r>
              <a:rPr lang="en-US" altLang="en-US" sz="1600" dirty="0">
                <a:solidFill>
                  <a:schemeClr val="bg1"/>
                </a:solidFill>
              </a:rPr>
              <a:t>JSON</a:t>
            </a:r>
            <a:r>
              <a:rPr lang="ru-RU" altLang="en-US" sz="1600" dirty="0">
                <a:solidFill>
                  <a:schemeClr val="bg1"/>
                </a:solidFill>
              </a:rPr>
              <a:t> или логике процесса, то на агент вызывает инструмент, который исправляет такие ошибки</a:t>
            </a:r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en-US" altLang="ru-RU" sz="1600" dirty="0">
                <a:solidFill>
                  <a:schemeClr val="bg1"/>
                </a:solidFill>
              </a:rPr>
              <a:t>5.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Если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проверка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прошла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успешно</a:t>
            </a:r>
            <a:r>
              <a:rPr lang="en-US" altLang="ru-RU" sz="1600" dirty="0">
                <a:solidFill>
                  <a:schemeClr val="bg1"/>
                </a:solidFill>
              </a:rPr>
              <a:t>, </a:t>
            </a:r>
            <a:r>
              <a:rPr lang="ru-RU" altLang="ru-RU" sz="1600" dirty="0">
                <a:solidFill>
                  <a:schemeClr val="bg1"/>
                </a:solidFill>
              </a:rPr>
              <a:t>то диаграмма в формате </a:t>
            </a:r>
            <a:r>
              <a:rPr lang="en-US" altLang="ru-RU" sz="1600" dirty="0">
                <a:solidFill>
                  <a:schemeClr val="bg1"/>
                </a:solidFill>
              </a:rPr>
              <a:t>.</a:t>
            </a:r>
            <a:r>
              <a:rPr lang="en-US" altLang="ru-RU" sz="1600" dirty="0" err="1">
                <a:solidFill>
                  <a:schemeClr val="bg1"/>
                </a:solidFill>
              </a:rPr>
              <a:t>bpmn</a:t>
            </a:r>
            <a:r>
              <a:rPr lang="ru-RU" altLang="ru-RU" sz="1600" dirty="0">
                <a:solidFill>
                  <a:schemeClr val="bg1"/>
                </a:solidFill>
              </a:rPr>
              <a:t> формируется по </a:t>
            </a:r>
            <a:r>
              <a:rPr lang="en-US" altLang="ru-RU" sz="1600" dirty="0">
                <a:solidFill>
                  <a:schemeClr val="bg1"/>
                </a:solidFill>
              </a:rPr>
              <a:t>JSON, </a:t>
            </a:r>
            <a:r>
              <a:rPr lang="ru-RU" altLang="ru-RU" sz="1600" dirty="0">
                <a:solidFill>
                  <a:schemeClr val="bg1"/>
                </a:solidFill>
              </a:rPr>
              <a:t>который был сформирован с помощью агентов</a:t>
            </a:r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316300" y="43200"/>
            <a:ext cx="4425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1F516"/>
                </a:solidFill>
              </a:rPr>
              <a:t>Функциональные возможности</a:t>
            </a:r>
            <a:endParaRPr sz="2000">
              <a:solidFill>
                <a:srgbClr val="B1F516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4175" y="565150"/>
            <a:ext cx="7064375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1600">
                <a:solidFill>
                  <a:schemeClr val="lt1"/>
                </a:solidFill>
              </a:rPr>
              <a:t>Возможности </a:t>
            </a:r>
            <a:r>
              <a:rPr lang="en-US" altLang="en-US" sz="1600">
                <a:solidFill>
                  <a:schemeClr val="lt1"/>
                </a:solidFill>
              </a:rPr>
              <a:t>систем</a:t>
            </a:r>
            <a:r>
              <a:rPr lang="ru-RU" altLang="en-US" sz="1600">
                <a:solidFill>
                  <a:schemeClr val="lt1"/>
                </a:solidFill>
              </a:rPr>
              <a:t>ы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06780" y="996315"/>
            <a:ext cx="7786370" cy="3818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en-US" sz="1600">
                <a:solidFill>
                  <a:schemeClr val="bg1"/>
                </a:solidFill>
              </a:rPr>
              <a:t>Процесс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вводится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в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виде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текста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на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русском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или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английском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языках</a:t>
            </a:r>
            <a:r>
              <a:rPr lang="en-US" altLang="ru-RU" sz="1600">
                <a:solidFill>
                  <a:schemeClr val="bg1"/>
                </a:solidFill>
              </a:rPr>
              <a:t>. </a:t>
            </a:r>
            <a:r>
              <a:rPr lang="en-US" altLang="en-US" sz="1600">
                <a:solidFill>
                  <a:schemeClr val="bg1"/>
                </a:solidFill>
              </a:rPr>
              <a:t>Дополнительно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возможна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поддержка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приема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голосовых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описаний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с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последующим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автоматическим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преобразованием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в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текстовую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форму</a:t>
            </a:r>
            <a:r>
              <a:rPr lang="en-US" altLang="ru-RU" sz="160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ru-RU" sz="1600">
              <a:solidFill>
                <a:schemeClr val="bg1"/>
              </a:solidFill>
            </a:endParaRPr>
          </a:p>
          <a:p>
            <a:pPr algn="just"/>
            <a:r>
              <a:rPr lang="en-US" altLang="en-US" sz="1600">
                <a:solidFill>
                  <a:schemeClr val="bg1"/>
                </a:solidFill>
              </a:rPr>
              <a:t>Генерация</a:t>
            </a:r>
            <a:r>
              <a:rPr lang="en-US" altLang="ru-RU" sz="1600">
                <a:solidFill>
                  <a:schemeClr val="bg1"/>
                </a:solidFill>
              </a:rPr>
              <a:t> JSON: </a:t>
            </a:r>
            <a:r>
              <a:rPr lang="en-US" altLang="en-US" sz="1600">
                <a:solidFill>
                  <a:schemeClr val="bg1"/>
                </a:solidFill>
              </a:rPr>
              <a:t>Создание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структурированного</a:t>
            </a:r>
            <a:r>
              <a:rPr lang="en-US" altLang="ru-RU" sz="1600">
                <a:solidFill>
                  <a:schemeClr val="bg1"/>
                </a:solidFill>
              </a:rPr>
              <a:t> JSON-</a:t>
            </a:r>
            <a:r>
              <a:rPr lang="en-US" altLang="en-US" sz="1600">
                <a:solidFill>
                  <a:schemeClr val="bg1"/>
                </a:solidFill>
              </a:rPr>
              <a:t>представления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процесса</a:t>
            </a:r>
            <a:r>
              <a:rPr lang="en-US" altLang="ru-RU" sz="160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ru-RU" sz="1600">
              <a:solidFill>
                <a:schemeClr val="bg1"/>
              </a:solidFill>
            </a:endParaRPr>
          </a:p>
          <a:p>
            <a:pPr algn="just"/>
            <a:r>
              <a:rPr lang="en-US" altLang="en-US" sz="1600">
                <a:solidFill>
                  <a:schemeClr val="bg1"/>
                </a:solidFill>
              </a:rPr>
              <a:t>Конвертация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в</a:t>
            </a:r>
            <a:r>
              <a:rPr lang="en-US" altLang="ru-RU" sz="1600">
                <a:solidFill>
                  <a:schemeClr val="bg1"/>
                </a:solidFill>
              </a:rPr>
              <a:t> BPMN: </a:t>
            </a:r>
            <a:r>
              <a:rPr lang="en-US" altLang="en-US" sz="1600">
                <a:solidFill>
                  <a:schemeClr val="bg1"/>
                </a:solidFill>
              </a:rPr>
              <a:t>Преобразование</a:t>
            </a:r>
            <a:r>
              <a:rPr lang="en-US" altLang="ru-RU" sz="1600">
                <a:solidFill>
                  <a:schemeClr val="bg1"/>
                </a:solidFill>
              </a:rPr>
              <a:t> JSON </a:t>
            </a:r>
            <a:r>
              <a:rPr lang="en-US" altLang="en-US" sz="1600">
                <a:solidFill>
                  <a:schemeClr val="bg1"/>
                </a:solidFill>
              </a:rPr>
              <a:t>в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стандартный</a:t>
            </a:r>
            <a:r>
              <a:rPr lang="en-US" altLang="ru-RU" sz="1600">
                <a:solidFill>
                  <a:schemeClr val="bg1"/>
                </a:solidFill>
              </a:rPr>
              <a:t> BPMN 2.0 </a:t>
            </a:r>
            <a:r>
              <a:rPr lang="en-US" altLang="en-US" sz="1600">
                <a:solidFill>
                  <a:schemeClr val="bg1"/>
                </a:solidFill>
              </a:rPr>
              <a:t>формат</a:t>
            </a:r>
            <a:r>
              <a:rPr lang="en-US" altLang="ru-RU" sz="160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ru-RU" sz="1600">
              <a:solidFill>
                <a:schemeClr val="bg1"/>
              </a:solidFill>
            </a:endParaRPr>
          </a:p>
          <a:p>
            <a:pPr algn="just"/>
            <a:r>
              <a:rPr lang="en-US" altLang="en-US" sz="1600">
                <a:solidFill>
                  <a:schemeClr val="bg1"/>
                </a:solidFill>
              </a:rPr>
              <a:t>Визуализация</a:t>
            </a:r>
            <a:r>
              <a:rPr lang="en-US" altLang="ru-RU" sz="1600">
                <a:solidFill>
                  <a:schemeClr val="bg1"/>
                </a:solidFill>
              </a:rPr>
              <a:t>: </a:t>
            </a:r>
            <a:r>
              <a:rPr lang="en-US" altLang="en-US" sz="1600">
                <a:solidFill>
                  <a:schemeClr val="bg1"/>
                </a:solidFill>
              </a:rPr>
              <a:t>Отображение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сгенерированной</a:t>
            </a:r>
            <a:r>
              <a:rPr lang="en-US" altLang="ru-RU" sz="1600">
                <a:solidFill>
                  <a:schemeClr val="bg1"/>
                </a:solidFill>
              </a:rPr>
              <a:t> BPMN-</a:t>
            </a:r>
            <a:r>
              <a:rPr lang="en-US" altLang="en-US" sz="1600">
                <a:solidFill>
                  <a:schemeClr val="bg1"/>
                </a:solidFill>
              </a:rPr>
              <a:t>диаграммы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в</a:t>
            </a:r>
            <a:r>
              <a:rPr lang="en-US" altLang="ru-RU" sz="1600">
                <a:solidFill>
                  <a:schemeClr val="bg1"/>
                </a:solidFill>
              </a:rPr>
              <a:t> </a:t>
            </a:r>
            <a:r>
              <a:rPr lang="en-US" altLang="en-US" sz="1600">
                <a:solidFill>
                  <a:schemeClr val="bg1"/>
                </a:solidFill>
              </a:rPr>
              <a:t>веб</a:t>
            </a:r>
            <a:r>
              <a:rPr lang="en-US" altLang="ru-RU" sz="1600">
                <a:solidFill>
                  <a:schemeClr val="bg1"/>
                </a:solidFill>
              </a:rPr>
              <a:t>-</a:t>
            </a:r>
            <a:r>
              <a:rPr lang="en-US" altLang="en-US" sz="1600">
                <a:solidFill>
                  <a:schemeClr val="bg1"/>
                </a:solidFill>
              </a:rPr>
              <a:t>интерфейсе</a:t>
            </a:r>
            <a:r>
              <a:rPr lang="en-US" altLang="ru-RU" sz="16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8" name="Google Shape;138;p23" title="Стрелка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9425" y="1169035"/>
            <a:ext cx="36004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8;p23" title="Стрелка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9425" y="2187575"/>
            <a:ext cx="36004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23" title="Стрелка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9425" y="2697480"/>
            <a:ext cx="36004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8;p23" title="Стрелка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9425" y="3320415"/>
            <a:ext cx="360045" cy="33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316300" y="43200"/>
            <a:ext cx="232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1F516"/>
                </a:solidFill>
              </a:rPr>
              <a:t>Преимущества</a:t>
            </a:r>
            <a:endParaRPr sz="2000">
              <a:solidFill>
                <a:srgbClr val="B1F516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4175" y="565150"/>
            <a:ext cx="7064375" cy="431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>
                <a:solidFill>
                  <a:schemeClr val="lt1"/>
                </a:solidFill>
              </a:rPr>
              <a:t>Почему</a:t>
            </a:r>
            <a:r>
              <a:rPr lang="en-US" altLang="ru-RU" sz="1600">
                <a:solidFill>
                  <a:schemeClr val="lt1"/>
                </a:solidFill>
              </a:rPr>
              <a:t> </a:t>
            </a:r>
            <a:r>
              <a:rPr lang="en-US" altLang="en-US" sz="1600">
                <a:solidFill>
                  <a:schemeClr val="lt1"/>
                </a:solidFill>
              </a:rPr>
              <a:t>наша</a:t>
            </a:r>
            <a:r>
              <a:rPr lang="en-US" altLang="ru-RU" sz="1600">
                <a:solidFill>
                  <a:schemeClr val="lt1"/>
                </a:solidFill>
              </a:rPr>
              <a:t> </a:t>
            </a:r>
            <a:r>
              <a:rPr lang="en-US" altLang="en-US" sz="1600">
                <a:solidFill>
                  <a:schemeClr val="lt1"/>
                </a:solidFill>
              </a:rPr>
              <a:t>разработка</a:t>
            </a:r>
            <a:r>
              <a:rPr lang="en-US" altLang="ru-RU" sz="1600">
                <a:solidFill>
                  <a:schemeClr val="lt1"/>
                </a:solidFill>
              </a:rPr>
              <a:t> </a:t>
            </a:r>
            <a:r>
              <a:rPr lang="en-US" altLang="en-US" sz="1600">
                <a:solidFill>
                  <a:schemeClr val="lt1"/>
                </a:solidFill>
              </a:rPr>
              <a:t>представляет</a:t>
            </a:r>
            <a:r>
              <a:rPr lang="en-US" altLang="ru-RU" sz="1600">
                <a:solidFill>
                  <a:schemeClr val="lt1"/>
                </a:solidFill>
              </a:rPr>
              <a:t> </a:t>
            </a:r>
            <a:r>
              <a:rPr lang="en-US" altLang="en-US" sz="1600">
                <a:solidFill>
                  <a:schemeClr val="lt1"/>
                </a:solidFill>
              </a:rPr>
              <a:t>собой</a:t>
            </a:r>
            <a:r>
              <a:rPr lang="en-US" altLang="ru-RU" sz="1600">
                <a:solidFill>
                  <a:schemeClr val="lt1"/>
                </a:solidFill>
              </a:rPr>
              <a:t> </a:t>
            </a:r>
            <a:r>
              <a:rPr lang="en-US" altLang="en-US" sz="1600">
                <a:solidFill>
                  <a:schemeClr val="lt1"/>
                </a:solidFill>
              </a:rPr>
              <a:t>значительный</a:t>
            </a:r>
            <a:r>
              <a:rPr lang="en-US" altLang="ru-RU" sz="1600">
                <a:solidFill>
                  <a:schemeClr val="lt1"/>
                </a:solidFill>
              </a:rPr>
              <a:t> </a:t>
            </a:r>
            <a:r>
              <a:rPr lang="en-US" altLang="en-US" sz="1600">
                <a:solidFill>
                  <a:schemeClr val="lt1"/>
                </a:solidFill>
              </a:rPr>
              <a:t>прогресс</a:t>
            </a:r>
            <a:r>
              <a:rPr lang="en-US" altLang="ru-RU" sz="1600">
                <a:solidFill>
                  <a:schemeClr val="lt1"/>
                </a:solidFill>
              </a:rPr>
              <a:t>?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06780" y="1024890"/>
            <a:ext cx="7786370" cy="3818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en-US" sz="1600" dirty="0" err="1">
                <a:solidFill>
                  <a:schemeClr val="bg1"/>
                </a:solidFill>
              </a:rPr>
              <a:t>Доступность</a:t>
            </a:r>
            <a:r>
              <a:rPr lang="en-US" altLang="ru-RU" sz="1600" dirty="0">
                <a:solidFill>
                  <a:schemeClr val="bg1"/>
                </a:solidFill>
              </a:rPr>
              <a:t>: </a:t>
            </a:r>
            <a:r>
              <a:rPr lang="en-US" altLang="en-US" sz="1600" dirty="0" err="1">
                <a:solidFill>
                  <a:schemeClr val="bg1"/>
                </a:solidFill>
              </a:rPr>
              <a:t>создание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базового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уровня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моделей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возможно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даже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без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углубленных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познаний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в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нотации</a:t>
            </a:r>
            <a:r>
              <a:rPr lang="en-US" altLang="ru-RU" sz="1600" dirty="0">
                <a:solidFill>
                  <a:schemeClr val="bg1"/>
                </a:solidFill>
              </a:rPr>
              <a:t> BPMN.</a:t>
            </a: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en-US" altLang="en-US" sz="1600" dirty="0" err="1">
                <a:solidFill>
                  <a:schemeClr val="bg1"/>
                </a:solidFill>
              </a:rPr>
              <a:t>Скорость</a:t>
            </a:r>
            <a:r>
              <a:rPr lang="en-US" altLang="ru-RU" sz="1600" dirty="0">
                <a:solidFill>
                  <a:schemeClr val="bg1"/>
                </a:solidFill>
              </a:rPr>
              <a:t>: </a:t>
            </a:r>
            <a:r>
              <a:rPr lang="en-US" altLang="en-US" sz="1600" dirty="0" err="1">
                <a:solidFill>
                  <a:schemeClr val="bg1"/>
                </a:solidFill>
              </a:rPr>
              <a:t>многократное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повышение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скорости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формирования</a:t>
            </a:r>
            <a:r>
              <a:rPr lang="en-US" altLang="ru-RU" sz="1600" dirty="0">
                <a:solidFill>
                  <a:schemeClr val="bg1"/>
                </a:solidFill>
              </a:rPr>
              <a:t> BPMN-</a:t>
            </a:r>
            <a:r>
              <a:rPr lang="en-US" altLang="en-US" sz="1600" dirty="0" err="1">
                <a:solidFill>
                  <a:schemeClr val="bg1"/>
                </a:solidFill>
              </a:rPr>
              <a:t>диаграмм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относительно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традиционного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ручного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метода</a:t>
            </a:r>
            <a:r>
              <a:rPr lang="en-US" altLang="ru-RU" sz="16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  <a:p>
            <a:pPr algn="just"/>
            <a:r>
              <a:rPr lang="en-US" altLang="en-US" sz="1600" dirty="0" err="1">
                <a:solidFill>
                  <a:schemeClr val="bg1"/>
                </a:solidFill>
              </a:rPr>
              <a:t>Раннее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обнаружение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ошибок</a:t>
            </a:r>
            <a:r>
              <a:rPr lang="en-US" altLang="ru-RU" sz="1600" dirty="0">
                <a:solidFill>
                  <a:schemeClr val="bg1"/>
                </a:solidFill>
              </a:rPr>
              <a:t>: </a:t>
            </a:r>
            <a:r>
              <a:rPr lang="en-US" altLang="en-US" sz="1600" dirty="0" err="1">
                <a:solidFill>
                  <a:schemeClr val="bg1"/>
                </a:solidFill>
              </a:rPr>
              <a:t>Логические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ошибки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выявляются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построения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диаграммы</a:t>
            </a:r>
            <a:r>
              <a:rPr lang="en-US" altLang="ru-RU" sz="1600" dirty="0">
                <a:solidFill>
                  <a:schemeClr val="bg1"/>
                </a:solidFill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</a:rPr>
              <a:t>что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упрощает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их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исправление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algn="just"/>
            <a:endParaRPr lang="en-US" altLang="en-US" sz="1600" dirty="0">
              <a:solidFill>
                <a:schemeClr val="bg1"/>
              </a:solidFill>
            </a:endParaRPr>
          </a:p>
          <a:p>
            <a:pPr algn="just"/>
            <a:r>
              <a:rPr lang="en-US" altLang="en-US" sz="1600" dirty="0" err="1">
                <a:solidFill>
                  <a:schemeClr val="bg1"/>
                </a:solidFill>
              </a:rPr>
              <a:t>Удобство</a:t>
            </a:r>
            <a:r>
              <a:rPr lang="en-US" altLang="ru-RU" sz="1600" dirty="0">
                <a:solidFill>
                  <a:schemeClr val="bg1"/>
                </a:solidFill>
              </a:rPr>
              <a:t>: </a:t>
            </a:r>
            <a:r>
              <a:rPr lang="en-US" altLang="en-US" sz="1600" dirty="0" err="1">
                <a:solidFill>
                  <a:schemeClr val="bg1"/>
                </a:solidFill>
              </a:rPr>
              <a:t>естественный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язык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становится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основным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средством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взаимодействия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с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системой</a:t>
            </a:r>
            <a:r>
              <a:rPr lang="en-US" altLang="ru-RU" sz="1600" dirty="0">
                <a:solidFill>
                  <a:schemeClr val="bg1"/>
                </a:solidFill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</a:rPr>
              <a:t>позволяя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вводить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данные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как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текстом</a:t>
            </a:r>
            <a:r>
              <a:rPr lang="en-US" altLang="ru-RU" sz="1600" dirty="0">
                <a:solidFill>
                  <a:schemeClr val="bg1"/>
                </a:solidFill>
              </a:rPr>
              <a:t>, </a:t>
            </a:r>
            <a:r>
              <a:rPr lang="en-US" altLang="en-US" sz="1600" dirty="0" err="1">
                <a:solidFill>
                  <a:schemeClr val="bg1"/>
                </a:solidFill>
              </a:rPr>
              <a:t>так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и</a:t>
            </a:r>
            <a:r>
              <a:rPr lang="en-US" altLang="ru-RU" sz="1600" dirty="0">
                <a:solidFill>
                  <a:schemeClr val="bg1"/>
                </a:solidFill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</a:rPr>
              <a:t>голосом</a:t>
            </a:r>
            <a:r>
              <a:rPr lang="en-US" altLang="ru-RU" sz="16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altLang="ru-RU" sz="1600" dirty="0">
              <a:solidFill>
                <a:schemeClr val="bg1"/>
              </a:solidFill>
            </a:endParaRPr>
          </a:p>
        </p:txBody>
      </p:sp>
      <p:pic>
        <p:nvPicPr>
          <p:cNvPr id="138" name="Google Shape;138;p23" title="Стрелка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9425" y="1169035"/>
            <a:ext cx="36004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8;p23" title="Стрелка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9425" y="1898015"/>
            <a:ext cx="36004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8;p23" title="Стрелка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9425" y="2766060"/>
            <a:ext cx="360045" cy="33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8;p23" title="Стрелка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79425" y="3432175"/>
            <a:ext cx="360045" cy="33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659</Words>
  <Application>Microsoft Office PowerPoint</Application>
  <PresentationFormat>Экран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Consolas</vt:lpstr>
      <vt:lpstr>Manrope</vt:lpstr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G G</cp:lastModifiedBy>
  <cp:revision>16</cp:revision>
  <dcterms:created xsi:type="dcterms:W3CDTF">2025-04-25T17:34:07Z</dcterms:created>
  <dcterms:modified xsi:type="dcterms:W3CDTF">2025-09-27T19:44:48Z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86619B2B4EFB4061BDEAC6856215AAD9_12</vt:lpwstr>
  </property>
  <property fmtid="{D5CDD505-2E9C-101B-9397-08002B2CF9AE}" pid="3" name="KSOProductBuildVer">
    <vt:lpwstr>1049-12.2.0.20795</vt:lpwstr>
  </property>
</Properties>
</file>