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017C-0E5D-4D7B-8C06-78EB050A68A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F0CB-09B3-4EE0-8026-F00D7DF7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5845"/>
            <a:ext cx="9144000" cy="2387600"/>
          </a:xfrm>
        </p:spPr>
        <p:txBody>
          <a:bodyPr/>
          <a:lstStyle/>
          <a:p>
            <a:r>
              <a:rPr lang="en-US" dirty="0"/>
              <a:t>A method to mitigate the Code-Reuse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093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Niranjan Singh</a:t>
            </a:r>
          </a:p>
          <a:p>
            <a:pPr algn="r"/>
            <a:r>
              <a:rPr lang="en-US" sz="2800" dirty="0" smtClean="0"/>
              <a:t>Sr. No. 11170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5161" y="5202238"/>
            <a:ext cx="4330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Advisor – Prof. R C Hansdah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0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8313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randomize </a:t>
            </a:r>
            <a:r>
              <a:rPr lang="en-US" sz="2400" dirty="0"/>
              <a:t>the base address of all the process areas </a:t>
            </a:r>
            <a:r>
              <a:rPr lang="en-US" sz="2400" dirty="0" smtClean="0"/>
              <a:t>like text</a:t>
            </a:r>
            <a:r>
              <a:rPr lang="en-US" sz="2400" dirty="0"/>
              <a:t>, data, </a:t>
            </a:r>
            <a:r>
              <a:rPr lang="en-US" sz="2400" dirty="0" err="1"/>
              <a:t>bss</a:t>
            </a:r>
            <a:r>
              <a:rPr lang="en-US" sz="2400" dirty="0"/>
              <a:t>, libraries, etc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prevented </a:t>
            </a:r>
            <a:r>
              <a:rPr lang="en-US" sz="2400" dirty="0"/>
              <a:t>the return-to-</a:t>
            </a:r>
            <a:r>
              <a:rPr lang="en-US" sz="2400" dirty="0" err="1"/>
              <a:t>libc</a:t>
            </a:r>
            <a:r>
              <a:rPr lang="en-US" sz="2400" dirty="0"/>
              <a:t> </a:t>
            </a:r>
            <a:r>
              <a:rPr lang="en-US" sz="2400" dirty="0" smtClean="0"/>
              <a:t>attacks.</a:t>
            </a:r>
          </a:p>
          <a:p>
            <a:r>
              <a:rPr lang="en-US" sz="2400" dirty="0" smtClean="0"/>
              <a:t>Used by almost all modern OS.</a:t>
            </a:r>
          </a:p>
          <a:p>
            <a:r>
              <a:rPr lang="en-US" sz="2400" dirty="0" smtClean="0"/>
              <a:t>Bypassed by brute-force on 32-bit systems.</a:t>
            </a:r>
          </a:p>
          <a:p>
            <a:r>
              <a:rPr lang="en-US" sz="2400" dirty="0" smtClean="0"/>
              <a:t>vulnerable to memory discloser attacks i.e., a single pointer leak may lead to the failure of whole ASLR.</a:t>
            </a:r>
            <a:endParaRPr lang="en-US" sz="2400" dirty="0" smtClean="0"/>
          </a:p>
          <a:p>
            <a:r>
              <a:rPr lang="en-US" sz="2400" dirty="0" smtClean="0"/>
              <a:t>ASLR on 64-bit with fine-grained randomization proposed</a:t>
            </a:r>
          </a:p>
          <a:p>
            <a:pPr lvl="1"/>
            <a:r>
              <a:rPr lang="en-US" sz="2000" dirty="0" smtClean="0"/>
              <a:t>Randomization done even at basic block level.</a:t>
            </a:r>
          </a:p>
          <a:p>
            <a:pPr lvl="1"/>
            <a:r>
              <a:rPr lang="en-US" sz="2000" dirty="0" smtClean="0"/>
              <a:t>Bypassed on Linux using offset2lib vulnerability.</a:t>
            </a:r>
            <a:endParaRPr lang="en-US" sz="1600" dirty="0" smtClean="0"/>
          </a:p>
          <a:p>
            <a:r>
              <a:rPr lang="en-US" sz="2400" dirty="0" smtClean="0"/>
              <a:t>Methods like ASLR-Guard proposed to prevent ASLR.</a:t>
            </a:r>
          </a:p>
        </p:txBody>
      </p:sp>
    </p:spTree>
    <p:extLst>
      <p:ext uri="{BB962C8B-B14F-4D97-AF65-F5344CB8AC3E}">
        <p14:creationId xmlns:p14="http://schemas.microsoft.com/office/powerpoint/2010/main" val="1861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7" y="365125"/>
            <a:ext cx="10795379" cy="1325563"/>
          </a:xfrm>
        </p:spPr>
        <p:txBody>
          <a:bodyPr/>
          <a:lstStyle/>
          <a:p>
            <a:pPr algn="ctr"/>
            <a:r>
              <a:rPr lang="en-US" dirty="0"/>
              <a:t>Advanced </a:t>
            </a:r>
            <a:r>
              <a:rPr lang="en-US" dirty="0" smtClean="0"/>
              <a:t>Offensive </a:t>
            </a:r>
            <a:r>
              <a:rPr lang="en-US" dirty="0"/>
              <a:t>and </a:t>
            </a:r>
            <a:r>
              <a:rPr lang="en-US" dirty="0" smtClean="0"/>
              <a:t>Defensive </a:t>
            </a:r>
            <a:r>
              <a:rPr lang="en-US"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Just-In-Time Code Reuse</a:t>
            </a:r>
          </a:p>
          <a:p>
            <a:pPr lvl="1"/>
            <a:r>
              <a:rPr lang="en-US" dirty="0" smtClean="0"/>
              <a:t>Uses the single leaked code pointer to get address layout of application recursively at runtime.</a:t>
            </a:r>
          </a:p>
          <a:p>
            <a:r>
              <a:rPr lang="en-US" dirty="0"/>
              <a:t>HAFIX: Hardware-Assisted </a:t>
            </a:r>
            <a:r>
              <a:rPr lang="en-US" dirty="0" smtClean="0"/>
              <a:t>Flow Integrity Extension</a:t>
            </a:r>
          </a:p>
          <a:p>
            <a:pPr lvl="1"/>
            <a:r>
              <a:rPr lang="en-US" dirty="0"/>
              <a:t>hardware based Backward-edge CFI </a:t>
            </a:r>
            <a:r>
              <a:rPr lang="en-US" dirty="0" smtClean="0"/>
              <a:t>approach.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return is </a:t>
            </a:r>
            <a:r>
              <a:rPr lang="en-US" dirty="0"/>
              <a:t>allowed to only target a call </a:t>
            </a:r>
            <a:r>
              <a:rPr lang="en-US" dirty="0" smtClean="0"/>
              <a:t>preceded instruction </a:t>
            </a:r>
            <a:r>
              <a:rPr lang="en-US" dirty="0"/>
              <a:t>in a function that is currently </a:t>
            </a:r>
            <a:r>
              <a:rPr lang="en-US" dirty="0" smtClean="0"/>
              <a:t>active.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4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is to prevent the discovery of stack pivot gadget.</a:t>
            </a:r>
          </a:p>
          <a:p>
            <a:r>
              <a:rPr lang="en-US" dirty="0" smtClean="0"/>
              <a:t>stack pivot gadget</a:t>
            </a:r>
          </a:p>
          <a:p>
            <a:pPr lvl="1"/>
            <a:r>
              <a:rPr lang="en-US" dirty="0" smtClean="0"/>
              <a:t>modifies stack pointer to point it to attacker payload.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xchg</a:t>
            </a:r>
            <a:r>
              <a:rPr lang="en-US" dirty="0" smtClean="0"/>
              <a:t>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; ret</a:t>
            </a:r>
          </a:p>
          <a:p>
            <a:r>
              <a:rPr lang="en-US" dirty="0" smtClean="0"/>
              <a:t>After loading application, search for stack pivot gadgets.</a:t>
            </a:r>
          </a:p>
          <a:p>
            <a:r>
              <a:rPr lang="en-US" dirty="0" smtClean="0"/>
              <a:t>Store in table and encrypt them.</a:t>
            </a:r>
          </a:p>
          <a:p>
            <a:r>
              <a:rPr lang="en-US" dirty="0" smtClean="0"/>
              <a:t>Replace their location in code by a pointer to the table.</a:t>
            </a:r>
          </a:p>
          <a:p>
            <a:r>
              <a:rPr lang="en-US" dirty="0" smtClean="0"/>
              <a:t>Do decryption only for valid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Code-reuse attacks are one of the most prominent security exploits present.</a:t>
            </a:r>
          </a:p>
          <a:p>
            <a:r>
              <a:rPr lang="en-US" dirty="0" smtClean="0"/>
              <a:t>No single approach is a silver bullet in defending these.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future we intend to implement our approach against code-reuse attacks.</a:t>
            </a:r>
          </a:p>
          <a:p>
            <a:r>
              <a:rPr lang="en-US" dirty="0" smtClean="0"/>
              <a:t>Will focus on security of encryption key.</a:t>
            </a:r>
          </a:p>
          <a:p>
            <a:r>
              <a:rPr lang="en-US" dirty="0" smtClean="0"/>
              <a:t>Consideration on performance of decryption.</a:t>
            </a:r>
          </a:p>
        </p:txBody>
      </p:sp>
    </p:spTree>
    <p:extLst>
      <p:ext uri="{BB962C8B-B14F-4D97-AF65-F5344CB8AC3E}">
        <p14:creationId xmlns:p14="http://schemas.microsoft.com/office/powerpoint/2010/main" val="17073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Aleph One. Smashing the stack for fun and </a:t>
            </a:r>
            <a:r>
              <a:rPr lang="en-US" dirty="0" smtClean="0"/>
              <a:t>profit. </a:t>
            </a:r>
            <a:r>
              <a:rPr lang="fr-FR" dirty="0" err="1" smtClean="0"/>
              <a:t>Phrack</a:t>
            </a:r>
            <a:r>
              <a:rPr lang="fr-FR" dirty="0" smtClean="0"/>
              <a:t> </a:t>
            </a:r>
            <a:r>
              <a:rPr lang="fr-FR" dirty="0"/>
              <a:t>magazine, 7(49):</a:t>
            </a:r>
            <a:r>
              <a:rPr lang="fr-FR" dirty="0" smtClean="0"/>
              <a:t>14-16</a:t>
            </a:r>
            <a:r>
              <a:rPr lang="fr-FR" dirty="0"/>
              <a:t>, 1996</a:t>
            </a:r>
            <a:r>
              <a:rPr lang="fr-FR" dirty="0" smtClean="0"/>
              <a:t>.</a:t>
            </a:r>
          </a:p>
          <a:p>
            <a:r>
              <a:rPr lang="en-US" dirty="0" err="1"/>
              <a:t>PaX</a:t>
            </a:r>
            <a:r>
              <a:rPr lang="en-US" dirty="0"/>
              <a:t> Team. </a:t>
            </a:r>
            <a:r>
              <a:rPr lang="en-US" dirty="0" err="1"/>
              <a:t>Pax</a:t>
            </a:r>
            <a:r>
              <a:rPr lang="en-US" dirty="0"/>
              <a:t> address space layout </a:t>
            </a:r>
            <a:r>
              <a:rPr lang="en-US" dirty="0" smtClean="0"/>
              <a:t>randomization </a:t>
            </a:r>
            <a:r>
              <a:rPr lang="en-US" dirty="0"/>
              <a:t>(</a:t>
            </a:r>
            <a:r>
              <a:rPr lang="en-US" dirty="0" err="1"/>
              <a:t>aslr</a:t>
            </a:r>
            <a:r>
              <a:rPr lang="en-US" dirty="0"/>
              <a:t>), 2003</a:t>
            </a:r>
            <a:r>
              <a:rPr lang="en-US" dirty="0" smtClean="0"/>
              <a:t>.</a:t>
            </a:r>
          </a:p>
          <a:p>
            <a:r>
              <a:rPr lang="en-US" dirty="0"/>
              <a:t>Kevin Z </a:t>
            </a:r>
            <a:r>
              <a:rPr lang="en-US" dirty="0" smtClean="0"/>
              <a:t>Snow et al. </a:t>
            </a:r>
            <a:r>
              <a:rPr lang="en-US" dirty="0"/>
              <a:t>Just-in-time </a:t>
            </a:r>
            <a:r>
              <a:rPr lang="en-US" dirty="0" smtClean="0"/>
              <a:t>code reuse</a:t>
            </a:r>
            <a:r>
              <a:rPr lang="en-US" dirty="0"/>
              <a:t>: On the </a:t>
            </a:r>
            <a:r>
              <a:rPr lang="en-US" dirty="0" err="1"/>
              <a:t>eectiveness</a:t>
            </a:r>
            <a:r>
              <a:rPr lang="en-US" dirty="0"/>
              <a:t> of ne-grained </a:t>
            </a:r>
            <a:r>
              <a:rPr lang="en-US" dirty="0" smtClean="0"/>
              <a:t>address space </a:t>
            </a:r>
            <a:r>
              <a:rPr lang="en-US" dirty="0"/>
              <a:t>layout randomization. In Security and </a:t>
            </a:r>
            <a:r>
              <a:rPr lang="en-US" dirty="0" smtClean="0"/>
              <a:t>Privacy </a:t>
            </a:r>
            <a:r>
              <a:rPr lang="en-US" dirty="0"/>
              <a:t>(SP), 2013 IEEE Symposium on, pages </a:t>
            </a:r>
            <a:r>
              <a:rPr lang="en-US" dirty="0" smtClean="0"/>
              <a:t>574-588</a:t>
            </a:r>
            <a:r>
              <a:rPr lang="en-US" dirty="0"/>
              <a:t>. IEEE, 2013</a:t>
            </a:r>
            <a:r>
              <a:rPr lang="en-US" dirty="0" smtClean="0"/>
              <a:t>.</a:t>
            </a:r>
          </a:p>
          <a:p>
            <a:r>
              <a:rPr lang="en-US" dirty="0" smtClean="0"/>
              <a:t>M L </a:t>
            </a:r>
            <a:r>
              <a:rPr lang="en-US" dirty="0" err="1" smtClean="0"/>
              <a:t>Davi</a:t>
            </a:r>
            <a:r>
              <a:rPr lang="en-US" dirty="0" smtClean="0"/>
              <a:t> et al. </a:t>
            </a:r>
            <a:r>
              <a:rPr lang="en-US" dirty="0" err="1" smtClean="0"/>
              <a:t>Haxfix</a:t>
            </a:r>
            <a:r>
              <a:rPr lang="en-US" dirty="0" smtClean="0"/>
              <a:t>: Hardware-assisted flow </a:t>
            </a:r>
            <a:r>
              <a:rPr lang="en-US" dirty="0"/>
              <a:t>integrity extension. 2015</a:t>
            </a:r>
            <a:r>
              <a:rPr lang="en-US" dirty="0" smtClean="0"/>
              <a:t>.</a:t>
            </a:r>
          </a:p>
          <a:p>
            <a:r>
              <a:rPr lang="en-US" dirty="0"/>
              <a:t>Ahmad-Reza </a:t>
            </a:r>
            <a:r>
              <a:rPr lang="en-US" dirty="0" smtClean="0"/>
              <a:t>S et al. </a:t>
            </a:r>
            <a:r>
              <a:rPr lang="en-US" dirty="0"/>
              <a:t>Securing legacy software against </a:t>
            </a:r>
            <a:r>
              <a:rPr lang="en-US" dirty="0" smtClean="0"/>
              <a:t>real </a:t>
            </a:r>
            <a:r>
              <a:rPr lang="fr-FR" dirty="0" smtClean="0"/>
              <a:t>world </a:t>
            </a:r>
            <a:r>
              <a:rPr lang="fr-FR" dirty="0"/>
              <a:t>code-</a:t>
            </a:r>
            <a:r>
              <a:rPr lang="fr-FR" dirty="0" err="1"/>
              <a:t>reuse</a:t>
            </a:r>
            <a:r>
              <a:rPr lang="fr-FR" dirty="0"/>
              <a:t> </a:t>
            </a:r>
            <a:r>
              <a:rPr lang="fr-FR" dirty="0" smtClean="0"/>
              <a:t>exploits</a:t>
            </a:r>
            <a:r>
              <a:rPr lang="fr-FR" dirty="0"/>
              <a:t>: </a:t>
            </a:r>
            <a:r>
              <a:rPr lang="fr-FR" dirty="0" err="1"/>
              <a:t>Utopia</a:t>
            </a:r>
            <a:r>
              <a:rPr lang="fr-FR" dirty="0"/>
              <a:t>, </a:t>
            </a:r>
            <a:r>
              <a:rPr lang="fr-FR" dirty="0" err="1"/>
              <a:t>alchemy</a:t>
            </a:r>
            <a:r>
              <a:rPr lang="fr-FR" dirty="0"/>
              <a:t>, </a:t>
            </a:r>
            <a:r>
              <a:rPr lang="fr-FR" dirty="0" smtClean="0"/>
              <a:t>or </a:t>
            </a:r>
            <a:r>
              <a:rPr lang="en-US" dirty="0" smtClean="0"/>
              <a:t>possible </a:t>
            </a:r>
            <a:r>
              <a:rPr lang="en-US" dirty="0"/>
              <a:t>future? In Proceedings of the 10th </a:t>
            </a:r>
            <a:r>
              <a:rPr lang="en-US" dirty="0" smtClean="0"/>
              <a:t>ACM Symposium </a:t>
            </a:r>
            <a:r>
              <a:rPr lang="en-US" dirty="0"/>
              <a:t>on Information, Computer and </a:t>
            </a:r>
            <a:r>
              <a:rPr lang="en-US" dirty="0" smtClean="0"/>
              <a:t>Communications </a:t>
            </a:r>
            <a:r>
              <a:rPr lang="en-US" dirty="0"/>
              <a:t>Security, pages </a:t>
            </a:r>
            <a:r>
              <a:rPr lang="en-US" dirty="0" smtClean="0"/>
              <a:t>55-61</a:t>
            </a:r>
            <a:r>
              <a:rPr lang="en-US" dirty="0"/>
              <a:t>. ACM, 2015.</a:t>
            </a:r>
          </a:p>
        </p:txBody>
      </p:sp>
    </p:spTree>
    <p:extLst>
      <p:ext uri="{BB962C8B-B14F-4D97-AF65-F5344CB8AC3E}">
        <p14:creationId xmlns:p14="http://schemas.microsoft.com/office/powerpoint/2010/main" val="19150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02" y="25624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Applications use call Stack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Structure of </a:t>
            </a:r>
            <a:r>
              <a:rPr lang="en-US" sz="2400" dirty="0" smtClean="0"/>
              <a:t>call Stack shown below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19" y="2884247"/>
            <a:ext cx="4946179" cy="36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>
            <a:normAutofit/>
          </a:bodyPr>
          <a:lstStyle/>
          <a:p>
            <a:r>
              <a:rPr lang="en-US" sz="2400" dirty="0"/>
              <a:t>Consider a small C language subroutine with </a:t>
            </a:r>
            <a:r>
              <a:rPr lang="en-US" sz="2400" dirty="0" smtClean="0"/>
              <a:t>one local </a:t>
            </a:r>
            <a:r>
              <a:rPr lang="en-US" sz="2400" dirty="0"/>
              <a:t>variable </a:t>
            </a:r>
            <a:r>
              <a:rPr lang="en-US" sz="2400" dirty="0" smtClean="0"/>
              <a:t>buffer[12].</a:t>
            </a:r>
          </a:p>
          <a:p>
            <a:r>
              <a:rPr lang="en-US" sz="2400" dirty="0" err="1" smtClean="0"/>
              <a:t>strcpy</a:t>
            </a:r>
            <a:r>
              <a:rPr lang="en-US" sz="2400" dirty="0" smtClean="0"/>
              <a:t>() used to fill it.</a:t>
            </a:r>
          </a:p>
          <a:p>
            <a:pPr lvl="1"/>
            <a:r>
              <a:rPr lang="en-US" sz="2000" dirty="0" smtClean="0"/>
              <a:t>Does not check bounds and overwrites other locations.</a:t>
            </a:r>
          </a:p>
          <a:p>
            <a:endParaRPr lang="en-US" sz="2400" dirty="0"/>
          </a:p>
          <a:p>
            <a:r>
              <a:rPr lang="en-US" sz="2400" dirty="0" err="1" smtClean="0"/>
              <a:t>Shellcode</a:t>
            </a:r>
            <a:r>
              <a:rPr lang="en-US" sz="2400" dirty="0" smtClean="0"/>
              <a:t> placed at location 0x80484cd.</a:t>
            </a:r>
          </a:p>
          <a:p>
            <a:r>
              <a:rPr lang="en-US" sz="2400" dirty="0" smtClean="0"/>
              <a:t>Input be </a:t>
            </a:r>
            <a:r>
              <a:rPr lang="pt-BR" sz="2400" dirty="0"/>
              <a:t>"A"*12 +"A"*4 </a:t>
            </a:r>
            <a:r>
              <a:rPr lang="pt-BR" sz="2400" dirty="0" smtClean="0"/>
              <a:t>+“\xcd\x84\x04\x08”</a:t>
            </a:r>
          </a:p>
          <a:p>
            <a:r>
              <a:rPr lang="pt-BR" sz="2400" dirty="0" smtClean="0"/>
              <a:t>First 12 fills buffer[12]</a:t>
            </a:r>
          </a:p>
          <a:p>
            <a:r>
              <a:rPr lang="pt-BR" sz="2400" dirty="0" smtClean="0"/>
              <a:t>Next 4 ovewrites frame pointer</a:t>
            </a:r>
          </a:p>
          <a:p>
            <a:r>
              <a:rPr lang="pt-BR" sz="2400" dirty="0" smtClean="0"/>
              <a:t>Next 4 overwrites return address</a:t>
            </a:r>
          </a:p>
          <a:p>
            <a:r>
              <a:rPr lang="pt-BR" sz="2400" dirty="0" smtClean="0"/>
              <a:t>Now function would return to injected code at </a:t>
            </a:r>
            <a:r>
              <a:rPr lang="en-US" sz="2400" dirty="0" smtClean="0"/>
              <a:t>0x80484cd.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8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49"/>
            <a:ext cx="10515600" cy="559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Stack after injection looks like-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10" y="1087453"/>
            <a:ext cx="5946093" cy="43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prevented by </a:t>
            </a:r>
            <a:r>
              <a:rPr lang="en-US" sz="2400" dirty="0"/>
              <a:t>Data execution prevention(DEP) </a:t>
            </a:r>
            <a:r>
              <a:rPr lang="en-US" sz="2400" dirty="0" smtClean="0"/>
              <a:t>technique.</a:t>
            </a:r>
          </a:p>
          <a:p>
            <a:r>
              <a:rPr lang="en-US" sz="2400" dirty="0" smtClean="0"/>
              <a:t>marks stack and heap segments as non-executable.</a:t>
            </a:r>
          </a:p>
          <a:p>
            <a:r>
              <a:rPr lang="en-US" sz="2400" dirty="0" smtClean="0"/>
              <a:t>used in almost every modern OS.</a:t>
            </a:r>
          </a:p>
          <a:p>
            <a:endParaRPr lang="en-US" sz="2400" dirty="0"/>
          </a:p>
          <a:p>
            <a:r>
              <a:rPr lang="en-US" sz="2400" dirty="0" smtClean="0"/>
              <a:t>Stack canary technique proposed, but shown to be bypassed.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4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Code-Reuse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Does not inject new code</a:t>
            </a:r>
          </a:p>
          <a:p>
            <a:r>
              <a:rPr lang="en-US" sz="2400" dirty="0" smtClean="0"/>
              <a:t>Uses code present in applications address space.</a:t>
            </a:r>
          </a:p>
          <a:p>
            <a:r>
              <a:rPr lang="en-US" sz="2400" dirty="0" smtClean="0"/>
              <a:t>Shown to be Turing-complete.</a:t>
            </a:r>
          </a:p>
          <a:p>
            <a:r>
              <a:rPr lang="en-US" sz="2400" dirty="0" smtClean="0"/>
              <a:t>Overwrite code pointers to direct control flow to attacker payload.</a:t>
            </a:r>
          </a:p>
          <a:p>
            <a:r>
              <a:rPr lang="en-US" sz="2400" dirty="0" smtClean="0"/>
              <a:t>Payload consists of series of return address pointing to gadgets.</a:t>
            </a:r>
          </a:p>
          <a:p>
            <a:r>
              <a:rPr lang="en-US" sz="2400" dirty="0" smtClean="0"/>
              <a:t>Gadgets - </a:t>
            </a:r>
            <a:r>
              <a:rPr lang="en-US" sz="2400" dirty="0"/>
              <a:t>atomic </a:t>
            </a:r>
            <a:r>
              <a:rPr lang="en-US" sz="2400" dirty="0" smtClean="0"/>
              <a:t>operations like </a:t>
            </a:r>
            <a:r>
              <a:rPr lang="en-US" sz="2400" dirty="0"/>
              <a:t>ADD, LOAD, </a:t>
            </a:r>
            <a:r>
              <a:rPr lang="en-US" sz="2400" dirty="0" smtClean="0"/>
              <a:t>etc. ending </a:t>
            </a:r>
            <a:r>
              <a:rPr lang="en-US" sz="2400" dirty="0"/>
              <a:t>at a "ret" </a:t>
            </a:r>
            <a:r>
              <a:rPr lang="en-US" sz="2400" dirty="0" smtClean="0"/>
              <a:t>instruction.</a:t>
            </a:r>
          </a:p>
          <a:p>
            <a:pPr lvl="1"/>
            <a:r>
              <a:rPr lang="en-US" sz="2000" dirty="0" smtClean="0"/>
              <a:t>E.g.  </a:t>
            </a:r>
            <a:r>
              <a:rPr lang="en-US" sz="2000" dirty="0" err="1"/>
              <a:t>m</a:t>
            </a:r>
            <a:r>
              <a:rPr lang="en-US" sz="2000" dirty="0" err="1" smtClean="0"/>
              <a:t>ov</a:t>
            </a:r>
            <a:r>
              <a:rPr lang="en-US" sz="2000" dirty="0" smtClean="0"/>
              <a:t> %</a:t>
            </a:r>
            <a:r>
              <a:rPr lang="en-US" sz="2000" dirty="0" err="1" smtClean="0"/>
              <a:t>edx</a:t>
            </a:r>
            <a:r>
              <a:rPr lang="en-US" sz="2000" dirty="0" smtClean="0"/>
              <a:t>, %</a:t>
            </a:r>
            <a:r>
              <a:rPr lang="en-US" sz="2000" dirty="0" err="1" smtClean="0"/>
              <a:t>eax</a:t>
            </a:r>
            <a:r>
              <a:rPr lang="en-US" sz="2000" dirty="0" smtClean="0"/>
              <a:t>; ret</a:t>
            </a:r>
          </a:p>
          <a:p>
            <a:r>
              <a:rPr lang="en-US" sz="2400" dirty="0" smtClean="0"/>
              <a:t>Mostly include-</a:t>
            </a:r>
          </a:p>
          <a:p>
            <a:pPr lvl="1"/>
            <a:r>
              <a:rPr lang="en-US" sz="2000" dirty="0" smtClean="0"/>
              <a:t>Return-to-</a:t>
            </a:r>
            <a:r>
              <a:rPr lang="en-US" sz="2000" dirty="0" err="1" smtClean="0"/>
              <a:t>libc</a:t>
            </a:r>
            <a:r>
              <a:rPr lang="en-US" sz="2000" dirty="0" smtClean="0"/>
              <a:t> -&gt; directs to code in </a:t>
            </a:r>
            <a:r>
              <a:rPr lang="en-US" sz="2000" dirty="0" err="1" smtClean="0"/>
              <a:t>libc</a:t>
            </a:r>
            <a:endParaRPr lang="en-US" sz="2000" dirty="0" smtClean="0"/>
          </a:p>
          <a:p>
            <a:pPr lvl="1"/>
            <a:r>
              <a:rPr lang="en-US" sz="2000" dirty="0" smtClean="0"/>
              <a:t>Return oriented programming -&gt; uses gadgets ending with “ret”.</a:t>
            </a:r>
          </a:p>
          <a:p>
            <a:pPr lvl="1"/>
            <a:r>
              <a:rPr lang="en-US" sz="2000" dirty="0" smtClean="0"/>
              <a:t>Jump </a:t>
            </a:r>
            <a:r>
              <a:rPr lang="en-US" sz="2000" dirty="0" smtClean="0"/>
              <a:t>oriented programming -&gt; uses gadgets ending with “</a:t>
            </a:r>
            <a:r>
              <a:rPr lang="en-US" sz="2000" dirty="0" err="1" smtClean="0"/>
              <a:t>jmp</a:t>
            </a:r>
            <a:r>
              <a:rPr lang="en-US" sz="20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2661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99" y="553159"/>
            <a:ext cx="8791265" cy="59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Mitigation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Control-flow Integrity</a:t>
            </a:r>
            <a:endParaRPr lang="en-US" dirty="0"/>
          </a:p>
          <a:p>
            <a:r>
              <a:rPr lang="en-US" dirty="0"/>
              <a:t>Address Space Layout </a:t>
            </a:r>
            <a:r>
              <a:rPr lang="en-US" dirty="0" smtClean="0"/>
              <a:t>Randomization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Control-flow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creates a control </a:t>
            </a:r>
            <a:r>
              <a:rPr lang="en-US" sz="2400" dirty="0" smtClean="0"/>
              <a:t>flow graph of the </a:t>
            </a:r>
            <a:r>
              <a:rPr lang="en-US" sz="2400" dirty="0"/>
              <a:t>application before execution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Each </a:t>
            </a:r>
            <a:r>
              <a:rPr lang="en-US" sz="2400" dirty="0" smtClean="0"/>
              <a:t>node represents a </a:t>
            </a:r>
            <a:r>
              <a:rPr lang="en-US" sz="2400" dirty="0"/>
              <a:t>basic </a:t>
            </a:r>
            <a:r>
              <a:rPr lang="en-US" sz="2400" dirty="0" smtClean="0"/>
              <a:t>block</a:t>
            </a:r>
          </a:p>
          <a:p>
            <a:r>
              <a:rPr lang="en-US" sz="2400" dirty="0"/>
              <a:t>runtime </a:t>
            </a:r>
            <a:r>
              <a:rPr lang="en-US" sz="2400" dirty="0" smtClean="0"/>
              <a:t>behavior of application </a:t>
            </a:r>
            <a:r>
              <a:rPr lang="en-US" sz="2400" dirty="0"/>
              <a:t>is monitored to ensure that a valid </a:t>
            </a:r>
            <a:r>
              <a:rPr lang="en-US" sz="2400" dirty="0" smtClean="0"/>
              <a:t>path is </a:t>
            </a:r>
            <a:r>
              <a:rPr lang="en-US" sz="2400" dirty="0"/>
              <a:t>followed by the control </a:t>
            </a:r>
            <a:r>
              <a:rPr lang="en-US" sz="2400" dirty="0" smtClean="0"/>
              <a:t>flow </a:t>
            </a:r>
            <a:r>
              <a:rPr lang="en-US" sz="2400" dirty="0"/>
              <a:t>in CFG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Uses shadow stack, store return address and compares them with original stack when returns.</a:t>
            </a:r>
          </a:p>
          <a:p>
            <a:r>
              <a:rPr lang="en-US" sz="2400" dirty="0" smtClean="0"/>
              <a:t>Overhead of 21%.</a:t>
            </a:r>
          </a:p>
          <a:p>
            <a:r>
              <a:rPr lang="en-US" sz="2400" dirty="0" smtClean="0"/>
              <a:t>Coarse-grained solutions-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address </a:t>
            </a:r>
            <a:r>
              <a:rPr lang="en-US" dirty="0" smtClean="0"/>
              <a:t>should point </a:t>
            </a:r>
            <a:r>
              <a:rPr lang="en-US" dirty="0"/>
              <a:t>to an instruction directly </a:t>
            </a:r>
            <a:r>
              <a:rPr lang="en-US" dirty="0" smtClean="0"/>
              <a:t>after </a:t>
            </a:r>
            <a:r>
              <a:rPr lang="en-US" dirty="0"/>
              <a:t>a call instruction</a:t>
            </a:r>
            <a:r>
              <a:rPr lang="en-US" dirty="0" smtClean="0"/>
              <a:t>.</a:t>
            </a:r>
            <a:endParaRPr lang="en-US" sz="6000" dirty="0" smtClean="0"/>
          </a:p>
          <a:p>
            <a:pPr lvl="1"/>
            <a:r>
              <a:rPr lang="en-US" dirty="0"/>
              <a:t>monitor the number of </a:t>
            </a:r>
            <a:r>
              <a:rPr lang="en-US" dirty="0" smtClean="0"/>
              <a:t>instruction </a:t>
            </a:r>
            <a:r>
              <a:rPr lang="en-US" dirty="0"/>
              <a:t>executed between consecutive </a:t>
            </a:r>
            <a:r>
              <a:rPr lang="en-US" dirty="0" smtClean="0"/>
              <a:t>branches.</a:t>
            </a:r>
          </a:p>
          <a:p>
            <a:pPr lvl="1"/>
            <a:r>
              <a:rPr lang="en-US" dirty="0" smtClean="0"/>
              <a:t>Shown to be bypassed.</a:t>
            </a:r>
          </a:p>
        </p:txBody>
      </p:sp>
    </p:spTree>
    <p:extLst>
      <p:ext uri="{BB962C8B-B14F-4D97-AF65-F5344CB8AC3E}">
        <p14:creationId xmlns:p14="http://schemas.microsoft.com/office/powerpoint/2010/main" val="36873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754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method to mitigate the Code-Reuse Attacks</vt:lpstr>
      <vt:lpstr>Buffer Overflow</vt:lpstr>
      <vt:lpstr>PowerPoint Presentation</vt:lpstr>
      <vt:lpstr>PowerPoint Presentation</vt:lpstr>
      <vt:lpstr>PowerPoint Presentation</vt:lpstr>
      <vt:lpstr>Code-Reuse Attacks</vt:lpstr>
      <vt:lpstr>PowerPoint Presentation</vt:lpstr>
      <vt:lpstr>Basic Mitigation Techniques</vt:lpstr>
      <vt:lpstr>Control-flow Integrity</vt:lpstr>
      <vt:lpstr>Address Space Layout Randomization</vt:lpstr>
      <vt:lpstr>Advanced Offensive and Defensive Techniques</vt:lpstr>
      <vt:lpstr>Proposed Method</vt:lpstr>
      <vt:lpstr>Conclusions and Future Work</vt:lpstr>
      <vt:lpstr>References</vt:lpstr>
      <vt:lpstr>Thank You….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to mitigate the Code-Reuse Attacks</dc:title>
  <dc:creator>niranjan</dc:creator>
  <cp:lastModifiedBy>niranjan</cp:lastModifiedBy>
  <cp:revision>44</cp:revision>
  <dcterms:created xsi:type="dcterms:W3CDTF">2015-11-02T12:05:54Z</dcterms:created>
  <dcterms:modified xsi:type="dcterms:W3CDTF">2015-11-02T14:37:57Z</dcterms:modified>
</cp:coreProperties>
</file>