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454" r:id="rId2"/>
    <p:sldId id="1000" r:id="rId3"/>
    <p:sldId id="1005" r:id="rId4"/>
    <p:sldId id="397" r:id="rId5"/>
    <p:sldId id="1003" r:id="rId6"/>
    <p:sldId id="1004" r:id="rId7"/>
    <p:sldId id="1007" r:id="rId8"/>
    <p:sldId id="1006" r:id="rId9"/>
    <p:sldId id="294" r:id="rId10"/>
    <p:sldId id="1010" r:id="rId11"/>
    <p:sldId id="1011" r:id="rId12"/>
    <p:sldId id="1012" r:id="rId13"/>
    <p:sldId id="1009" r:id="rId14"/>
    <p:sldId id="318" r:id="rId15"/>
    <p:sldId id="1013" r:id="rId16"/>
    <p:sldId id="991" r:id="rId17"/>
    <p:sldId id="1022" r:id="rId18"/>
    <p:sldId id="1030" r:id="rId19"/>
    <p:sldId id="1029" r:id="rId20"/>
    <p:sldId id="103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BE5D6"/>
    <a:srgbClr val="E2F0D9"/>
    <a:srgbClr val="E7E6E6"/>
    <a:srgbClr val="F4E7F8"/>
    <a:srgbClr val="CF9FFF"/>
    <a:srgbClr val="00FF00"/>
    <a:srgbClr val="00FFFF"/>
    <a:srgbClr val="F8F1C3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FCA334-021A-2ACE-9CE5-92127913CDA4}" v="303" dt="2024-02-17T03:14:26.9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B19A36-B12E-6D60-13BA-318009B6F9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754AD-6184-C6F4-9F38-2EAF95CB5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A73D8-E2D8-004A-810E-D6009AF7FD2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5DB21-9C47-F27F-F0B0-C622FB4621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0F335-847A-7F77-3521-E73E91C904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E5E73-F383-354D-8000-642A97BC2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92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CE9EA-6847-E244-BACC-4F260BB27CA1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86197-4258-9B42-8FF9-9E832230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00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7F839-7D33-0040-BDBB-DA9377ECE1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31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06ADE-90D9-D17E-5366-A3F58125B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8635D0-9283-15CD-CCA5-4B9FE2DA14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DFF1CB-93EE-216B-7A67-32EE184E1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D1DAF-932B-1AEB-1BB4-17FC6DED48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44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7DEAA-3AB9-4385-1B7A-A08ECCBC7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01B31E-44D2-44D0-110D-7C212CDD73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086C0B-E433-615A-99E3-A0E2EBAD3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CAB66-ED53-5E1D-B915-4FFF81C821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10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43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15AAA-D542-E45C-AA55-DC2EBDE23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F044E4-0A8C-CBF9-704E-396B40AD06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0FDEFF-323F-96AB-17B3-7ECBF1B88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EED8D-2073-BECC-C6F5-43F212588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0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0E15-F972-82E8-F4E8-7E525966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35211-70B1-6B27-E254-6E067D70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54687-A232-CC49-4411-E57E71E0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University of Colorado Boulder Logo [CU Boulder | 01] - PNG Logo Vector  Downloads (SVG, EPS)">
            <a:extLst>
              <a:ext uri="{FF2B5EF4-FFF2-40B4-BE49-F238E27FC236}">
                <a16:creationId xmlns:a16="http://schemas.microsoft.com/office/drawing/2014/main" id="{0BADDC15-5CD0-68C0-3CB8-534D0EFF9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855" y="4653915"/>
            <a:ext cx="4709425" cy="294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1C11F-ABFD-4FA8-8326-90FA2CC7E591}"/>
              </a:ext>
            </a:extLst>
          </p:cNvPr>
          <p:cNvSpPr txBox="1"/>
          <p:nvPr userDrawn="1"/>
        </p:nvSpPr>
        <p:spPr>
          <a:xfrm>
            <a:off x="831850" y="5602390"/>
            <a:ext cx="5018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CSCI 5722/4722 Computer Vision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00807036-85BC-7B29-564E-0D3E0BEE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0690" y="5911720"/>
            <a:ext cx="1140310" cy="783254"/>
          </a:xfrm>
        </p:spPr>
        <p:txBody>
          <a:bodyPr/>
          <a:lstStyle/>
          <a:p>
            <a:fld id="{FE7F0537-2BCE-514C-8EA0-7A0C12589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9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C229-6020-5906-6DD4-D1FC1A86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95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50AE0-1891-C532-5C1B-A8AFE7EE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11ADE-BFFC-BE59-C34B-AE378BB7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11156-CAF4-B7D7-0688-24B54EDC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7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y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B5B426-42AB-F613-6461-34D2CA28EB92}"/>
              </a:ext>
            </a:extLst>
          </p:cNvPr>
          <p:cNvSpPr/>
          <p:nvPr userDrawn="1"/>
        </p:nvSpPr>
        <p:spPr>
          <a:xfrm>
            <a:off x="225631" y="225631"/>
            <a:ext cx="11768448" cy="6365174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2AF6F2-6120-3993-876D-F1BE29C4DBAC}"/>
              </a:ext>
            </a:extLst>
          </p:cNvPr>
          <p:cNvSpPr/>
          <p:nvPr userDrawn="1"/>
        </p:nvSpPr>
        <p:spPr>
          <a:xfrm>
            <a:off x="399305" y="469885"/>
            <a:ext cx="365356" cy="36576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E343308-EFF6-39D2-EFC5-F73BAA6A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120DE9-801A-E370-14F3-8E3556CF9ED2}"/>
              </a:ext>
            </a:extLst>
          </p:cNvPr>
          <p:cNvSpPr/>
          <p:nvPr userDrawn="1"/>
        </p:nvSpPr>
        <p:spPr>
          <a:xfrm>
            <a:off x="911384" y="471825"/>
            <a:ext cx="578429" cy="356261"/>
          </a:xfrm>
          <a:prstGeom prst="rect">
            <a:avLst/>
          </a:prstGeom>
          <a:solidFill>
            <a:srgbClr val="035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D19EA2A-B56C-896D-B915-DEF8E1C5D392}"/>
              </a:ext>
            </a:extLst>
          </p:cNvPr>
          <p:cNvSpPr/>
          <p:nvPr userDrawn="1"/>
        </p:nvSpPr>
        <p:spPr>
          <a:xfrm>
            <a:off x="1095742" y="535655"/>
            <a:ext cx="228600" cy="228600"/>
          </a:xfrm>
          <a:prstGeom prst="ellipse">
            <a:avLst/>
          </a:prstGeom>
          <a:solidFill>
            <a:srgbClr val="035E2F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C0D46D11-CA2C-C9B9-28AB-BAEEFA714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0690" y="5911720"/>
            <a:ext cx="1140310" cy="783254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95ACCA41-B566-E74D-164E-02AAA1A28186}"/>
              </a:ext>
            </a:extLst>
          </p:cNvPr>
          <p:cNvSpPr txBox="1">
            <a:spLocks/>
          </p:cNvSpPr>
          <p:nvPr userDrawn="1"/>
        </p:nvSpPr>
        <p:spPr>
          <a:xfrm>
            <a:off x="6844214" y="4297103"/>
            <a:ext cx="1140310" cy="783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90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diat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B5B426-42AB-F613-6461-34D2CA28EB92}"/>
              </a:ext>
            </a:extLst>
          </p:cNvPr>
          <p:cNvSpPr/>
          <p:nvPr userDrawn="1"/>
        </p:nvSpPr>
        <p:spPr>
          <a:xfrm>
            <a:off x="225631" y="225631"/>
            <a:ext cx="11768448" cy="6365174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3A5D6A-F571-34F6-9CFC-2C5CD8EF2DB0}"/>
              </a:ext>
            </a:extLst>
          </p:cNvPr>
          <p:cNvGrpSpPr/>
          <p:nvPr userDrawn="1"/>
        </p:nvGrpSpPr>
        <p:grpSpPr>
          <a:xfrm>
            <a:off x="911384" y="479384"/>
            <a:ext cx="578429" cy="356261"/>
            <a:chOff x="11300111" y="347154"/>
            <a:chExt cx="578429" cy="35626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D28DFB-0D66-0C3A-62FA-CEDB84E28FC7}"/>
                </a:ext>
              </a:extLst>
            </p:cNvPr>
            <p:cNvSpPr/>
            <p:nvPr/>
          </p:nvSpPr>
          <p:spPr>
            <a:xfrm>
              <a:off x="11300111" y="347154"/>
              <a:ext cx="578429" cy="356261"/>
            </a:xfrm>
            <a:prstGeom prst="rect">
              <a:avLst/>
            </a:prstGeom>
            <a:solidFill>
              <a:srgbClr val="00468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20FE82-3326-496F-7377-D2366F2E44F8}"/>
                </a:ext>
              </a:extLst>
            </p:cNvPr>
            <p:cNvSpPr/>
            <p:nvPr/>
          </p:nvSpPr>
          <p:spPr>
            <a:xfrm>
              <a:off x="11492771" y="420070"/>
              <a:ext cx="193108" cy="193305"/>
            </a:xfrm>
            <a:prstGeom prst="rect">
              <a:avLst/>
            </a:prstGeom>
            <a:solidFill>
              <a:srgbClr val="00468B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72AF6F2-6120-3993-876D-F1BE29C4DBAC}"/>
              </a:ext>
            </a:extLst>
          </p:cNvPr>
          <p:cNvSpPr/>
          <p:nvPr userDrawn="1"/>
        </p:nvSpPr>
        <p:spPr>
          <a:xfrm>
            <a:off x="399305" y="469885"/>
            <a:ext cx="365356" cy="36576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E343308-EFF6-39D2-EFC5-F73BAA6A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F8487B71-2225-8D27-7320-086EB127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0690" y="5911720"/>
            <a:ext cx="1140310" cy="783254"/>
          </a:xfrm>
        </p:spPr>
        <p:txBody>
          <a:bodyPr/>
          <a:lstStyle/>
          <a:p>
            <a:fld id="{FE7F0537-2BCE-514C-8EA0-7A0C12589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65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fficu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B5B426-42AB-F613-6461-34D2CA28EB92}"/>
              </a:ext>
            </a:extLst>
          </p:cNvPr>
          <p:cNvSpPr/>
          <p:nvPr userDrawn="1"/>
        </p:nvSpPr>
        <p:spPr>
          <a:xfrm>
            <a:off x="225631" y="225631"/>
            <a:ext cx="11768448" cy="6365174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2AF6F2-6120-3993-876D-F1BE29C4DBAC}"/>
              </a:ext>
            </a:extLst>
          </p:cNvPr>
          <p:cNvSpPr/>
          <p:nvPr userDrawn="1"/>
        </p:nvSpPr>
        <p:spPr>
          <a:xfrm>
            <a:off x="399305" y="469885"/>
            <a:ext cx="365356" cy="36576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E343308-EFF6-39D2-EFC5-F73BAA6A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D7E703-5296-3B16-85AA-C3B987BDA2EA}"/>
              </a:ext>
            </a:extLst>
          </p:cNvPr>
          <p:cNvSpPr/>
          <p:nvPr userDrawn="1"/>
        </p:nvSpPr>
        <p:spPr>
          <a:xfrm>
            <a:off x="901171" y="474316"/>
            <a:ext cx="578429" cy="356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159EA3FA-12D0-5A17-98BD-EDD4359CF94B}"/>
              </a:ext>
            </a:extLst>
          </p:cNvPr>
          <p:cNvSpPr/>
          <p:nvPr userDrawn="1"/>
        </p:nvSpPr>
        <p:spPr>
          <a:xfrm>
            <a:off x="1079920" y="529970"/>
            <a:ext cx="220929" cy="244952"/>
          </a:xfrm>
          <a:prstGeom prst="diamond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241C597-A579-25F6-4B8A-5D11EE85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0690" y="5911720"/>
            <a:ext cx="1140310" cy="783254"/>
          </a:xfrm>
        </p:spPr>
        <p:txBody>
          <a:bodyPr/>
          <a:lstStyle/>
          <a:p>
            <a:fld id="{FE7F0537-2BCE-514C-8EA0-7A0C12589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fficu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B5B426-42AB-F613-6461-34D2CA28EB92}"/>
              </a:ext>
            </a:extLst>
          </p:cNvPr>
          <p:cNvSpPr/>
          <p:nvPr userDrawn="1"/>
        </p:nvSpPr>
        <p:spPr>
          <a:xfrm>
            <a:off x="211776" y="276197"/>
            <a:ext cx="11768448" cy="6365174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2AF6F2-6120-3993-876D-F1BE29C4DBAC}"/>
              </a:ext>
            </a:extLst>
          </p:cNvPr>
          <p:cNvSpPr/>
          <p:nvPr userDrawn="1"/>
        </p:nvSpPr>
        <p:spPr>
          <a:xfrm>
            <a:off x="399305" y="469885"/>
            <a:ext cx="365356" cy="36576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E343308-EFF6-39D2-EFC5-F73BAA6A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D7E703-5296-3B16-85AA-C3B987BDA2EA}"/>
              </a:ext>
            </a:extLst>
          </p:cNvPr>
          <p:cNvSpPr/>
          <p:nvPr userDrawn="1"/>
        </p:nvSpPr>
        <p:spPr>
          <a:xfrm>
            <a:off x="901171" y="474316"/>
            <a:ext cx="578429" cy="356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159EA3FA-12D0-5A17-98BD-EDD4359CF94B}"/>
              </a:ext>
            </a:extLst>
          </p:cNvPr>
          <p:cNvSpPr/>
          <p:nvPr userDrawn="1"/>
        </p:nvSpPr>
        <p:spPr>
          <a:xfrm>
            <a:off x="1026573" y="529970"/>
            <a:ext cx="220929" cy="244952"/>
          </a:xfrm>
          <a:prstGeom prst="diamond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5DFB7816-198C-06CF-7625-5612873F5B90}"/>
              </a:ext>
            </a:extLst>
          </p:cNvPr>
          <p:cNvSpPr/>
          <p:nvPr userDrawn="1"/>
        </p:nvSpPr>
        <p:spPr>
          <a:xfrm>
            <a:off x="1134835" y="532537"/>
            <a:ext cx="220929" cy="244952"/>
          </a:xfrm>
          <a:prstGeom prst="diamond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CE5E8-871A-C244-AFDF-B04151DC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0690" y="5911720"/>
            <a:ext cx="1140310" cy="783254"/>
          </a:xfrm>
        </p:spPr>
        <p:txBody>
          <a:bodyPr/>
          <a:lstStyle/>
          <a:p>
            <a:fld id="{FE7F0537-2BCE-514C-8EA0-7A0C12589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60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Question">
    <p:bg>
      <p:bgPr>
        <a:solidFill>
          <a:schemeClr val="accent4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89E0-1CF4-39F2-B706-9B4E2653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11F60-0C77-46B2-B619-B767B228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C46AE-3390-B80D-BACF-9C208E76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EC19F-692E-1B7D-2676-BA9E37D4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BB75-957B-2C44-BB69-FC0B27493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0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">
    <p:bg>
      <p:bgPr>
        <a:solidFill>
          <a:schemeClr val="accent4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89E0-1CF4-39F2-B706-9B4E2653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11F60-0C77-46B2-B619-B767B228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C46AE-3390-B80D-BACF-9C208E76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EC19F-692E-1B7D-2676-BA9E37D4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BB75-957B-2C44-BB69-FC0B2749373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26EC89-B7E1-6BD9-A38D-52C052965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2566"/>
            <a:ext cx="10515600" cy="50943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02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0690" y="5911720"/>
            <a:ext cx="1140310" cy="783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6" r:id="rId3"/>
    <p:sldLayoutId id="2147483678" r:id="rId4"/>
    <p:sldLayoutId id="2147483679" r:id="rId5"/>
    <p:sldLayoutId id="2147483680" r:id="rId6"/>
    <p:sldLayoutId id="2147483674" r:id="rId7"/>
    <p:sldLayoutId id="2147483675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D732F2-662B-8AEF-9FA3-9983BFA5B85E}"/>
              </a:ext>
            </a:extLst>
          </p:cNvPr>
          <p:cNvGraphicFramePr>
            <a:graphicFrameLocks noGrp="1"/>
          </p:cNvGraphicFramePr>
          <p:nvPr/>
        </p:nvGraphicFramePr>
        <p:xfrm>
          <a:off x="1358233" y="2646934"/>
          <a:ext cx="6871367" cy="3910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7068">
                  <a:extLst>
                    <a:ext uri="{9D8B030D-6E8A-4147-A177-3AD203B41FA5}">
                      <a16:colId xmlns:a16="http://schemas.microsoft.com/office/drawing/2014/main" val="3255437525"/>
                    </a:ext>
                  </a:extLst>
                </a:gridCol>
                <a:gridCol w="3142152">
                  <a:extLst>
                    <a:ext uri="{9D8B030D-6E8A-4147-A177-3AD203B41FA5}">
                      <a16:colId xmlns:a16="http://schemas.microsoft.com/office/drawing/2014/main" val="4002714973"/>
                    </a:ext>
                  </a:extLst>
                </a:gridCol>
                <a:gridCol w="2342147">
                  <a:extLst>
                    <a:ext uri="{9D8B030D-6E8A-4147-A177-3AD203B41FA5}">
                      <a16:colId xmlns:a16="http://schemas.microsoft.com/office/drawing/2014/main" val="794359870"/>
                    </a:ext>
                  </a:extLst>
                </a:gridCol>
              </a:tblGrid>
              <a:tr h="782066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Level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Completed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197101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Beginner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4509939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Intermediate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759356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Advanced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962992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Expert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946770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B6A0F3-225F-F72E-D03F-5C55D0BF7EDD}"/>
              </a:ext>
            </a:extLst>
          </p:cNvPr>
          <p:cNvGraphicFramePr>
            <a:graphicFrameLocks noGrp="1"/>
          </p:cNvGraphicFramePr>
          <p:nvPr/>
        </p:nvGraphicFramePr>
        <p:xfrm>
          <a:off x="1358231" y="909656"/>
          <a:ext cx="9634622" cy="1532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8355">
                  <a:extLst>
                    <a:ext uri="{9D8B030D-6E8A-4147-A177-3AD203B41FA5}">
                      <a16:colId xmlns:a16="http://schemas.microsoft.com/office/drawing/2014/main" val="1038372824"/>
                    </a:ext>
                  </a:extLst>
                </a:gridCol>
                <a:gridCol w="7336267">
                  <a:extLst>
                    <a:ext uri="{9D8B030D-6E8A-4147-A177-3AD203B41FA5}">
                      <a16:colId xmlns:a16="http://schemas.microsoft.com/office/drawing/2014/main" val="2433023980"/>
                    </a:ext>
                  </a:extLst>
                </a:gridCol>
              </a:tblGrid>
              <a:tr h="766022"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n-lt"/>
                        </a:rPr>
                        <a:t>{Replace this with your name}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5262"/>
                  </a:ext>
                </a:extLst>
              </a:tr>
              <a:tr h="766022"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Identity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+mn-lt"/>
                        </a:rPr>
                        <a:t>{Replace this with your identity key}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884441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8C2F9854-88A6-72B9-2F03-96C75AC73F2A}"/>
              </a:ext>
            </a:extLst>
          </p:cNvPr>
          <p:cNvGrpSpPr/>
          <p:nvPr/>
        </p:nvGrpSpPr>
        <p:grpSpPr>
          <a:xfrm>
            <a:off x="1665572" y="3657239"/>
            <a:ext cx="578429" cy="356261"/>
            <a:chOff x="911384" y="471825"/>
            <a:chExt cx="578429" cy="35626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C9E3B6-E3E5-9D6D-376E-915058FA11A2}"/>
                </a:ext>
              </a:extLst>
            </p:cNvPr>
            <p:cNvSpPr/>
            <p:nvPr/>
          </p:nvSpPr>
          <p:spPr>
            <a:xfrm>
              <a:off x="911384" y="471825"/>
              <a:ext cx="578429" cy="356261"/>
            </a:xfrm>
            <a:prstGeom prst="rect">
              <a:avLst/>
            </a:prstGeom>
            <a:solidFill>
              <a:srgbClr val="035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B421BA5-0B82-ED89-5F0B-D577BD10E8D0}"/>
                </a:ext>
              </a:extLst>
            </p:cNvPr>
            <p:cNvSpPr/>
            <p:nvPr/>
          </p:nvSpPr>
          <p:spPr>
            <a:xfrm>
              <a:off x="1095742" y="535655"/>
              <a:ext cx="228600" cy="228600"/>
            </a:xfrm>
            <a:prstGeom prst="ellipse">
              <a:avLst/>
            </a:prstGeom>
            <a:solidFill>
              <a:srgbClr val="035E2F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81132FC-5EE8-BF35-4660-6786322F72CB}"/>
              </a:ext>
            </a:extLst>
          </p:cNvPr>
          <p:cNvGrpSpPr/>
          <p:nvPr/>
        </p:nvGrpSpPr>
        <p:grpSpPr>
          <a:xfrm>
            <a:off x="1665572" y="4423968"/>
            <a:ext cx="578429" cy="356261"/>
            <a:chOff x="11300111" y="347154"/>
            <a:chExt cx="578429" cy="3562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B97D746-1512-EFC7-21C4-D7CE84C096B5}"/>
                </a:ext>
              </a:extLst>
            </p:cNvPr>
            <p:cNvSpPr/>
            <p:nvPr/>
          </p:nvSpPr>
          <p:spPr>
            <a:xfrm>
              <a:off x="11300111" y="347154"/>
              <a:ext cx="578429" cy="356261"/>
            </a:xfrm>
            <a:prstGeom prst="rect">
              <a:avLst/>
            </a:prstGeom>
            <a:solidFill>
              <a:srgbClr val="00468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BEFF11-0231-134F-FDCF-3C4A1626075C}"/>
                </a:ext>
              </a:extLst>
            </p:cNvPr>
            <p:cNvSpPr/>
            <p:nvPr/>
          </p:nvSpPr>
          <p:spPr>
            <a:xfrm>
              <a:off x="11492771" y="420070"/>
              <a:ext cx="193108" cy="193305"/>
            </a:xfrm>
            <a:prstGeom prst="rect">
              <a:avLst/>
            </a:prstGeom>
            <a:solidFill>
              <a:srgbClr val="00468B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397A498-B593-7465-A6F9-D62E9F0F0FCC}"/>
              </a:ext>
            </a:extLst>
          </p:cNvPr>
          <p:cNvSpPr/>
          <p:nvPr/>
        </p:nvSpPr>
        <p:spPr>
          <a:xfrm>
            <a:off x="1665572" y="5190697"/>
            <a:ext cx="578429" cy="356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B19E4DDB-18F4-5D88-8C37-0633DE4D9F1C}"/>
              </a:ext>
            </a:extLst>
          </p:cNvPr>
          <p:cNvSpPr/>
          <p:nvPr/>
        </p:nvSpPr>
        <p:spPr>
          <a:xfrm>
            <a:off x="1844321" y="5246351"/>
            <a:ext cx="220929" cy="244952"/>
          </a:xfrm>
          <a:prstGeom prst="diamond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E2F21D-9D40-BDB0-34D4-E829526FCEBE}"/>
              </a:ext>
            </a:extLst>
          </p:cNvPr>
          <p:cNvSpPr/>
          <p:nvPr/>
        </p:nvSpPr>
        <p:spPr>
          <a:xfrm>
            <a:off x="1665572" y="5988745"/>
            <a:ext cx="578429" cy="356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297771FA-D042-51AB-DCC7-421A426F9D15}"/>
              </a:ext>
            </a:extLst>
          </p:cNvPr>
          <p:cNvSpPr/>
          <p:nvPr/>
        </p:nvSpPr>
        <p:spPr>
          <a:xfrm>
            <a:off x="1787171" y="6044399"/>
            <a:ext cx="220929" cy="244952"/>
          </a:xfrm>
          <a:prstGeom prst="diamond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C2935671-ECF5-8E08-2C56-F33A2892BDB6}"/>
              </a:ext>
            </a:extLst>
          </p:cNvPr>
          <p:cNvSpPr/>
          <p:nvPr/>
        </p:nvSpPr>
        <p:spPr>
          <a:xfrm>
            <a:off x="1916711" y="6059639"/>
            <a:ext cx="220929" cy="244952"/>
          </a:xfrm>
          <a:prstGeom prst="diamond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144932-B064-DA36-69FC-EA812450926F}"/>
              </a:ext>
            </a:extLst>
          </p:cNvPr>
          <p:cNvSpPr txBox="1"/>
          <p:nvPr/>
        </p:nvSpPr>
        <p:spPr>
          <a:xfrm>
            <a:off x="1358231" y="119647"/>
            <a:ext cx="96346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/>
              <a:t>Diffusion Model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07EA596-1B7E-DEF0-3D93-A8E478B53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098665"/>
              </p:ext>
            </p:extLst>
          </p:nvPr>
        </p:nvGraphicFramePr>
        <p:xfrm>
          <a:off x="8650706" y="2646934"/>
          <a:ext cx="2342148" cy="2346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1074">
                  <a:extLst>
                    <a:ext uri="{9D8B030D-6E8A-4147-A177-3AD203B41FA5}">
                      <a16:colId xmlns:a16="http://schemas.microsoft.com/office/drawing/2014/main" val="1522755451"/>
                    </a:ext>
                  </a:extLst>
                </a:gridCol>
                <a:gridCol w="1171074">
                  <a:extLst>
                    <a:ext uri="{9D8B030D-6E8A-4147-A177-3AD203B41FA5}">
                      <a16:colId xmlns:a16="http://schemas.microsoft.com/office/drawing/2014/main" val="3137458179"/>
                    </a:ext>
                  </a:extLst>
                </a:gridCol>
              </a:tblGrid>
              <a:tr h="782066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/>
                        <a:t>Goal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974723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903007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35526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813D74-2253-7BAE-E40D-2759E8A56DEC}"/>
              </a:ext>
            </a:extLst>
          </p:cNvPr>
          <p:cNvGraphicFramePr>
            <a:graphicFrameLocks noGrp="1"/>
          </p:cNvGraphicFramePr>
          <p:nvPr/>
        </p:nvGraphicFramePr>
        <p:xfrm>
          <a:off x="8650706" y="4993132"/>
          <a:ext cx="2342147" cy="15641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2147">
                  <a:extLst>
                    <a:ext uri="{9D8B030D-6E8A-4147-A177-3AD203B41FA5}">
                      <a16:colId xmlns:a16="http://schemas.microsoft.com/office/drawing/2014/main" val="1522755451"/>
                    </a:ext>
                  </a:extLst>
                </a:gridCol>
              </a:tblGrid>
              <a:tr h="782066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Total Completed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974723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903007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FCE6C-0131-8E6A-DD6D-BB4BABA4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81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D6FAB-66C9-C8C2-A1CB-6E1E0D53F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63AE-012B-CCF6-1D7D-98AC2B30E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Conditional Probability Distributions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4037F9-F97F-F9D9-7E5F-3F05C127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D812F62E-7F78-0379-82C6-C59E655A2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594926"/>
              </p:ext>
            </p:extLst>
          </p:nvPr>
        </p:nvGraphicFramePr>
        <p:xfrm>
          <a:off x="1215098" y="4150939"/>
          <a:ext cx="9455592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7966">
                  <a:extLst>
                    <a:ext uri="{9D8B030D-6E8A-4147-A177-3AD203B41FA5}">
                      <a16:colId xmlns:a16="http://schemas.microsoft.com/office/drawing/2014/main" val="3038594010"/>
                    </a:ext>
                  </a:extLst>
                </a:gridCol>
                <a:gridCol w="787966">
                  <a:extLst>
                    <a:ext uri="{9D8B030D-6E8A-4147-A177-3AD203B41FA5}">
                      <a16:colId xmlns:a16="http://schemas.microsoft.com/office/drawing/2014/main" val="227044563"/>
                    </a:ext>
                  </a:extLst>
                </a:gridCol>
                <a:gridCol w="787966">
                  <a:extLst>
                    <a:ext uri="{9D8B030D-6E8A-4147-A177-3AD203B41FA5}">
                      <a16:colId xmlns:a16="http://schemas.microsoft.com/office/drawing/2014/main" val="3788524136"/>
                    </a:ext>
                  </a:extLst>
                </a:gridCol>
                <a:gridCol w="787966">
                  <a:extLst>
                    <a:ext uri="{9D8B030D-6E8A-4147-A177-3AD203B41FA5}">
                      <a16:colId xmlns:a16="http://schemas.microsoft.com/office/drawing/2014/main" val="3323678497"/>
                    </a:ext>
                  </a:extLst>
                </a:gridCol>
                <a:gridCol w="787966">
                  <a:extLst>
                    <a:ext uri="{9D8B030D-6E8A-4147-A177-3AD203B41FA5}">
                      <a16:colId xmlns:a16="http://schemas.microsoft.com/office/drawing/2014/main" val="2610585074"/>
                    </a:ext>
                  </a:extLst>
                </a:gridCol>
                <a:gridCol w="787966">
                  <a:extLst>
                    <a:ext uri="{9D8B030D-6E8A-4147-A177-3AD203B41FA5}">
                      <a16:colId xmlns:a16="http://schemas.microsoft.com/office/drawing/2014/main" val="3062624057"/>
                    </a:ext>
                  </a:extLst>
                </a:gridCol>
                <a:gridCol w="787966">
                  <a:extLst>
                    <a:ext uri="{9D8B030D-6E8A-4147-A177-3AD203B41FA5}">
                      <a16:colId xmlns:a16="http://schemas.microsoft.com/office/drawing/2014/main" val="261947545"/>
                    </a:ext>
                  </a:extLst>
                </a:gridCol>
                <a:gridCol w="787966">
                  <a:extLst>
                    <a:ext uri="{9D8B030D-6E8A-4147-A177-3AD203B41FA5}">
                      <a16:colId xmlns:a16="http://schemas.microsoft.com/office/drawing/2014/main" val="3650679322"/>
                    </a:ext>
                  </a:extLst>
                </a:gridCol>
                <a:gridCol w="787966">
                  <a:extLst>
                    <a:ext uri="{9D8B030D-6E8A-4147-A177-3AD203B41FA5}">
                      <a16:colId xmlns:a16="http://schemas.microsoft.com/office/drawing/2014/main" val="3902099153"/>
                    </a:ext>
                  </a:extLst>
                </a:gridCol>
                <a:gridCol w="787966">
                  <a:extLst>
                    <a:ext uri="{9D8B030D-6E8A-4147-A177-3AD203B41FA5}">
                      <a16:colId xmlns:a16="http://schemas.microsoft.com/office/drawing/2014/main" val="289312411"/>
                    </a:ext>
                  </a:extLst>
                </a:gridCol>
                <a:gridCol w="787966">
                  <a:extLst>
                    <a:ext uri="{9D8B030D-6E8A-4147-A177-3AD203B41FA5}">
                      <a16:colId xmlns:a16="http://schemas.microsoft.com/office/drawing/2014/main" val="2423688635"/>
                    </a:ext>
                  </a:extLst>
                </a:gridCol>
                <a:gridCol w="787966">
                  <a:extLst>
                    <a:ext uri="{9D8B030D-6E8A-4147-A177-3AD203B41FA5}">
                      <a16:colId xmlns:a16="http://schemas.microsoft.com/office/drawing/2014/main" val="126368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83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53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82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23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068391"/>
                  </a:ext>
                </a:extLst>
              </a:tr>
            </a:tbl>
          </a:graphicData>
        </a:graphic>
      </p:graphicFrame>
      <p:pic>
        <p:nvPicPr>
          <p:cNvPr id="68" name="Graphic 67">
            <a:extLst>
              <a:ext uri="{FF2B5EF4-FFF2-40B4-BE49-F238E27FC236}">
                <a16:creationId xmlns:a16="http://schemas.microsoft.com/office/drawing/2014/main" id="{60A99CD4-7A4A-563A-E647-FE0285D87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399" y="1070673"/>
            <a:ext cx="3302000" cy="22225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1A37967-9DE6-C488-7548-4AD14122135B}"/>
              </a:ext>
            </a:extLst>
          </p:cNvPr>
          <p:cNvSpPr txBox="1"/>
          <p:nvPr/>
        </p:nvSpPr>
        <p:spPr>
          <a:xfrm>
            <a:off x="1119849" y="3405700"/>
            <a:ext cx="8580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Write out the conditional probability distribution expression that correspond to A, B, C, D.</a:t>
            </a:r>
          </a:p>
          <a:p>
            <a:r>
              <a:rPr lang="en-US"/>
              <a:t>Enter 1 if the variable should be included.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1DE72-6728-8191-94D0-1304C784530C}"/>
              </a:ext>
            </a:extLst>
          </p:cNvPr>
          <p:cNvSpPr txBox="1"/>
          <p:nvPr/>
        </p:nvSpPr>
        <p:spPr>
          <a:xfrm>
            <a:off x="6205153" y="1651103"/>
            <a:ext cx="27503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0" i="0">
                <a:solidFill>
                  <a:srgbClr val="DF000F"/>
                </a:solidFill>
                <a:effectLst/>
                <a:latin typeface="Source Sans Pro"/>
                <a:ea typeface="Source Sans Pro"/>
              </a:rPr>
              <a:t>🔑</a:t>
            </a:r>
            <a:r>
              <a:rPr lang="en-US">
                <a:solidFill>
                  <a:srgbClr val="DF000F"/>
                </a:solidFill>
                <a:latin typeface="Source Sans Pro"/>
                <a:ea typeface="Source Sans Pro"/>
              </a:rPr>
              <a:t> </a:t>
            </a:r>
            <a:r>
              <a:rPr lang="en-US">
                <a:solidFill>
                  <a:srgbClr val="373637"/>
                </a:solidFill>
                <a:latin typeface="Source Sans Pro"/>
                <a:ea typeface="Source Sans Pro"/>
              </a:rPr>
              <a:t> No hint: P(X2 | X1)</a:t>
            </a:r>
            <a:endParaRPr lang="en-US" b="0" i="0">
              <a:solidFill>
                <a:srgbClr val="373637"/>
              </a:solidFill>
              <a:effectLst/>
              <a:latin typeface="Source Sans Pro" panose="020B0503030403020204" pitchFamily="34" charset="0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772483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D586B-BEF1-27E2-CDC0-8BFDF00FF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5D25B-CBBA-549A-356E-DB0DDEAE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Forward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530AD1-AA43-A669-3136-1BD450A1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9903EF-0376-55ED-6FCC-83BF9B5212D1}"/>
              </a:ext>
            </a:extLst>
          </p:cNvPr>
          <p:cNvGraphicFramePr>
            <a:graphicFrameLocks noGrp="1"/>
          </p:cNvGraphicFramePr>
          <p:nvPr/>
        </p:nvGraphicFramePr>
        <p:xfrm>
          <a:off x="752475" y="3251200"/>
          <a:ext cx="9144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1916925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2986621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7800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48891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6D3887-D48D-9EFF-5135-15D54BC7DD3B}"/>
              </a:ext>
            </a:extLst>
          </p:cNvPr>
          <p:cNvGraphicFramePr>
            <a:graphicFrameLocks noGrp="1"/>
          </p:cNvGraphicFramePr>
          <p:nvPr/>
        </p:nvGraphicFramePr>
        <p:xfrm>
          <a:off x="2701115" y="2609240"/>
          <a:ext cx="9144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1916925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2986621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7800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48891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F9ED667-0E8F-9D37-C9B2-BD2D8C063064}"/>
              </a:ext>
            </a:extLst>
          </p:cNvPr>
          <p:cNvGraphicFramePr>
            <a:graphicFrameLocks noGrp="1"/>
          </p:cNvGraphicFramePr>
          <p:nvPr/>
        </p:nvGraphicFramePr>
        <p:xfrm>
          <a:off x="2701115" y="3862290"/>
          <a:ext cx="9144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1916925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2986621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7800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4889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279E74A-AD80-A4AC-2902-D3D59637FB46}"/>
              </a:ext>
            </a:extLst>
          </p:cNvPr>
          <p:cNvSpPr txBox="1"/>
          <p:nvPr/>
        </p:nvSpPr>
        <p:spPr>
          <a:xfrm>
            <a:off x="3815540" y="289181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0.40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BC1918-091F-FE0F-BEF1-42EBB0D85A60}"/>
              </a:ext>
            </a:extLst>
          </p:cNvPr>
          <p:cNvSpPr txBox="1"/>
          <p:nvPr/>
        </p:nvSpPr>
        <p:spPr>
          <a:xfrm>
            <a:off x="3815540" y="413482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0.60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34A335-EF04-F96B-857C-D96E764C3602}"/>
              </a:ext>
            </a:extLst>
          </p:cNvPr>
          <p:cNvSpPr txBox="1"/>
          <p:nvPr/>
        </p:nvSpPr>
        <p:spPr>
          <a:xfrm>
            <a:off x="2140711" y="2736097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+=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1B9B7E-DADC-BEBE-E4F7-1514C61B89A9}"/>
              </a:ext>
            </a:extLst>
          </p:cNvPr>
          <p:cNvSpPr txBox="1"/>
          <p:nvPr/>
        </p:nvSpPr>
        <p:spPr>
          <a:xfrm>
            <a:off x="2156776" y="402710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+=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C02D86-B2F2-6DDA-16D1-786B7FFF202B}"/>
              </a:ext>
            </a:extLst>
          </p:cNvPr>
          <p:cNvSpPr txBox="1"/>
          <p:nvPr/>
        </p:nvSpPr>
        <p:spPr>
          <a:xfrm>
            <a:off x="933450" y="2652950"/>
            <a:ext cx="73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56DD20-8ECB-5C37-EDAE-68E40A8665AC}"/>
              </a:ext>
            </a:extLst>
          </p:cNvPr>
          <p:cNvSpPr txBox="1"/>
          <p:nvPr/>
        </p:nvSpPr>
        <p:spPr>
          <a:xfrm>
            <a:off x="2531220" y="1671460"/>
            <a:ext cx="1308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- Y</a:t>
            </a:r>
            <a:r>
              <a:rPr 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52BA4E-8395-B478-2ED6-894F04699BFF}"/>
              </a:ext>
            </a:extLst>
          </p:cNvPr>
          <p:cNvSpPr txBox="1"/>
          <p:nvPr/>
        </p:nvSpPr>
        <p:spPr>
          <a:xfrm>
            <a:off x="5402006" y="1529394"/>
            <a:ext cx="4419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a. p(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/>
              <a:t>             ) = ________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998CC1B1-D784-8C77-B8A8-D7751B8D4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373658"/>
              </p:ext>
            </p:extLst>
          </p:nvPr>
        </p:nvGraphicFramePr>
        <p:xfrm>
          <a:off x="6836026" y="1361897"/>
          <a:ext cx="9144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1916925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2986621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7800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48891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E666AA7F-4CD9-3D62-97C7-C6E13E18EFA7}"/>
              </a:ext>
            </a:extLst>
          </p:cNvPr>
          <p:cNvSpPr txBox="1"/>
          <p:nvPr/>
        </p:nvSpPr>
        <p:spPr>
          <a:xfrm>
            <a:off x="5370631" y="3820499"/>
            <a:ext cx="4419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b. p(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/>
              <a:t>             ) = ________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232053CE-71B5-99D6-1A2D-4E8E97D17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737923"/>
              </p:ext>
            </p:extLst>
          </p:nvPr>
        </p:nvGraphicFramePr>
        <p:xfrm>
          <a:off x="6823701" y="3653002"/>
          <a:ext cx="9144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1916925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2986621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7800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488918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0B7F1987-6D99-0F1E-B62A-EE62CDAAA510}"/>
              </a:ext>
            </a:extLst>
          </p:cNvPr>
          <p:cNvSpPr txBox="1"/>
          <p:nvPr/>
        </p:nvSpPr>
        <p:spPr>
          <a:xfrm>
            <a:off x="5370631" y="5009574"/>
            <a:ext cx="429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Hint: Guess which forward path leads to Y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A2A0A1-2C9A-1C7D-621C-1A75226A1F98}"/>
              </a:ext>
            </a:extLst>
          </p:cNvPr>
          <p:cNvSpPr txBox="1"/>
          <p:nvPr/>
        </p:nvSpPr>
        <p:spPr>
          <a:xfrm>
            <a:off x="2438228" y="5065567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Noise added</a:t>
            </a:r>
          </a:p>
        </p:txBody>
      </p:sp>
    </p:spTree>
    <p:extLst>
      <p:ext uri="{BB962C8B-B14F-4D97-AF65-F5344CB8AC3E}">
        <p14:creationId xmlns:p14="http://schemas.microsoft.com/office/powerpoint/2010/main" val="1533279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FB16F-6B2F-5685-8A42-C96013A75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ECB90-F6BF-BD46-52E6-266A8870C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Reverse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076D49-279C-F3D4-670A-AB5B6422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0779596-B560-2683-1BB3-8D9C54310C6A}"/>
              </a:ext>
            </a:extLst>
          </p:cNvPr>
          <p:cNvGraphicFramePr>
            <a:graphicFrameLocks noGrp="1"/>
          </p:cNvGraphicFramePr>
          <p:nvPr/>
        </p:nvGraphicFramePr>
        <p:xfrm>
          <a:off x="752475" y="3251200"/>
          <a:ext cx="9144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1916925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2986621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7800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48891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7A27B16-EDDA-D0A6-E08F-EC1989F777D2}"/>
              </a:ext>
            </a:extLst>
          </p:cNvPr>
          <p:cNvGraphicFramePr>
            <a:graphicFrameLocks noGrp="1"/>
          </p:cNvGraphicFramePr>
          <p:nvPr/>
        </p:nvGraphicFramePr>
        <p:xfrm>
          <a:off x="2701115" y="2609240"/>
          <a:ext cx="9144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1916925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2986621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7800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48891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9207FA6-E02D-47F6-2815-A074B1322222}"/>
              </a:ext>
            </a:extLst>
          </p:cNvPr>
          <p:cNvGraphicFramePr>
            <a:graphicFrameLocks noGrp="1"/>
          </p:cNvGraphicFramePr>
          <p:nvPr/>
        </p:nvGraphicFramePr>
        <p:xfrm>
          <a:off x="2701115" y="3862290"/>
          <a:ext cx="9144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1916925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2986621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7800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4889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8626F9F-E86F-6D2A-58C2-51CAF1D53FA8}"/>
              </a:ext>
            </a:extLst>
          </p:cNvPr>
          <p:cNvSpPr txBox="1"/>
          <p:nvPr/>
        </p:nvSpPr>
        <p:spPr>
          <a:xfrm>
            <a:off x="3815540" y="289181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0.40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213A3C-8FE9-D1FB-2232-46C469B7A8F8}"/>
              </a:ext>
            </a:extLst>
          </p:cNvPr>
          <p:cNvSpPr txBox="1"/>
          <p:nvPr/>
        </p:nvSpPr>
        <p:spPr>
          <a:xfrm>
            <a:off x="3815540" y="413482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0.60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696AE-E9E1-0F30-E4FE-BE510437898B}"/>
              </a:ext>
            </a:extLst>
          </p:cNvPr>
          <p:cNvSpPr txBox="1"/>
          <p:nvPr/>
        </p:nvSpPr>
        <p:spPr>
          <a:xfrm>
            <a:off x="2140711" y="2736097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+=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68E8A2-AA95-3FA4-6102-A5D400BA8EA8}"/>
              </a:ext>
            </a:extLst>
          </p:cNvPr>
          <p:cNvSpPr txBox="1"/>
          <p:nvPr/>
        </p:nvSpPr>
        <p:spPr>
          <a:xfrm>
            <a:off x="2156776" y="402710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+=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26BD6CB-5298-306B-CA7F-880CA397182A}"/>
              </a:ext>
            </a:extLst>
          </p:cNvPr>
          <p:cNvGraphicFramePr>
            <a:graphicFrameLocks noGrp="1"/>
          </p:cNvGraphicFramePr>
          <p:nvPr/>
        </p:nvGraphicFramePr>
        <p:xfrm>
          <a:off x="5467350" y="1083656"/>
          <a:ext cx="9144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1916925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2986621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7800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48891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9550AD3-5077-58CF-5DBC-3B897EB3F432}"/>
              </a:ext>
            </a:extLst>
          </p:cNvPr>
          <p:cNvGraphicFramePr>
            <a:graphicFrameLocks noGrp="1"/>
          </p:cNvGraphicFramePr>
          <p:nvPr/>
        </p:nvGraphicFramePr>
        <p:xfrm>
          <a:off x="5467350" y="2336706"/>
          <a:ext cx="9144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1916925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2986621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7800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48891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07C79C1-AA38-040D-0BD4-2D7D18491A37}"/>
              </a:ext>
            </a:extLst>
          </p:cNvPr>
          <p:cNvSpPr txBox="1"/>
          <p:nvPr/>
        </p:nvSpPr>
        <p:spPr>
          <a:xfrm>
            <a:off x="6581775" y="136623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0.60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048FA0-5AC4-8EE6-C561-73C8F9EE3763}"/>
              </a:ext>
            </a:extLst>
          </p:cNvPr>
          <p:cNvSpPr txBox="1"/>
          <p:nvPr/>
        </p:nvSpPr>
        <p:spPr>
          <a:xfrm>
            <a:off x="6581775" y="260924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0.20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D17DE6-7DA4-ABC2-BE87-016A7E69EDFC}"/>
              </a:ext>
            </a:extLst>
          </p:cNvPr>
          <p:cNvSpPr txBox="1"/>
          <p:nvPr/>
        </p:nvSpPr>
        <p:spPr>
          <a:xfrm>
            <a:off x="4933228" y="12398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+=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3057C2-6213-28A3-31ED-5CDD22BA763D}"/>
              </a:ext>
            </a:extLst>
          </p:cNvPr>
          <p:cNvSpPr txBox="1"/>
          <p:nvPr/>
        </p:nvSpPr>
        <p:spPr>
          <a:xfrm>
            <a:off x="4872315" y="250151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+=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68F97FB-12EE-726D-9EED-97DDB737CF3D}"/>
              </a:ext>
            </a:extLst>
          </p:cNvPr>
          <p:cNvGraphicFramePr>
            <a:graphicFrameLocks noGrp="1"/>
          </p:cNvGraphicFramePr>
          <p:nvPr/>
        </p:nvGraphicFramePr>
        <p:xfrm>
          <a:off x="5467350" y="4134824"/>
          <a:ext cx="9144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1916925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2986621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7800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48891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EFFAE61-8094-446C-1879-A3AD8A067A70}"/>
              </a:ext>
            </a:extLst>
          </p:cNvPr>
          <p:cNvGraphicFramePr>
            <a:graphicFrameLocks noGrp="1"/>
          </p:cNvGraphicFramePr>
          <p:nvPr/>
        </p:nvGraphicFramePr>
        <p:xfrm>
          <a:off x="5467350" y="5387874"/>
          <a:ext cx="9144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1916925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2986621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7800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48891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A0BF94A-8FE9-9682-AAD6-CC5F5CB2F1DF}"/>
              </a:ext>
            </a:extLst>
          </p:cNvPr>
          <p:cNvSpPr txBox="1"/>
          <p:nvPr/>
        </p:nvSpPr>
        <p:spPr>
          <a:xfrm>
            <a:off x="6581775" y="441739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0.30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0F4186-7402-590A-A672-3FE8C6F032BE}"/>
              </a:ext>
            </a:extLst>
          </p:cNvPr>
          <p:cNvSpPr txBox="1"/>
          <p:nvPr/>
        </p:nvSpPr>
        <p:spPr>
          <a:xfrm>
            <a:off x="6581775" y="566040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0.70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F90086-45D6-C212-EA3C-59A7D1B62BF8}"/>
              </a:ext>
            </a:extLst>
          </p:cNvPr>
          <p:cNvSpPr txBox="1"/>
          <p:nvPr/>
        </p:nvSpPr>
        <p:spPr>
          <a:xfrm>
            <a:off x="4872315" y="4272903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+=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3E5B95-DD48-9D1A-4CFC-D2B95E7B9860}"/>
              </a:ext>
            </a:extLst>
          </p:cNvPr>
          <p:cNvSpPr txBox="1"/>
          <p:nvPr/>
        </p:nvSpPr>
        <p:spPr>
          <a:xfrm>
            <a:off x="4872315" y="5552687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+=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718DE6-48F9-DFC1-B8F2-FEEC1BDFF514}"/>
              </a:ext>
            </a:extLst>
          </p:cNvPr>
          <p:cNvSpPr txBox="1"/>
          <p:nvPr/>
        </p:nvSpPr>
        <p:spPr>
          <a:xfrm>
            <a:off x="933450" y="2652950"/>
            <a:ext cx="73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5D37D5-0C68-9F1F-DF37-54B817BCFC1D}"/>
              </a:ext>
            </a:extLst>
          </p:cNvPr>
          <p:cNvSpPr txBox="1"/>
          <p:nvPr/>
        </p:nvSpPr>
        <p:spPr>
          <a:xfrm>
            <a:off x="2531220" y="1671460"/>
            <a:ext cx="1308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- Y</a:t>
            </a:r>
            <a:r>
              <a:rPr 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2BAA0C-A9C1-7EC7-12BF-4D0698840F25}"/>
              </a:ext>
            </a:extLst>
          </p:cNvPr>
          <p:cNvSpPr txBox="1"/>
          <p:nvPr/>
        </p:nvSpPr>
        <p:spPr>
          <a:xfrm>
            <a:off x="5342863" y="304157"/>
            <a:ext cx="1308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- Y</a:t>
            </a:r>
            <a:r>
              <a:rPr 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1912C9-61A5-D031-BA09-613E2814CC62}"/>
              </a:ext>
            </a:extLst>
          </p:cNvPr>
          <p:cNvSpPr txBox="1"/>
          <p:nvPr/>
        </p:nvSpPr>
        <p:spPr>
          <a:xfrm>
            <a:off x="7155483" y="1873114"/>
            <a:ext cx="4443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    p(              |             ,             )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0C7E0B1-22C3-4F1B-FD32-8677A4341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685806"/>
              </p:ext>
            </p:extLst>
          </p:nvPr>
        </p:nvGraphicFramePr>
        <p:xfrm>
          <a:off x="7988821" y="1723787"/>
          <a:ext cx="9144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1916925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2986621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7800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488918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A38FF78-4F01-F9BE-5657-A07AA8ABE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872757"/>
              </p:ext>
            </p:extLst>
          </p:nvPr>
        </p:nvGraphicFramePr>
        <p:xfrm>
          <a:off x="9196882" y="1723787"/>
          <a:ext cx="9144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1916925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2986621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7800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48891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9A069C6F-E033-A707-967A-EE65B9AAC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385313"/>
              </p:ext>
            </p:extLst>
          </p:nvPr>
        </p:nvGraphicFramePr>
        <p:xfrm>
          <a:off x="10359732" y="1723787"/>
          <a:ext cx="9144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1916925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2986621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7800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488918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85D99784-5FBF-8DF5-58AD-FDFD05A96221}"/>
              </a:ext>
            </a:extLst>
          </p:cNvPr>
          <p:cNvSpPr txBox="1"/>
          <p:nvPr/>
        </p:nvSpPr>
        <p:spPr>
          <a:xfrm>
            <a:off x="10602619" y="1261929"/>
            <a:ext cx="428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AB36F3-4BC1-ABCD-635E-81D0CA451EF5}"/>
              </a:ext>
            </a:extLst>
          </p:cNvPr>
          <p:cNvSpPr txBox="1"/>
          <p:nvPr/>
        </p:nvSpPr>
        <p:spPr>
          <a:xfrm>
            <a:off x="9439769" y="1261929"/>
            <a:ext cx="428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87A37E-084B-AD3F-0C54-B6657F808AB2}"/>
              </a:ext>
            </a:extLst>
          </p:cNvPr>
          <p:cNvSpPr txBox="1"/>
          <p:nvPr/>
        </p:nvSpPr>
        <p:spPr>
          <a:xfrm>
            <a:off x="8209443" y="1281553"/>
            <a:ext cx="428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/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CC62AD48-4487-8F81-00F4-EF3DAC588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2375" y="4118949"/>
            <a:ext cx="1276454" cy="5969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25A21122-C827-9FB1-077A-87AFCF6636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34015" y="4773991"/>
            <a:ext cx="1964944" cy="1189308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2E02FD3F-77F6-28A1-B6EB-11A090AFC468}"/>
              </a:ext>
            </a:extLst>
          </p:cNvPr>
          <p:cNvSpPr txBox="1"/>
          <p:nvPr/>
        </p:nvSpPr>
        <p:spPr>
          <a:xfrm>
            <a:off x="7357907" y="549519"/>
            <a:ext cx="4530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What are the pixel values of the images involved in the reverse process?</a:t>
            </a:r>
          </a:p>
        </p:txBody>
      </p:sp>
    </p:spTree>
    <p:extLst>
      <p:ext uri="{BB962C8B-B14F-4D97-AF65-F5344CB8AC3E}">
        <p14:creationId xmlns:p14="http://schemas.microsoft.com/office/powerpoint/2010/main" val="3471650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DE53-F93D-7EAE-D9B4-A3EABA24A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Forward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F2CAC9-A4CB-F0A2-9190-CB3B81A6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C71C10-D310-F8D5-1DE4-00D58AC46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401543"/>
              </p:ext>
            </p:extLst>
          </p:nvPr>
        </p:nvGraphicFramePr>
        <p:xfrm>
          <a:off x="752475" y="3251200"/>
          <a:ext cx="9144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1916925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2986621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7800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48891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901922-54C8-ABAF-B1E5-641EFF928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821704"/>
              </p:ext>
            </p:extLst>
          </p:nvPr>
        </p:nvGraphicFramePr>
        <p:xfrm>
          <a:off x="2701115" y="2609240"/>
          <a:ext cx="9144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1916925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2986621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7800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48891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963F29F-94B8-B23E-C4C3-AE5A2206E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898912"/>
              </p:ext>
            </p:extLst>
          </p:nvPr>
        </p:nvGraphicFramePr>
        <p:xfrm>
          <a:off x="2701115" y="3862290"/>
          <a:ext cx="9144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1916925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2986621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7800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4889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B7B33AE-3DF4-8CCE-E244-A1EA337E8D93}"/>
              </a:ext>
            </a:extLst>
          </p:cNvPr>
          <p:cNvSpPr txBox="1"/>
          <p:nvPr/>
        </p:nvSpPr>
        <p:spPr>
          <a:xfrm>
            <a:off x="3815540" y="289181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0.40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3A22DE-3E9C-684D-A727-80A57599D4CC}"/>
              </a:ext>
            </a:extLst>
          </p:cNvPr>
          <p:cNvSpPr txBox="1"/>
          <p:nvPr/>
        </p:nvSpPr>
        <p:spPr>
          <a:xfrm>
            <a:off x="3815540" y="413482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0.60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D0B5A2-E56F-DEB3-E613-CAECA59116AD}"/>
              </a:ext>
            </a:extLst>
          </p:cNvPr>
          <p:cNvSpPr txBox="1"/>
          <p:nvPr/>
        </p:nvSpPr>
        <p:spPr>
          <a:xfrm>
            <a:off x="2140711" y="2736097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+=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C32EE8-81B5-4BAE-9FDA-065CDC5692AF}"/>
              </a:ext>
            </a:extLst>
          </p:cNvPr>
          <p:cNvSpPr txBox="1"/>
          <p:nvPr/>
        </p:nvSpPr>
        <p:spPr>
          <a:xfrm>
            <a:off x="2156776" y="402710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+=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124D040-D094-E1A0-E511-818691B43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76423"/>
              </p:ext>
            </p:extLst>
          </p:nvPr>
        </p:nvGraphicFramePr>
        <p:xfrm>
          <a:off x="5467350" y="1083656"/>
          <a:ext cx="9144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1916925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2986621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7800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48891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4C47996-F5E7-FA0F-E130-1D06E1F89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479269"/>
              </p:ext>
            </p:extLst>
          </p:nvPr>
        </p:nvGraphicFramePr>
        <p:xfrm>
          <a:off x="5467350" y="2336706"/>
          <a:ext cx="9144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1916925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2986621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7800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48891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A2ED09F-4C57-6FC9-67E1-1E56A88D09E6}"/>
              </a:ext>
            </a:extLst>
          </p:cNvPr>
          <p:cNvSpPr txBox="1"/>
          <p:nvPr/>
        </p:nvSpPr>
        <p:spPr>
          <a:xfrm>
            <a:off x="6581775" y="136623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0.60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4F13C0-97D7-9561-37F9-5169A4320489}"/>
              </a:ext>
            </a:extLst>
          </p:cNvPr>
          <p:cNvSpPr txBox="1"/>
          <p:nvPr/>
        </p:nvSpPr>
        <p:spPr>
          <a:xfrm>
            <a:off x="6581775" y="260924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0.20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ECBA9E-A055-19DD-BD1A-59BB6B73A524}"/>
              </a:ext>
            </a:extLst>
          </p:cNvPr>
          <p:cNvSpPr txBox="1"/>
          <p:nvPr/>
        </p:nvSpPr>
        <p:spPr>
          <a:xfrm>
            <a:off x="4933228" y="12398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+=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5BE645-44EE-D080-B84E-98DF9734A582}"/>
              </a:ext>
            </a:extLst>
          </p:cNvPr>
          <p:cNvSpPr txBox="1"/>
          <p:nvPr/>
        </p:nvSpPr>
        <p:spPr>
          <a:xfrm>
            <a:off x="4872315" y="250151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+=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3AE9772-E2EA-1760-FAE2-7A0B360D7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987994"/>
              </p:ext>
            </p:extLst>
          </p:nvPr>
        </p:nvGraphicFramePr>
        <p:xfrm>
          <a:off x="5467350" y="4134824"/>
          <a:ext cx="9144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1916925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2986621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7800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48891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3FD3EF4-25A0-969C-F3E0-437713399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760995"/>
              </p:ext>
            </p:extLst>
          </p:nvPr>
        </p:nvGraphicFramePr>
        <p:xfrm>
          <a:off x="5467350" y="5387874"/>
          <a:ext cx="9144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1916925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2986621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7800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48891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A6E0F3CA-00B7-F1E6-AC07-110F4E7C8ADE}"/>
              </a:ext>
            </a:extLst>
          </p:cNvPr>
          <p:cNvSpPr txBox="1"/>
          <p:nvPr/>
        </p:nvSpPr>
        <p:spPr>
          <a:xfrm>
            <a:off x="6581775" y="441739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0.30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24ED08-4F0A-B75E-4561-5FD65DC43928}"/>
              </a:ext>
            </a:extLst>
          </p:cNvPr>
          <p:cNvSpPr txBox="1"/>
          <p:nvPr/>
        </p:nvSpPr>
        <p:spPr>
          <a:xfrm>
            <a:off x="6581775" y="566040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0.70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EFDEA0-E2CA-44DC-2BD2-CF9D1D248D2B}"/>
              </a:ext>
            </a:extLst>
          </p:cNvPr>
          <p:cNvSpPr txBox="1"/>
          <p:nvPr/>
        </p:nvSpPr>
        <p:spPr>
          <a:xfrm>
            <a:off x="4872315" y="4272903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+=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09F2B4-6B6B-7239-C23A-708F0580545A}"/>
              </a:ext>
            </a:extLst>
          </p:cNvPr>
          <p:cNvSpPr txBox="1"/>
          <p:nvPr/>
        </p:nvSpPr>
        <p:spPr>
          <a:xfrm>
            <a:off x="4872315" y="5552687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+=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5417B9-7E8D-ED35-6A6C-E4C0D169A21D}"/>
              </a:ext>
            </a:extLst>
          </p:cNvPr>
          <p:cNvSpPr txBox="1"/>
          <p:nvPr/>
        </p:nvSpPr>
        <p:spPr>
          <a:xfrm>
            <a:off x="933450" y="2652950"/>
            <a:ext cx="73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BFC44A-9BB7-CF94-CE56-FE1A08677A33}"/>
              </a:ext>
            </a:extLst>
          </p:cNvPr>
          <p:cNvSpPr txBox="1"/>
          <p:nvPr/>
        </p:nvSpPr>
        <p:spPr>
          <a:xfrm>
            <a:off x="2531220" y="1671460"/>
            <a:ext cx="1308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- Y</a:t>
            </a:r>
            <a:r>
              <a:rPr 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F36B6B-7A6E-3053-CE26-1CDE28EA9A11}"/>
              </a:ext>
            </a:extLst>
          </p:cNvPr>
          <p:cNvSpPr txBox="1"/>
          <p:nvPr/>
        </p:nvSpPr>
        <p:spPr>
          <a:xfrm>
            <a:off x="5342863" y="304157"/>
            <a:ext cx="1308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- Y</a:t>
            </a:r>
            <a:r>
              <a:rPr 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A48F8A-5715-7E0A-13EC-F9649CEC82A1}"/>
              </a:ext>
            </a:extLst>
          </p:cNvPr>
          <p:cNvSpPr txBox="1"/>
          <p:nvPr/>
        </p:nvSpPr>
        <p:spPr>
          <a:xfrm>
            <a:off x="7312360" y="1843719"/>
            <a:ext cx="4419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a. p(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/>
              <a:t>             ) = ________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446F1E9-99E4-A4AA-C7F8-018986F5C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701674"/>
              </p:ext>
            </p:extLst>
          </p:nvPr>
        </p:nvGraphicFramePr>
        <p:xfrm>
          <a:off x="8746380" y="1676222"/>
          <a:ext cx="9144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1916925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2986621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7800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48891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EDCDAF20-B478-2C5C-AC53-3374E1D4ADC2}"/>
              </a:ext>
            </a:extLst>
          </p:cNvPr>
          <p:cNvSpPr txBox="1"/>
          <p:nvPr/>
        </p:nvSpPr>
        <p:spPr>
          <a:xfrm>
            <a:off x="7280985" y="4134824"/>
            <a:ext cx="4419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b. p(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/>
              <a:t>             ) = ________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EDE80DC-3D36-0EDC-B28F-285A46963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005200"/>
              </p:ext>
            </p:extLst>
          </p:nvPr>
        </p:nvGraphicFramePr>
        <p:xfrm>
          <a:off x="8734055" y="3967327"/>
          <a:ext cx="9144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1916925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2986621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7800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488918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08345AFF-7ECA-4291-0CBD-12B9857C33CB}"/>
              </a:ext>
            </a:extLst>
          </p:cNvPr>
          <p:cNvSpPr txBox="1"/>
          <p:nvPr/>
        </p:nvSpPr>
        <p:spPr>
          <a:xfrm>
            <a:off x="7312360" y="5387874"/>
            <a:ext cx="4530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Hint: Guess which forward path leads to Y</a:t>
            </a:r>
            <a:r>
              <a:rPr lang="en-US" baseline="-25000"/>
              <a:t>2. </a:t>
            </a:r>
            <a:r>
              <a:rPr lang="en-US"/>
              <a:t>Calculate joint probability using the chain rule.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5804EBC-7C46-0E55-056E-02BA657A6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776" y="4319489"/>
            <a:ext cx="508000" cy="15875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95AD3C8-2E37-27C0-5115-87D9A6019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694" y="1617011"/>
            <a:ext cx="533400" cy="13589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3A9A86A-DA85-148A-1B44-3E06B401DD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871" y="3086294"/>
            <a:ext cx="508000" cy="12827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1D68D1BF-B3B2-7145-FE8A-EE5B000BB5FF}"/>
              </a:ext>
            </a:extLst>
          </p:cNvPr>
          <p:cNvSpPr txBox="1"/>
          <p:nvPr/>
        </p:nvSpPr>
        <p:spPr>
          <a:xfrm>
            <a:off x="7426036" y="436694"/>
            <a:ext cx="24868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b="0" i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🔑 </a:t>
            </a:r>
            <a:r>
              <a:rPr lang="en-US">
                <a:solidFill>
                  <a:srgbClr val="373637"/>
                </a:solidFill>
                <a:latin typeface="Source Sans Pro" panose="020B0503030403020204" pitchFamily="34" charset="0"/>
              </a:rPr>
              <a:t> (</a:t>
            </a:r>
            <a:r>
              <a:rPr lang="en-US" err="1">
                <a:solidFill>
                  <a:srgbClr val="373637"/>
                </a:solidFill>
                <a:latin typeface="Source Sans Pro" panose="020B0503030403020204" pitchFamily="34" charset="0"/>
              </a:rPr>
              <a:t>a+b</a:t>
            </a:r>
            <a:r>
              <a:rPr lang="en-US">
                <a:solidFill>
                  <a:srgbClr val="373637"/>
                </a:solidFill>
                <a:latin typeface="Source Sans Pro" panose="020B0503030403020204" pitchFamily="34" charset="0"/>
              </a:rPr>
              <a:t>)*100%11=4</a:t>
            </a:r>
            <a:endParaRPr lang="el-GR" b="0" i="0">
              <a:solidFill>
                <a:srgbClr val="373637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313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86AED-51E0-5B62-1B54-8B27473D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Denoising Diffusion Probabilistic Model (DDPM)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0B6FF0-38A8-9844-22C6-569431450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D424F-BCDF-C4F2-7B63-7E6EFEF3A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C66F-15FB-78E1-044B-D3C128AC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Forward vs Reverse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96D4D-100A-01C2-96DC-97B4D46F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BB75-957B-2C44-BB69-FC0B27493735}" type="slidenum">
              <a:rPr lang="en-US" smtClean="0"/>
              <a:t>15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C3587-3666-420C-78D0-8EB56C7D77A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295400"/>
            <a:ext cx="10515600" cy="473868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During the forward diffusion process, signals are </a:t>
            </a:r>
          </a:p>
          <a:p>
            <a:pPr marL="0" indent="0">
              <a:buNone/>
            </a:pPr>
            <a:r>
              <a:rPr lang="en-US"/>
              <a:t>_____ (a) {1. removed from, 2. added to} an image by </a:t>
            </a:r>
          </a:p>
          <a:p>
            <a:pPr marL="0" indent="0">
              <a:buNone/>
            </a:pPr>
            <a:r>
              <a:rPr lang="en-US"/>
              <a:t>_____ (b) {1. removing, 2. adding} noises.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During the reverse diffusion process, signals are </a:t>
            </a:r>
          </a:p>
          <a:p>
            <a:pPr marL="0" indent="0">
              <a:buNone/>
            </a:pPr>
            <a:r>
              <a:rPr lang="en-US"/>
              <a:t>_____ (c) {1. removed from, 2. added to} an image by </a:t>
            </a:r>
          </a:p>
          <a:p>
            <a:pPr marL="0" indent="0">
              <a:buNone/>
            </a:pPr>
            <a:r>
              <a:rPr lang="en-US"/>
              <a:t>_____ (d) {1. removing, 2. adding} noises.</a:t>
            </a:r>
          </a:p>
        </p:txBody>
      </p:sp>
    </p:spTree>
    <p:extLst>
      <p:ext uri="{BB962C8B-B14F-4D97-AF65-F5344CB8AC3E}">
        <p14:creationId xmlns:p14="http://schemas.microsoft.com/office/powerpoint/2010/main" val="3750227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17CB79-4B3D-B48A-B35A-A40CA4BD0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E9CB05-50A6-5A30-3317-5C2AE2946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NumPy by Hand ✍️ </a:t>
            </a:r>
            <a:br>
              <a:rPr lang="en-US"/>
            </a:br>
            <a:r>
              <a:rPr lang="en-US"/>
              <a:t>[Math </a:t>
            </a:r>
            <a:r>
              <a:rPr lang="en-US">
                <a:sym typeface="Wingdings" pitchFamily="2" charset="2"/>
              </a:rPr>
              <a:t> For Loops</a:t>
            </a:r>
            <a:r>
              <a:rPr lang="en-US"/>
              <a:t>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50222F-C93B-16E5-174E-9DE81135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41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4DEBE-5D82-C548-8812-9AFDB676D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C4A98A16-0163-EAD2-7934-3071876E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Match math to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E604BB-6457-C608-A01F-F46BDC13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8EE502-E8BE-BA5A-7B73-D6D70BA3944F}"/>
              </a:ext>
            </a:extLst>
          </p:cNvPr>
          <p:cNvSpPr txBox="1"/>
          <p:nvPr/>
        </p:nvSpPr>
        <p:spPr>
          <a:xfrm>
            <a:off x="916374" y="3910600"/>
            <a:ext cx="3667690" cy="2125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I, J =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X.shape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np.zeros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((I,J))</a:t>
            </a:r>
          </a:p>
          <a:p>
            <a:pPr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= range(I) :</a:t>
            </a:r>
          </a:p>
          <a:p>
            <a:pPr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for j = range(J):</a:t>
            </a:r>
          </a:p>
          <a:p>
            <a:pPr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    Y[j] += X[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j,i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C9473B-981E-9E6B-2F78-B90E8C6FA7AB}"/>
              </a:ext>
            </a:extLst>
          </p:cNvPr>
          <p:cNvSpPr txBox="1"/>
          <p:nvPr/>
        </p:nvSpPr>
        <p:spPr>
          <a:xfrm>
            <a:off x="3959687" y="3910600"/>
            <a:ext cx="3667690" cy="2125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I, J =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X.shape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np.zeros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((I,J))</a:t>
            </a:r>
          </a:p>
          <a:p>
            <a:pPr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= range(I) :</a:t>
            </a:r>
          </a:p>
          <a:p>
            <a:pPr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for j = range(J):</a:t>
            </a:r>
          </a:p>
          <a:p>
            <a:pPr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    Y[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] += X[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j,i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792623-3715-5292-25AB-3F3F9923F367}"/>
              </a:ext>
            </a:extLst>
          </p:cNvPr>
          <p:cNvSpPr txBox="1"/>
          <p:nvPr/>
        </p:nvSpPr>
        <p:spPr>
          <a:xfrm>
            <a:off x="7003000" y="3910600"/>
            <a:ext cx="3667690" cy="2125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I, J =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X.shape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Y = 0</a:t>
            </a:r>
          </a:p>
          <a:p>
            <a:pPr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= range(I) :</a:t>
            </a:r>
          </a:p>
          <a:p>
            <a:pPr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for j = range(J):</a:t>
            </a:r>
          </a:p>
          <a:p>
            <a:pPr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    Y += X[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i,j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6F7E8F-F7F6-4709-034C-A53F29AEAD4A}"/>
                  </a:ext>
                </a:extLst>
              </p:cNvPr>
              <p:cNvSpPr txBox="1"/>
              <p:nvPr/>
            </p:nvSpPr>
            <p:spPr>
              <a:xfrm>
                <a:off x="6865678" y="1758473"/>
                <a:ext cx="2809991" cy="12603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e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6F7E8F-F7F6-4709-034C-A53F29AEA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678" y="1758473"/>
                <a:ext cx="2809991" cy="12603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3D22112-F070-A9D2-9134-CBDDEF3D582B}"/>
              </a:ext>
            </a:extLst>
          </p:cNvPr>
          <p:cNvSpPr txBox="1"/>
          <p:nvPr/>
        </p:nvSpPr>
        <p:spPr>
          <a:xfrm>
            <a:off x="913206" y="1162282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(a)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818ED3-4AF2-B733-5BE4-AEE4E21E3D60}"/>
              </a:ext>
            </a:extLst>
          </p:cNvPr>
          <p:cNvSpPr txBox="1"/>
          <p:nvPr/>
        </p:nvSpPr>
        <p:spPr>
          <a:xfrm>
            <a:off x="916374" y="338738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(1)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2C9A08-6111-3383-B6C6-7FFC2FA5DF60}"/>
              </a:ext>
            </a:extLst>
          </p:cNvPr>
          <p:cNvSpPr txBox="1"/>
          <p:nvPr/>
        </p:nvSpPr>
        <p:spPr>
          <a:xfrm>
            <a:off x="3959687" y="338738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(2)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C1B5CB-BB41-A91B-5899-B06E78718645}"/>
              </a:ext>
            </a:extLst>
          </p:cNvPr>
          <p:cNvSpPr txBox="1"/>
          <p:nvPr/>
        </p:nvSpPr>
        <p:spPr>
          <a:xfrm>
            <a:off x="6865678" y="3387380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(3)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921D75-F6F7-368E-25F0-BAB1579C96FE}"/>
              </a:ext>
            </a:extLst>
          </p:cNvPr>
          <p:cNvSpPr txBox="1"/>
          <p:nvPr/>
        </p:nvSpPr>
        <p:spPr>
          <a:xfrm>
            <a:off x="3995479" y="1162282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(b)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45F442-526F-7712-9F2D-0D157B869ED4}"/>
              </a:ext>
            </a:extLst>
          </p:cNvPr>
          <p:cNvSpPr txBox="1"/>
          <p:nvPr/>
        </p:nvSpPr>
        <p:spPr>
          <a:xfrm>
            <a:off x="6851289" y="1162282"/>
            <a:ext cx="591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(c)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2B62D9-DB5C-7C28-3711-13DB9A9E172F}"/>
                  </a:ext>
                </a:extLst>
              </p:cNvPr>
              <p:cNvSpPr txBox="1"/>
              <p:nvPr/>
            </p:nvSpPr>
            <p:spPr>
              <a:xfrm>
                <a:off x="913206" y="1820828"/>
                <a:ext cx="2809991" cy="12119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baseline="-250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e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2B62D9-DB5C-7C28-3711-13DB9A9E1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206" y="1820828"/>
                <a:ext cx="2809991" cy="12119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23A470A-9413-8532-B431-06E265F5E26D}"/>
                  </a:ext>
                </a:extLst>
              </p:cNvPr>
              <p:cNvSpPr txBox="1"/>
              <p:nvPr/>
            </p:nvSpPr>
            <p:spPr>
              <a:xfrm>
                <a:off x="3959687" y="1801880"/>
                <a:ext cx="2809991" cy="12982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i="1" baseline="-2500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23A470A-9413-8532-B431-06E265F5E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687" y="1801880"/>
                <a:ext cx="2809991" cy="12982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995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7F67-C6E1-EFC5-866B-46DA31628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are the indices?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BBFCBE-110D-E398-5EBE-F491A976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D1D94-750E-5C39-0430-555844CEFD64}"/>
              </a:ext>
            </a:extLst>
          </p:cNvPr>
          <p:cNvSpPr txBox="1"/>
          <p:nvPr/>
        </p:nvSpPr>
        <p:spPr>
          <a:xfrm>
            <a:off x="2764967" y="1680141"/>
            <a:ext cx="59266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6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kl  </a:t>
            </a:r>
            <a:r>
              <a:rPr 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sz="600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600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0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6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6000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sz="6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6000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kl</a:t>
            </a:r>
            <a:endParaRPr lang="en-US" sz="60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91C68E-2C1D-C1AA-98A1-E083A4D22973}"/>
              </a:ext>
            </a:extLst>
          </p:cNvPr>
          <p:cNvSpPr txBox="1"/>
          <p:nvPr/>
        </p:nvSpPr>
        <p:spPr>
          <a:xfrm>
            <a:off x="4499263" y="269580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_____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24FE4D-FF4A-0873-D3DC-E269578F243F}"/>
              </a:ext>
            </a:extLst>
          </p:cNvPr>
          <p:cNvSpPr txBox="1"/>
          <p:nvPr/>
        </p:nvSpPr>
        <p:spPr>
          <a:xfrm>
            <a:off x="5181599" y="269580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_____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FCB51C-742A-F0F5-BAEE-E2F37653E032}"/>
              </a:ext>
            </a:extLst>
          </p:cNvPr>
          <p:cNvSpPr txBox="1"/>
          <p:nvPr/>
        </p:nvSpPr>
        <p:spPr>
          <a:xfrm>
            <a:off x="2764967" y="3837986"/>
            <a:ext cx="59258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6000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ik</a:t>
            </a:r>
            <a:r>
              <a:rPr lang="en-US" sz="6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sz="600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600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0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6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6000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sz="6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6000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kl</a:t>
            </a:r>
            <a:endParaRPr lang="en-US" sz="60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FFFCCD-F7E6-497F-5B06-311F50EA89A1}"/>
              </a:ext>
            </a:extLst>
          </p:cNvPr>
          <p:cNvSpPr txBox="1"/>
          <p:nvPr/>
        </p:nvSpPr>
        <p:spPr>
          <a:xfrm>
            <a:off x="4499263" y="485364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_____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F602B5-3608-620D-6857-5F26A24B1414}"/>
              </a:ext>
            </a:extLst>
          </p:cNvPr>
          <p:cNvSpPr txBox="1"/>
          <p:nvPr/>
        </p:nvSpPr>
        <p:spPr>
          <a:xfrm>
            <a:off x="5181599" y="485364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_____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181114-F09F-A7A0-7617-F2E7EC3CB6B8}"/>
              </a:ext>
            </a:extLst>
          </p:cNvPr>
          <p:cNvSpPr txBox="1"/>
          <p:nvPr/>
        </p:nvSpPr>
        <p:spPr>
          <a:xfrm>
            <a:off x="4739171" y="3063444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>
                <a:solidFill>
                  <a:srgbClr val="373637"/>
                </a:solidFill>
                <a:latin typeface="Source Sans Pro" panose="020B0503030403020204" pitchFamily="34" charset="0"/>
              </a:rPr>
              <a:t>a 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C0C676-5788-2208-6A8B-F45BBE391E05}"/>
              </a:ext>
            </a:extLst>
          </p:cNvPr>
          <p:cNvSpPr txBox="1"/>
          <p:nvPr/>
        </p:nvSpPr>
        <p:spPr>
          <a:xfrm>
            <a:off x="5399951" y="3083454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>
                <a:solidFill>
                  <a:srgbClr val="373637"/>
                </a:solidFill>
                <a:latin typeface="Source Sans Pro" panose="020B0503030403020204" pitchFamily="34" charset="0"/>
              </a:rPr>
              <a:t>b 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DE181B-EF9D-4A51-E87F-237F7FA40795}"/>
              </a:ext>
            </a:extLst>
          </p:cNvPr>
          <p:cNvSpPr txBox="1"/>
          <p:nvPr/>
        </p:nvSpPr>
        <p:spPr>
          <a:xfrm>
            <a:off x="4742548" y="5202410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>
                <a:solidFill>
                  <a:srgbClr val="373637"/>
                </a:solidFill>
                <a:latin typeface="Source Sans Pro" panose="020B0503030403020204" pitchFamily="34" charset="0"/>
              </a:rPr>
              <a:t>c 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B448B3-00BC-4BBB-224E-154D138C5C01}"/>
              </a:ext>
            </a:extLst>
          </p:cNvPr>
          <p:cNvSpPr txBox="1"/>
          <p:nvPr/>
        </p:nvSpPr>
        <p:spPr>
          <a:xfrm>
            <a:off x="5410218" y="5188373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>
                <a:solidFill>
                  <a:srgbClr val="373637"/>
                </a:solidFill>
                <a:latin typeface="Source Sans Pro" panose="020B0503030403020204" pitchFamily="34" charset="0"/>
              </a:rPr>
              <a:t>d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17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52920-8E9F-3C95-B756-EC271B382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270248E-F96E-E4CF-1C5A-24FDE88A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Math </a:t>
            </a:r>
            <a:r>
              <a:rPr lang="en-US">
                <a:sym typeface="Wingdings" pitchFamily="2" charset="2"/>
              </a:rPr>
              <a:t> Code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451708-78C8-0A68-8D91-320802DA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38B0FA-3737-A981-7ED6-B39A74476216}"/>
              </a:ext>
            </a:extLst>
          </p:cNvPr>
          <p:cNvSpPr txBox="1"/>
          <p:nvPr/>
        </p:nvSpPr>
        <p:spPr>
          <a:xfrm>
            <a:off x="1157901" y="2169476"/>
            <a:ext cx="9087770" cy="3787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I, J =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A.shape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J, K =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B.shape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K, L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C.shape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D =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np.zeros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((______, _______))</a:t>
            </a:r>
          </a:p>
          <a:p>
            <a:pPr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= range(I) :</a:t>
            </a:r>
          </a:p>
          <a:p>
            <a:pPr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for j = range(J):</a:t>
            </a:r>
          </a:p>
          <a:p>
            <a:pPr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    for k = range(K):</a:t>
            </a:r>
          </a:p>
          <a:p>
            <a:pPr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        for l = range(L):</a:t>
            </a:r>
          </a:p>
          <a:p>
            <a:pPr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            D[___,___]  += A[___,___] * B[___,___] * C[___,___]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1642AC-0118-D3A3-9D44-EF823B7DF318}"/>
              </a:ext>
            </a:extLst>
          </p:cNvPr>
          <p:cNvSpPr txBox="1"/>
          <p:nvPr/>
        </p:nvSpPr>
        <p:spPr>
          <a:xfrm>
            <a:off x="3388422" y="979847"/>
            <a:ext cx="44142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4400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4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sz="440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440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400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4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400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sz="4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400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kl</a:t>
            </a:r>
            <a:endParaRPr lang="en-US" sz="44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67679A-4B33-C658-338E-40CA9878A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046" y="1540282"/>
            <a:ext cx="711200" cy="279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A4679EB-1E52-9965-369B-646F86604880}"/>
              </a:ext>
            </a:extLst>
          </p:cNvPr>
          <p:cNvSpPr txBox="1"/>
          <p:nvPr/>
        </p:nvSpPr>
        <p:spPr>
          <a:xfrm>
            <a:off x="883581" y="3524302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>
                <a:solidFill>
                  <a:srgbClr val="373637"/>
                </a:solidFill>
                <a:latin typeface="Source Sans Pro" panose="020B0503030403020204" pitchFamily="34" charset="0"/>
              </a:rPr>
              <a:t>a </a:t>
            </a:r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E9A0E0-9944-9F36-5B98-4D6DDC7D1483}"/>
              </a:ext>
            </a:extLst>
          </p:cNvPr>
          <p:cNvSpPr txBox="1"/>
          <p:nvPr/>
        </p:nvSpPr>
        <p:spPr>
          <a:xfrm>
            <a:off x="2826131" y="5551022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>
                <a:solidFill>
                  <a:srgbClr val="373637"/>
                </a:solidFill>
                <a:latin typeface="Source Sans Pro" panose="020B0503030403020204" pitchFamily="34" charset="0"/>
              </a:rPr>
              <a:t>b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8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F5FB86-0048-810D-ACBE-C237D56B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Generating a Sentence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7C7BE1-5E7D-06F3-2754-277D4286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54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7510E51-1F5D-42ED-A8A3-25014BE8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Math </a:t>
            </a:r>
            <a:r>
              <a:rPr lang="en-US">
                <a:sym typeface="Wingdings" pitchFamily="2" charset="2"/>
              </a:rPr>
              <a:t> Code  Calculate by hand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3E2A78-04FF-B98C-7865-9F15FB49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CFDA2-F493-62A7-2D1A-7DD5215CD82B}"/>
                  </a:ext>
                </a:extLst>
              </p:cNvPr>
              <p:cNvSpPr txBox="1"/>
              <p:nvPr/>
            </p:nvSpPr>
            <p:spPr>
              <a:xfrm>
                <a:off x="211114" y="2047165"/>
                <a:ext cx="2809991" cy="12268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baseline="-25000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e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CFDA2-F493-62A7-2D1A-7DD5215CD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14" y="2047165"/>
                <a:ext cx="2809991" cy="12268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4960D1C-5CCC-7ED5-9441-E2FDBB672BA9}"/>
              </a:ext>
            </a:extLst>
          </p:cNvPr>
          <p:cNvSpPr txBox="1"/>
          <p:nvPr/>
        </p:nvSpPr>
        <p:spPr>
          <a:xfrm>
            <a:off x="3389180" y="2047165"/>
            <a:ext cx="4841414" cy="1709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I, I =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X.shape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Y = _________________</a:t>
            </a:r>
          </a:p>
          <a:p>
            <a:pPr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= range(I):</a:t>
            </a:r>
          </a:p>
          <a:p>
            <a:pPr>
              <a:lnSpc>
                <a:spcPct val="150000"/>
              </a:lnSpc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___________________________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8395E1-C429-00D5-0EA0-C4261B829DFA}"/>
              </a:ext>
            </a:extLst>
          </p:cNvPr>
          <p:cNvSpPr txBox="1"/>
          <p:nvPr/>
        </p:nvSpPr>
        <p:spPr>
          <a:xfrm>
            <a:off x="3379817" y="1268365"/>
            <a:ext cx="386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Complete the two missing lines of code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7C82324-A384-51EB-2616-5F885202C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121646"/>
              </p:ext>
            </p:extLst>
          </p:nvPr>
        </p:nvGraphicFramePr>
        <p:xfrm>
          <a:off x="8720629" y="1914661"/>
          <a:ext cx="1907721" cy="1695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30ECD3C-6585-E1F5-3161-666011E14FA5}"/>
              </a:ext>
            </a:extLst>
          </p:cNvPr>
          <p:cNvSpPr txBox="1"/>
          <p:nvPr/>
        </p:nvSpPr>
        <p:spPr>
          <a:xfrm>
            <a:off x="7953689" y="2500558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X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5D4421-11F1-CD98-C25B-071ED41DA5D8}"/>
              </a:ext>
            </a:extLst>
          </p:cNvPr>
          <p:cNvSpPr txBox="1"/>
          <p:nvPr/>
        </p:nvSpPr>
        <p:spPr>
          <a:xfrm>
            <a:off x="7953689" y="4556241"/>
            <a:ext cx="2579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Y = __________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F1A55F-3367-59CE-B893-5453410CC5FC}"/>
              </a:ext>
            </a:extLst>
          </p:cNvPr>
          <p:cNvSpPr txBox="1"/>
          <p:nvPr/>
        </p:nvSpPr>
        <p:spPr>
          <a:xfrm>
            <a:off x="8586426" y="1268365"/>
            <a:ext cx="194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Given X, what is Y?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C62E97-70D8-B9F5-E36E-E318736C8F3E}"/>
              </a:ext>
            </a:extLst>
          </p:cNvPr>
          <p:cNvSpPr txBox="1"/>
          <p:nvPr/>
        </p:nvSpPr>
        <p:spPr>
          <a:xfrm>
            <a:off x="3074388" y="2553202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>
                <a:solidFill>
                  <a:srgbClr val="373637"/>
                </a:solidFill>
                <a:latin typeface="Source Sans Pro" panose="020B0503030403020204" pitchFamily="34" charset="0"/>
              </a:rPr>
              <a:t>a </a:t>
            </a:r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A5FD4D6-DA04-E536-D3F5-AD20FF9EA7FC}"/>
              </a:ext>
            </a:extLst>
          </p:cNvPr>
          <p:cNvSpPr txBox="1"/>
          <p:nvPr/>
        </p:nvSpPr>
        <p:spPr>
          <a:xfrm>
            <a:off x="3561996" y="3400642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>
                <a:solidFill>
                  <a:srgbClr val="373637"/>
                </a:solidFill>
                <a:latin typeface="Source Sans Pro" panose="020B0503030403020204" pitchFamily="34" charset="0"/>
              </a:rPr>
              <a:t>b </a:t>
            </a:r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1CEB59-4489-6E0C-0C12-E3F2B0D83214}"/>
              </a:ext>
            </a:extLst>
          </p:cNvPr>
          <p:cNvSpPr txBox="1"/>
          <p:nvPr/>
        </p:nvSpPr>
        <p:spPr>
          <a:xfrm>
            <a:off x="7630101" y="4674255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>
                <a:solidFill>
                  <a:srgbClr val="373637"/>
                </a:solidFill>
                <a:latin typeface="Source Sans Pro" panose="020B0503030403020204" pitchFamily="34" charset="0"/>
              </a:rPr>
              <a:t>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90171-DB4F-D48E-BAF2-5347C7FC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Joint Probability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D5E69D-5D39-8F7D-9C0B-37519162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3</a:t>
            </a:fld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ECDAC49-CC23-48FD-95FC-6FD32A029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6787" y="1496719"/>
            <a:ext cx="4089400" cy="4533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5FEC06-9EEE-03EC-2E26-2680AB614862}"/>
              </a:ext>
            </a:extLst>
          </p:cNvPr>
          <p:cNvSpPr txBox="1"/>
          <p:nvPr/>
        </p:nvSpPr>
        <p:spPr>
          <a:xfrm>
            <a:off x="6225537" y="1029129"/>
            <a:ext cx="5128263" cy="36360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/>
              <a:t>a. p(“you can swim”) = </a:t>
            </a:r>
          </a:p>
          <a:p>
            <a:pPr>
              <a:lnSpc>
                <a:spcPct val="250000"/>
              </a:lnSpc>
            </a:pPr>
            <a:r>
              <a:rPr lang="en-US" sz="2400"/>
              <a:t>b. p(“you can go”) = </a:t>
            </a:r>
          </a:p>
          <a:p>
            <a:pPr>
              <a:lnSpc>
                <a:spcPct val="250000"/>
              </a:lnSpc>
            </a:pPr>
            <a:r>
              <a:rPr lang="en-US" sz="2400"/>
              <a:t>c. p(“how are they”) = </a:t>
            </a:r>
          </a:p>
          <a:p>
            <a:pPr>
              <a:lnSpc>
                <a:spcPct val="250000"/>
              </a:lnSpc>
            </a:pPr>
            <a:r>
              <a:rPr lang="en-US" sz="2400"/>
              <a:t>d. p(”how is she”) =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1AD897-D6CE-DC64-FC3E-6B4D1D52B1C8}"/>
              </a:ext>
            </a:extLst>
          </p:cNvPr>
          <p:cNvSpPr txBox="1"/>
          <p:nvPr/>
        </p:nvSpPr>
        <p:spPr>
          <a:xfrm>
            <a:off x="8380317" y="5849030"/>
            <a:ext cx="27503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0" i="0">
                <a:solidFill>
                  <a:srgbClr val="DF000F"/>
                </a:solidFill>
                <a:effectLst/>
                <a:latin typeface="Source Sans Pro"/>
                <a:ea typeface="Source Sans Pro"/>
              </a:rPr>
              <a:t>🔑</a:t>
            </a:r>
            <a:r>
              <a:rPr lang="en-US">
                <a:solidFill>
                  <a:srgbClr val="DF000F"/>
                </a:solidFill>
                <a:latin typeface="Source Sans Pro"/>
                <a:ea typeface="Source Sans Pro"/>
              </a:rPr>
              <a:t> </a:t>
            </a:r>
            <a:r>
              <a:rPr lang="en-US">
                <a:solidFill>
                  <a:srgbClr val="373637"/>
                </a:solidFill>
                <a:latin typeface="Source Sans Pro"/>
                <a:ea typeface="Source Sans Pro"/>
              </a:rPr>
              <a:t> (</a:t>
            </a:r>
            <a:r>
              <a:rPr lang="en-US" err="1">
                <a:solidFill>
                  <a:srgbClr val="373637"/>
                </a:solidFill>
                <a:latin typeface="Source Sans Pro"/>
                <a:ea typeface="Source Sans Pro"/>
              </a:rPr>
              <a:t>a+b+c+d</a:t>
            </a:r>
            <a:r>
              <a:rPr lang="en-US">
                <a:solidFill>
                  <a:srgbClr val="373637"/>
                </a:solidFill>
                <a:latin typeface="Source Sans Pro"/>
                <a:ea typeface="Source Sans Pro"/>
              </a:rPr>
              <a:t>)*1000%7 = 2</a:t>
            </a:r>
            <a:endParaRPr lang="en-US" b="0" i="0">
              <a:solidFill>
                <a:srgbClr val="373637"/>
              </a:solidFill>
              <a:effectLst/>
              <a:latin typeface="Source Sans Pro" panose="020B0503030403020204" pitchFamily="34" charset="0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98361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F9801-0865-B200-3079-724F2F80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651831"/>
            <a:ext cx="9737690" cy="339571"/>
          </a:xfrm>
        </p:spPr>
        <p:txBody>
          <a:bodyPr>
            <a:noAutofit/>
          </a:bodyPr>
          <a:lstStyle/>
          <a:p>
            <a:r>
              <a:rPr lang="en-US" sz="3600"/>
              <a:t>Which sentence does this sequence of random numbers generate? </a:t>
            </a:r>
          </a:p>
        </p:txBody>
      </p:sp>
      <p:sp>
        <p:nvSpPr>
          <p:cNvPr id="159" name="Content Placeholder 158">
            <a:extLst>
              <a:ext uri="{FF2B5EF4-FFF2-40B4-BE49-F238E27FC236}">
                <a16:creationId xmlns:a16="http://schemas.microsoft.com/office/drawing/2014/main" id="{E11E04E7-8B9F-FE78-8D76-DBF8753FD6E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5252" y="1763371"/>
            <a:ext cx="3411943" cy="4445000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/>
              <a:t>meow woof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woof woof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woof meow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oink woof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oink meow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9FFED34-5BF3-EA8A-7705-49690F1FC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729530"/>
              </p:ext>
            </p:extLst>
          </p:nvPr>
        </p:nvGraphicFramePr>
        <p:xfrm>
          <a:off x="3404380" y="2859282"/>
          <a:ext cx="1843218" cy="16249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1609">
                  <a:extLst>
                    <a:ext uri="{9D8B030D-6E8A-4147-A177-3AD203B41FA5}">
                      <a16:colId xmlns:a16="http://schemas.microsoft.com/office/drawing/2014/main" val="3042863774"/>
                    </a:ext>
                  </a:extLst>
                </a:gridCol>
                <a:gridCol w="921609">
                  <a:extLst>
                    <a:ext uri="{9D8B030D-6E8A-4147-A177-3AD203B41FA5}">
                      <a16:colId xmlns:a16="http://schemas.microsoft.com/office/drawing/2014/main" val="521978473"/>
                    </a:ext>
                  </a:extLst>
                </a:gridCol>
              </a:tblGrid>
              <a:tr h="541638">
                <a:tc>
                  <a:txBody>
                    <a:bodyPr/>
                    <a:lstStyle/>
                    <a:p>
                      <a:pPr algn="ctr"/>
                      <a:r>
                        <a:rPr lang="en-US" sz="2000" u="none"/>
                        <a:t>woof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/>
                        <a:t>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904530"/>
                  </a:ext>
                </a:extLst>
              </a:tr>
              <a:tr h="541638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oink</a:t>
                      </a:r>
                      <a:endParaRPr lang="en-US" sz="2000" u="sng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/>
                        <a:t>0.2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50546"/>
                  </a:ext>
                </a:extLst>
              </a:tr>
              <a:tr h="541638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meow</a:t>
                      </a:r>
                      <a:endParaRPr lang="en-US" sz="2000" u="sng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/>
                        <a:t>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66892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B86BDA-2DF2-CE77-A815-8FF2E1B58B6F}"/>
              </a:ext>
            </a:extLst>
          </p:cNvPr>
          <p:cNvGraphicFramePr>
            <a:graphicFrameLocks noGrp="1"/>
          </p:cNvGraphicFramePr>
          <p:nvPr/>
        </p:nvGraphicFramePr>
        <p:xfrm>
          <a:off x="6432591" y="1262564"/>
          <a:ext cx="1843218" cy="16249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1609">
                  <a:extLst>
                    <a:ext uri="{9D8B030D-6E8A-4147-A177-3AD203B41FA5}">
                      <a16:colId xmlns:a16="http://schemas.microsoft.com/office/drawing/2014/main" val="3042863774"/>
                    </a:ext>
                  </a:extLst>
                </a:gridCol>
                <a:gridCol w="921609">
                  <a:extLst>
                    <a:ext uri="{9D8B030D-6E8A-4147-A177-3AD203B41FA5}">
                      <a16:colId xmlns:a16="http://schemas.microsoft.com/office/drawing/2014/main" val="521978473"/>
                    </a:ext>
                  </a:extLst>
                </a:gridCol>
              </a:tblGrid>
              <a:tr h="541638">
                <a:tc>
                  <a:txBody>
                    <a:bodyPr/>
                    <a:lstStyle/>
                    <a:p>
                      <a:pPr algn="ctr"/>
                      <a:r>
                        <a:rPr lang="en-US" sz="2000" u="none"/>
                        <a:t>woof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/>
                        <a:t>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904530"/>
                  </a:ext>
                </a:extLst>
              </a:tr>
              <a:tr h="541638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oink</a:t>
                      </a:r>
                      <a:endParaRPr lang="en-US" sz="2000" u="sng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/>
                        <a:t>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50546"/>
                  </a:ext>
                </a:extLst>
              </a:tr>
              <a:tr h="541638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meow</a:t>
                      </a:r>
                      <a:endParaRPr lang="en-US" sz="2000" u="sng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/>
                        <a:t>0.8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66892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8C0440-44A4-A146-4BA5-A8326A3E58DF}"/>
              </a:ext>
            </a:extLst>
          </p:cNvPr>
          <p:cNvGraphicFramePr>
            <a:graphicFrameLocks noGrp="1"/>
          </p:cNvGraphicFramePr>
          <p:nvPr/>
        </p:nvGraphicFramePr>
        <p:xfrm>
          <a:off x="6432591" y="3138382"/>
          <a:ext cx="1843218" cy="16249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1609">
                  <a:extLst>
                    <a:ext uri="{9D8B030D-6E8A-4147-A177-3AD203B41FA5}">
                      <a16:colId xmlns:a16="http://schemas.microsoft.com/office/drawing/2014/main" val="3042863774"/>
                    </a:ext>
                  </a:extLst>
                </a:gridCol>
                <a:gridCol w="921609">
                  <a:extLst>
                    <a:ext uri="{9D8B030D-6E8A-4147-A177-3AD203B41FA5}">
                      <a16:colId xmlns:a16="http://schemas.microsoft.com/office/drawing/2014/main" val="521978473"/>
                    </a:ext>
                  </a:extLst>
                </a:gridCol>
              </a:tblGrid>
              <a:tr h="541638">
                <a:tc>
                  <a:txBody>
                    <a:bodyPr/>
                    <a:lstStyle/>
                    <a:p>
                      <a:pPr algn="ctr"/>
                      <a:r>
                        <a:rPr lang="en-US" sz="2000" u="none"/>
                        <a:t>woof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/>
                        <a:t>0.7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904530"/>
                  </a:ext>
                </a:extLst>
              </a:tr>
              <a:tr h="541638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oink</a:t>
                      </a:r>
                      <a:endParaRPr lang="en-US" sz="2000" u="sng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/>
                        <a:t>0.2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50546"/>
                  </a:ext>
                </a:extLst>
              </a:tr>
              <a:tr h="541638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meow</a:t>
                      </a:r>
                      <a:endParaRPr lang="en-US" sz="2000" u="sng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/>
                        <a:t>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66892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42BA048-8E89-7642-2A34-37439FB96F55}"/>
              </a:ext>
            </a:extLst>
          </p:cNvPr>
          <p:cNvGraphicFramePr>
            <a:graphicFrameLocks noGrp="1"/>
          </p:cNvGraphicFramePr>
          <p:nvPr/>
        </p:nvGraphicFramePr>
        <p:xfrm>
          <a:off x="6432591" y="4998079"/>
          <a:ext cx="1843218" cy="16249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1609">
                  <a:extLst>
                    <a:ext uri="{9D8B030D-6E8A-4147-A177-3AD203B41FA5}">
                      <a16:colId xmlns:a16="http://schemas.microsoft.com/office/drawing/2014/main" val="3042863774"/>
                    </a:ext>
                  </a:extLst>
                </a:gridCol>
                <a:gridCol w="921609">
                  <a:extLst>
                    <a:ext uri="{9D8B030D-6E8A-4147-A177-3AD203B41FA5}">
                      <a16:colId xmlns:a16="http://schemas.microsoft.com/office/drawing/2014/main" val="521978473"/>
                    </a:ext>
                  </a:extLst>
                </a:gridCol>
              </a:tblGrid>
              <a:tr h="541638">
                <a:tc>
                  <a:txBody>
                    <a:bodyPr/>
                    <a:lstStyle/>
                    <a:p>
                      <a:pPr algn="ctr"/>
                      <a:r>
                        <a:rPr lang="en-US" sz="2000" u="none"/>
                        <a:t>woof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/>
                        <a:t>0.8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904530"/>
                  </a:ext>
                </a:extLst>
              </a:tr>
              <a:tr h="541638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oink</a:t>
                      </a:r>
                      <a:endParaRPr lang="en-US" sz="2000" u="sng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/>
                        <a:t>0.2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50546"/>
                  </a:ext>
                </a:extLst>
              </a:tr>
              <a:tr h="541638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meow</a:t>
                      </a:r>
                      <a:endParaRPr lang="en-US" sz="2000" u="sng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6689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19F27CA-6396-A176-938F-3731BFB52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191255"/>
              </p:ext>
            </p:extLst>
          </p:nvPr>
        </p:nvGraphicFramePr>
        <p:xfrm>
          <a:off x="8763045" y="1366255"/>
          <a:ext cx="296935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760">
                  <a:extLst>
                    <a:ext uri="{9D8B030D-6E8A-4147-A177-3AD203B41FA5}">
                      <a16:colId xmlns:a16="http://schemas.microsoft.com/office/drawing/2014/main" val="152640329"/>
                    </a:ext>
                  </a:extLst>
                </a:gridCol>
                <a:gridCol w="700197">
                  <a:extLst>
                    <a:ext uri="{9D8B030D-6E8A-4147-A177-3AD203B41FA5}">
                      <a16:colId xmlns:a16="http://schemas.microsoft.com/office/drawing/2014/main" val="3602170012"/>
                    </a:ext>
                  </a:extLst>
                </a:gridCol>
                <a:gridCol w="700197">
                  <a:extLst>
                    <a:ext uri="{9D8B030D-6E8A-4147-A177-3AD203B41FA5}">
                      <a16:colId xmlns:a16="http://schemas.microsoft.com/office/drawing/2014/main" val="3369658637"/>
                    </a:ext>
                  </a:extLst>
                </a:gridCol>
                <a:gridCol w="700197">
                  <a:extLst>
                    <a:ext uri="{9D8B030D-6E8A-4147-A177-3AD203B41FA5}">
                      <a16:colId xmlns:a16="http://schemas.microsoft.com/office/drawing/2014/main" val="686902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0.41</a:t>
                      </a:r>
                      <a:endParaRPr lang="en-US" sz="16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64515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69C1A72-D429-3473-FC20-BAFDD6A029C8}"/>
              </a:ext>
            </a:extLst>
          </p:cNvPr>
          <p:cNvSpPr txBox="1"/>
          <p:nvPr/>
        </p:nvSpPr>
        <p:spPr>
          <a:xfrm>
            <a:off x="8763045" y="960743"/>
            <a:ext cx="28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Random Number Generator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230563-3586-971B-EEAD-19077B6A90C2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224128" y="2075021"/>
            <a:ext cx="1208463" cy="1090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551CEA5-5FA6-7456-E132-CBBC5D8C44DE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5247598" y="3671739"/>
            <a:ext cx="1184993" cy="279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BC52C65-786A-76D3-B76D-5C3C4A753CA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224128" y="4227295"/>
            <a:ext cx="1208463" cy="15832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5BFB85E-FA49-9E38-4976-3FBAC730B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0DCEC4-511B-B18A-F497-EA4FDCF79E94}"/>
              </a:ext>
            </a:extLst>
          </p:cNvPr>
          <p:cNvSpPr txBox="1"/>
          <p:nvPr/>
        </p:nvSpPr>
        <p:spPr>
          <a:xfrm>
            <a:off x="8380317" y="5849030"/>
            <a:ext cx="27503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0" i="0">
                <a:solidFill>
                  <a:srgbClr val="DF000F"/>
                </a:solidFill>
                <a:effectLst/>
                <a:latin typeface="Source Sans Pro"/>
                <a:ea typeface="Source Sans Pro"/>
              </a:rPr>
              <a:t>🔑</a:t>
            </a:r>
            <a:r>
              <a:rPr lang="en-US">
                <a:solidFill>
                  <a:srgbClr val="DF000F"/>
                </a:solidFill>
                <a:latin typeface="Source Sans Pro"/>
                <a:ea typeface="Source Sans Pro"/>
              </a:rPr>
              <a:t> </a:t>
            </a:r>
            <a:r>
              <a:rPr lang="en-US">
                <a:solidFill>
                  <a:srgbClr val="373637"/>
                </a:solidFill>
                <a:latin typeface="Source Sans Pro"/>
                <a:ea typeface="Source Sans Pro"/>
              </a:rPr>
              <a:t> 0.3 &lt; 0.41 &lt; 0.5</a:t>
            </a:r>
            <a:endParaRPr lang="en-US" b="0" i="0">
              <a:solidFill>
                <a:srgbClr val="373637"/>
              </a:solidFill>
              <a:effectLst/>
              <a:latin typeface="Source Sans Pro" panose="020B0503030403020204" pitchFamily="34" charset="0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778826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4FE4-AF0E-85A7-B44D-20BAA47A1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7357799" cy="626277"/>
          </a:xfrm>
        </p:spPr>
        <p:txBody>
          <a:bodyPr>
            <a:noAutofit/>
          </a:bodyPr>
          <a:lstStyle/>
          <a:p>
            <a:r>
              <a:rPr lang="en-US" sz="2800"/>
              <a:t>Which sentence does this model generate from a random sequence of [0.6, 0.3, 0.7]?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13B3242-4E1D-7D36-3A72-39B08343565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24878" y="1591574"/>
            <a:ext cx="3853754" cy="4597400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/>
              <a:t>pow, boom, bang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boom, pow, bang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pow, pow, bang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boom, boom, pow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34B863-B196-5D52-E6C8-613A208516D3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331612"/>
          <a:ext cx="1495167" cy="15116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902">
                  <a:extLst>
                    <a:ext uri="{9D8B030D-6E8A-4147-A177-3AD203B41FA5}">
                      <a16:colId xmlns:a16="http://schemas.microsoft.com/office/drawing/2014/main" val="2418867393"/>
                    </a:ext>
                  </a:extLst>
                </a:gridCol>
                <a:gridCol w="667265">
                  <a:extLst>
                    <a:ext uri="{9D8B030D-6E8A-4147-A177-3AD203B41FA5}">
                      <a16:colId xmlns:a16="http://schemas.microsoft.com/office/drawing/2014/main" val="750688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bang</a:t>
                      </a:r>
                      <a:endParaRPr lang="en-US" sz="16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81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u="none"/>
                        <a:t>boom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269151"/>
                  </a:ext>
                </a:extLst>
              </a:tr>
              <a:tr h="399107">
                <a:tc>
                  <a:txBody>
                    <a:bodyPr/>
                    <a:lstStyle/>
                    <a:p>
                      <a:r>
                        <a:rPr lang="en-US" sz="1600" u="none"/>
                        <a:t>pow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70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/>
                        <a:t>zap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77383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BFA213-4503-C39B-1E88-6018D3597FE9}"/>
              </a:ext>
            </a:extLst>
          </p:cNvPr>
          <p:cNvGraphicFramePr>
            <a:graphicFrameLocks noGrp="1"/>
          </p:cNvGraphicFramePr>
          <p:nvPr/>
        </p:nvGraphicFramePr>
        <p:xfrm>
          <a:off x="6923902" y="1952906"/>
          <a:ext cx="1495167" cy="15116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902">
                  <a:extLst>
                    <a:ext uri="{9D8B030D-6E8A-4147-A177-3AD203B41FA5}">
                      <a16:colId xmlns:a16="http://schemas.microsoft.com/office/drawing/2014/main" val="2418867393"/>
                    </a:ext>
                  </a:extLst>
                </a:gridCol>
                <a:gridCol w="667265">
                  <a:extLst>
                    <a:ext uri="{9D8B030D-6E8A-4147-A177-3AD203B41FA5}">
                      <a16:colId xmlns:a16="http://schemas.microsoft.com/office/drawing/2014/main" val="750688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bang</a:t>
                      </a:r>
                      <a:endParaRPr lang="en-US" sz="16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81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u="none"/>
                        <a:t>boom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269151"/>
                  </a:ext>
                </a:extLst>
              </a:tr>
              <a:tr h="399107">
                <a:tc>
                  <a:txBody>
                    <a:bodyPr/>
                    <a:lstStyle/>
                    <a:p>
                      <a:r>
                        <a:rPr lang="en-US" sz="1600" u="none"/>
                        <a:t>pow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70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/>
                        <a:t>zap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77383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C78DA2B-0329-1C84-FCFD-B30EB3D7F389}"/>
              </a:ext>
            </a:extLst>
          </p:cNvPr>
          <p:cNvGraphicFramePr>
            <a:graphicFrameLocks noGrp="1"/>
          </p:cNvGraphicFramePr>
          <p:nvPr/>
        </p:nvGraphicFramePr>
        <p:xfrm>
          <a:off x="6923902" y="4428376"/>
          <a:ext cx="1495167" cy="15116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902">
                  <a:extLst>
                    <a:ext uri="{9D8B030D-6E8A-4147-A177-3AD203B41FA5}">
                      <a16:colId xmlns:a16="http://schemas.microsoft.com/office/drawing/2014/main" val="2418867393"/>
                    </a:ext>
                  </a:extLst>
                </a:gridCol>
                <a:gridCol w="667265">
                  <a:extLst>
                    <a:ext uri="{9D8B030D-6E8A-4147-A177-3AD203B41FA5}">
                      <a16:colId xmlns:a16="http://schemas.microsoft.com/office/drawing/2014/main" val="750688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bang</a:t>
                      </a:r>
                      <a:endParaRPr lang="en-US" sz="16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81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u="none"/>
                        <a:t>boom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269151"/>
                  </a:ext>
                </a:extLst>
              </a:tr>
              <a:tr h="399107">
                <a:tc>
                  <a:txBody>
                    <a:bodyPr/>
                    <a:lstStyle/>
                    <a:p>
                      <a:r>
                        <a:rPr lang="en-US" sz="1600" u="none"/>
                        <a:t>pow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70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/>
                        <a:t>zap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77383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DD48AF-0F08-E24B-1DE7-6861B8C52DAE}"/>
              </a:ext>
            </a:extLst>
          </p:cNvPr>
          <p:cNvGraphicFramePr>
            <a:graphicFrameLocks noGrp="1"/>
          </p:cNvGraphicFramePr>
          <p:nvPr/>
        </p:nvGraphicFramePr>
        <p:xfrm>
          <a:off x="9284045" y="365125"/>
          <a:ext cx="1495167" cy="15116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902">
                  <a:extLst>
                    <a:ext uri="{9D8B030D-6E8A-4147-A177-3AD203B41FA5}">
                      <a16:colId xmlns:a16="http://schemas.microsoft.com/office/drawing/2014/main" val="2418867393"/>
                    </a:ext>
                  </a:extLst>
                </a:gridCol>
                <a:gridCol w="667265">
                  <a:extLst>
                    <a:ext uri="{9D8B030D-6E8A-4147-A177-3AD203B41FA5}">
                      <a16:colId xmlns:a16="http://schemas.microsoft.com/office/drawing/2014/main" val="750688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bang</a:t>
                      </a:r>
                      <a:endParaRPr lang="en-US" sz="16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81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u="none"/>
                        <a:t>boom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269151"/>
                  </a:ext>
                </a:extLst>
              </a:tr>
              <a:tr h="399107">
                <a:tc>
                  <a:txBody>
                    <a:bodyPr/>
                    <a:lstStyle/>
                    <a:p>
                      <a:r>
                        <a:rPr lang="en-US" sz="1600" u="none"/>
                        <a:t>pow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70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/>
                        <a:t>zap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77383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38CA9A-1644-D5AA-E204-0A50481D36FD}"/>
              </a:ext>
            </a:extLst>
          </p:cNvPr>
          <p:cNvGraphicFramePr>
            <a:graphicFrameLocks noGrp="1"/>
          </p:cNvGraphicFramePr>
          <p:nvPr/>
        </p:nvGraphicFramePr>
        <p:xfrm>
          <a:off x="9284045" y="1973334"/>
          <a:ext cx="1495167" cy="15116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902">
                  <a:extLst>
                    <a:ext uri="{9D8B030D-6E8A-4147-A177-3AD203B41FA5}">
                      <a16:colId xmlns:a16="http://schemas.microsoft.com/office/drawing/2014/main" val="2418867393"/>
                    </a:ext>
                  </a:extLst>
                </a:gridCol>
                <a:gridCol w="667265">
                  <a:extLst>
                    <a:ext uri="{9D8B030D-6E8A-4147-A177-3AD203B41FA5}">
                      <a16:colId xmlns:a16="http://schemas.microsoft.com/office/drawing/2014/main" val="750688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bang</a:t>
                      </a:r>
                      <a:endParaRPr lang="en-US" sz="16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81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u="none"/>
                        <a:t>boom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269151"/>
                  </a:ext>
                </a:extLst>
              </a:tr>
              <a:tr h="399107">
                <a:tc>
                  <a:txBody>
                    <a:bodyPr/>
                    <a:lstStyle/>
                    <a:p>
                      <a:r>
                        <a:rPr lang="en-US" sz="1600" u="none"/>
                        <a:t>pow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70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/>
                        <a:t>zap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77383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0029C6-EFFB-8337-80F2-44177F388FC8}"/>
              </a:ext>
            </a:extLst>
          </p:cNvPr>
          <p:cNvGraphicFramePr>
            <a:graphicFrameLocks noGrp="1"/>
          </p:cNvGraphicFramePr>
          <p:nvPr/>
        </p:nvGraphicFramePr>
        <p:xfrm>
          <a:off x="9275804" y="5184189"/>
          <a:ext cx="1495167" cy="15116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902">
                  <a:extLst>
                    <a:ext uri="{9D8B030D-6E8A-4147-A177-3AD203B41FA5}">
                      <a16:colId xmlns:a16="http://schemas.microsoft.com/office/drawing/2014/main" val="2418867393"/>
                    </a:ext>
                  </a:extLst>
                </a:gridCol>
                <a:gridCol w="667265">
                  <a:extLst>
                    <a:ext uri="{9D8B030D-6E8A-4147-A177-3AD203B41FA5}">
                      <a16:colId xmlns:a16="http://schemas.microsoft.com/office/drawing/2014/main" val="750688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bang</a:t>
                      </a:r>
                      <a:endParaRPr lang="en-US" sz="16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81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u="none"/>
                        <a:t>boom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269151"/>
                  </a:ext>
                </a:extLst>
              </a:tr>
              <a:tr h="399107">
                <a:tc>
                  <a:txBody>
                    <a:bodyPr/>
                    <a:lstStyle/>
                    <a:p>
                      <a:r>
                        <a:rPr lang="en-US" sz="1600" u="none"/>
                        <a:t>pow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70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/>
                        <a:t>zap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77383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C328F64-6F27-1753-26B5-8350534BC50F}"/>
              </a:ext>
            </a:extLst>
          </p:cNvPr>
          <p:cNvGraphicFramePr>
            <a:graphicFrameLocks noGrp="1"/>
          </p:cNvGraphicFramePr>
          <p:nvPr/>
        </p:nvGraphicFramePr>
        <p:xfrm>
          <a:off x="9275803" y="3597297"/>
          <a:ext cx="1495167" cy="15116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902">
                  <a:extLst>
                    <a:ext uri="{9D8B030D-6E8A-4147-A177-3AD203B41FA5}">
                      <a16:colId xmlns:a16="http://schemas.microsoft.com/office/drawing/2014/main" val="2418867393"/>
                    </a:ext>
                  </a:extLst>
                </a:gridCol>
                <a:gridCol w="667265">
                  <a:extLst>
                    <a:ext uri="{9D8B030D-6E8A-4147-A177-3AD203B41FA5}">
                      <a16:colId xmlns:a16="http://schemas.microsoft.com/office/drawing/2014/main" val="750688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bang</a:t>
                      </a:r>
                      <a:endParaRPr lang="en-US" sz="16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81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u="none"/>
                        <a:t>boom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269151"/>
                  </a:ext>
                </a:extLst>
              </a:tr>
              <a:tr h="399107">
                <a:tc>
                  <a:txBody>
                    <a:bodyPr/>
                    <a:lstStyle/>
                    <a:p>
                      <a:r>
                        <a:rPr lang="en-US" sz="1600" u="none"/>
                        <a:t>pow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70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/>
                        <a:t>zap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773837"/>
                  </a:ext>
                </a:extLst>
              </a:tr>
            </a:tbl>
          </a:graphicData>
        </a:graphic>
      </p:graphicFrame>
      <p:pic>
        <p:nvPicPr>
          <p:cNvPr id="32" name="Picture 31">
            <a:extLst>
              <a:ext uri="{FF2B5EF4-FFF2-40B4-BE49-F238E27FC236}">
                <a16:creationId xmlns:a16="http://schemas.microsoft.com/office/drawing/2014/main" id="{BE6107C8-9BF8-DC27-0DB6-0802208349E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939368" y="2058146"/>
            <a:ext cx="1028700" cy="40005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5EA44D5-6BD1-9B30-4A2E-7D90AD627207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8268712" y="202011"/>
            <a:ext cx="1117600" cy="6565900"/>
          </a:xfrm>
          <a:prstGeom prst="rect">
            <a:avLst/>
          </a:prstGeom>
        </p:spPr>
      </p:pic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DF8041F7-27AB-BC57-AC91-D61F0A37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30645C-B960-3C23-33E5-B68FE8A60DB0}"/>
              </a:ext>
            </a:extLst>
          </p:cNvPr>
          <p:cNvSpPr txBox="1"/>
          <p:nvPr/>
        </p:nvSpPr>
        <p:spPr>
          <a:xfrm>
            <a:off x="1065117" y="5461103"/>
            <a:ext cx="27503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0" i="0">
                <a:solidFill>
                  <a:srgbClr val="DF000F"/>
                </a:solidFill>
                <a:effectLst/>
                <a:latin typeface="Source Sans Pro"/>
                <a:ea typeface="Source Sans Pro"/>
              </a:rPr>
              <a:t>🔑</a:t>
            </a:r>
            <a:r>
              <a:rPr lang="en-US">
                <a:solidFill>
                  <a:srgbClr val="DF000F"/>
                </a:solidFill>
                <a:latin typeface="Source Sans Pro"/>
                <a:ea typeface="Source Sans Pro"/>
              </a:rPr>
              <a:t> </a:t>
            </a:r>
            <a:r>
              <a:rPr lang="en-US">
                <a:solidFill>
                  <a:srgbClr val="373637"/>
                </a:solidFill>
                <a:latin typeface="Source Sans Pro"/>
                <a:ea typeface="Source Sans Pro"/>
              </a:rPr>
              <a:t> bottom = 0</a:t>
            </a:r>
            <a:endParaRPr lang="en-US" b="0" i="0">
              <a:solidFill>
                <a:srgbClr val="373637"/>
              </a:solidFill>
              <a:effectLst/>
              <a:latin typeface="Source Sans Pro" panose="020B0503030403020204" pitchFamily="34" charset="0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08601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D6F7B1-232B-B667-C920-B37CD2DC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an Autoregressive Language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A7EE57-27B2-AC68-0203-810FA7B9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85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58947-77C1-9A5B-5B67-5EC9A15C2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BCEF55D-1D3A-D8B0-CD00-36FE7BC4B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Conditional Probability</a:t>
            </a:r>
          </a:p>
        </p:txBody>
      </p:sp>
      <p:sp>
        <p:nvSpPr>
          <p:cNvPr id="3" name="Rectángulo 31">
            <a:extLst>
              <a:ext uri="{FF2B5EF4-FFF2-40B4-BE49-F238E27FC236}">
                <a16:creationId xmlns:a16="http://schemas.microsoft.com/office/drawing/2014/main" id="{97194065-734D-BB14-3CB6-7C72382C7012}"/>
              </a:ext>
            </a:extLst>
          </p:cNvPr>
          <p:cNvSpPr/>
          <p:nvPr/>
        </p:nvSpPr>
        <p:spPr>
          <a:xfrm>
            <a:off x="1452719" y="2755333"/>
            <a:ext cx="1318387" cy="1108627"/>
          </a:xfrm>
          <a:prstGeom prst="rect">
            <a:avLst/>
          </a:prstGeom>
          <a:solidFill>
            <a:srgbClr val="000000">
              <a:alpha val="5000"/>
            </a:srgbClr>
          </a:solidFill>
          <a:ln w="30856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US" sz="6000">
                <a:solidFill>
                  <a:srgbClr val="000000"/>
                </a:solidFill>
              </a:rPr>
              <a:t>LM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C97FFD0-AB3C-0AC1-9F47-FC2C8FAB42A5}"/>
              </a:ext>
            </a:extLst>
          </p:cNvPr>
          <p:cNvCxnSpPr>
            <a:cxnSpLocks/>
          </p:cNvCxnSpPr>
          <p:nvPr/>
        </p:nvCxnSpPr>
        <p:spPr>
          <a:xfrm>
            <a:off x="2955067" y="3310984"/>
            <a:ext cx="64140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9AC2E3-ADA1-A6C4-1335-ABFEB671C04C}"/>
              </a:ext>
            </a:extLst>
          </p:cNvPr>
          <p:cNvCxnSpPr>
            <a:cxnSpLocks/>
          </p:cNvCxnSpPr>
          <p:nvPr/>
        </p:nvCxnSpPr>
        <p:spPr>
          <a:xfrm>
            <a:off x="2111912" y="2244455"/>
            <a:ext cx="1" cy="391133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23F6AE-F73C-6587-A8A7-9B44A1B0C432}"/>
              </a:ext>
            </a:extLst>
          </p:cNvPr>
          <p:cNvGraphicFramePr>
            <a:graphicFrameLocks noGrp="1"/>
          </p:cNvGraphicFramePr>
          <p:nvPr/>
        </p:nvGraphicFramePr>
        <p:xfrm>
          <a:off x="3806221" y="2938806"/>
          <a:ext cx="252256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7663">
                  <a:extLst>
                    <a:ext uri="{9D8B030D-6E8A-4147-A177-3AD203B41FA5}">
                      <a16:colId xmlns:a16="http://schemas.microsoft.com/office/drawing/2014/main" val="332850298"/>
                    </a:ext>
                  </a:extLst>
                </a:gridCol>
                <a:gridCol w="551634">
                  <a:extLst>
                    <a:ext uri="{9D8B030D-6E8A-4147-A177-3AD203B41FA5}">
                      <a16:colId xmlns:a16="http://schemas.microsoft.com/office/drawing/2014/main" val="374588265"/>
                    </a:ext>
                  </a:extLst>
                </a:gridCol>
                <a:gridCol w="551634">
                  <a:extLst>
                    <a:ext uri="{9D8B030D-6E8A-4147-A177-3AD203B41FA5}">
                      <a16:colId xmlns:a16="http://schemas.microsoft.com/office/drawing/2014/main" val="3654643248"/>
                    </a:ext>
                  </a:extLst>
                </a:gridCol>
                <a:gridCol w="551634">
                  <a:extLst>
                    <a:ext uri="{9D8B030D-6E8A-4147-A177-3AD203B41FA5}">
                      <a16:colId xmlns:a16="http://schemas.microsoft.com/office/drawing/2014/main" val="3471469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u="none"/>
                        <a:t>meow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/>
                        <a:t>0.7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/>
                        <a:t>0.4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/>
                        <a:t>0.2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5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/>
                        <a:t>woof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/>
                        <a:t>0.3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/>
                        <a:t>0.6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/>
                        <a:t>0.8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4496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492F3D2-896D-B1BF-5295-CD0FF8519808}"/>
              </a:ext>
            </a:extLst>
          </p:cNvPr>
          <p:cNvGraphicFramePr>
            <a:graphicFrameLocks noGrp="1"/>
          </p:cNvGraphicFramePr>
          <p:nvPr/>
        </p:nvGraphicFramePr>
        <p:xfrm>
          <a:off x="896814" y="1581046"/>
          <a:ext cx="1438592" cy="4996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296">
                  <a:extLst>
                    <a:ext uri="{9D8B030D-6E8A-4147-A177-3AD203B41FA5}">
                      <a16:colId xmlns:a16="http://schemas.microsoft.com/office/drawing/2014/main" val="2281432811"/>
                    </a:ext>
                  </a:extLst>
                </a:gridCol>
                <a:gridCol w="719296">
                  <a:extLst>
                    <a:ext uri="{9D8B030D-6E8A-4147-A177-3AD203B41FA5}">
                      <a16:colId xmlns:a16="http://schemas.microsoft.com/office/drawing/2014/main" val="4267633326"/>
                    </a:ext>
                  </a:extLst>
                </a:gridCol>
              </a:tblGrid>
              <a:tr h="499613">
                <a:tc>
                  <a:txBody>
                    <a:bodyPr/>
                    <a:lstStyle/>
                    <a:p>
                      <a:pPr algn="ctr"/>
                      <a:r>
                        <a:rPr lang="en-US" sz="1600" u="none"/>
                        <a:t>woof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/>
                        <a:t>meow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420198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A8FEAD0-CD62-CAA6-486E-A6FC1F08DD66}"/>
              </a:ext>
            </a:extLst>
          </p:cNvPr>
          <p:cNvSpPr txBox="1"/>
          <p:nvPr/>
        </p:nvSpPr>
        <p:spPr>
          <a:xfrm>
            <a:off x="6672801" y="1107052"/>
            <a:ext cx="5128263" cy="30454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457200" indent="-457200">
              <a:lnSpc>
                <a:spcPct val="250000"/>
              </a:lnSpc>
              <a:buAutoNum type="alphaLcPeriod"/>
            </a:pPr>
            <a:r>
              <a:rPr lang="en-US" sz="2000"/>
              <a:t>p(“woof” | “woof”) = </a:t>
            </a:r>
          </a:p>
          <a:p>
            <a:pPr marL="457200" indent="-457200">
              <a:lnSpc>
                <a:spcPct val="250000"/>
              </a:lnSpc>
              <a:buAutoNum type="alphaLcPeriod"/>
            </a:pPr>
            <a:r>
              <a:rPr lang="en-US" sz="2000"/>
              <a:t>p(“meow” | “woof”) = </a:t>
            </a:r>
          </a:p>
          <a:p>
            <a:pPr marL="457200" indent="-457200">
              <a:lnSpc>
                <a:spcPct val="250000"/>
              </a:lnSpc>
              <a:buAutoNum type="alphaLcPeriod"/>
            </a:pPr>
            <a:r>
              <a:rPr lang="en-US" sz="2000"/>
              <a:t>p(“woof” | “woof meow”) = </a:t>
            </a:r>
          </a:p>
          <a:p>
            <a:pPr marL="457200" indent="-457200">
              <a:lnSpc>
                <a:spcPct val="250000"/>
              </a:lnSpc>
              <a:buAutoNum type="alphaLcPeriod"/>
            </a:pPr>
            <a:r>
              <a:rPr lang="en-US" sz="2000"/>
              <a:t>p(“meow” | “woof meow”) =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2A8117F-656F-DB29-E75C-A5CF958EB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3238A4-EBD3-A434-DC43-2738C4CABA1D}"/>
              </a:ext>
            </a:extLst>
          </p:cNvPr>
          <p:cNvSpPr txBox="1"/>
          <p:nvPr/>
        </p:nvSpPr>
        <p:spPr>
          <a:xfrm>
            <a:off x="1065117" y="5461103"/>
            <a:ext cx="27503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0" i="0">
                <a:solidFill>
                  <a:srgbClr val="DF000F"/>
                </a:solidFill>
                <a:effectLst/>
                <a:latin typeface="Source Sans Pro"/>
                <a:ea typeface="Source Sans Pro"/>
              </a:rPr>
              <a:t>🔑</a:t>
            </a:r>
            <a:r>
              <a:rPr lang="en-US">
                <a:solidFill>
                  <a:srgbClr val="DF000F"/>
                </a:solidFill>
                <a:latin typeface="Source Sans Pro"/>
                <a:ea typeface="Source Sans Pro"/>
              </a:rPr>
              <a:t> </a:t>
            </a:r>
            <a:r>
              <a:rPr lang="en-US">
                <a:solidFill>
                  <a:srgbClr val="373637"/>
                </a:solidFill>
                <a:latin typeface="Source Sans Pro"/>
                <a:ea typeface="Source Sans Pro"/>
              </a:rPr>
              <a:t> </a:t>
            </a:r>
            <a:r>
              <a:rPr lang="en-US" err="1">
                <a:solidFill>
                  <a:srgbClr val="373637"/>
                </a:solidFill>
                <a:latin typeface="Source Sans Pro"/>
                <a:ea typeface="Source Sans Pro"/>
              </a:rPr>
              <a:t>a+b+c+d</a:t>
            </a:r>
            <a:r>
              <a:rPr lang="en-US">
                <a:solidFill>
                  <a:srgbClr val="373637"/>
                </a:solidFill>
                <a:latin typeface="Source Sans Pro"/>
                <a:ea typeface="Source Sans Pro"/>
              </a:rPr>
              <a:t> = 2</a:t>
            </a:r>
            <a:endParaRPr lang="en-US" b="0" i="0">
              <a:solidFill>
                <a:srgbClr val="373637"/>
              </a:solidFill>
              <a:effectLst/>
              <a:latin typeface="Source Sans Pro" panose="020B0503030403020204" pitchFamily="34" charset="0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671283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227C9-3889-9F99-7B10-2E9653E31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1AC2894-9591-26C8-CBD5-2DE83317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Joint Probability</a:t>
            </a:r>
          </a:p>
        </p:txBody>
      </p:sp>
      <p:sp>
        <p:nvSpPr>
          <p:cNvPr id="3" name="Rectángulo 31">
            <a:extLst>
              <a:ext uri="{FF2B5EF4-FFF2-40B4-BE49-F238E27FC236}">
                <a16:creationId xmlns:a16="http://schemas.microsoft.com/office/drawing/2014/main" id="{DE6AF902-6E05-6748-4A13-E3189763FE4F}"/>
              </a:ext>
            </a:extLst>
          </p:cNvPr>
          <p:cNvSpPr/>
          <p:nvPr/>
        </p:nvSpPr>
        <p:spPr>
          <a:xfrm>
            <a:off x="1452719" y="2755333"/>
            <a:ext cx="1318387" cy="1108627"/>
          </a:xfrm>
          <a:prstGeom prst="rect">
            <a:avLst/>
          </a:prstGeom>
          <a:solidFill>
            <a:srgbClr val="000000">
              <a:alpha val="5000"/>
            </a:srgbClr>
          </a:solidFill>
          <a:ln w="30856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US" sz="6000">
                <a:solidFill>
                  <a:srgbClr val="000000"/>
                </a:solidFill>
              </a:rPr>
              <a:t>LM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FF1938-3DC9-5180-2F6C-DE17CCFC7A28}"/>
              </a:ext>
            </a:extLst>
          </p:cNvPr>
          <p:cNvCxnSpPr>
            <a:cxnSpLocks/>
          </p:cNvCxnSpPr>
          <p:nvPr/>
        </p:nvCxnSpPr>
        <p:spPr>
          <a:xfrm>
            <a:off x="2955067" y="3310984"/>
            <a:ext cx="64140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06DDFC-7760-F26C-4316-BCC98A30CF9E}"/>
              </a:ext>
            </a:extLst>
          </p:cNvPr>
          <p:cNvCxnSpPr>
            <a:cxnSpLocks/>
          </p:cNvCxnSpPr>
          <p:nvPr/>
        </p:nvCxnSpPr>
        <p:spPr>
          <a:xfrm>
            <a:off x="2111912" y="2244455"/>
            <a:ext cx="1" cy="391133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E5A9A21-4549-F712-6F20-B8CC16B85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361287"/>
              </p:ext>
            </p:extLst>
          </p:nvPr>
        </p:nvGraphicFramePr>
        <p:xfrm>
          <a:off x="3806221" y="2938806"/>
          <a:ext cx="252256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7663">
                  <a:extLst>
                    <a:ext uri="{9D8B030D-6E8A-4147-A177-3AD203B41FA5}">
                      <a16:colId xmlns:a16="http://schemas.microsoft.com/office/drawing/2014/main" val="332850298"/>
                    </a:ext>
                  </a:extLst>
                </a:gridCol>
                <a:gridCol w="551634">
                  <a:extLst>
                    <a:ext uri="{9D8B030D-6E8A-4147-A177-3AD203B41FA5}">
                      <a16:colId xmlns:a16="http://schemas.microsoft.com/office/drawing/2014/main" val="374588265"/>
                    </a:ext>
                  </a:extLst>
                </a:gridCol>
                <a:gridCol w="551634">
                  <a:extLst>
                    <a:ext uri="{9D8B030D-6E8A-4147-A177-3AD203B41FA5}">
                      <a16:colId xmlns:a16="http://schemas.microsoft.com/office/drawing/2014/main" val="3654643248"/>
                    </a:ext>
                  </a:extLst>
                </a:gridCol>
                <a:gridCol w="551634">
                  <a:extLst>
                    <a:ext uri="{9D8B030D-6E8A-4147-A177-3AD203B41FA5}">
                      <a16:colId xmlns:a16="http://schemas.microsoft.com/office/drawing/2014/main" val="3471469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u="none"/>
                        <a:t>meow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/>
                        <a:t>0.7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/>
                        <a:t>0.4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/>
                        <a:t>0.2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5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/>
                        <a:t>woof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/>
                        <a:t>0.3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/>
                        <a:t>0.6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/>
                        <a:t>0.8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4496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CB2F691-B8BA-E896-2B60-0080A5274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624946"/>
              </p:ext>
            </p:extLst>
          </p:nvPr>
        </p:nvGraphicFramePr>
        <p:xfrm>
          <a:off x="896814" y="1581046"/>
          <a:ext cx="1438592" cy="4996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296">
                  <a:extLst>
                    <a:ext uri="{9D8B030D-6E8A-4147-A177-3AD203B41FA5}">
                      <a16:colId xmlns:a16="http://schemas.microsoft.com/office/drawing/2014/main" val="2281432811"/>
                    </a:ext>
                  </a:extLst>
                </a:gridCol>
                <a:gridCol w="719296">
                  <a:extLst>
                    <a:ext uri="{9D8B030D-6E8A-4147-A177-3AD203B41FA5}">
                      <a16:colId xmlns:a16="http://schemas.microsoft.com/office/drawing/2014/main" val="4267633326"/>
                    </a:ext>
                  </a:extLst>
                </a:gridCol>
              </a:tblGrid>
              <a:tr h="499613">
                <a:tc>
                  <a:txBody>
                    <a:bodyPr/>
                    <a:lstStyle/>
                    <a:p>
                      <a:pPr algn="ctr"/>
                      <a:r>
                        <a:rPr lang="en-US" sz="1600" u="none"/>
                        <a:t>woof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/>
                        <a:t>meow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420198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0BD377A-7301-6120-3DA9-C13DE9F3A509}"/>
              </a:ext>
            </a:extLst>
          </p:cNvPr>
          <p:cNvSpPr txBox="1"/>
          <p:nvPr/>
        </p:nvSpPr>
        <p:spPr>
          <a:xfrm>
            <a:off x="6599694" y="919990"/>
            <a:ext cx="5128263" cy="36225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457200" indent="-457200">
              <a:lnSpc>
                <a:spcPct val="300000"/>
              </a:lnSpc>
              <a:buAutoNum type="alphaLcPeriod"/>
            </a:pPr>
            <a:r>
              <a:rPr lang="en-US" sz="2000"/>
              <a:t>p(“woof”) = </a:t>
            </a:r>
          </a:p>
          <a:p>
            <a:pPr marL="457200" indent="-457200">
              <a:lnSpc>
                <a:spcPct val="300000"/>
              </a:lnSpc>
              <a:buAutoNum type="alphaLcPeriod"/>
            </a:pPr>
            <a:r>
              <a:rPr lang="en-US" sz="2000"/>
              <a:t>p(“woof meow”) = </a:t>
            </a:r>
          </a:p>
          <a:p>
            <a:pPr marL="457200" indent="-457200">
              <a:lnSpc>
                <a:spcPct val="300000"/>
              </a:lnSpc>
              <a:buAutoNum type="alphaLcPeriod"/>
            </a:pPr>
            <a:r>
              <a:rPr lang="en-US" sz="2000"/>
              <a:t>p(“woof meow woof”) = </a:t>
            </a:r>
          </a:p>
          <a:p>
            <a:pPr marL="457200" indent="-457200">
              <a:lnSpc>
                <a:spcPct val="300000"/>
              </a:lnSpc>
              <a:buAutoNum type="alphaLcPeriod"/>
            </a:pPr>
            <a:r>
              <a:rPr lang="en-US" sz="2000"/>
              <a:t>p(“woof meow meow”) =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B485C71-FD4B-E459-FF31-3C55D232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0C76D-141F-BBAA-E5C9-071FA567C7EE}"/>
              </a:ext>
            </a:extLst>
          </p:cNvPr>
          <p:cNvSpPr txBox="1"/>
          <p:nvPr/>
        </p:nvSpPr>
        <p:spPr>
          <a:xfrm>
            <a:off x="1065117" y="5461103"/>
            <a:ext cx="275038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0" i="0">
                <a:solidFill>
                  <a:srgbClr val="DF000F"/>
                </a:solidFill>
                <a:effectLst/>
                <a:latin typeface="Source Sans Pro"/>
                <a:ea typeface="Source Sans Pro"/>
              </a:rPr>
              <a:t>🔑</a:t>
            </a:r>
            <a:r>
              <a:rPr lang="en-US">
                <a:solidFill>
                  <a:srgbClr val="DF000F"/>
                </a:solidFill>
                <a:latin typeface="Source Sans Pro"/>
                <a:ea typeface="Source Sans Pro"/>
              </a:rPr>
              <a:t> </a:t>
            </a:r>
            <a:r>
              <a:rPr lang="en-US">
                <a:solidFill>
                  <a:srgbClr val="373637"/>
                </a:solidFill>
                <a:latin typeface="Source Sans Pro"/>
                <a:ea typeface="Source Sans Pro"/>
              </a:rPr>
              <a:t> (</a:t>
            </a:r>
            <a:r>
              <a:rPr lang="en-US" err="1">
                <a:solidFill>
                  <a:srgbClr val="373637"/>
                </a:solidFill>
                <a:latin typeface="Source Sans Pro"/>
                <a:ea typeface="Source Sans Pro"/>
              </a:rPr>
              <a:t>a+b+c+d</a:t>
            </a:r>
            <a:r>
              <a:rPr lang="en-US">
                <a:solidFill>
                  <a:srgbClr val="373637"/>
                </a:solidFill>
                <a:latin typeface="Source Sans Pro"/>
                <a:ea typeface="Source Sans Pro"/>
              </a:rPr>
              <a:t>) * 100 % 5 = 4</a:t>
            </a:r>
            <a:endParaRPr lang="en-US" b="0" i="0">
              <a:solidFill>
                <a:srgbClr val="373637"/>
              </a:solidFill>
              <a:effectLst/>
              <a:latin typeface="Source Sans Pro" panose="020B0503030403020204" pitchFamily="34" charset="0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9835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5C4DFB-6DCB-ADC0-7E57-C7AC09A6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an Autoregressive Image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A9485F-9AB8-8B7A-AC46-CE28EC16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29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11D6B38-E77A-A44B-875C-CEC1C5C33424}">
  <we:reference id="1f4df590-35fc-4b16-a239-39709f9d8a74" version="1.0.0.1" store="EXCatalog" storeType="EXCatalog"/>
  <we:alternateReferences>
    <we:reference id="WA104381063" version="1.0.0.1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20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Generating a Sentence</vt:lpstr>
      <vt:lpstr>Joint Probability</vt:lpstr>
      <vt:lpstr>Which sentence does this sequence of random numbers generate? </vt:lpstr>
      <vt:lpstr>Which sentence does this model generate from a random sequence of [0.6, 0.3, 0.7]?</vt:lpstr>
      <vt:lpstr>Training an Autoregressive Language Model</vt:lpstr>
      <vt:lpstr>Conditional Probability</vt:lpstr>
      <vt:lpstr>Joint Probability</vt:lpstr>
      <vt:lpstr>Training an Autoregressive Image Model</vt:lpstr>
      <vt:lpstr>Conditional Probability Distributions</vt:lpstr>
      <vt:lpstr>Forward</vt:lpstr>
      <vt:lpstr>Reverse</vt:lpstr>
      <vt:lpstr>Forward</vt:lpstr>
      <vt:lpstr>Denoising Diffusion Probabilistic Model (DDPM)</vt:lpstr>
      <vt:lpstr>Forward vs Reverse</vt:lpstr>
      <vt:lpstr>NumPy by Hand ✍️  [Math  For Loops]</vt:lpstr>
      <vt:lpstr>Match math to code</vt:lpstr>
      <vt:lpstr>What are the indices?</vt:lpstr>
      <vt:lpstr>Math  Code</vt:lpstr>
      <vt:lpstr>Math  Code  Calculate by hand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2023-09-26T16:58:49Z</dcterms:created>
  <dcterms:modified xsi:type="dcterms:W3CDTF">2024-02-19T04:52:54Z</dcterms:modified>
</cp:coreProperties>
</file>