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1"/>
  </p:notesMasterIdLst>
  <p:sldIdLst>
    <p:sldId id="454" r:id="rId2"/>
    <p:sldId id="567" r:id="rId3"/>
    <p:sldId id="390" r:id="rId4"/>
    <p:sldId id="566" r:id="rId5"/>
    <p:sldId id="425" r:id="rId6"/>
    <p:sldId id="426" r:id="rId7"/>
    <p:sldId id="568" r:id="rId8"/>
    <p:sldId id="570" r:id="rId9"/>
    <p:sldId id="569" r:id="rId10"/>
    <p:sldId id="419" r:id="rId11"/>
    <p:sldId id="434" r:id="rId12"/>
    <p:sldId id="424" r:id="rId13"/>
    <p:sldId id="565" r:id="rId14"/>
    <p:sldId id="572" r:id="rId15"/>
    <p:sldId id="573" r:id="rId16"/>
    <p:sldId id="578" r:id="rId17"/>
    <p:sldId id="576" r:id="rId18"/>
    <p:sldId id="574" r:id="rId19"/>
    <p:sldId id="5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2E"/>
    <a:srgbClr val="4472C4"/>
    <a:srgbClr val="00468B"/>
    <a:srgbClr val="035E2F"/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0FFC89-A9FB-F18F-5328-12BFF2851636}" v="2" dt="2024-03-13T17:24:55.916"/>
    <p1510:client id="{8E1815AF-2233-224F-B096-E5C5DE9C14A0}" v="25" dt="2024-03-13T17:25:24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CE9EA-6847-E244-BACC-4F260BB27CA1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86197-4258-9B42-8FF9-9E832230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00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29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58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71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58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31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1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9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7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42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76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2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76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30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54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86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0E15-F972-82E8-F4E8-7E525966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35211-70B1-6B27-E254-6E067D70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54687-A232-CC49-4411-E57E71E0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C1957-68D6-2253-F48B-8B3E70ED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3538" y="5767754"/>
            <a:ext cx="1219200" cy="953721"/>
          </a:xfrm>
          <a:prstGeom prst="rect">
            <a:avLst/>
          </a:prstGeom>
        </p:spPr>
        <p:txBody>
          <a:bodyPr/>
          <a:lstStyle/>
          <a:p>
            <a:fld id="{7B616CA0-E944-5E4A-A237-ECD29B65D234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versity of Colorado Boulder Logo [CU Boulder | 01] - PNG Logo Vector  Downloads (SVG, EPS)">
            <a:extLst>
              <a:ext uri="{FF2B5EF4-FFF2-40B4-BE49-F238E27FC236}">
                <a16:creationId xmlns:a16="http://schemas.microsoft.com/office/drawing/2014/main" id="{0BADDC15-5CD0-68C0-3CB8-534D0EFF9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575" y="4562475"/>
            <a:ext cx="4709425" cy="294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1C11F-ABFD-4FA8-8326-90FA2CC7E591}"/>
              </a:ext>
            </a:extLst>
          </p:cNvPr>
          <p:cNvSpPr txBox="1"/>
          <p:nvPr userDrawn="1"/>
        </p:nvSpPr>
        <p:spPr>
          <a:xfrm>
            <a:off x="831850" y="4816336"/>
            <a:ext cx="4148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CSCI 5722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372349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33538" y="5767754"/>
            <a:ext cx="1219200" cy="953721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33538" y="5767754"/>
            <a:ext cx="1219200" cy="953721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33538" y="5767754"/>
            <a:ext cx="1219200" cy="953721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433538" y="5767754"/>
            <a:ext cx="1219200" cy="953721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33538" y="5767754"/>
            <a:ext cx="1219200" cy="953721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33538" y="5767754"/>
            <a:ext cx="1219200" cy="953721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33538" y="5767754"/>
            <a:ext cx="1219200" cy="953721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33538" y="5767754"/>
            <a:ext cx="1219200" cy="953721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33538" y="5767754"/>
            <a:ext cx="1219200" cy="953721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y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25631" y="225631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2AF6F2-6120-3993-876D-F1BE29C4DBAC}"/>
              </a:ext>
            </a:extLst>
          </p:cNvPr>
          <p:cNvSpPr/>
          <p:nvPr userDrawn="1"/>
        </p:nvSpPr>
        <p:spPr>
          <a:xfrm>
            <a:off x="586537" y="495471"/>
            <a:ext cx="249543" cy="22710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120DE9-801A-E370-14F3-8E3556CF9ED2}"/>
              </a:ext>
            </a:extLst>
          </p:cNvPr>
          <p:cNvSpPr/>
          <p:nvPr userDrawn="1"/>
        </p:nvSpPr>
        <p:spPr>
          <a:xfrm>
            <a:off x="911384" y="471825"/>
            <a:ext cx="578429" cy="356261"/>
          </a:xfrm>
          <a:prstGeom prst="rect">
            <a:avLst/>
          </a:prstGeom>
          <a:solidFill>
            <a:srgbClr val="035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D19EA2A-B56C-896D-B915-DEF8E1C5D392}"/>
              </a:ext>
            </a:extLst>
          </p:cNvPr>
          <p:cNvSpPr/>
          <p:nvPr userDrawn="1"/>
        </p:nvSpPr>
        <p:spPr>
          <a:xfrm>
            <a:off x="1095742" y="535655"/>
            <a:ext cx="228600" cy="228600"/>
          </a:xfrm>
          <a:prstGeom prst="ellipse">
            <a:avLst/>
          </a:prstGeom>
          <a:solidFill>
            <a:srgbClr val="035E2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D1F84F3-E1FD-1C2D-5AE3-40D31591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07600D-12F3-B8BA-5CAC-309BD042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0D5ED68-8723-DF05-A198-5A7B814BCBCB}"/>
              </a:ext>
            </a:extLst>
          </p:cNvPr>
          <p:cNvSpPr txBox="1">
            <a:spLocks/>
          </p:cNvSpPr>
          <p:nvPr userDrawn="1"/>
        </p:nvSpPr>
        <p:spPr>
          <a:xfrm>
            <a:off x="-19319" y="430148"/>
            <a:ext cx="674073" cy="4095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8A06268-2AE6-FB42-9F12-F72ABBA9F728}" type="slidenum">
              <a:rPr lang="en-US" sz="2000" smtClean="0"/>
              <a:pPr algn="r"/>
              <a:t>‹#›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72390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diat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25631" y="225631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3A5D6A-F571-34F6-9CFC-2C5CD8EF2DB0}"/>
              </a:ext>
            </a:extLst>
          </p:cNvPr>
          <p:cNvGrpSpPr/>
          <p:nvPr userDrawn="1"/>
        </p:nvGrpSpPr>
        <p:grpSpPr>
          <a:xfrm>
            <a:off x="911384" y="479384"/>
            <a:ext cx="578429" cy="356261"/>
            <a:chOff x="11300111" y="347154"/>
            <a:chExt cx="578429" cy="35626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D28DFB-0D66-0C3A-62FA-CEDB84E28FC7}"/>
                </a:ext>
              </a:extLst>
            </p:cNvPr>
            <p:cNvSpPr/>
            <p:nvPr/>
          </p:nvSpPr>
          <p:spPr>
            <a:xfrm>
              <a:off x="11300111" y="347154"/>
              <a:ext cx="578429" cy="356261"/>
            </a:xfrm>
            <a:prstGeom prst="rect">
              <a:avLst/>
            </a:prstGeom>
            <a:solidFill>
              <a:srgbClr val="00468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20FE82-3326-496F-7377-D2366F2E44F8}"/>
                </a:ext>
              </a:extLst>
            </p:cNvPr>
            <p:cNvSpPr/>
            <p:nvPr/>
          </p:nvSpPr>
          <p:spPr>
            <a:xfrm>
              <a:off x="11492771" y="420070"/>
              <a:ext cx="193108" cy="193305"/>
            </a:xfrm>
            <a:prstGeom prst="rect">
              <a:avLst/>
            </a:prstGeom>
            <a:solidFill>
              <a:srgbClr val="00468B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8C79A1-2F13-7C77-AD33-47F15374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B287A9-5A7F-7388-4C95-B63DDCDB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7EBA8F-DCCF-648E-4619-679D139FF13B}"/>
              </a:ext>
            </a:extLst>
          </p:cNvPr>
          <p:cNvSpPr/>
          <p:nvPr userDrawn="1"/>
        </p:nvSpPr>
        <p:spPr>
          <a:xfrm>
            <a:off x="586537" y="495471"/>
            <a:ext cx="249543" cy="22710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0947EB03-9A04-B03C-7067-75EE13E0EFFD}"/>
              </a:ext>
            </a:extLst>
          </p:cNvPr>
          <p:cNvSpPr txBox="1">
            <a:spLocks/>
          </p:cNvSpPr>
          <p:nvPr userDrawn="1"/>
        </p:nvSpPr>
        <p:spPr>
          <a:xfrm>
            <a:off x="-19319" y="430148"/>
            <a:ext cx="674073" cy="4095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8A06268-2AE6-FB42-9F12-F72ABBA9F728}" type="slidenum">
              <a:rPr lang="en-US" sz="2000" smtClean="0"/>
              <a:pPr algn="r"/>
              <a:t>‹#›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29065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fficu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25631" y="225631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D7E703-5296-3B16-85AA-C3B987BDA2EA}"/>
              </a:ext>
            </a:extLst>
          </p:cNvPr>
          <p:cNvSpPr/>
          <p:nvPr userDrawn="1"/>
        </p:nvSpPr>
        <p:spPr>
          <a:xfrm>
            <a:off x="901171" y="474316"/>
            <a:ext cx="578429" cy="35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159EA3FA-12D0-5A17-98BD-EDD4359CF94B}"/>
              </a:ext>
            </a:extLst>
          </p:cNvPr>
          <p:cNvSpPr/>
          <p:nvPr userDrawn="1"/>
        </p:nvSpPr>
        <p:spPr>
          <a:xfrm>
            <a:off x="1079920" y="529970"/>
            <a:ext cx="220929" cy="244952"/>
          </a:xfrm>
          <a:prstGeom prst="diamond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6BCF151-0519-512F-2D92-59AB0C16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5B7AC36-BA0A-A2F5-E294-C439EE3A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7BA3E1-72F7-B975-CC27-B97D7967EF94}"/>
              </a:ext>
            </a:extLst>
          </p:cNvPr>
          <p:cNvSpPr/>
          <p:nvPr userDrawn="1"/>
        </p:nvSpPr>
        <p:spPr>
          <a:xfrm>
            <a:off x="586537" y="495471"/>
            <a:ext cx="249543" cy="22710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5B2A2928-1A81-7471-5A93-2796EAEFEAD0}"/>
              </a:ext>
            </a:extLst>
          </p:cNvPr>
          <p:cNvSpPr txBox="1">
            <a:spLocks/>
          </p:cNvSpPr>
          <p:nvPr userDrawn="1"/>
        </p:nvSpPr>
        <p:spPr>
          <a:xfrm>
            <a:off x="-19319" y="430148"/>
            <a:ext cx="674073" cy="4095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8A06268-2AE6-FB42-9F12-F72ABBA9F728}" type="slidenum">
              <a:rPr lang="en-US" sz="2000" smtClean="0"/>
              <a:pPr algn="r"/>
              <a:t>‹#›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373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C229-6020-5906-6DD4-D1FC1A86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50AE0-1891-C532-5C1B-A8AFE7EE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11ADE-BFFC-BE59-C34B-AE378BB7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11156-CAF4-B7D7-0688-24B54EDC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3538" y="5767754"/>
            <a:ext cx="1219200" cy="953721"/>
          </a:xfrm>
          <a:prstGeom prst="rect">
            <a:avLst/>
          </a:prstGeom>
        </p:spPr>
        <p:txBody>
          <a:bodyPr/>
          <a:lstStyle/>
          <a:p>
            <a:fld id="{FE7F0537-2BCE-514C-8EA0-7A0C12589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7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Question">
    <p:bg>
      <p:bgPr>
        <a:solidFill>
          <a:schemeClr val="accent4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89E0-1CF4-39F2-B706-9B4E2653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11F60-0C77-46B2-B619-B767B228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C46AE-3390-B80D-BACF-9C208E76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EC19F-692E-1B7D-2676-BA9E37D4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3538" y="5767754"/>
            <a:ext cx="1219200" cy="953721"/>
          </a:xfrm>
          <a:prstGeom prst="rect">
            <a:avLst/>
          </a:prstGeom>
        </p:spPr>
        <p:txBody>
          <a:bodyPr/>
          <a:lstStyle/>
          <a:p>
            <a:fld id="{7841BB75-957B-2C44-BB69-FC0B2749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0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">
    <p:bg>
      <p:bgPr>
        <a:solidFill>
          <a:schemeClr val="accent4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89E0-1CF4-39F2-B706-9B4E2653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11F60-0C77-46B2-B619-B767B228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C46AE-3390-B80D-BACF-9C208E76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EC19F-692E-1B7D-2676-BA9E37D4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3538" y="5767754"/>
            <a:ext cx="1219200" cy="953721"/>
          </a:xfrm>
          <a:prstGeom prst="rect">
            <a:avLst/>
          </a:prstGeom>
        </p:spPr>
        <p:txBody>
          <a:bodyPr/>
          <a:lstStyle/>
          <a:p>
            <a:fld id="{7841BB75-957B-2C44-BB69-FC0B2749373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26EC89-B7E1-6BD9-A38D-52C052965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2566"/>
            <a:ext cx="10515600" cy="50943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02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33538" y="5767754"/>
            <a:ext cx="1219200" cy="953721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33538" y="5767754"/>
            <a:ext cx="1219200" cy="953721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6" r:id="rId2"/>
    <p:sldLayoutId id="2147483678" r:id="rId3"/>
    <p:sldLayoutId id="2147483679" r:id="rId4"/>
    <p:sldLayoutId id="2147483673" r:id="rId5"/>
    <p:sldLayoutId id="2147483674" r:id="rId6"/>
    <p:sldLayoutId id="2147483675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D732F2-662B-8AEF-9FA3-9983BFA5B85E}"/>
              </a:ext>
            </a:extLst>
          </p:cNvPr>
          <p:cNvGraphicFramePr>
            <a:graphicFrameLocks noGrp="1"/>
          </p:cNvGraphicFramePr>
          <p:nvPr/>
        </p:nvGraphicFramePr>
        <p:xfrm>
          <a:off x="1358233" y="2646934"/>
          <a:ext cx="6871367" cy="3910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068">
                  <a:extLst>
                    <a:ext uri="{9D8B030D-6E8A-4147-A177-3AD203B41FA5}">
                      <a16:colId xmlns:a16="http://schemas.microsoft.com/office/drawing/2014/main" val="3255437525"/>
                    </a:ext>
                  </a:extLst>
                </a:gridCol>
                <a:gridCol w="3142152">
                  <a:extLst>
                    <a:ext uri="{9D8B030D-6E8A-4147-A177-3AD203B41FA5}">
                      <a16:colId xmlns:a16="http://schemas.microsoft.com/office/drawing/2014/main" val="4002714973"/>
                    </a:ext>
                  </a:extLst>
                </a:gridCol>
                <a:gridCol w="2342147">
                  <a:extLst>
                    <a:ext uri="{9D8B030D-6E8A-4147-A177-3AD203B41FA5}">
                      <a16:colId xmlns:a16="http://schemas.microsoft.com/office/drawing/2014/main" val="794359870"/>
                    </a:ext>
                  </a:extLst>
                </a:gridCol>
              </a:tblGrid>
              <a:tr h="782066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Level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Completed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197101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Beginner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4509939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Intermediate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759356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Advanced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962992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Expert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946770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B6A0F3-225F-F72E-D03F-5C55D0BF7EDD}"/>
              </a:ext>
            </a:extLst>
          </p:cNvPr>
          <p:cNvGraphicFramePr>
            <a:graphicFrameLocks noGrp="1"/>
          </p:cNvGraphicFramePr>
          <p:nvPr/>
        </p:nvGraphicFramePr>
        <p:xfrm>
          <a:off x="1358231" y="909656"/>
          <a:ext cx="9634622" cy="1532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8355">
                  <a:extLst>
                    <a:ext uri="{9D8B030D-6E8A-4147-A177-3AD203B41FA5}">
                      <a16:colId xmlns:a16="http://schemas.microsoft.com/office/drawing/2014/main" val="1038372824"/>
                    </a:ext>
                  </a:extLst>
                </a:gridCol>
                <a:gridCol w="7336267">
                  <a:extLst>
                    <a:ext uri="{9D8B030D-6E8A-4147-A177-3AD203B41FA5}">
                      <a16:colId xmlns:a16="http://schemas.microsoft.com/office/drawing/2014/main" val="2433023980"/>
                    </a:ext>
                  </a:extLst>
                </a:gridCol>
              </a:tblGrid>
              <a:tr h="766022"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n-lt"/>
                        </a:rPr>
                        <a:t>{Replace this with your name}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5262"/>
                  </a:ext>
                </a:extLst>
              </a:tr>
              <a:tr h="766022"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Identity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+mn-lt"/>
                        </a:rPr>
                        <a:t>{Replace this with your identity key}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88444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8C2F9854-88A6-72B9-2F03-96C75AC73F2A}"/>
              </a:ext>
            </a:extLst>
          </p:cNvPr>
          <p:cNvGrpSpPr/>
          <p:nvPr/>
        </p:nvGrpSpPr>
        <p:grpSpPr>
          <a:xfrm>
            <a:off x="1665572" y="3657239"/>
            <a:ext cx="578429" cy="356261"/>
            <a:chOff x="911384" y="471825"/>
            <a:chExt cx="578429" cy="35626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C9E3B6-E3E5-9D6D-376E-915058FA11A2}"/>
                </a:ext>
              </a:extLst>
            </p:cNvPr>
            <p:cNvSpPr/>
            <p:nvPr/>
          </p:nvSpPr>
          <p:spPr>
            <a:xfrm>
              <a:off x="911384" y="471825"/>
              <a:ext cx="578429" cy="356261"/>
            </a:xfrm>
            <a:prstGeom prst="rect">
              <a:avLst/>
            </a:prstGeom>
            <a:solidFill>
              <a:srgbClr val="035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B421BA5-0B82-ED89-5F0B-D577BD10E8D0}"/>
                </a:ext>
              </a:extLst>
            </p:cNvPr>
            <p:cNvSpPr/>
            <p:nvPr/>
          </p:nvSpPr>
          <p:spPr>
            <a:xfrm>
              <a:off x="1095742" y="535655"/>
              <a:ext cx="228600" cy="228600"/>
            </a:xfrm>
            <a:prstGeom prst="ellipse">
              <a:avLst/>
            </a:prstGeom>
            <a:solidFill>
              <a:srgbClr val="035E2F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1132FC-5EE8-BF35-4660-6786322F72CB}"/>
              </a:ext>
            </a:extLst>
          </p:cNvPr>
          <p:cNvGrpSpPr/>
          <p:nvPr/>
        </p:nvGrpSpPr>
        <p:grpSpPr>
          <a:xfrm>
            <a:off x="1665572" y="4423968"/>
            <a:ext cx="578429" cy="356261"/>
            <a:chOff x="11300111" y="347154"/>
            <a:chExt cx="578429" cy="3562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97D746-1512-EFC7-21C4-D7CE84C096B5}"/>
                </a:ext>
              </a:extLst>
            </p:cNvPr>
            <p:cNvSpPr/>
            <p:nvPr/>
          </p:nvSpPr>
          <p:spPr>
            <a:xfrm>
              <a:off x="11300111" y="347154"/>
              <a:ext cx="578429" cy="356261"/>
            </a:xfrm>
            <a:prstGeom prst="rect">
              <a:avLst/>
            </a:prstGeom>
            <a:solidFill>
              <a:srgbClr val="00468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BEFF11-0231-134F-FDCF-3C4A1626075C}"/>
                </a:ext>
              </a:extLst>
            </p:cNvPr>
            <p:cNvSpPr/>
            <p:nvPr/>
          </p:nvSpPr>
          <p:spPr>
            <a:xfrm>
              <a:off x="11492771" y="420070"/>
              <a:ext cx="193108" cy="193305"/>
            </a:xfrm>
            <a:prstGeom prst="rect">
              <a:avLst/>
            </a:prstGeom>
            <a:solidFill>
              <a:srgbClr val="00468B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397A498-B593-7465-A6F9-D62E9F0F0FCC}"/>
              </a:ext>
            </a:extLst>
          </p:cNvPr>
          <p:cNvSpPr/>
          <p:nvPr/>
        </p:nvSpPr>
        <p:spPr>
          <a:xfrm>
            <a:off x="1665572" y="5190697"/>
            <a:ext cx="578429" cy="35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B19E4DDB-18F4-5D88-8C37-0633DE4D9F1C}"/>
              </a:ext>
            </a:extLst>
          </p:cNvPr>
          <p:cNvSpPr/>
          <p:nvPr/>
        </p:nvSpPr>
        <p:spPr>
          <a:xfrm>
            <a:off x="1844321" y="5246351"/>
            <a:ext cx="220929" cy="244952"/>
          </a:xfrm>
          <a:prstGeom prst="diamond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E2F21D-9D40-BDB0-34D4-E829526FCEBE}"/>
              </a:ext>
            </a:extLst>
          </p:cNvPr>
          <p:cNvSpPr/>
          <p:nvPr/>
        </p:nvSpPr>
        <p:spPr>
          <a:xfrm>
            <a:off x="1665572" y="5988745"/>
            <a:ext cx="578429" cy="35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297771FA-D042-51AB-DCC7-421A426F9D15}"/>
              </a:ext>
            </a:extLst>
          </p:cNvPr>
          <p:cNvSpPr/>
          <p:nvPr/>
        </p:nvSpPr>
        <p:spPr>
          <a:xfrm>
            <a:off x="1787171" y="6044399"/>
            <a:ext cx="220929" cy="244952"/>
          </a:xfrm>
          <a:prstGeom prst="diamond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C2935671-ECF5-8E08-2C56-F33A2892BDB6}"/>
              </a:ext>
            </a:extLst>
          </p:cNvPr>
          <p:cNvSpPr/>
          <p:nvPr/>
        </p:nvSpPr>
        <p:spPr>
          <a:xfrm>
            <a:off x="1916711" y="6059639"/>
            <a:ext cx="220929" cy="244952"/>
          </a:xfrm>
          <a:prstGeom prst="diamond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144932-B064-DA36-69FC-EA812450926F}"/>
              </a:ext>
            </a:extLst>
          </p:cNvPr>
          <p:cNvSpPr txBox="1"/>
          <p:nvPr/>
        </p:nvSpPr>
        <p:spPr>
          <a:xfrm>
            <a:off x="1358231" y="119647"/>
            <a:ext cx="96346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/>
              <a:t>Move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07EA596-1B7E-DEF0-3D93-A8E478B53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466858"/>
              </p:ext>
            </p:extLst>
          </p:nvPr>
        </p:nvGraphicFramePr>
        <p:xfrm>
          <a:off x="8650706" y="2646934"/>
          <a:ext cx="2342148" cy="2346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074">
                  <a:extLst>
                    <a:ext uri="{9D8B030D-6E8A-4147-A177-3AD203B41FA5}">
                      <a16:colId xmlns:a16="http://schemas.microsoft.com/office/drawing/2014/main" val="1522755451"/>
                    </a:ext>
                  </a:extLst>
                </a:gridCol>
                <a:gridCol w="1171074">
                  <a:extLst>
                    <a:ext uri="{9D8B030D-6E8A-4147-A177-3AD203B41FA5}">
                      <a16:colId xmlns:a16="http://schemas.microsoft.com/office/drawing/2014/main" val="3137458179"/>
                    </a:ext>
                  </a:extLst>
                </a:gridCol>
              </a:tblGrid>
              <a:tr h="78206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/>
                        <a:t>Goal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974723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903007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35526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813D74-2253-7BAE-E40D-2759E8A56DEC}"/>
              </a:ext>
            </a:extLst>
          </p:cNvPr>
          <p:cNvGraphicFramePr>
            <a:graphicFrameLocks noGrp="1"/>
          </p:cNvGraphicFramePr>
          <p:nvPr/>
        </p:nvGraphicFramePr>
        <p:xfrm>
          <a:off x="8650706" y="4993132"/>
          <a:ext cx="2342147" cy="1564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2147">
                  <a:extLst>
                    <a:ext uri="{9D8B030D-6E8A-4147-A177-3AD203B41FA5}">
                      <a16:colId xmlns:a16="http://schemas.microsoft.com/office/drawing/2014/main" val="1522755451"/>
                    </a:ext>
                  </a:extLst>
                </a:gridCol>
              </a:tblGrid>
              <a:tr h="78206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Total Completed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974723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903007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FCE6C-0131-8E6A-DD6D-BB4BABA4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81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B8EF6BCF-E501-59D3-A943-FD14046E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2808" y="365125"/>
            <a:ext cx="8150991" cy="1034290"/>
          </a:xfrm>
        </p:spPr>
        <p:txBody>
          <a:bodyPr>
            <a:normAutofit fontScale="90000"/>
          </a:bodyPr>
          <a:lstStyle/>
          <a:p>
            <a:r>
              <a:rPr lang="en-US"/>
              <a:t>Rotate p along X by (-53</a:t>
            </a:r>
            <a:r>
              <a:rPr lang="en-US" baseline="30000"/>
              <a:t>o</a:t>
            </a:r>
            <a:r>
              <a:rPr lang="en-US"/>
              <a:t>)</a:t>
            </a:r>
            <a:br>
              <a:rPr lang="en-US"/>
            </a:br>
            <a:r>
              <a:rPr lang="en-US"/>
              <a:t>Calculate and draw Q</a:t>
            </a:r>
          </a:p>
        </p:txBody>
      </p:sp>
      <p:graphicFrame>
        <p:nvGraphicFramePr>
          <p:cNvPr id="43" name="Table 43">
            <a:extLst>
              <a:ext uri="{FF2B5EF4-FFF2-40B4-BE49-F238E27FC236}">
                <a16:creationId xmlns:a16="http://schemas.microsoft.com/office/drawing/2014/main" id="{0ECEFF36-5FF0-CA42-85E9-9FD96A21CDEB}"/>
              </a:ext>
            </a:extLst>
          </p:cNvPr>
          <p:cNvGraphicFramePr>
            <a:graphicFrameLocks noGrp="1"/>
          </p:cNvGraphicFramePr>
          <p:nvPr/>
        </p:nvGraphicFramePr>
        <p:xfrm>
          <a:off x="7174845" y="3851760"/>
          <a:ext cx="256032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576624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031626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4B9F7C7B-8454-C0D7-8D57-AD08AFA00B5E}"/>
              </a:ext>
            </a:extLst>
          </p:cNvPr>
          <p:cNvGraphicFramePr>
            <a:graphicFrameLocks noGrp="1"/>
          </p:cNvGraphicFramePr>
          <p:nvPr/>
        </p:nvGraphicFramePr>
        <p:xfrm>
          <a:off x="9885658" y="1155692"/>
          <a:ext cx="64008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CE5ACC1C-0E5E-0494-1E5D-A27BA08589F8}"/>
              </a:ext>
            </a:extLst>
          </p:cNvPr>
          <p:cNvSpPr txBox="1"/>
          <p:nvPr/>
        </p:nvSpPr>
        <p:spPr>
          <a:xfrm>
            <a:off x="9536895" y="1057472"/>
            <a:ext cx="263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2BFD89-A153-9486-70E2-46500E53CF8C}"/>
              </a:ext>
            </a:extLst>
          </p:cNvPr>
          <p:cNvSpPr txBox="1"/>
          <p:nvPr/>
        </p:nvSpPr>
        <p:spPr>
          <a:xfrm>
            <a:off x="7121126" y="3284521"/>
            <a:ext cx="11586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/>
              <a:t>R</a:t>
            </a:r>
            <a:endParaRPr lang="en-US" sz="3600" baseline="-250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D53804-5458-C527-1175-DC0D59400130}"/>
              </a:ext>
            </a:extLst>
          </p:cNvPr>
          <p:cNvSpPr txBox="1"/>
          <p:nvPr/>
        </p:nvSpPr>
        <p:spPr>
          <a:xfrm>
            <a:off x="9376681" y="3466447"/>
            <a:ext cx="1158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R</a:t>
            </a:r>
            <a:r>
              <a:rPr lang="en-US" sz="1800"/>
              <a:t>*P</a:t>
            </a:r>
            <a:endParaRPr lang="en-US"/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696E6D2C-9260-8DB2-434A-30A334F44429}"/>
              </a:ext>
            </a:extLst>
          </p:cNvPr>
          <p:cNvGraphicFramePr>
            <a:graphicFrameLocks noGrp="1"/>
          </p:cNvGraphicFramePr>
          <p:nvPr/>
        </p:nvGraphicFramePr>
        <p:xfrm>
          <a:off x="9895283" y="3835779"/>
          <a:ext cx="64008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C416BB8E-83C7-C6BB-AC95-0FC7B1D55EB9}"/>
              </a:ext>
            </a:extLst>
          </p:cNvPr>
          <p:cNvGraphicFramePr>
            <a:graphicFrameLocks noGrp="1"/>
          </p:cNvGraphicFramePr>
          <p:nvPr/>
        </p:nvGraphicFramePr>
        <p:xfrm>
          <a:off x="4498025" y="1775661"/>
          <a:ext cx="41797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481">
                  <a:extLst>
                    <a:ext uri="{9D8B030D-6E8A-4147-A177-3AD203B41FA5}">
                      <a16:colId xmlns:a16="http://schemas.microsoft.com/office/drawing/2014/main" val="43391699"/>
                    </a:ext>
                  </a:extLst>
                </a:gridCol>
                <a:gridCol w="600393">
                  <a:extLst>
                    <a:ext uri="{9D8B030D-6E8A-4147-A177-3AD203B41FA5}">
                      <a16:colId xmlns:a16="http://schemas.microsoft.com/office/drawing/2014/main" val="2424719118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282744394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3089908006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456766706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2349989204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4269582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degrees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23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sin(</a:t>
                      </a:r>
                      <a:r>
                        <a:rPr lang="el-GR" sz="1400"/>
                        <a:t>θ</a:t>
                      </a:r>
                      <a:r>
                        <a:rPr lang="en-US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√2/2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√3/2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11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cos(</a:t>
                      </a:r>
                      <a:r>
                        <a:rPr lang="el-GR" sz="1400"/>
                        <a:t>θ</a:t>
                      </a:r>
                      <a:r>
                        <a:rPr lang="en-US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√3/2 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√2/2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33048"/>
                  </a:ext>
                </a:extLst>
              </a:tr>
            </a:tbl>
          </a:graphicData>
        </a:graphic>
      </p:graphicFrame>
      <p:sp>
        <p:nvSpPr>
          <p:cNvPr id="104" name="TextBox 103">
            <a:extLst>
              <a:ext uri="{FF2B5EF4-FFF2-40B4-BE49-F238E27FC236}">
                <a16:creationId xmlns:a16="http://schemas.microsoft.com/office/drawing/2014/main" id="{6F7D4557-7E30-3CF6-1DC0-4E77297A2FB3}"/>
              </a:ext>
            </a:extLst>
          </p:cNvPr>
          <p:cNvSpPr txBox="1"/>
          <p:nvPr/>
        </p:nvSpPr>
        <p:spPr>
          <a:xfrm>
            <a:off x="1968864" y="252589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79FBB6D-19E3-141E-D7AF-F716B78A7241}"/>
              </a:ext>
            </a:extLst>
          </p:cNvPr>
          <p:cNvGrpSpPr/>
          <p:nvPr/>
        </p:nvGrpSpPr>
        <p:grpSpPr>
          <a:xfrm>
            <a:off x="1741506" y="647021"/>
            <a:ext cx="769438" cy="734026"/>
            <a:chOff x="8929110" y="2232897"/>
            <a:chExt cx="769438" cy="734026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AC41AC6-774C-8F22-7B33-8882BB94D7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3338" y="2385677"/>
              <a:ext cx="335230" cy="360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B59DD7A-94B5-EF55-70DA-E49E14F07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0092" y="2232897"/>
              <a:ext cx="4426" cy="734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B877144-B148-CEC8-6825-961EEA8CDB66}"/>
                </a:ext>
              </a:extLst>
            </p:cNvPr>
            <p:cNvCxnSpPr>
              <a:cxnSpLocks/>
            </p:cNvCxnSpPr>
            <p:nvPr/>
          </p:nvCxnSpPr>
          <p:spPr>
            <a:xfrm>
              <a:off x="8929110" y="2660714"/>
              <a:ext cx="769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7C7D4EC-6435-ABFB-54B1-0076ED1B7A0B}"/>
                </a:ext>
              </a:extLst>
            </p:cNvPr>
            <p:cNvSpPr/>
            <p:nvPr/>
          </p:nvSpPr>
          <p:spPr>
            <a:xfrm flipV="1">
              <a:off x="9596520" y="2321851"/>
              <a:ext cx="93676" cy="939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55A2BDCD-49B5-754F-D0E3-8654FFB3819D}"/>
              </a:ext>
            </a:extLst>
          </p:cNvPr>
          <p:cNvSpPr/>
          <p:nvPr/>
        </p:nvSpPr>
        <p:spPr>
          <a:xfrm>
            <a:off x="1942896" y="926094"/>
            <a:ext cx="365760" cy="365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274B0E5-51A0-996E-4601-5D4798191445}"/>
              </a:ext>
            </a:extLst>
          </p:cNvPr>
          <p:cNvCxnSpPr>
            <a:cxnSpLocks/>
          </p:cNvCxnSpPr>
          <p:nvPr/>
        </p:nvCxnSpPr>
        <p:spPr>
          <a:xfrm>
            <a:off x="2463700" y="757548"/>
            <a:ext cx="132421" cy="1685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B29246A-035B-2CA7-15AA-42E834667B69}"/>
              </a:ext>
            </a:extLst>
          </p:cNvPr>
          <p:cNvSpPr txBox="1"/>
          <p:nvPr/>
        </p:nvSpPr>
        <p:spPr>
          <a:xfrm>
            <a:off x="2518694" y="530534"/>
            <a:ext cx="914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53</a:t>
            </a:r>
            <a:r>
              <a:rPr lang="en-US" baseline="30000"/>
              <a:t>o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BA5DE5E-0874-E22F-6D5A-0BB8FD39A209}"/>
              </a:ext>
            </a:extLst>
          </p:cNvPr>
          <p:cNvSpPr txBox="1"/>
          <p:nvPr/>
        </p:nvSpPr>
        <p:spPr>
          <a:xfrm>
            <a:off x="2529910" y="896225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64D0715-3E6D-939B-4B92-F8CB03002849}"/>
              </a:ext>
            </a:extLst>
          </p:cNvPr>
          <p:cNvSpPr/>
          <p:nvPr/>
        </p:nvSpPr>
        <p:spPr>
          <a:xfrm>
            <a:off x="1624772" y="327056"/>
            <a:ext cx="1479090" cy="1111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35DB257-B0A8-F652-579A-D6E447A8F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1096" y="1855078"/>
            <a:ext cx="2053015" cy="208999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5E85A44-822C-C495-22BA-EC8A39463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1095" y="4080228"/>
            <a:ext cx="2053015" cy="2089991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FA5E5E29-38BA-417D-4E1A-57C5A89C3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5926" y="4080228"/>
            <a:ext cx="2053015" cy="208999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F0DB960-D983-9558-E2D6-573C5088F61A}"/>
              </a:ext>
            </a:extLst>
          </p:cNvPr>
          <p:cNvSpPr txBox="1"/>
          <p:nvPr/>
        </p:nvSpPr>
        <p:spPr>
          <a:xfrm>
            <a:off x="2261309" y="608637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BEBB782-5A67-F2EF-C307-C646019B68A9}"/>
              </a:ext>
            </a:extLst>
          </p:cNvPr>
          <p:cNvSpPr txBox="1"/>
          <p:nvPr/>
        </p:nvSpPr>
        <p:spPr>
          <a:xfrm>
            <a:off x="4660864" y="608637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CC9A35D-19B3-6FB5-CB3C-8101DF2A500D}"/>
              </a:ext>
            </a:extLst>
          </p:cNvPr>
          <p:cNvSpPr txBox="1"/>
          <p:nvPr/>
        </p:nvSpPr>
        <p:spPr>
          <a:xfrm>
            <a:off x="918748" y="479206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304D6D3-9A11-2103-4F07-F5ED73CD0D88}"/>
              </a:ext>
            </a:extLst>
          </p:cNvPr>
          <p:cNvSpPr txBox="1"/>
          <p:nvPr/>
        </p:nvSpPr>
        <p:spPr>
          <a:xfrm>
            <a:off x="5874656" y="479206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8BA3C41-52CD-FE91-C154-070AA47473C3}"/>
              </a:ext>
            </a:extLst>
          </p:cNvPr>
          <p:cNvSpPr txBox="1"/>
          <p:nvPr/>
        </p:nvSpPr>
        <p:spPr>
          <a:xfrm>
            <a:off x="918748" y="265905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701C1E0-5160-F240-EC28-6175E2A4207D}"/>
              </a:ext>
            </a:extLst>
          </p:cNvPr>
          <p:cNvSpPr txBox="1"/>
          <p:nvPr/>
        </p:nvSpPr>
        <p:spPr>
          <a:xfrm>
            <a:off x="2261309" y="149519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3A42FB0-5689-C1FB-C55C-BFB8B15610D7}"/>
              </a:ext>
            </a:extLst>
          </p:cNvPr>
          <p:cNvSpPr txBox="1"/>
          <p:nvPr/>
        </p:nvSpPr>
        <p:spPr>
          <a:xfrm>
            <a:off x="3312539" y="605919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DB71184-AC94-39C6-38CA-4AF2269AAF7E}"/>
              </a:ext>
            </a:extLst>
          </p:cNvPr>
          <p:cNvSpPr txBox="1"/>
          <p:nvPr/>
        </p:nvSpPr>
        <p:spPr>
          <a:xfrm>
            <a:off x="1251198" y="605510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95E3820-2AD8-B208-6E6B-5996E49AFA49}"/>
              </a:ext>
            </a:extLst>
          </p:cNvPr>
          <p:cNvSpPr txBox="1"/>
          <p:nvPr/>
        </p:nvSpPr>
        <p:spPr>
          <a:xfrm>
            <a:off x="5670980" y="605485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7BA3CF7-75D2-267C-CEC6-FD6677A529E5}"/>
              </a:ext>
            </a:extLst>
          </p:cNvPr>
          <p:cNvSpPr txBox="1"/>
          <p:nvPr/>
        </p:nvSpPr>
        <p:spPr>
          <a:xfrm>
            <a:off x="3609640" y="605076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3F68091-CD32-A797-6EFC-82EBC155D977}"/>
              </a:ext>
            </a:extLst>
          </p:cNvPr>
          <p:cNvSpPr txBox="1"/>
          <p:nvPr/>
        </p:nvSpPr>
        <p:spPr>
          <a:xfrm>
            <a:off x="3312539" y="150367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F5E7FE2-18D8-4DF8-7B0F-54A10083793E}"/>
              </a:ext>
            </a:extLst>
          </p:cNvPr>
          <p:cNvSpPr txBox="1"/>
          <p:nvPr/>
        </p:nvSpPr>
        <p:spPr>
          <a:xfrm>
            <a:off x="1251198" y="149958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A98D11A-54E3-0919-5443-C6DFF436B6B0}"/>
              </a:ext>
            </a:extLst>
          </p:cNvPr>
          <p:cNvSpPr txBox="1"/>
          <p:nvPr/>
        </p:nvSpPr>
        <p:spPr>
          <a:xfrm>
            <a:off x="5891129" y="378079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37D2138-FACE-340A-2E96-691BD402E406}"/>
              </a:ext>
            </a:extLst>
          </p:cNvPr>
          <p:cNvSpPr txBox="1"/>
          <p:nvPr/>
        </p:nvSpPr>
        <p:spPr>
          <a:xfrm>
            <a:off x="5834676" y="585052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B865602-8D3E-B4AE-A081-FE0C4B87FBF5}"/>
              </a:ext>
            </a:extLst>
          </p:cNvPr>
          <p:cNvSpPr txBox="1"/>
          <p:nvPr/>
        </p:nvSpPr>
        <p:spPr>
          <a:xfrm>
            <a:off x="1092594" y="384729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84EF0E6-E410-181D-3169-8CBA95B8B07D}"/>
              </a:ext>
            </a:extLst>
          </p:cNvPr>
          <p:cNvSpPr txBox="1"/>
          <p:nvPr/>
        </p:nvSpPr>
        <p:spPr>
          <a:xfrm>
            <a:off x="1036141" y="591702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DFDB4E1-A1D2-76C8-4392-0A5650377C46}"/>
              </a:ext>
            </a:extLst>
          </p:cNvPr>
          <p:cNvSpPr txBox="1"/>
          <p:nvPr/>
        </p:nvSpPr>
        <p:spPr>
          <a:xfrm>
            <a:off x="1088555" y="157530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4ABF48E-7BE9-CAB0-A9CD-D38066D1A779}"/>
              </a:ext>
            </a:extLst>
          </p:cNvPr>
          <p:cNvSpPr txBox="1"/>
          <p:nvPr/>
        </p:nvSpPr>
        <p:spPr>
          <a:xfrm>
            <a:off x="1032102" y="364503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76E047B-B06F-A15C-D469-8B2B3DCFD53C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1411096" y="2900074"/>
            <a:ext cx="205301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A1CB7A1-EDE8-A5A5-2AC5-26FF9F33B42B}"/>
              </a:ext>
            </a:extLst>
          </p:cNvPr>
          <p:cNvCxnSpPr>
            <a:cxnSpLocks/>
            <a:endCxn id="2" idx="0"/>
          </p:cNvCxnSpPr>
          <p:nvPr/>
        </p:nvCxnSpPr>
        <p:spPr>
          <a:xfrm flipH="1" flipV="1">
            <a:off x="2437603" y="1855078"/>
            <a:ext cx="12113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35C064C-D2AF-38C5-9285-B1E85CA9DE63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1411095" y="5125223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54971C0-B9F9-4171-7E2B-A1627E5F74E1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2437602" y="4080228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6E2894A-922B-52D1-F33F-AEDBC3348C08}"/>
              </a:ext>
            </a:extLst>
          </p:cNvPr>
          <p:cNvCxnSpPr>
            <a:cxnSpLocks/>
            <a:stCxn id="40" idx="1"/>
          </p:cNvCxnSpPr>
          <p:nvPr/>
        </p:nvCxnSpPr>
        <p:spPr>
          <a:xfrm>
            <a:off x="3785926" y="5125223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0CF427-86E9-EC65-BAD0-6F93984D334D}"/>
              </a:ext>
            </a:extLst>
          </p:cNvPr>
          <p:cNvCxnSpPr>
            <a:cxnSpLocks/>
            <a:endCxn id="40" idx="0"/>
          </p:cNvCxnSpPr>
          <p:nvPr/>
        </p:nvCxnSpPr>
        <p:spPr>
          <a:xfrm flipV="1">
            <a:off x="4812434" y="4080228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23D0EC7-5090-5B5C-EAED-0885CE6D9CCB}"/>
              </a:ext>
            </a:extLst>
          </p:cNvPr>
          <p:cNvCxnSpPr>
            <a:cxnSpLocks/>
          </p:cNvCxnSpPr>
          <p:nvPr/>
        </p:nvCxnSpPr>
        <p:spPr>
          <a:xfrm>
            <a:off x="1411095" y="1874637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70ABC86-2B4F-B198-F4AF-D31E57912C56}"/>
              </a:ext>
            </a:extLst>
          </p:cNvPr>
          <p:cNvCxnSpPr>
            <a:cxnSpLocks/>
          </p:cNvCxnSpPr>
          <p:nvPr/>
        </p:nvCxnSpPr>
        <p:spPr>
          <a:xfrm flipV="1">
            <a:off x="1411095" y="1956863"/>
            <a:ext cx="0" cy="1890433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B3BFC1B-31AC-ABB7-1041-F7B082554339}"/>
              </a:ext>
            </a:extLst>
          </p:cNvPr>
          <p:cNvCxnSpPr>
            <a:cxnSpLocks/>
          </p:cNvCxnSpPr>
          <p:nvPr/>
        </p:nvCxnSpPr>
        <p:spPr>
          <a:xfrm flipV="1">
            <a:off x="1441137" y="4106697"/>
            <a:ext cx="0" cy="197176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5F1D292-6D1F-2786-AC96-A030D5D508A8}"/>
              </a:ext>
            </a:extLst>
          </p:cNvPr>
          <p:cNvCxnSpPr>
            <a:cxnSpLocks/>
          </p:cNvCxnSpPr>
          <p:nvPr/>
        </p:nvCxnSpPr>
        <p:spPr>
          <a:xfrm>
            <a:off x="1411095" y="6170219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1D8EE16-779D-5471-229B-1847B8BDF60A}"/>
              </a:ext>
            </a:extLst>
          </p:cNvPr>
          <p:cNvCxnSpPr>
            <a:cxnSpLocks/>
          </p:cNvCxnSpPr>
          <p:nvPr/>
        </p:nvCxnSpPr>
        <p:spPr>
          <a:xfrm>
            <a:off x="3785927" y="6176444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B60C556-27EE-70BB-29C2-C965BA8229D0}"/>
              </a:ext>
            </a:extLst>
          </p:cNvPr>
          <p:cNvCxnSpPr>
            <a:cxnSpLocks/>
          </p:cNvCxnSpPr>
          <p:nvPr/>
        </p:nvCxnSpPr>
        <p:spPr>
          <a:xfrm flipV="1">
            <a:off x="5824496" y="4080228"/>
            <a:ext cx="0" cy="2052662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EFB34A9F-3BF2-9449-0D74-4C595472C499}"/>
              </a:ext>
            </a:extLst>
          </p:cNvPr>
          <p:cNvSpPr/>
          <p:nvPr/>
        </p:nvSpPr>
        <p:spPr>
          <a:xfrm flipV="1">
            <a:off x="2810298" y="5912883"/>
            <a:ext cx="93676" cy="93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1C315D44-BAD1-1770-6A45-222C23F040E9}"/>
              </a:ext>
            </a:extLst>
          </p:cNvPr>
          <p:cNvSpPr/>
          <p:nvPr/>
        </p:nvSpPr>
        <p:spPr>
          <a:xfrm flipV="1">
            <a:off x="2808748" y="3469005"/>
            <a:ext cx="93676" cy="93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97AB30EC-68BE-B33A-7F5E-FCE465CD9F48}"/>
              </a:ext>
            </a:extLst>
          </p:cNvPr>
          <p:cNvSpPr/>
          <p:nvPr/>
        </p:nvSpPr>
        <p:spPr>
          <a:xfrm flipV="1">
            <a:off x="4144443" y="5910211"/>
            <a:ext cx="93676" cy="93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124AB1FD-6A53-B7A9-E5A5-23104151369E}"/>
              </a:ext>
            </a:extLst>
          </p:cNvPr>
          <p:cNvSpPr txBox="1"/>
          <p:nvPr/>
        </p:nvSpPr>
        <p:spPr>
          <a:xfrm>
            <a:off x="10548521" y="3690524"/>
            <a:ext cx="263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4002999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0CEA-B586-A98A-8CA6-D0E7E45B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Order of rotations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803B6B-F3F1-AC0A-86AE-58C4E0632588}"/>
              </a:ext>
            </a:extLst>
          </p:cNvPr>
          <p:cNvSpPr txBox="1"/>
          <p:nvPr/>
        </p:nvSpPr>
        <p:spPr>
          <a:xfrm>
            <a:off x="442637" y="991402"/>
            <a:ext cx="113067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Given a set of rotations, R1, R2, and R3 to apply to a point p. Consider two different sequence of rotations as follows:</a:t>
            </a:r>
          </a:p>
          <a:p>
            <a:endParaRPr lang="en-US" sz="2800"/>
          </a:p>
          <a:p>
            <a:r>
              <a:rPr lang="en-US" sz="2800"/>
              <a:t>q</a:t>
            </a:r>
            <a:r>
              <a:rPr lang="en-US" sz="2800" baseline="-25000"/>
              <a:t>1</a:t>
            </a:r>
            <a:r>
              <a:rPr lang="en-US" sz="2800"/>
              <a:t> = (R1 * (R2 * (R3 * p)))</a:t>
            </a:r>
          </a:p>
          <a:p>
            <a:r>
              <a:rPr lang="en-US" sz="2800"/>
              <a:t>q</a:t>
            </a:r>
            <a:r>
              <a:rPr lang="en-US" sz="2800" baseline="-25000"/>
              <a:t>2</a:t>
            </a:r>
            <a:r>
              <a:rPr lang="en-US" sz="2800"/>
              <a:t> = (R3 * (R2 * (R1 * p)))</a:t>
            </a:r>
          </a:p>
          <a:p>
            <a:endParaRPr lang="en-US" sz="2800"/>
          </a:p>
          <a:p>
            <a:r>
              <a:rPr lang="en-US" sz="2800"/>
              <a:t>In general, which two statements are true</a:t>
            </a:r>
          </a:p>
          <a:p>
            <a:endParaRPr lang="en-US" sz="2800"/>
          </a:p>
          <a:p>
            <a:r>
              <a:rPr lang="en-US" sz="2800" b="1" i="0">
                <a:effectLst/>
                <a:latin typeface="HelveticaNeue-CondensedBold" panose="02000503000000020004" pitchFamily="2" charset="0"/>
              </a:rPr>
              <a:t>☐ </a:t>
            </a:r>
            <a:r>
              <a:rPr lang="en-US" sz="2800"/>
              <a:t>A. q</a:t>
            </a:r>
            <a:r>
              <a:rPr lang="en-US" sz="2800" baseline="-25000"/>
              <a:t>1</a:t>
            </a:r>
            <a:r>
              <a:rPr lang="en-US" sz="2800"/>
              <a:t> = q</a:t>
            </a:r>
            <a:r>
              <a:rPr lang="en-US" sz="2800" baseline="-25000"/>
              <a:t>2</a:t>
            </a:r>
            <a:r>
              <a:rPr lang="en-US" sz="2800"/>
              <a:t> in 3D</a:t>
            </a:r>
          </a:p>
          <a:p>
            <a:r>
              <a:rPr lang="en-US" sz="2800" b="1" i="0">
                <a:effectLst/>
                <a:latin typeface="HelveticaNeue-CondensedBold" panose="02000503000000020004" pitchFamily="2" charset="0"/>
              </a:rPr>
              <a:t>☐ </a:t>
            </a:r>
            <a:r>
              <a:rPr lang="en-US" sz="2800"/>
              <a:t>B. q</a:t>
            </a:r>
            <a:r>
              <a:rPr lang="en-US" sz="2800" baseline="-25000"/>
              <a:t>1</a:t>
            </a:r>
            <a:r>
              <a:rPr lang="en-US" sz="2800"/>
              <a:t> </a:t>
            </a:r>
            <a:r>
              <a:rPr lang="en-US" sz="2800" b="0" i="0">
                <a:effectLst/>
                <a:latin typeface="Source Sans Pro" panose="020B0503030403020204" pitchFamily="34" charset="0"/>
              </a:rPr>
              <a:t>≠ </a:t>
            </a:r>
            <a:r>
              <a:rPr lang="en-US" sz="2800"/>
              <a:t>q</a:t>
            </a:r>
            <a:r>
              <a:rPr lang="en-US" sz="2800" baseline="-25000"/>
              <a:t>2</a:t>
            </a:r>
            <a:r>
              <a:rPr lang="en-US" sz="2800"/>
              <a:t> in 3D</a:t>
            </a:r>
          </a:p>
          <a:p>
            <a:r>
              <a:rPr lang="en-US" sz="2800" b="1" i="0">
                <a:effectLst/>
                <a:latin typeface="HelveticaNeue-CondensedBold" panose="02000503000000020004" pitchFamily="2" charset="0"/>
              </a:rPr>
              <a:t>☐ </a:t>
            </a:r>
            <a:r>
              <a:rPr lang="en-US" sz="2800"/>
              <a:t>C. q</a:t>
            </a:r>
            <a:r>
              <a:rPr lang="en-US" sz="2800" baseline="-25000"/>
              <a:t>1</a:t>
            </a:r>
            <a:r>
              <a:rPr lang="en-US" sz="2800"/>
              <a:t> = q</a:t>
            </a:r>
            <a:r>
              <a:rPr lang="en-US" sz="2800" baseline="-25000"/>
              <a:t>2</a:t>
            </a:r>
            <a:r>
              <a:rPr lang="en-US" sz="2800"/>
              <a:t> in 2D</a:t>
            </a:r>
          </a:p>
          <a:p>
            <a:r>
              <a:rPr lang="en-US" sz="2800" b="1" i="0">
                <a:effectLst/>
                <a:latin typeface="HelveticaNeue-CondensedBold" panose="02000503000000020004" pitchFamily="2" charset="0"/>
              </a:rPr>
              <a:t>☐ </a:t>
            </a:r>
            <a:r>
              <a:rPr lang="en-US" sz="2800"/>
              <a:t>D. q</a:t>
            </a:r>
            <a:r>
              <a:rPr lang="en-US" sz="2800" baseline="-25000"/>
              <a:t>1</a:t>
            </a:r>
            <a:r>
              <a:rPr lang="en-US" sz="2800"/>
              <a:t> </a:t>
            </a:r>
            <a:r>
              <a:rPr lang="en-US" sz="2800" b="0" i="0">
                <a:effectLst/>
                <a:latin typeface="Source Sans Pro" panose="020B0503030403020204" pitchFamily="34" charset="0"/>
              </a:rPr>
              <a:t>≠</a:t>
            </a:r>
            <a:r>
              <a:rPr lang="en-US" sz="2800"/>
              <a:t> q</a:t>
            </a:r>
            <a:r>
              <a:rPr lang="en-US" sz="2800" baseline="-25000"/>
              <a:t>2</a:t>
            </a:r>
            <a:r>
              <a:rPr lang="en-US" sz="2800"/>
              <a:t> in 2D</a:t>
            </a:r>
          </a:p>
        </p:txBody>
      </p:sp>
    </p:spTree>
    <p:extLst>
      <p:ext uri="{BB962C8B-B14F-4D97-AF65-F5344CB8AC3E}">
        <p14:creationId xmlns:p14="http://schemas.microsoft.com/office/powerpoint/2010/main" val="2246806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C416BB8E-83C7-C6BB-AC95-0FC7B1D55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893293"/>
              </p:ext>
            </p:extLst>
          </p:nvPr>
        </p:nvGraphicFramePr>
        <p:xfrm>
          <a:off x="1756077" y="2526928"/>
          <a:ext cx="41797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481">
                  <a:extLst>
                    <a:ext uri="{9D8B030D-6E8A-4147-A177-3AD203B41FA5}">
                      <a16:colId xmlns:a16="http://schemas.microsoft.com/office/drawing/2014/main" val="43391699"/>
                    </a:ext>
                  </a:extLst>
                </a:gridCol>
                <a:gridCol w="600393">
                  <a:extLst>
                    <a:ext uri="{9D8B030D-6E8A-4147-A177-3AD203B41FA5}">
                      <a16:colId xmlns:a16="http://schemas.microsoft.com/office/drawing/2014/main" val="2424719118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282744394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3089908006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456766706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2349989204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4269582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degrees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23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sin(</a:t>
                      </a:r>
                      <a:r>
                        <a:rPr lang="el-GR" sz="1400"/>
                        <a:t>θ</a:t>
                      </a:r>
                      <a:r>
                        <a:rPr lang="en-US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√2/2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√3/2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11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cos(</a:t>
                      </a:r>
                      <a:r>
                        <a:rPr lang="el-GR" sz="1400"/>
                        <a:t>θ</a:t>
                      </a:r>
                      <a:r>
                        <a:rPr lang="en-US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√3/2 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√2/2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33048"/>
                  </a:ext>
                </a:extLst>
              </a:tr>
            </a:tbl>
          </a:graphicData>
        </a:graphic>
      </p:graphicFrame>
      <p:sp>
        <p:nvSpPr>
          <p:cNvPr id="286" name="TextBox 285">
            <a:extLst>
              <a:ext uri="{FF2B5EF4-FFF2-40B4-BE49-F238E27FC236}">
                <a16:creationId xmlns:a16="http://schemas.microsoft.com/office/drawing/2014/main" id="{04FE29DA-452C-AEA2-D719-C51442CCB278}"/>
              </a:ext>
            </a:extLst>
          </p:cNvPr>
          <p:cNvSpPr txBox="1"/>
          <p:nvPr/>
        </p:nvSpPr>
        <p:spPr>
          <a:xfrm>
            <a:off x="10049426" y="316997"/>
            <a:ext cx="26358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600"/>
              <a:t>p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7F8C5DED-7DFF-6ACB-B9BE-3F3E9D3D7726}"/>
              </a:ext>
            </a:extLst>
          </p:cNvPr>
          <p:cNvSpPr txBox="1"/>
          <p:nvPr/>
        </p:nvSpPr>
        <p:spPr>
          <a:xfrm>
            <a:off x="10073708" y="2224329"/>
            <a:ext cx="51787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600"/>
              <a:t>q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FAB4BF6-9FA9-4369-33C1-12F3B76C4AE3}"/>
              </a:ext>
            </a:extLst>
          </p:cNvPr>
          <p:cNvSpPr txBox="1"/>
          <p:nvPr/>
        </p:nvSpPr>
        <p:spPr>
          <a:xfrm>
            <a:off x="10054187" y="4399703"/>
            <a:ext cx="395581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600"/>
              <a:t>r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8B0F2B16-E225-F398-9207-53D52E50E708}"/>
              </a:ext>
            </a:extLst>
          </p:cNvPr>
          <p:cNvSpPr txBox="1"/>
          <p:nvPr/>
        </p:nvSpPr>
        <p:spPr>
          <a:xfrm>
            <a:off x="6623161" y="5197101"/>
            <a:ext cx="6341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/>
              <a:t>R</a:t>
            </a:r>
            <a:r>
              <a:rPr lang="en-US" sz="3600" baseline="-25000"/>
              <a:t>b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48E59A17-6917-10E0-91C9-2611FEE75987}"/>
              </a:ext>
            </a:extLst>
          </p:cNvPr>
          <p:cNvSpPr txBox="1"/>
          <p:nvPr/>
        </p:nvSpPr>
        <p:spPr>
          <a:xfrm>
            <a:off x="6675459" y="3337522"/>
            <a:ext cx="6520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/>
              <a:t>R</a:t>
            </a:r>
            <a:r>
              <a:rPr lang="en-US" sz="3600" baseline="-25000"/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42348-279F-B809-1877-F0B2C68B9805}"/>
              </a:ext>
            </a:extLst>
          </p:cNvPr>
          <p:cNvSpPr txBox="1"/>
          <p:nvPr/>
        </p:nvSpPr>
        <p:spPr>
          <a:xfrm>
            <a:off x="2954380" y="475370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247D71-6D3B-A9F4-CAA7-69D90CE6BD9C}"/>
              </a:ext>
            </a:extLst>
          </p:cNvPr>
          <p:cNvGrpSpPr/>
          <p:nvPr/>
        </p:nvGrpSpPr>
        <p:grpSpPr>
          <a:xfrm>
            <a:off x="2727022" y="869802"/>
            <a:ext cx="769438" cy="734026"/>
            <a:chOff x="8929110" y="2232897"/>
            <a:chExt cx="769438" cy="73402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85923F7-5599-A105-FD3D-7C1C24598E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3338" y="2385677"/>
              <a:ext cx="335230" cy="360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895DA7B-1CEE-6E21-B509-D05DB8A703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0092" y="2232897"/>
              <a:ext cx="4426" cy="734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B7263FD-07E9-6B1B-71F1-4C169EDDB07F}"/>
                </a:ext>
              </a:extLst>
            </p:cNvPr>
            <p:cNvCxnSpPr>
              <a:cxnSpLocks/>
            </p:cNvCxnSpPr>
            <p:nvPr/>
          </p:nvCxnSpPr>
          <p:spPr>
            <a:xfrm>
              <a:off x="8929110" y="2660714"/>
              <a:ext cx="769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266D7FC-28C2-DECB-8EAC-CBB5F8FD7254}"/>
                </a:ext>
              </a:extLst>
            </p:cNvPr>
            <p:cNvSpPr/>
            <p:nvPr/>
          </p:nvSpPr>
          <p:spPr>
            <a:xfrm flipV="1">
              <a:off x="9596520" y="2321851"/>
              <a:ext cx="93676" cy="939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F8AFC65B-BE14-867C-4019-DE63C2D2D1B6}"/>
              </a:ext>
            </a:extLst>
          </p:cNvPr>
          <p:cNvSpPr/>
          <p:nvPr/>
        </p:nvSpPr>
        <p:spPr>
          <a:xfrm>
            <a:off x="2928412" y="1148875"/>
            <a:ext cx="365760" cy="365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7CAD4A-D83E-7629-4A15-A7E8E37BF979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449216" y="980329"/>
            <a:ext cx="242501" cy="1386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602987-A310-1A9A-E9D1-6705CE3D0495}"/>
              </a:ext>
            </a:extLst>
          </p:cNvPr>
          <p:cNvSpPr txBox="1"/>
          <p:nvPr/>
        </p:nvSpPr>
        <p:spPr>
          <a:xfrm>
            <a:off x="3384822" y="571826"/>
            <a:ext cx="914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90</a:t>
            </a:r>
            <a:r>
              <a:rPr lang="en-US" baseline="30000"/>
              <a:t>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F45343-3ED4-EB8F-A3D8-23E42E10E82D}"/>
              </a:ext>
            </a:extLst>
          </p:cNvPr>
          <p:cNvSpPr txBox="1"/>
          <p:nvPr/>
        </p:nvSpPr>
        <p:spPr>
          <a:xfrm>
            <a:off x="3515426" y="111900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68EFEC-3895-EBC3-76E9-49417D6597BE}"/>
              </a:ext>
            </a:extLst>
          </p:cNvPr>
          <p:cNvSpPr/>
          <p:nvPr/>
        </p:nvSpPr>
        <p:spPr>
          <a:xfrm>
            <a:off x="2610288" y="549837"/>
            <a:ext cx="1479090" cy="1111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09DCDA-81AA-6D91-8D2D-8F4241022909}"/>
              </a:ext>
            </a:extLst>
          </p:cNvPr>
          <p:cNvSpPr txBox="1"/>
          <p:nvPr/>
        </p:nvSpPr>
        <p:spPr>
          <a:xfrm>
            <a:off x="1756077" y="824844"/>
            <a:ext cx="26358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600"/>
              <a:t>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8D2DD5-663E-C090-96BD-600AD21B163E}"/>
              </a:ext>
            </a:extLst>
          </p:cNvPr>
          <p:cNvSpPr txBox="1"/>
          <p:nvPr/>
        </p:nvSpPr>
        <p:spPr>
          <a:xfrm>
            <a:off x="6093285" y="477273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68C070-DE7E-21FB-DEE2-A8E5CE7A2AD0}"/>
              </a:ext>
            </a:extLst>
          </p:cNvPr>
          <p:cNvGrpSpPr/>
          <p:nvPr/>
        </p:nvGrpSpPr>
        <p:grpSpPr>
          <a:xfrm>
            <a:off x="5865927" y="871705"/>
            <a:ext cx="769438" cy="734026"/>
            <a:chOff x="8929110" y="2232897"/>
            <a:chExt cx="769438" cy="73402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30121A4-99FF-DBFE-2174-DD3BC7C400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3338" y="2385677"/>
              <a:ext cx="335230" cy="360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789FA35-5C9B-7CF9-006B-25E0E2BCF4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0092" y="2232897"/>
              <a:ext cx="4426" cy="734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9B05812-30B4-B56F-428D-CEB926C81A4A}"/>
                </a:ext>
              </a:extLst>
            </p:cNvPr>
            <p:cNvCxnSpPr>
              <a:cxnSpLocks/>
            </p:cNvCxnSpPr>
            <p:nvPr/>
          </p:nvCxnSpPr>
          <p:spPr>
            <a:xfrm>
              <a:off x="8929110" y="2660714"/>
              <a:ext cx="769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76DBC8-3A4B-AF8C-4226-49F63AAA089C}"/>
                </a:ext>
              </a:extLst>
            </p:cNvPr>
            <p:cNvSpPr/>
            <p:nvPr/>
          </p:nvSpPr>
          <p:spPr>
            <a:xfrm flipV="1">
              <a:off x="9596520" y="2321851"/>
              <a:ext cx="93676" cy="939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F89E1792-10A7-730C-94F2-8AEE12638AAD}"/>
              </a:ext>
            </a:extLst>
          </p:cNvPr>
          <p:cNvSpPr/>
          <p:nvPr/>
        </p:nvSpPr>
        <p:spPr>
          <a:xfrm>
            <a:off x="6067317" y="1150778"/>
            <a:ext cx="365760" cy="365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F5F02C-BD94-0A5F-58F1-A0898E13DCB7}"/>
              </a:ext>
            </a:extLst>
          </p:cNvPr>
          <p:cNvCxnSpPr>
            <a:cxnSpLocks/>
          </p:cNvCxnSpPr>
          <p:nvPr/>
        </p:nvCxnSpPr>
        <p:spPr>
          <a:xfrm flipH="1" flipV="1">
            <a:off x="6364944" y="824844"/>
            <a:ext cx="223177" cy="1573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471769-E292-116D-9CED-F1F96F2C2059}"/>
              </a:ext>
            </a:extLst>
          </p:cNvPr>
          <p:cNvSpPr txBox="1"/>
          <p:nvPr/>
        </p:nvSpPr>
        <p:spPr>
          <a:xfrm>
            <a:off x="6488738" y="573728"/>
            <a:ext cx="914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90</a:t>
            </a:r>
            <a:r>
              <a:rPr lang="en-US" baseline="30000"/>
              <a:t>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B2D01E-8FF0-AEBC-2614-39F0BDD06FA1}"/>
              </a:ext>
            </a:extLst>
          </p:cNvPr>
          <p:cNvSpPr txBox="1"/>
          <p:nvPr/>
        </p:nvSpPr>
        <p:spPr>
          <a:xfrm>
            <a:off x="6654331" y="1120909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A1A015-5613-1F9F-AE61-CFD7F0DAC107}"/>
              </a:ext>
            </a:extLst>
          </p:cNvPr>
          <p:cNvSpPr/>
          <p:nvPr/>
        </p:nvSpPr>
        <p:spPr>
          <a:xfrm>
            <a:off x="5749193" y="551740"/>
            <a:ext cx="1479090" cy="1111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9053E27-3A85-6A87-999E-1C2AE69C914A}"/>
              </a:ext>
            </a:extLst>
          </p:cNvPr>
          <p:cNvCxnSpPr>
            <a:cxnSpLocks/>
          </p:cNvCxnSpPr>
          <p:nvPr/>
        </p:nvCxnSpPr>
        <p:spPr>
          <a:xfrm>
            <a:off x="2178565" y="1204057"/>
            <a:ext cx="341927" cy="2588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1DDCE54-14FE-A5E3-2C32-0A633A56DF7F}"/>
              </a:ext>
            </a:extLst>
          </p:cNvPr>
          <p:cNvCxnSpPr>
            <a:cxnSpLocks/>
          </p:cNvCxnSpPr>
          <p:nvPr/>
        </p:nvCxnSpPr>
        <p:spPr>
          <a:xfrm>
            <a:off x="4192626" y="1204057"/>
            <a:ext cx="341927" cy="2588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A98A11D-A55D-AB4B-F812-5817834799E0}"/>
              </a:ext>
            </a:extLst>
          </p:cNvPr>
          <p:cNvCxnSpPr>
            <a:cxnSpLocks/>
          </p:cNvCxnSpPr>
          <p:nvPr/>
        </p:nvCxnSpPr>
        <p:spPr>
          <a:xfrm>
            <a:off x="5237475" y="1194361"/>
            <a:ext cx="341927" cy="2588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5A9BE6-9A7A-EDF4-F1D1-529B65D162E0}"/>
              </a:ext>
            </a:extLst>
          </p:cNvPr>
          <p:cNvCxnSpPr>
            <a:cxnSpLocks/>
          </p:cNvCxnSpPr>
          <p:nvPr/>
        </p:nvCxnSpPr>
        <p:spPr>
          <a:xfrm>
            <a:off x="7359670" y="1183400"/>
            <a:ext cx="341927" cy="2588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6B4F733-39AE-93AA-A15A-3EC63B21EFF6}"/>
              </a:ext>
            </a:extLst>
          </p:cNvPr>
          <p:cNvSpPr txBox="1"/>
          <p:nvPr/>
        </p:nvSpPr>
        <p:spPr>
          <a:xfrm>
            <a:off x="2083165" y="316997"/>
            <a:ext cx="6520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/>
              <a:t>R</a:t>
            </a:r>
            <a:r>
              <a:rPr lang="en-US" sz="3600" baseline="-25000"/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3B0711-A967-65F6-FBB5-A7EC2012EB1F}"/>
              </a:ext>
            </a:extLst>
          </p:cNvPr>
          <p:cNvSpPr txBox="1"/>
          <p:nvPr/>
        </p:nvSpPr>
        <p:spPr>
          <a:xfrm>
            <a:off x="5153690" y="319833"/>
            <a:ext cx="6341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/>
              <a:t>R</a:t>
            </a:r>
            <a:r>
              <a:rPr lang="en-US" sz="3600" baseline="-25000"/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FF33DD-10F2-222A-F631-563BDF98EB57}"/>
              </a:ext>
            </a:extLst>
          </p:cNvPr>
          <p:cNvSpPr txBox="1"/>
          <p:nvPr/>
        </p:nvSpPr>
        <p:spPr>
          <a:xfrm>
            <a:off x="4624349" y="813973"/>
            <a:ext cx="51787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600"/>
              <a:t>q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AEA26E-D824-F5F6-C2DB-6241C0217351}"/>
              </a:ext>
            </a:extLst>
          </p:cNvPr>
          <p:cNvSpPr txBox="1"/>
          <p:nvPr/>
        </p:nvSpPr>
        <p:spPr>
          <a:xfrm>
            <a:off x="7705311" y="824844"/>
            <a:ext cx="51787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600"/>
              <a:t>r</a:t>
            </a:r>
          </a:p>
        </p:txBody>
      </p:sp>
      <p:graphicFrame>
        <p:nvGraphicFramePr>
          <p:cNvPr id="2" name="Table 43">
            <a:extLst>
              <a:ext uri="{FF2B5EF4-FFF2-40B4-BE49-F238E27FC236}">
                <a16:creationId xmlns:a16="http://schemas.microsoft.com/office/drawing/2014/main" id="{0E616B14-C578-43B0-88E6-284AD512A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940015"/>
              </p:ext>
            </p:extLst>
          </p:nvPr>
        </p:nvGraphicFramePr>
        <p:xfrm>
          <a:off x="7327468" y="2536452"/>
          <a:ext cx="1880444" cy="1906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111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470111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470111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  <a:gridCol w="470111">
                  <a:extLst>
                    <a:ext uri="{9D8B030D-6E8A-4147-A177-3AD203B41FA5}">
                      <a16:colId xmlns:a16="http://schemas.microsoft.com/office/drawing/2014/main" val="4057662491"/>
                    </a:ext>
                  </a:extLst>
                </a:gridCol>
              </a:tblGrid>
              <a:tr h="476719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476719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476719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  <a:tr h="476719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03162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3D45C2-08AD-637F-2ECF-A032F127ED5A}"/>
              </a:ext>
            </a:extLst>
          </p:cNvPr>
          <p:cNvGraphicFramePr>
            <a:graphicFrameLocks noGrp="1"/>
          </p:cNvGraphicFramePr>
          <p:nvPr/>
        </p:nvGraphicFramePr>
        <p:xfrm>
          <a:off x="9346198" y="2527134"/>
          <a:ext cx="712285" cy="1916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285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479049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479049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479049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479049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AD78469-6EBC-7782-E817-A6D4ABB51461}"/>
              </a:ext>
            </a:extLst>
          </p:cNvPr>
          <p:cNvGraphicFramePr>
            <a:graphicFrameLocks noGrp="1"/>
          </p:cNvGraphicFramePr>
          <p:nvPr/>
        </p:nvGraphicFramePr>
        <p:xfrm>
          <a:off x="9346198" y="447498"/>
          <a:ext cx="712285" cy="1916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285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479049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479049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479049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479049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graphicFrame>
        <p:nvGraphicFramePr>
          <p:cNvPr id="32" name="Table 43">
            <a:extLst>
              <a:ext uri="{FF2B5EF4-FFF2-40B4-BE49-F238E27FC236}">
                <a16:creationId xmlns:a16="http://schemas.microsoft.com/office/drawing/2014/main" id="{3EF7C723-436C-1C09-759B-A403A394E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147505"/>
              </p:ext>
            </p:extLst>
          </p:nvPr>
        </p:nvGraphicFramePr>
        <p:xfrm>
          <a:off x="7311203" y="4600198"/>
          <a:ext cx="1880444" cy="1906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111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470111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470111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  <a:gridCol w="470111">
                  <a:extLst>
                    <a:ext uri="{9D8B030D-6E8A-4147-A177-3AD203B41FA5}">
                      <a16:colId xmlns:a16="http://schemas.microsoft.com/office/drawing/2014/main" val="4057662491"/>
                    </a:ext>
                  </a:extLst>
                </a:gridCol>
              </a:tblGrid>
              <a:tr h="476719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476719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476719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  <a:tr h="476719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03162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02278134-104A-AC53-6ECD-2499143A39E4}"/>
              </a:ext>
            </a:extLst>
          </p:cNvPr>
          <p:cNvGraphicFramePr>
            <a:graphicFrameLocks noGrp="1"/>
          </p:cNvGraphicFramePr>
          <p:nvPr/>
        </p:nvGraphicFramePr>
        <p:xfrm>
          <a:off x="9329933" y="4590880"/>
          <a:ext cx="712285" cy="1916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285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479049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479049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479049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479049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735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C416BB8E-83C7-C6BB-AC95-0FC7B1D55EB9}"/>
              </a:ext>
            </a:extLst>
          </p:cNvPr>
          <p:cNvGraphicFramePr>
            <a:graphicFrameLocks noGrp="1"/>
          </p:cNvGraphicFramePr>
          <p:nvPr/>
        </p:nvGraphicFramePr>
        <p:xfrm>
          <a:off x="4029293" y="1904017"/>
          <a:ext cx="41797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481">
                  <a:extLst>
                    <a:ext uri="{9D8B030D-6E8A-4147-A177-3AD203B41FA5}">
                      <a16:colId xmlns:a16="http://schemas.microsoft.com/office/drawing/2014/main" val="43391699"/>
                    </a:ext>
                  </a:extLst>
                </a:gridCol>
                <a:gridCol w="600393">
                  <a:extLst>
                    <a:ext uri="{9D8B030D-6E8A-4147-A177-3AD203B41FA5}">
                      <a16:colId xmlns:a16="http://schemas.microsoft.com/office/drawing/2014/main" val="2424719118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282744394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3089908006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456766706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2349989204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4269582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degrees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23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sin(</a:t>
                      </a:r>
                      <a:r>
                        <a:rPr lang="el-GR" sz="1400"/>
                        <a:t>θ</a:t>
                      </a:r>
                      <a:r>
                        <a:rPr lang="en-US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√2/2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√3/2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11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cos(</a:t>
                      </a:r>
                      <a:r>
                        <a:rPr lang="el-GR" sz="1400"/>
                        <a:t>θ</a:t>
                      </a:r>
                      <a:r>
                        <a:rPr lang="en-US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√3/2 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√2/2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33048"/>
                  </a:ext>
                </a:extLst>
              </a:tr>
            </a:tbl>
          </a:graphicData>
        </a:graphic>
      </p:graphicFrame>
      <p:sp>
        <p:nvSpPr>
          <p:cNvPr id="104" name="TextBox 103">
            <a:extLst>
              <a:ext uri="{FF2B5EF4-FFF2-40B4-BE49-F238E27FC236}">
                <a16:creationId xmlns:a16="http://schemas.microsoft.com/office/drawing/2014/main" id="{6F7D4557-7E30-3CF6-1DC0-4E77297A2FB3}"/>
              </a:ext>
            </a:extLst>
          </p:cNvPr>
          <p:cNvSpPr txBox="1"/>
          <p:nvPr/>
        </p:nvSpPr>
        <p:spPr>
          <a:xfrm>
            <a:off x="3131232" y="22128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79FBB6D-19E3-141E-D7AF-F716B78A7241}"/>
              </a:ext>
            </a:extLst>
          </p:cNvPr>
          <p:cNvGrpSpPr/>
          <p:nvPr/>
        </p:nvGrpSpPr>
        <p:grpSpPr>
          <a:xfrm>
            <a:off x="2903874" y="615716"/>
            <a:ext cx="769438" cy="734026"/>
            <a:chOff x="8929110" y="2232897"/>
            <a:chExt cx="769438" cy="734026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AC41AC6-774C-8F22-7B33-8882BB94D7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3338" y="2385677"/>
              <a:ext cx="335230" cy="360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B59DD7A-94B5-EF55-70DA-E49E14F07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0092" y="2232897"/>
              <a:ext cx="4426" cy="734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B877144-B148-CEC8-6825-961EEA8CDB66}"/>
                </a:ext>
              </a:extLst>
            </p:cNvPr>
            <p:cNvCxnSpPr>
              <a:cxnSpLocks/>
            </p:cNvCxnSpPr>
            <p:nvPr/>
          </p:nvCxnSpPr>
          <p:spPr>
            <a:xfrm>
              <a:off x="8929110" y="2660714"/>
              <a:ext cx="769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7C7D4EC-6435-ABFB-54B1-0076ED1B7A0B}"/>
                </a:ext>
              </a:extLst>
            </p:cNvPr>
            <p:cNvSpPr/>
            <p:nvPr/>
          </p:nvSpPr>
          <p:spPr>
            <a:xfrm flipV="1">
              <a:off x="9596520" y="2321851"/>
              <a:ext cx="93676" cy="939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55A2BDCD-49B5-754F-D0E3-8654FFB3819D}"/>
              </a:ext>
            </a:extLst>
          </p:cNvPr>
          <p:cNvSpPr/>
          <p:nvPr/>
        </p:nvSpPr>
        <p:spPr>
          <a:xfrm>
            <a:off x="3105264" y="894789"/>
            <a:ext cx="365760" cy="365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Z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274B0E5-51A0-996E-4601-5D4798191445}"/>
              </a:ext>
            </a:extLst>
          </p:cNvPr>
          <p:cNvCxnSpPr>
            <a:cxnSpLocks/>
          </p:cNvCxnSpPr>
          <p:nvPr/>
        </p:nvCxnSpPr>
        <p:spPr>
          <a:xfrm>
            <a:off x="3618296" y="753182"/>
            <a:ext cx="173866" cy="2365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B29246A-035B-2CA7-15AA-42E834667B69}"/>
              </a:ext>
            </a:extLst>
          </p:cNvPr>
          <p:cNvSpPr txBox="1"/>
          <p:nvPr/>
        </p:nvSpPr>
        <p:spPr>
          <a:xfrm>
            <a:off x="3526685" y="317739"/>
            <a:ext cx="914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53</a:t>
            </a:r>
            <a:r>
              <a:rPr lang="en-US" baseline="30000"/>
              <a:t>o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BA5DE5E-0874-E22F-6D5A-0BB8FD39A209}"/>
              </a:ext>
            </a:extLst>
          </p:cNvPr>
          <p:cNvSpPr txBox="1"/>
          <p:nvPr/>
        </p:nvSpPr>
        <p:spPr>
          <a:xfrm>
            <a:off x="3692278" y="864920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64D0715-3E6D-939B-4B92-F8CB03002849}"/>
              </a:ext>
            </a:extLst>
          </p:cNvPr>
          <p:cNvSpPr/>
          <p:nvPr/>
        </p:nvSpPr>
        <p:spPr>
          <a:xfrm>
            <a:off x="2787140" y="295751"/>
            <a:ext cx="1479090" cy="1111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7FA624-677B-D6F2-ADDA-0B84C702C409}"/>
              </a:ext>
            </a:extLst>
          </p:cNvPr>
          <p:cNvSpPr txBox="1"/>
          <p:nvPr/>
        </p:nvSpPr>
        <p:spPr>
          <a:xfrm>
            <a:off x="1932929" y="570758"/>
            <a:ext cx="26358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600"/>
              <a:t>p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A28F86-8377-4D30-54FD-811FA2F20220}"/>
              </a:ext>
            </a:extLst>
          </p:cNvPr>
          <p:cNvSpPr txBox="1"/>
          <p:nvPr/>
        </p:nvSpPr>
        <p:spPr>
          <a:xfrm>
            <a:off x="4801201" y="559887"/>
            <a:ext cx="517877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600"/>
              <a:t>q</a:t>
            </a:r>
          </a:p>
          <a:p>
            <a:endParaRPr lang="en-US" sz="36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C52FA9F-8FB4-9D49-5F8C-0EC6085EF0FF}"/>
              </a:ext>
            </a:extLst>
          </p:cNvPr>
          <p:cNvSpPr txBox="1"/>
          <p:nvPr/>
        </p:nvSpPr>
        <p:spPr>
          <a:xfrm>
            <a:off x="6270137" y="22318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5F8904C-B2EB-90E2-24C6-EDA66B8C1FC5}"/>
              </a:ext>
            </a:extLst>
          </p:cNvPr>
          <p:cNvGrpSpPr/>
          <p:nvPr/>
        </p:nvGrpSpPr>
        <p:grpSpPr>
          <a:xfrm>
            <a:off x="6042779" y="617619"/>
            <a:ext cx="769438" cy="734026"/>
            <a:chOff x="8929110" y="2232897"/>
            <a:chExt cx="769438" cy="734026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B612889-A1CF-EF9D-9DF2-5D3344E185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3338" y="2385677"/>
              <a:ext cx="335230" cy="360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EE5617A-B290-23D8-2F91-C8D3B158E3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0092" y="2232897"/>
              <a:ext cx="4426" cy="734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7FAABA7-8964-EC3E-DF91-1427CD8347C7}"/>
                </a:ext>
              </a:extLst>
            </p:cNvPr>
            <p:cNvCxnSpPr>
              <a:cxnSpLocks/>
            </p:cNvCxnSpPr>
            <p:nvPr/>
          </p:nvCxnSpPr>
          <p:spPr>
            <a:xfrm>
              <a:off x="8929110" y="2660714"/>
              <a:ext cx="769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6451A09-2A31-F256-132D-DBA20990687C}"/>
                </a:ext>
              </a:extLst>
            </p:cNvPr>
            <p:cNvSpPr/>
            <p:nvPr/>
          </p:nvSpPr>
          <p:spPr>
            <a:xfrm flipV="1">
              <a:off x="9596520" y="2321851"/>
              <a:ext cx="93676" cy="939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97" name="Oval 96">
            <a:extLst>
              <a:ext uri="{FF2B5EF4-FFF2-40B4-BE49-F238E27FC236}">
                <a16:creationId xmlns:a16="http://schemas.microsoft.com/office/drawing/2014/main" id="{BBF88A23-E4AF-ACF5-EDC1-61FC81FF172F}"/>
              </a:ext>
            </a:extLst>
          </p:cNvPr>
          <p:cNvSpPr/>
          <p:nvPr/>
        </p:nvSpPr>
        <p:spPr>
          <a:xfrm>
            <a:off x="6244169" y="896692"/>
            <a:ext cx="365760" cy="365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9F147BA-7A1F-316D-1465-30B19583D473}"/>
              </a:ext>
            </a:extLst>
          </p:cNvPr>
          <p:cNvCxnSpPr>
            <a:cxnSpLocks/>
          </p:cNvCxnSpPr>
          <p:nvPr/>
        </p:nvCxnSpPr>
        <p:spPr>
          <a:xfrm flipH="1" flipV="1">
            <a:off x="6591879" y="628435"/>
            <a:ext cx="173094" cy="997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C5974E7-EA90-0A36-DCC2-D68815DF8551}"/>
              </a:ext>
            </a:extLst>
          </p:cNvPr>
          <p:cNvSpPr txBox="1"/>
          <p:nvPr/>
        </p:nvSpPr>
        <p:spPr>
          <a:xfrm>
            <a:off x="6665590" y="319642"/>
            <a:ext cx="914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90</a:t>
            </a:r>
            <a:r>
              <a:rPr lang="en-US" baseline="30000"/>
              <a:t>o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1971B1C-0B89-CDDF-A902-616BC2C8B97B}"/>
              </a:ext>
            </a:extLst>
          </p:cNvPr>
          <p:cNvSpPr txBox="1"/>
          <p:nvPr/>
        </p:nvSpPr>
        <p:spPr>
          <a:xfrm>
            <a:off x="6831183" y="866823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4E9DAD3-26CA-0751-2B72-C3271876A5D2}"/>
              </a:ext>
            </a:extLst>
          </p:cNvPr>
          <p:cNvSpPr/>
          <p:nvPr/>
        </p:nvSpPr>
        <p:spPr>
          <a:xfrm>
            <a:off x="5926045" y="297654"/>
            <a:ext cx="1479090" cy="1111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8906D81-78EA-4152-B8DF-375C36B34530}"/>
              </a:ext>
            </a:extLst>
          </p:cNvPr>
          <p:cNvSpPr txBox="1"/>
          <p:nvPr/>
        </p:nvSpPr>
        <p:spPr>
          <a:xfrm>
            <a:off x="7882163" y="570758"/>
            <a:ext cx="51787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600"/>
              <a:t>r</a:t>
            </a:r>
          </a:p>
        </p:txBody>
      </p:sp>
      <p:pic>
        <p:nvPicPr>
          <p:cNvPr id="146" name="Graphic 145">
            <a:extLst>
              <a:ext uri="{FF2B5EF4-FFF2-40B4-BE49-F238E27FC236}">
                <a16:creationId xmlns:a16="http://schemas.microsoft.com/office/drawing/2014/main" id="{605C937A-85FD-42CD-8A31-46923F21C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0198" y="1808086"/>
            <a:ext cx="2053015" cy="2089991"/>
          </a:xfrm>
          <a:prstGeom prst="rect">
            <a:avLst/>
          </a:prstGeom>
        </p:spPr>
      </p:pic>
      <p:pic>
        <p:nvPicPr>
          <p:cNvPr id="147" name="Graphic 146">
            <a:extLst>
              <a:ext uri="{FF2B5EF4-FFF2-40B4-BE49-F238E27FC236}">
                <a16:creationId xmlns:a16="http://schemas.microsoft.com/office/drawing/2014/main" id="{6E84A9D3-7207-3D7C-B967-9CD130267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0197" y="4033236"/>
            <a:ext cx="2053015" cy="2089991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06F179C5-8E11-BBFE-08DB-4FE94D057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5028" y="4033236"/>
            <a:ext cx="2053015" cy="2089991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D9053DF9-2B5A-73F5-7014-6729A450E4A0}"/>
              </a:ext>
            </a:extLst>
          </p:cNvPr>
          <p:cNvSpPr txBox="1"/>
          <p:nvPr/>
        </p:nvSpPr>
        <p:spPr>
          <a:xfrm>
            <a:off x="2250411" y="603938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 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BE38738-88ED-BD6C-1F70-A3BAB9D7E9AD}"/>
              </a:ext>
            </a:extLst>
          </p:cNvPr>
          <p:cNvSpPr txBox="1"/>
          <p:nvPr/>
        </p:nvSpPr>
        <p:spPr>
          <a:xfrm>
            <a:off x="4649966" y="603938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8B783C5-3898-B309-F676-9188C2D86679}"/>
              </a:ext>
            </a:extLst>
          </p:cNvPr>
          <p:cNvSpPr txBox="1"/>
          <p:nvPr/>
        </p:nvSpPr>
        <p:spPr>
          <a:xfrm>
            <a:off x="907850" y="4745070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43C5192-218E-D48F-FDE0-F8FF8F33066E}"/>
              </a:ext>
            </a:extLst>
          </p:cNvPr>
          <p:cNvSpPr txBox="1"/>
          <p:nvPr/>
        </p:nvSpPr>
        <p:spPr>
          <a:xfrm>
            <a:off x="5863758" y="4745070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5CCDE87-910D-1DE3-0A2C-48D9DA358F89}"/>
              </a:ext>
            </a:extLst>
          </p:cNvPr>
          <p:cNvSpPr txBox="1"/>
          <p:nvPr/>
        </p:nvSpPr>
        <p:spPr>
          <a:xfrm>
            <a:off x="907850" y="261206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B893273-BCCC-9B86-3E1F-84909F2C2D3A}"/>
              </a:ext>
            </a:extLst>
          </p:cNvPr>
          <p:cNvSpPr txBox="1"/>
          <p:nvPr/>
        </p:nvSpPr>
        <p:spPr>
          <a:xfrm>
            <a:off x="2250411" y="144820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 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0D37DF5-5536-3D8F-C8D5-F5B6863F9A43}"/>
              </a:ext>
            </a:extLst>
          </p:cNvPr>
          <p:cNvSpPr txBox="1"/>
          <p:nvPr/>
        </p:nvSpPr>
        <p:spPr>
          <a:xfrm>
            <a:off x="3301641" y="601220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265CCEB-BBAD-C6A1-428F-BE3DC8B0A24D}"/>
              </a:ext>
            </a:extLst>
          </p:cNvPr>
          <p:cNvSpPr txBox="1"/>
          <p:nvPr/>
        </p:nvSpPr>
        <p:spPr>
          <a:xfrm>
            <a:off x="1240300" y="600811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88182EF-C41C-6D6A-A434-1FA7324B3D3E}"/>
              </a:ext>
            </a:extLst>
          </p:cNvPr>
          <p:cNvSpPr txBox="1"/>
          <p:nvPr/>
        </p:nvSpPr>
        <p:spPr>
          <a:xfrm>
            <a:off x="5660082" y="600786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5774B92-C6B0-C6F3-5BD6-14DABE7F8022}"/>
              </a:ext>
            </a:extLst>
          </p:cNvPr>
          <p:cNvSpPr txBox="1"/>
          <p:nvPr/>
        </p:nvSpPr>
        <p:spPr>
          <a:xfrm>
            <a:off x="3598742" y="600377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FC9B296-728D-25E5-3A8E-16326BAE2F7E}"/>
              </a:ext>
            </a:extLst>
          </p:cNvPr>
          <p:cNvSpPr txBox="1"/>
          <p:nvPr/>
        </p:nvSpPr>
        <p:spPr>
          <a:xfrm>
            <a:off x="3301641" y="1456680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3BCA529-9BA5-4462-C159-9A5158AF98ED}"/>
              </a:ext>
            </a:extLst>
          </p:cNvPr>
          <p:cNvSpPr txBox="1"/>
          <p:nvPr/>
        </p:nvSpPr>
        <p:spPr>
          <a:xfrm>
            <a:off x="1240300" y="145259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989986D-7FAD-5366-13D4-5B173C7241C1}"/>
              </a:ext>
            </a:extLst>
          </p:cNvPr>
          <p:cNvSpPr txBox="1"/>
          <p:nvPr/>
        </p:nvSpPr>
        <p:spPr>
          <a:xfrm>
            <a:off x="5880231" y="3733800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0CCD89C-F97E-149E-8F24-65C034FE0964}"/>
              </a:ext>
            </a:extLst>
          </p:cNvPr>
          <p:cNvSpPr txBox="1"/>
          <p:nvPr/>
        </p:nvSpPr>
        <p:spPr>
          <a:xfrm>
            <a:off x="5823778" y="5803530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2BA6D8F-EDD0-F7A6-4FBC-82818A61E67F}"/>
              </a:ext>
            </a:extLst>
          </p:cNvPr>
          <p:cNvSpPr txBox="1"/>
          <p:nvPr/>
        </p:nvSpPr>
        <p:spPr>
          <a:xfrm>
            <a:off x="1081696" y="380030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455C74E-A566-5B63-5604-81B3B745A439}"/>
              </a:ext>
            </a:extLst>
          </p:cNvPr>
          <p:cNvSpPr txBox="1"/>
          <p:nvPr/>
        </p:nvSpPr>
        <p:spPr>
          <a:xfrm>
            <a:off x="1025243" y="587003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26277BF-3DA4-F9B1-1A4F-778E095A0413}"/>
              </a:ext>
            </a:extLst>
          </p:cNvPr>
          <p:cNvSpPr txBox="1"/>
          <p:nvPr/>
        </p:nvSpPr>
        <p:spPr>
          <a:xfrm>
            <a:off x="1077657" y="1528310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F0DF70C-6CC0-6942-7A19-C926432B3541}"/>
              </a:ext>
            </a:extLst>
          </p:cNvPr>
          <p:cNvSpPr txBox="1"/>
          <p:nvPr/>
        </p:nvSpPr>
        <p:spPr>
          <a:xfrm>
            <a:off x="1021204" y="3598040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B682988-D98C-9347-CEB5-CBEB20117FF9}"/>
              </a:ext>
            </a:extLst>
          </p:cNvPr>
          <p:cNvCxnSpPr>
            <a:cxnSpLocks/>
            <a:stCxn id="146" idx="1"/>
          </p:cNvCxnSpPr>
          <p:nvPr/>
        </p:nvCxnSpPr>
        <p:spPr>
          <a:xfrm>
            <a:off x="1400198" y="2853082"/>
            <a:ext cx="205301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F006360-C626-C91D-A59C-53259594B181}"/>
              </a:ext>
            </a:extLst>
          </p:cNvPr>
          <p:cNvCxnSpPr>
            <a:cxnSpLocks/>
            <a:endCxn id="146" idx="0"/>
          </p:cNvCxnSpPr>
          <p:nvPr/>
        </p:nvCxnSpPr>
        <p:spPr>
          <a:xfrm flipH="1" flipV="1">
            <a:off x="2426705" y="1808086"/>
            <a:ext cx="12113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B48CF40-5801-04C7-C05E-442214E9934B}"/>
              </a:ext>
            </a:extLst>
          </p:cNvPr>
          <p:cNvCxnSpPr>
            <a:cxnSpLocks/>
            <a:stCxn id="147" idx="1"/>
            <a:endCxn id="147" idx="3"/>
          </p:cNvCxnSpPr>
          <p:nvPr/>
        </p:nvCxnSpPr>
        <p:spPr>
          <a:xfrm>
            <a:off x="1400197" y="5078231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F3FA29AF-FD24-29AE-E7E6-44D14E49EC86}"/>
              </a:ext>
            </a:extLst>
          </p:cNvPr>
          <p:cNvCxnSpPr>
            <a:cxnSpLocks/>
            <a:stCxn id="147" idx="2"/>
            <a:endCxn id="147" idx="0"/>
          </p:cNvCxnSpPr>
          <p:nvPr/>
        </p:nvCxnSpPr>
        <p:spPr>
          <a:xfrm flipV="1">
            <a:off x="2426704" y="4033236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24BCA470-A3C7-9508-DFC3-7147A1DCB1F7}"/>
              </a:ext>
            </a:extLst>
          </p:cNvPr>
          <p:cNvCxnSpPr>
            <a:cxnSpLocks/>
            <a:stCxn id="148" idx="1"/>
          </p:cNvCxnSpPr>
          <p:nvPr/>
        </p:nvCxnSpPr>
        <p:spPr>
          <a:xfrm>
            <a:off x="3775028" y="5078231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6BA7B80-3023-5099-14F6-28574D3D04BD}"/>
              </a:ext>
            </a:extLst>
          </p:cNvPr>
          <p:cNvCxnSpPr>
            <a:cxnSpLocks/>
            <a:endCxn id="148" idx="0"/>
          </p:cNvCxnSpPr>
          <p:nvPr/>
        </p:nvCxnSpPr>
        <p:spPr>
          <a:xfrm flipV="1">
            <a:off x="4801536" y="4033236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4F8AA855-9052-68E2-1414-7FF0C690E4C4}"/>
              </a:ext>
            </a:extLst>
          </p:cNvPr>
          <p:cNvSpPr/>
          <p:nvPr/>
        </p:nvSpPr>
        <p:spPr>
          <a:xfrm flipV="1">
            <a:off x="3408007" y="4607290"/>
            <a:ext cx="93676" cy="93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91EC64D-563E-2C24-5C74-B9908741AB9B}"/>
              </a:ext>
            </a:extLst>
          </p:cNvPr>
          <p:cNvSpPr/>
          <p:nvPr/>
        </p:nvSpPr>
        <p:spPr>
          <a:xfrm flipV="1">
            <a:off x="3397179" y="2799196"/>
            <a:ext cx="93676" cy="93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0755A62-8E4D-FE72-CC8C-A16D3622F44A}"/>
              </a:ext>
            </a:extLst>
          </p:cNvPr>
          <p:cNvSpPr/>
          <p:nvPr/>
        </p:nvSpPr>
        <p:spPr>
          <a:xfrm flipV="1">
            <a:off x="4763867" y="4607290"/>
            <a:ext cx="93676" cy="93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7AF346F-9DD6-143D-099C-01B6E4E5E8BD}"/>
              </a:ext>
            </a:extLst>
          </p:cNvPr>
          <p:cNvSpPr txBox="1"/>
          <p:nvPr/>
        </p:nvSpPr>
        <p:spPr>
          <a:xfrm>
            <a:off x="3009516" y="2394737"/>
            <a:ext cx="342099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/>
              <a:t>P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9C3E2E8-99A8-DE51-7819-50F9C16C9934}"/>
              </a:ext>
            </a:extLst>
          </p:cNvPr>
          <p:cNvSpPr txBox="1"/>
          <p:nvPr/>
        </p:nvSpPr>
        <p:spPr>
          <a:xfrm>
            <a:off x="3227269" y="4328043"/>
            <a:ext cx="26358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/>
              <a:t>P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282408D-ADDB-69A8-543C-A0669B8C4573}"/>
              </a:ext>
            </a:extLst>
          </p:cNvPr>
          <p:cNvSpPr txBox="1"/>
          <p:nvPr/>
        </p:nvSpPr>
        <p:spPr>
          <a:xfrm>
            <a:off x="4790176" y="4312061"/>
            <a:ext cx="26358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/>
              <a:t>P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8D7AA94-EA59-5254-6929-F8702A306420}"/>
              </a:ext>
            </a:extLst>
          </p:cNvPr>
          <p:cNvCxnSpPr>
            <a:cxnSpLocks/>
          </p:cNvCxnSpPr>
          <p:nvPr/>
        </p:nvCxnSpPr>
        <p:spPr>
          <a:xfrm>
            <a:off x="1400197" y="1827645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E4BB9D9-4385-5A29-AC7B-00ECC6B1D141}"/>
              </a:ext>
            </a:extLst>
          </p:cNvPr>
          <p:cNvCxnSpPr>
            <a:cxnSpLocks/>
          </p:cNvCxnSpPr>
          <p:nvPr/>
        </p:nvCxnSpPr>
        <p:spPr>
          <a:xfrm flipV="1">
            <a:off x="1400197" y="1909871"/>
            <a:ext cx="0" cy="1890433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96E8F3CC-0104-DB91-9F0F-2A925E59063B}"/>
              </a:ext>
            </a:extLst>
          </p:cNvPr>
          <p:cNvCxnSpPr>
            <a:cxnSpLocks/>
          </p:cNvCxnSpPr>
          <p:nvPr/>
        </p:nvCxnSpPr>
        <p:spPr>
          <a:xfrm flipV="1">
            <a:off x="1430239" y="4059705"/>
            <a:ext cx="0" cy="197176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640DBED-3FFD-BF57-E131-564FBD880CE6}"/>
              </a:ext>
            </a:extLst>
          </p:cNvPr>
          <p:cNvCxnSpPr>
            <a:cxnSpLocks/>
          </p:cNvCxnSpPr>
          <p:nvPr/>
        </p:nvCxnSpPr>
        <p:spPr>
          <a:xfrm>
            <a:off x="1400197" y="6123227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55B3F9DA-C57C-0A66-5C88-33251E07A375}"/>
              </a:ext>
            </a:extLst>
          </p:cNvPr>
          <p:cNvCxnSpPr>
            <a:cxnSpLocks/>
          </p:cNvCxnSpPr>
          <p:nvPr/>
        </p:nvCxnSpPr>
        <p:spPr>
          <a:xfrm>
            <a:off x="3775029" y="6129452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A9CE8C2F-B64F-C8E8-F7DE-658F8F667D0B}"/>
              </a:ext>
            </a:extLst>
          </p:cNvPr>
          <p:cNvCxnSpPr>
            <a:cxnSpLocks/>
          </p:cNvCxnSpPr>
          <p:nvPr/>
        </p:nvCxnSpPr>
        <p:spPr>
          <a:xfrm flipV="1">
            <a:off x="5813598" y="4033236"/>
            <a:ext cx="0" cy="2052662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04FE29DA-452C-AEA2-D719-C51442CCB278}"/>
              </a:ext>
            </a:extLst>
          </p:cNvPr>
          <p:cNvSpPr txBox="1"/>
          <p:nvPr/>
        </p:nvSpPr>
        <p:spPr>
          <a:xfrm>
            <a:off x="11311022" y="205051"/>
            <a:ext cx="26358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600"/>
              <a:t>p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7F8C5DED-7DFF-6ACB-B9BE-3F3E9D3D7726}"/>
              </a:ext>
            </a:extLst>
          </p:cNvPr>
          <p:cNvSpPr txBox="1"/>
          <p:nvPr/>
        </p:nvSpPr>
        <p:spPr>
          <a:xfrm>
            <a:off x="11311022" y="2200656"/>
            <a:ext cx="51787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600"/>
              <a:t>q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FAB4BF6-9FA9-4369-33C1-12F3B76C4AE3}"/>
              </a:ext>
            </a:extLst>
          </p:cNvPr>
          <p:cNvSpPr txBox="1"/>
          <p:nvPr/>
        </p:nvSpPr>
        <p:spPr>
          <a:xfrm>
            <a:off x="11315783" y="4287757"/>
            <a:ext cx="395581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600"/>
              <a:t>r</a:t>
            </a:r>
          </a:p>
        </p:txBody>
      </p: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2DE5A988-123E-FB31-B5FB-226D34A7BB0F}"/>
              </a:ext>
            </a:extLst>
          </p:cNvPr>
          <p:cNvCxnSpPr>
            <a:cxnSpLocks/>
          </p:cNvCxnSpPr>
          <p:nvPr/>
        </p:nvCxnSpPr>
        <p:spPr>
          <a:xfrm>
            <a:off x="2355417" y="949971"/>
            <a:ext cx="341927" cy="2588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1BA1B082-92F6-41AF-A4F4-7098C32E4971}"/>
              </a:ext>
            </a:extLst>
          </p:cNvPr>
          <p:cNvCxnSpPr>
            <a:cxnSpLocks/>
          </p:cNvCxnSpPr>
          <p:nvPr/>
        </p:nvCxnSpPr>
        <p:spPr>
          <a:xfrm>
            <a:off x="4369478" y="949971"/>
            <a:ext cx="341927" cy="2588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3776EF78-D02C-440C-1A74-5D302059BE7D}"/>
              </a:ext>
            </a:extLst>
          </p:cNvPr>
          <p:cNvCxnSpPr>
            <a:cxnSpLocks/>
          </p:cNvCxnSpPr>
          <p:nvPr/>
        </p:nvCxnSpPr>
        <p:spPr>
          <a:xfrm>
            <a:off x="5414327" y="940275"/>
            <a:ext cx="341927" cy="2588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D5EB79FD-0815-C477-44E8-FDB80108CB24}"/>
              </a:ext>
            </a:extLst>
          </p:cNvPr>
          <p:cNvCxnSpPr>
            <a:cxnSpLocks/>
          </p:cNvCxnSpPr>
          <p:nvPr/>
        </p:nvCxnSpPr>
        <p:spPr>
          <a:xfrm>
            <a:off x="7536522" y="929314"/>
            <a:ext cx="341927" cy="2588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EBFD5B4D-E333-039A-4189-1C8221BB307C}"/>
              </a:ext>
            </a:extLst>
          </p:cNvPr>
          <p:cNvSpPr txBox="1"/>
          <p:nvPr/>
        </p:nvSpPr>
        <p:spPr>
          <a:xfrm>
            <a:off x="2261144" y="214397"/>
            <a:ext cx="6520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/>
              <a:t>R</a:t>
            </a:r>
            <a:r>
              <a:rPr lang="en-US" sz="3600" baseline="-2500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5D897CC-2BF8-F131-2D54-C15357AAA83C}"/>
              </a:ext>
            </a:extLst>
          </p:cNvPr>
          <p:cNvSpPr txBox="1"/>
          <p:nvPr/>
        </p:nvSpPr>
        <p:spPr>
          <a:xfrm>
            <a:off x="7877301" y="5142869"/>
            <a:ext cx="6341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/>
              <a:t>R</a:t>
            </a:r>
            <a:r>
              <a:rPr lang="en-US" sz="3600" baseline="-25000"/>
              <a:t>2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16B01F4-4065-750F-A68F-E87D0325100D}"/>
              </a:ext>
            </a:extLst>
          </p:cNvPr>
          <p:cNvSpPr txBox="1"/>
          <p:nvPr/>
        </p:nvSpPr>
        <p:spPr>
          <a:xfrm>
            <a:off x="5390930" y="198392"/>
            <a:ext cx="6341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/>
              <a:t>R</a:t>
            </a:r>
            <a:r>
              <a:rPr lang="en-US" sz="3600" baseline="-25000"/>
              <a:t>2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788CBF1-D651-479B-CD23-93A02E7009D6}"/>
              </a:ext>
            </a:extLst>
          </p:cNvPr>
          <p:cNvSpPr txBox="1"/>
          <p:nvPr/>
        </p:nvSpPr>
        <p:spPr>
          <a:xfrm>
            <a:off x="7995905" y="3251746"/>
            <a:ext cx="6520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/>
              <a:t>R</a:t>
            </a:r>
            <a:r>
              <a:rPr lang="en-US" sz="3600" baseline="-25000"/>
              <a:t>1</a:t>
            </a:r>
          </a:p>
        </p:txBody>
      </p:sp>
      <p:graphicFrame>
        <p:nvGraphicFramePr>
          <p:cNvPr id="2" name="Table 43">
            <a:extLst>
              <a:ext uri="{FF2B5EF4-FFF2-40B4-BE49-F238E27FC236}">
                <a16:creationId xmlns:a16="http://schemas.microsoft.com/office/drawing/2014/main" id="{E21DCC2A-213F-2FEC-BDD3-AD0C5280D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960019"/>
              </p:ext>
            </p:extLst>
          </p:nvPr>
        </p:nvGraphicFramePr>
        <p:xfrm>
          <a:off x="8544564" y="2421165"/>
          <a:ext cx="1880444" cy="1906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111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470111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470111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  <a:gridCol w="470111">
                  <a:extLst>
                    <a:ext uri="{9D8B030D-6E8A-4147-A177-3AD203B41FA5}">
                      <a16:colId xmlns:a16="http://schemas.microsoft.com/office/drawing/2014/main" val="4057662491"/>
                    </a:ext>
                  </a:extLst>
                </a:gridCol>
              </a:tblGrid>
              <a:tr h="476719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476719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476719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  <a:tr h="476719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03162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98D8D1C-7533-A851-85FB-96AFEA7C2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12783"/>
              </p:ext>
            </p:extLst>
          </p:nvPr>
        </p:nvGraphicFramePr>
        <p:xfrm>
          <a:off x="10563294" y="2411847"/>
          <a:ext cx="712285" cy="1916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285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479049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479049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479049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479049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0FFBFD-BDD5-4CDC-FD53-6C3995277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879148"/>
              </p:ext>
            </p:extLst>
          </p:nvPr>
        </p:nvGraphicFramePr>
        <p:xfrm>
          <a:off x="10563294" y="332211"/>
          <a:ext cx="712285" cy="1916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285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479049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479049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479049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479049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graphicFrame>
        <p:nvGraphicFramePr>
          <p:cNvPr id="5" name="Table 43">
            <a:extLst>
              <a:ext uri="{FF2B5EF4-FFF2-40B4-BE49-F238E27FC236}">
                <a16:creationId xmlns:a16="http://schemas.microsoft.com/office/drawing/2014/main" id="{84AA1F82-F952-612E-F3A4-2C1988726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610422"/>
              </p:ext>
            </p:extLst>
          </p:nvPr>
        </p:nvGraphicFramePr>
        <p:xfrm>
          <a:off x="8528299" y="4484911"/>
          <a:ext cx="1880444" cy="1906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111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470111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470111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  <a:gridCol w="470111">
                  <a:extLst>
                    <a:ext uri="{9D8B030D-6E8A-4147-A177-3AD203B41FA5}">
                      <a16:colId xmlns:a16="http://schemas.microsoft.com/office/drawing/2014/main" val="4057662491"/>
                    </a:ext>
                  </a:extLst>
                </a:gridCol>
              </a:tblGrid>
              <a:tr h="476719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476719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476719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  <a:tr h="476719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0316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2AFCDC-ECB5-9DD9-6309-3D324EE0B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973717"/>
              </p:ext>
            </p:extLst>
          </p:nvPr>
        </p:nvGraphicFramePr>
        <p:xfrm>
          <a:off x="10547029" y="4475593"/>
          <a:ext cx="712285" cy="1916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285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479049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479049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479049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479049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537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BA4E-A86A-5EE2-7AD1-B78117021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6"/>
            <a:ext cx="9737690" cy="608322"/>
          </a:xfrm>
        </p:spPr>
        <p:txBody>
          <a:bodyPr>
            <a:noAutofit/>
          </a:bodyPr>
          <a:lstStyle/>
          <a:p>
            <a:r>
              <a:rPr lang="en-US" sz="3200"/>
              <a:t>Move the camera in the world; Calculate and draw </a:t>
            </a:r>
            <a:r>
              <a:rPr lang="en-US" sz="3200" baseline="30000"/>
              <a:t>W</a:t>
            </a:r>
            <a:r>
              <a:rPr lang="en-US" sz="3200"/>
              <a:t>C</a:t>
            </a:r>
            <a:r>
              <a:rPr lang="en-US" sz="3200" baseline="-25000"/>
              <a:t>1</a:t>
            </a:r>
          </a:p>
        </p:txBody>
      </p:sp>
      <p:pic>
        <p:nvPicPr>
          <p:cNvPr id="185" name="Graphic 184">
            <a:extLst>
              <a:ext uri="{FF2B5EF4-FFF2-40B4-BE49-F238E27FC236}">
                <a16:creationId xmlns:a16="http://schemas.microsoft.com/office/drawing/2014/main" id="{216E4EBD-403A-9679-C1CE-0369587FA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292" y="1797377"/>
            <a:ext cx="2053015" cy="2089991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1807D0F4-E1F7-D64F-0390-942731AA3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291" y="4022527"/>
            <a:ext cx="2053015" cy="2089991"/>
          </a:xfrm>
          <a:prstGeom prst="rect">
            <a:avLst/>
          </a:prstGeom>
        </p:spPr>
      </p:pic>
      <p:pic>
        <p:nvPicPr>
          <p:cNvPr id="187" name="Graphic 186">
            <a:extLst>
              <a:ext uri="{FF2B5EF4-FFF2-40B4-BE49-F238E27FC236}">
                <a16:creationId xmlns:a16="http://schemas.microsoft.com/office/drawing/2014/main" id="{732CD947-84ED-420A-4758-E8A8DEC67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4122" y="4022527"/>
            <a:ext cx="2053015" cy="2089991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3F951482-9164-E93F-CC78-EC0DB3A6D07A}"/>
              </a:ext>
            </a:extLst>
          </p:cNvPr>
          <p:cNvSpPr txBox="1"/>
          <p:nvPr/>
        </p:nvSpPr>
        <p:spPr>
          <a:xfrm>
            <a:off x="1779505" y="602867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9CB2D5E-D094-7D15-47AA-39CA1F7E0529}"/>
              </a:ext>
            </a:extLst>
          </p:cNvPr>
          <p:cNvSpPr txBox="1"/>
          <p:nvPr/>
        </p:nvSpPr>
        <p:spPr>
          <a:xfrm>
            <a:off x="4179060" y="602867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A283B97-5397-CA7A-C7B7-2DC04A408977}"/>
              </a:ext>
            </a:extLst>
          </p:cNvPr>
          <p:cNvSpPr txBox="1"/>
          <p:nvPr/>
        </p:nvSpPr>
        <p:spPr>
          <a:xfrm>
            <a:off x="436944" y="473436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E71F36D-81BA-6458-833F-4A3F7CF6FD94}"/>
              </a:ext>
            </a:extLst>
          </p:cNvPr>
          <p:cNvSpPr txBox="1"/>
          <p:nvPr/>
        </p:nvSpPr>
        <p:spPr>
          <a:xfrm>
            <a:off x="5392852" y="473436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AD7E7F3-D474-CB88-6C5C-5D96DCC23B8D}"/>
              </a:ext>
            </a:extLst>
          </p:cNvPr>
          <p:cNvSpPr txBox="1"/>
          <p:nvPr/>
        </p:nvSpPr>
        <p:spPr>
          <a:xfrm>
            <a:off x="436944" y="2601353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5AA6E51-0635-CE74-1CB3-A680C4CC61C9}"/>
              </a:ext>
            </a:extLst>
          </p:cNvPr>
          <p:cNvSpPr txBox="1"/>
          <p:nvPr/>
        </p:nvSpPr>
        <p:spPr>
          <a:xfrm>
            <a:off x="2830735" y="6001493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456F255-119E-F8DA-7E2D-4C96585087B3}"/>
              </a:ext>
            </a:extLst>
          </p:cNvPr>
          <p:cNvSpPr txBox="1"/>
          <p:nvPr/>
        </p:nvSpPr>
        <p:spPr>
          <a:xfrm>
            <a:off x="769394" y="599740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A721432-7CB8-65BA-486C-C4AE304A53B5}"/>
              </a:ext>
            </a:extLst>
          </p:cNvPr>
          <p:cNvSpPr txBox="1"/>
          <p:nvPr/>
        </p:nvSpPr>
        <p:spPr>
          <a:xfrm>
            <a:off x="5189176" y="5997153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08D967C-819C-973B-40E3-D062B7C9527A}"/>
              </a:ext>
            </a:extLst>
          </p:cNvPr>
          <p:cNvSpPr txBox="1"/>
          <p:nvPr/>
        </p:nvSpPr>
        <p:spPr>
          <a:xfrm>
            <a:off x="3127836" y="599306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942BD20-35B7-EFDE-1B5F-080A448890EB}"/>
              </a:ext>
            </a:extLst>
          </p:cNvPr>
          <p:cNvSpPr txBox="1"/>
          <p:nvPr/>
        </p:nvSpPr>
        <p:spPr>
          <a:xfrm>
            <a:off x="5409325" y="372309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425E8766-59FF-F491-C594-55ED78A6AA74}"/>
              </a:ext>
            </a:extLst>
          </p:cNvPr>
          <p:cNvSpPr txBox="1"/>
          <p:nvPr/>
        </p:nvSpPr>
        <p:spPr>
          <a:xfrm>
            <a:off x="5352872" y="579282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F216F52-76A5-A3AD-1C91-3AA5D1DDD6D9}"/>
              </a:ext>
            </a:extLst>
          </p:cNvPr>
          <p:cNvSpPr txBox="1"/>
          <p:nvPr/>
        </p:nvSpPr>
        <p:spPr>
          <a:xfrm>
            <a:off x="610790" y="3789595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0B46EC3-1FA2-9066-0E6B-095FEA9AF258}"/>
              </a:ext>
            </a:extLst>
          </p:cNvPr>
          <p:cNvSpPr txBox="1"/>
          <p:nvPr/>
        </p:nvSpPr>
        <p:spPr>
          <a:xfrm>
            <a:off x="554337" y="5859325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978D3DF-42B6-EA69-9566-72E413DE9663}"/>
              </a:ext>
            </a:extLst>
          </p:cNvPr>
          <p:cNvSpPr txBox="1"/>
          <p:nvPr/>
        </p:nvSpPr>
        <p:spPr>
          <a:xfrm>
            <a:off x="606751" y="151760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848FEA6-EDB9-0EAB-5350-0644186ABED4}"/>
              </a:ext>
            </a:extLst>
          </p:cNvPr>
          <p:cNvSpPr txBox="1"/>
          <p:nvPr/>
        </p:nvSpPr>
        <p:spPr>
          <a:xfrm>
            <a:off x="550298" y="358733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E9D6104-5B6F-8F11-6900-1A41F9A90DB6}"/>
              </a:ext>
            </a:extLst>
          </p:cNvPr>
          <p:cNvCxnSpPr>
            <a:cxnSpLocks/>
          </p:cNvCxnSpPr>
          <p:nvPr/>
        </p:nvCxnSpPr>
        <p:spPr>
          <a:xfrm>
            <a:off x="929289" y="2829511"/>
            <a:ext cx="205301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01199E72-1C60-E160-C132-56C7EA2FEBDF}"/>
              </a:ext>
            </a:extLst>
          </p:cNvPr>
          <p:cNvCxnSpPr>
            <a:cxnSpLocks/>
            <a:endCxn id="185" idx="0"/>
          </p:cNvCxnSpPr>
          <p:nvPr/>
        </p:nvCxnSpPr>
        <p:spPr>
          <a:xfrm flipH="1" flipV="1">
            <a:off x="1955799" y="1797377"/>
            <a:ext cx="12113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9EF0D30-3E80-1668-2056-F0EB55573440}"/>
              </a:ext>
            </a:extLst>
          </p:cNvPr>
          <p:cNvCxnSpPr>
            <a:cxnSpLocks/>
            <a:stCxn id="186" idx="1"/>
            <a:endCxn id="186" idx="3"/>
          </p:cNvCxnSpPr>
          <p:nvPr/>
        </p:nvCxnSpPr>
        <p:spPr>
          <a:xfrm>
            <a:off x="929291" y="5067522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CFBA4ED4-C7C6-AB98-ACC9-1DED14453EC9}"/>
              </a:ext>
            </a:extLst>
          </p:cNvPr>
          <p:cNvCxnSpPr>
            <a:cxnSpLocks/>
            <a:stCxn id="186" idx="2"/>
            <a:endCxn id="186" idx="0"/>
          </p:cNvCxnSpPr>
          <p:nvPr/>
        </p:nvCxnSpPr>
        <p:spPr>
          <a:xfrm flipV="1">
            <a:off x="1955798" y="4022527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35706EF9-75C6-F267-E872-DA87D66822D5}"/>
              </a:ext>
            </a:extLst>
          </p:cNvPr>
          <p:cNvCxnSpPr>
            <a:cxnSpLocks/>
            <a:stCxn id="187" idx="1"/>
          </p:cNvCxnSpPr>
          <p:nvPr/>
        </p:nvCxnSpPr>
        <p:spPr>
          <a:xfrm>
            <a:off x="3304122" y="5067522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FA337CA0-7C9A-C769-F2E9-087F06DC3758}"/>
              </a:ext>
            </a:extLst>
          </p:cNvPr>
          <p:cNvCxnSpPr>
            <a:cxnSpLocks/>
            <a:endCxn id="187" idx="0"/>
          </p:cNvCxnSpPr>
          <p:nvPr/>
        </p:nvCxnSpPr>
        <p:spPr>
          <a:xfrm flipV="1">
            <a:off x="4330630" y="4022527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55B5C3C-7013-4549-DAE6-7BBF8B580AEF}"/>
              </a:ext>
            </a:extLst>
          </p:cNvPr>
          <p:cNvCxnSpPr>
            <a:cxnSpLocks/>
          </p:cNvCxnSpPr>
          <p:nvPr/>
        </p:nvCxnSpPr>
        <p:spPr>
          <a:xfrm>
            <a:off x="929291" y="1816936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BB7E47C-FA39-9D27-E7AE-0264A53E8D8D}"/>
              </a:ext>
            </a:extLst>
          </p:cNvPr>
          <p:cNvCxnSpPr>
            <a:cxnSpLocks/>
          </p:cNvCxnSpPr>
          <p:nvPr/>
        </p:nvCxnSpPr>
        <p:spPr>
          <a:xfrm>
            <a:off x="929291" y="1899162"/>
            <a:ext cx="0" cy="1890433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0A5CCF3D-7662-A878-C419-54909CEDB5D9}"/>
              </a:ext>
            </a:extLst>
          </p:cNvPr>
          <p:cNvCxnSpPr>
            <a:cxnSpLocks/>
          </p:cNvCxnSpPr>
          <p:nvPr/>
        </p:nvCxnSpPr>
        <p:spPr>
          <a:xfrm flipV="1">
            <a:off x="959333" y="4048996"/>
            <a:ext cx="0" cy="197176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DFA9BEE-3DA2-C647-D8A2-38E69DE59E23}"/>
              </a:ext>
            </a:extLst>
          </p:cNvPr>
          <p:cNvCxnSpPr>
            <a:cxnSpLocks/>
          </p:cNvCxnSpPr>
          <p:nvPr/>
        </p:nvCxnSpPr>
        <p:spPr>
          <a:xfrm>
            <a:off x="929291" y="6112518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5A983EA-973E-141C-F235-9108640D4215}"/>
              </a:ext>
            </a:extLst>
          </p:cNvPr>
          <p:cNvCxnSpPr>
            <a:cxnSpLocks/>
          </p:cNvCxnSpPr>
          <p:nvPr/>
        </p:nvCxnSpPr>
        <p:spPr>
          <a:xfrm flipH="1">
            <a:off x="3304123" y="6118743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146ECF64-D76B-717D-69A6-795A52C6F827}"/>
              </a:ext>
            </a:extLst>
          </p:cNvPr>
          <p:cNvCxnSpPr>
            <a:cxnSpLocks/>
          </p:cNvCxnSpPr>
          <p:nvPr/>
        </p:nvCxnSpPr>
        <p:spPr>
          <a:xfrm flipV="1">
            <a:off x="5342692" y="4022527"/>
            <a:ext cx="0" cy="2052662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E94C8764-F83C-770A-3E98-07F285C5FF96}"/>
              </a:ext>
            </a:extLst>
          </p:cNvPr>
          <p:cNvSpPr txBox="1"/>
          <p:nvPr/>
        </p:nvSpPr>
        <p:spPr>
          <a:xfrm>
            <a:off x="1779505" y="143749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F948969-7A4B-A9DA-2176-A814E190BA4E}"/>
              </a:ext>
            </a:extLst>
          </p:cNvPr>
          <p:cNvSpPr txBox="1"/>
          <p:nvPr/>
        </p:nvSpPr>
        <p:spPr>
          <a:xfrm>
            <a:off x="2830735" y="144597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20A7F64-51DF-3983-F415-D58A5B4C52F9}"/>
              </a:ext>
            </a:extLst>
          </p:cNvPr>
          <p:cNvSpPr txBox="1"/>
          <p:nvPr/>
        </p:nvSpPr>
        <p:spPr>
          <a:xfrm>
            <a:off x="769394" y="1441885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17F44927-D3DA-C3B2-D213-0A293954C87E}"/>
              </a:ext>
            </a:extLst>
          </p:cNvPr>
          <p:cNvSpPr txBox="1"/>
          <p:nvPr/>
        </p:nvSpPr>
        <p:spPr>
          <a:xfrm>
            <a:off x="810835" y="1032925"/>
            <a:ext cx="2832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World Coordinate System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87CF44AA-D408-0788-77A1-10A4A53C45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9348" y="4992813"/>
            <a:ext cx="152400" cy="1397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C481B845-9484-07B3-0CC3-7FF1D2748B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43988" y="5002673"/>
            <a:ext cx="152400" cy="13970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BEE2338D-6B7A-11F1-E1B0-51BA75117B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79348" y="2753311"/>
            <a:ext cx="152400" cy="152400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21AFE794-4449-1917-0F55-62D94341E50A}"/>
              </a:ext>
            </a:extLst>
          </p:cNvPr>
          <p:cNvSpPr/>
          <p:nvPr/>
        </p:nvSpPr>
        <p:spPr>
          <a:xfrm>
            <a:off x="2694878" y="2146520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E7C778F-380C-A451-7E73-D19708D937AC}"/>
              </a:ext>
            </a:extLst>
          </p:cNvPr>
          <p:cNvSpPr/>
          <p:nvPr/>
        </p:nvSpPr>
        <p:spPr>
          <a:xfrm>
            <a:off x="2698753" y="4596960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5E24BE4-14E7-78C1-F99E-818E2AA4C4D3}"/>
              </a:ext>
            </a:extLst>
          </p:cNvPr>
          <p:cNvSpPr/>
          <p:nvPr/>
        </p:nvSpPr>
        <p:spPr>
          <a:xfrm>
            <a:off x="4859624" y="4576620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95EC2ED-D69A-15B7-C429-523B211ECA4D}"/>
              </a:ext>
            </a:extLst>
          </p:cNvPr>
          <p:cNvSpPr txBox="1"/>
          <p:nvPr/>
        </p:nvSpPr>
        <p:spPr>
          <a:xfrm>
            <a:off x="3100757" y="1656882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30000"/>
              <a:t>W</a:t>
            </a:r>
            <a:r>
              <a:rPr lang="en-US" sz="2000"/>
              <a:t>P = (4, -3, 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469480-64EB-5FA7-72B8-7F3CDEA42253}"/>
              </a:ext>
            </a:extLst>
          </p:cNvPr>
          <p:cNvSpPr txBox="1"/>
          <p:nvPr/>
        </p:nvSpPr>
        <p:spPr>
          <a:xfrm>
            <a:off x="3098442" y="3358651"/>
            <a:ext cx="2744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30000"/>
              <a:t>W</a:t>
            </a:r>
            <a:r>
              <a:rPr lang="en-US" sz="2000"/>
              <a:t>C</a:t>
            </a:r>
            <a:r>
              <a:rPr lang="en-US" sz="2000" baseline="-25000"/>
              <a:t>1</a:t>
            </a:r>
            <a:r>
              <a:rPr lang="en-US" sz="2000"/>
              <a:t> = (____, ____, ____)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3BC3BD-C888-2087-36A8-C58EBD83BF5D}"/>
              </a:ext>
            </a:extLst>
          </p:cNvPr>
          <p:cNvSpPr txBox="1"/>
          <p:nvPr/>
        </p:nvSpPr>
        <p:spPr>
          <a:xfrm>
            <a:off x="3082465" y="2178553"/>
            <a:ext cx="1591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30000"/>
              <a:t>W</a:t>
            </a:r>
            <a:r>
              <a:rPr lang="en-US" sz="2000"/>
              <a:t>C</a:t>
            </a:r>
            <a:r>
              <a:rPr lang="en-US" sz="2000" baseline="-25000"/>
              <a:t>0</a:t>
            </a:r>
            <a:r>
              <a:rPr lang="en-US" sz="2000"/>
              <a:t> = (0, 0, 0)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2AA2DE8-4E8B-0EC2-647A-5A4A371E8F20}"/>
              </a:ext>
            </a:extLst>
          </p:cNvPr>
          <p:cNvSpPr txBox="1"/>
          <p:nvPr/>
        </p:nvSpPr>
        <p:spPr>
          <a:xfrm>
            <a:off x="1569635" y="470851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DC30B7C-9BCF-0184-5221-56A72F8EF8E2}"/>
              </a:ext>
            </a:extLst>
          </p:cNvPr>
          <p:cNvSpPr txBox="1"/>
          <p:nvPr/>
        </p:nvSpPr>
        <p:spPr>
          <a:xfrm>
            <a:off x="2467175" y="440162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CE07E730-5DC0-F038-7314-910F354EA50E}"/>
              </a:ext>
            </a:extLst>
          </p:cNvPr>
          <p:cNvSpPr txBox="1"/>
          <p:nvPr/>
        </p:nvSpPr>
        <p:spPr>
          <a:xfrm>
            <a:off x="3089731" y="2755619"/>
            <a:ext cx="1374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>
                <a:solidFill>
                  <a:srgbClr val="202124"/>
                </a:solidFill>
                <a:latin typeface="Google Sans"/>
              </a:rPr>
              <a:t>t</a:t>
            </a:r>
            <a:r>
              <a:rPr lang="en-US" sz="2000" baseline="-25000" err="1">
                <a:solidFill>
                  <a:srgbClr val="202124"/>
                </a:solidFill>
                <a:latin typeface="Google Sans"/>
              </a:rPr>
              <a:t>c</a:t>
            </a:r>
            <a:r>
              <a:rPr lang="en-US" sz="2000"/>
              <a:t> = (3, 2, 1)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14A8A6FC-E224-54F3-995D-6C1A73937BEB}"/>
              </a:ext>
            </a:extLst>
          </p:cNvPr>
          <p:cNvSpPr txBox="1"/>
          <p:nvPr/>
        </p:nvSpPr>
        <p:spPr>
          <a:xfrm>
            <a:off x="5705454" y="979524"/>
            <a:ext cx="5066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FFFF00"/>
                </a:highlight>
              </a:rPr>
              <a:t>Reminder:  In the world coordinate, Y’s direction is downward in “axial”, and left in “sagittal”</a:t>
            </a:r>
          </a:p>
        </p:txBody>
      </p:sp>
    </p:spTree>
    <p:extLst>
      <p:ext uri="{BB962C8B-B14F-4D97-AF65-F5344CB8AC3E}">
        <p14:creationId xmlns:p14="http://schemas.microsoft.com/office/powerpoint/2010/main" val="2549949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BA4E-A86A-5EE2-7AD1-B78117021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6"/>
            <a:ext cx="9737690" cy="608322"/>
          </a:xfrm>
        </p:spPr>
        <p:txBody>
          <a:bodyPr>
            <a:noAutofit/>
          </a:bodyPr>
          <a:lstStyle/>
          <a:p>
            <a:r>
              <a:rPr lang="en-US" sz="2400"/>
              <a:t>P moves in the Camera Coordinate system the Calculate and draw </a:t>
            </a:r>
            <a:r>
              <a:rPr lang="en-US" sz="2400" baseline="30000"/>
              <a:t>C1</a:t>
            </a:r>
            <a:r>
              <a:rPr lang="en-US" sz="2400"/>
              <a:t>P</a:t>
            </a:r>
          </a:p>
        </p:txBody>
      </p:sp>
      <p:pic>
        <p:nvPicPr>
          <p:cNvPr id="185" name="Graphic 184">
            <a:extLst>
              <a:ext uri="{FF2B5EF4-FFF2-40B4-BE49-F238E27FC236}">
                <a16:creationId xmlns:a16="http://schemas.microsoft.com/office/drawing/2014/main" id="{216E4EBD-403A-9679-C1CE-0369587FA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292" y="1797377"/>
            <a:ext cx="2053015" cy="2089991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1807D0F4-E1F7-D64F-0390-942731AA3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291" y="4022527"/>
            <a:ext cx="2053015" cy="2089991"/>
          </a:xfrm>
          <a:prstGeom prst="rect">
            <a:avLst/>
          </a:prstGeom>
        </p:spPr>
      </p:pic>
      <p:pic>
        <p:nvPicPr>
          <p:cNvPr id="187" name="Graphic 186">
            <a:extLst>
              <a:ext uri="{FF2B5EF4-FFF2-40B4-BE49-F238E27FC236}">
                <a16:creationId xmlns:a16="http://schemas.microsoft.com/office/drawing/2014/main" id="{732CD947-84ED-420A-4758-E8A8DEC67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4122" y="4022527"/>
            <a:ext cx="2053015" cy="2089991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3F951482-9164-E93F-CC78-EC0DB3A6D07A}"/>
              </a:ext>
            </a:extLst>
          </p:cNvPr>
          <p:cNvSpPr txBox="1"/>
          <p:nvPr/>
        </p:nvSpPr>
        <p:spPr>
          <a:xfrm>
            <a:off x="1779505" y="602867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9CB2D5E-D094-7D15-47AA-39CA1F7E0529}"/>
              </a:ext>
            </a:extLst>
          </p:cNvPr>
          <p:cNvSpPr txBox="1"/>
          <p:nvPr/>
        </p:nvSpPr>
        <p:spPr>
          <a:xfrm>
            <a:off x="4179060" y="602867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A283B97-5397-CA7A-C7B7-2DC04A408977}"/>
              </a:ext>
            </a:extLst>
          </p:cNvPr>
          <p:cNvSpPr txBox="1"/>
          <p:nvPr/>
        </p:nvSpPr>
        <p:spPr>
          <a:xfrm>
            <a:off x="436944" y="473436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E71F36D-81BA-6458-833F-4A3F7CF6FD94}"/>
              </a:ext>
            </a:extLst>
          </p:cNvPr>
          <p:cNvSpPr txBox="1"/>
          <p:nvPr/>
        </p:nvSpPr>
        <p:spPr>
          <a:xfrm>
            <a:off x="5392852" y="473436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AD7E7F3-D474-CB88-6C5C-5D96DCC23B8D}"/>
              </a:ext>
            </a:extLst>
          </p:cNvPr>
          <p:cNvSpPr txBox="1"/>
          <p:nvPr/>
        </p:nvSpPr>
        <p:spPr>
          <a:xfrm>
            <a:off x="436944" y="2601353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5AA6E51-0635-CE74-1CB3-A680C4CC61C9}"/>
              </a:ext>
            </a:extLst>
          </p:cNvPr>
          <p:cNvSpPr txBox="1"/>
          <p:nvPr/>
        </p:nvSpPr>
        <p:spPr>
          <a:xfrm>
            <a:off x="2830735" y="6001493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456F255-119E-F8DA-7E2D-4C96585087B3}"/>
              </a:ext>
            </a:extLst>
          </p:cNvPr>
          <p:cNvSpPr txBox="1"/>
          <p:nvPr/>
        </p:nvSpPr>
        <p:spPr>
          <a:xfrm>
            <a:off x="769394" y="599740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A721432-7CB8-65BA-486C-C4AE304A53B5}"/>
              </a:ext>
            </a:extLst>
          </p:cNvPr>
          <p:cNvSpPr txBox="1"/>
          <p:nvPr/>
        </p:nvSpPr>
        <p:spPr>
          <a:xfrm>
            <a:off x="5189176" y="5997153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08D967C-819C-973B-40E3-D062B7C9527A}"/>
              </a:ext>
            </a:extLst>
          </p:cNvPr>
          <p:cNvSpPr txBox="1"/>
          <p:nvPr/>
        </p:nvSpPr>
        <p:spPr>
          <a:xfrm>
            <a:off x="3127836" y="599306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942BD20-35B7-EFDE-1B5F-080A448890EB}"/>
              </a:ext>
            </a:extLst>
          </p:cNvPr>
          <p:cNvSpPr txBox="1"/>
          <p:nvPr/>
        </p:nvSpPr>
        <p:spPr>
          <a:xfrm>
            <a:off x="5409325" y="372309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425E8766-59FF-F491-C594-55ED78A6AA74}"/>
              </a:ext>
            </a:extLst>
          </p:cNvPr>
          <p:cNvSpPr txBox="1"/>
          <p:nvPr/>
        </p:nvSpPr>
        <p:spPr>
          <a:xfrm>
            <a:off x="5352872" y="579282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F216F52-76A5-A3AD-1C91-3AA5D1DDD6D9}"/>
              </a:ext>
            </a:extLst>
          </p:cNvPr>
          <p:cNvSpPr txBox="1"/>
          <p:nvPr/>
        </p:nvSpPr>
        <p:spPr>
          <a:xfrm>
            <a:off x="610790" y="3789595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0B46EC3-1FA2-9066-0E6B-095FEA9AF258}"/>
              </a:ext>
            </a:extLst>
          </p:cNvPr>
          <p:cNvSpPr txBox="1"/>
          <p:nvPr/>
        </p:nvSpPr>
        <p:spPr>
          <a:xfrm>
            <a:off x="554337" y="5859325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978D3DF-42B6-EA69-9566-72E413DE9663}"/>
              </a:ext>
            </a:extLst>
          </p:cNvPr>
          <p:cNvSpPr txBox="1"/>
          <p:nvPr/>
        </p:nvSpPr>
        <p:spPr>
          <a:xfrm>
            <a:off x="606751" y="151760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848FEA6-EDB9-0EAB-5350-0644186ABED4}"/>
              </a:ext>
            </a:extLst>
          </p:cNvPr>
          <p:cNvSpPr txBox="1"/>
          <p:nvPr/>
        </p:nvSpPr>
        <p:spPr>
          <a:xfrm>
            <a:off x="550298" y="358733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E9D6104-5B6F-8F11-6900-1A41F9A90DB6}"/>
              </a:ext>
            </a:extLst>
          </p:cNvPr>
          <p:cNvCxnSpPr>
            <a:cxnSpLocks/>
          </p:cNvCxnSpPr>
          <p:nvPr/>
        </p:nvCxnSpPr>
        <p:spPr>
          <a:xfrm>
            <a:off x="929289" y="2829511"/>
            <a:ext cx="205301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01199E72-1C60-E160-C132-56C7EA2FEBDF}"/>
              </a:ext>
            </a:extLst>
          </p:cNvPr>
          <p:cNvCxnSpPr>
            <a:cxnSpLocks/>
            <a:endCxn id="185" idx="0"/>
          </p:cNvCxnSpPr>
          <p:nvPr/>
        </p:nvCxnSpPr>
        <p:spPr>
          <a:xfrm flipH="1" flipV="1">
            <a:off x="1955799" y="1797377"/>
            <a:ext cx="12113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9EF0D30-3E80-1668-2056-F0EB55573440}"/>
              </a:ext>
            </a:extLst>
          </p:cNvPr>
          <p:cNvCxnSpPr>
            <a:cxnSpLocks/>
            <a:stCxn id="186" idx="1"/>
            <a:endCxn id="186" idx="3"/>
          </p:cNvCxnSpPr>
          <p:nvPr/>
        </p:nvCxnSpPr>
        <p:spPr>
          <a:xfrm>
            <a:off x="929291" y="5067522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CFBA4ED4-C7C6-AB98-ACC9-1DED14453EC9}"/>
              </a:ext>
            </a:extLst>
          </p:cNvPr>
          <p:cNvCxnSpPr>
            <a:cxnSpLocks/>
            <a:stCxn id="186" idx="2"/>
            <a:endCxn id="186" idx="0"/>
          </p:cNvCxnSpPr>
          <p:nvPr/>
        </p:nvCxnSpPr>
        <p:spPr>
          <a:xfrm flipV="1">
            <a:off x="1955798" y="4022527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35706EF9-75C6-F267-E872-DA87D66822D5}"/>
              </a:ext>
            </a:extLst>
          </p:cNvPr>
          <p:cNvCxnSpPr>
            <a:cxnSpLocks/>
            <a:stCxn id="187" idx="1"/>
          </p:cNvCxnSpPr>
          <p:nvPr/>
        </p:nvCxnSpPr>
        <p:spPr>
          <a:xfrm>
            <a:off x="3304122" y="5067522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FA337CA0-7C9A-C769-F2E9-087F06DC3758}"/>
              </a:ext>
            </a:extLst>
          </p:cNvPr>
          <p:cNvCxnSpPr>
            <a:cxnSpLocks/>
            <a:endCxn id="187" idx="0"/>
          </p:cNvCxnSpPr>
          <p:nvPr/>
        </p:nvCxnSpPr>
        <p:spPr>
          <a:xfrm flipV="1">
            <a:off x="4330630" y="4022527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55B5C3C-7013-4549-DAE6-7BBF8B580AEF}"/>
              </a:ext>
            </a:extLst>
          </p:cNvPr>
          <p:cNvCxnSpPr>
            <a:cxnSpLocks/>
          </p:cNvCxnSpPr>
          <p:nvPr/>
        </p:nvCxnSpPr>
        <p:spPr>
          <a:xfrm>
            <a:off x="929291" y="1816936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BB7E47C-FA39-9D27-E7AE-0264A53E8D8D}"/>
              </a:ext>
            </a:extLst>
          </p:cNvPr>
          <p:cNvCxnSpPr>
            <a:cxnSpLocks/>
          </p:cNvCxnSpPr>
          <p:nvPr/>
        </p:nvCxnSpPr>
        <p:spPr>
          <a:xfrm>
            <a:off x="929291" y="1899162"/>
            <a:ext cx="0" cy="1890433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0A5CCF3D-7662-A878-C419-54909CEDB5D9}"/>
              </a:ext>
            </a:extLst>
          </p:cNvPr>
          <p:cNvCxnSpPr>
            <a:cxnSpLocks/>
          </p:cNvCxnSpPr>
          <p:nvPr/>
        </p:nvCxnSpPr>
        <p:spPr>
          <a:xfrm flipV="1">
            <a:off x="959333" y="4048996"/>
            <a:ext cx="0" cy="197176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DFA9BEE-3DA2-C647-D8A2-38E69DE59E23}"/>
              </a:ext>
            </a:extLst>
          </p:cNvPr>
          <p:cNvCxnSpPr>
            <a:cxnSpLocks/>
          </p:cNvCxnSpPr>
          <p:nvPr/>
        </p:nvCxnSpPr>
        <p:spPr>
          <a:xfrm>
            <a:off x="929291" y="6112518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5A983EA-973E-141C-F235-9108640D4215}"/>
              </a:ext>
            </a:extLst>
          </p:cNvPr>
          <p:cNvCxnSpPr>
            <a:cxnSpLocks/>
          </p:cNvCxnSpPr>
          <p:nvPr/>
        </p:nvCxnSpPr>
        <p:spPr>
          <a:xfrm flipH="1">
            <a:off x="3304123" y="6118743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146ECF64-D76B-717D-69A6-795A52C6F827}"/>
              </a:ext>
            </a:extLst>
          </p:cNvPr>
          <p:cNvCxnSpPr>
            <a:cxnSpLocks/>
          </p:cNvCxnSpPr>
          <p:nvPr/>
        </p:nvCxnSpPr>
        <p:spPr>
          <a:xfrm flipV="1">
            <a:off x="5342692" y="4022527"/>
            <a:ext cx="0" cy="2052662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E94C8764-F83C-770A-3E98-07F285C5FF96}"/>
              </a:ext>
            </a:extLst>
          </p:cNvPr>
          <p:cNvSpPr txBox="1"/>
          <p:nvPr/>
        </p:nvSpPr>
        <p:spPr>
          <a:xfrm>
            <a:off x="1779505" y="143749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F948969-7A4B-A9DA-2176-A814E190BA4E}"/>
              </a:ext>
            </a:extLst>
          </p:cNvPr>
          <p:cNvSpPr txBox="1"/>
          <p:nvPr/>
        </p:nvSpPr>
        <p:spPr>
          <a:xfrm>
            <a:off x="2830735" y="144597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20A7F64-51DF-3983-F415-D58A5B4C52F9}"/>
              </a:ext>
            </a:extLst>
          </p:cNvPr>
          <p:cNvSpPr txBox="1"/>
          <p:nvPr/>
        </p:nvSpPr>
        <p:spPr>
          <a:xfrm>
            <a:off x="769394" y="1441885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17F44927-D3DA-C3B2-D213-0A293954C87E}"/>
              </a:ext>
            </a:extLst>
          </p:cNvPr>
          <p:cNvSpPr txBox="1"/>
          <p:nvPr/>
        </p:nvSpPr>
        <p:spPr>
          <a:xfrm>
            <a:off x="810835" y="1032925"/>
            <a:ext cx="2832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World Coordinate System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87CF44AA-D408-0788-77A1-10A4A53C45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9348" y="4992813"/>
            <a:ext cx="152400" cy="1397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C481B845-9484-07B3-0CC3-7FF1D2748B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43988" y="5002673"/>
            <a:ext cx="152400" cy="13970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BEE2338D-6B7A-11F1-E1B0-51BA75117B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79348" y="2753311"/>
            <a:ext cx="152400" cy="152400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21AFE794-4449-1917-0F55-62D94341E50A}"/>
              </a:ext>
            </a:extLst>
          </p:cNvPr>
          <p:cNvSpPr/>
          <p:nvPr/>
        </p:nvSpPr>
        <p:spPr>
          <a:xfrm>
            <a:off x="2694878" y="2146520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E7C778F-380C-A451-7E73-D19708D937AC}"/>
              </a:ext>
            </a:extLst>
          </p:cNvPr>
          <p:cNvSpPr/>
          <p:nvPr/>
        </p:nvSpPr>
        <p:spPr>
          <a:xfrm>
            <a:off x="2698753" y="4596960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5E24BE4-14E7-78C1-F99E-818E2AA4C4D3}"/>
              </a:ext>
            </a:extLst>
          </p:cNvPr>
          <p:cNvSpPr/>
          <p:nvPr/>
        </p:nvSpPr>
        <p:spPr>
          <a:xfrm>
            <a:off x="4859624" y="4576620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DC30B7C-9BCF-0184-5221-56A72F8EF8E2}"/>
              </a:ext>
            </a:extLst>
          </p:cNvPr>
          <p:cNvSpPr txBox="1"/>
          <p:nvPr/>
        </p:nvSpPr>
        <p:spPr>
          <a:xfrm>
            <a:off x="2467175" y="440162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5491D08-2FDD-2F68-52F5-B162A1E54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9795" y="3968874"/>
            <a:ext cx="2053015" cy="20899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5C41DD-307D-388F-5450-C772EFB78E15}"/>
              </a:ext>
            </a:extLst>
          </p:cNvPr>
          <p:cNvSpPr txBox="1"/>
          <p:nvPr/>
        </p:nvSpPr>
        <p:spPr>
          <a:xfrm>
            <a:off x="7640009" y="597502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4BB03E-9D28-4BFA-829B-73B3DDA140EF}"/>
              </a:ext>
            </a:extLst>
          </p:cNvPr>
          <p:cNvSpPr txBox="1"/>
          <p:nvPr/>
        </p:nvSpPr>
        <p:spPr>
          <a:xfrm>
            <a:off x="6297448" y="468070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AC82BF-F780-4F00-E449-E50BC94E05D0}"/>
              </a:ext>
            </a:extLst>
          </p:cNvPr>
          <p:cNvSpPr txBox="1"/>
          <p:nvPr/>
        </p:nvSpPr>
        <p:spPr>
          <a:xfrm>
            <a:off x="8691239" y="5947840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C510A3-4DD7-6B0B-3610-D40A09531185}"/>
              </a:ext>
            </a:extLst>
          </p:cNvPr>
          <p:cNvSpPr txBox="1"/>
          <p:nvPr/>
        </p:nvSpPr>
        <p:spPr>
          <a:xfrm>
            <a:off x="6629898" y="594375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E1256A-57E4-F7F3-D50A-6020BE983BDB}"/>
              </a:ext>
            </a:extLst>
          </p:cNvPr>
          <p:cNvSpPr txBox="1"/>
          <p:nvPr/>
        </p:nvSpPr>
        <p:spPr>
          <a:xfrm>
            <a:off x="6471294" y="373594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9C8908-B9DF-42F7-93CC-EFCC8A556646}"/>
              </a:ext>
            </a:extLst>
          </p:cNvPr>
          <p:cNvSpPr txBox="1"/>
          <p:nvPr/>
        </p:nvSpPr>
        <p:spPr>
          <a:xfrm>
            <a:off x="6414841" y="580567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F6D8DD-A30B-F4C7-B99D-BEEF0979E24F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6789795" y="5013869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8474EC-D5B7-EC25-6C62-8BFDA2319127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flipV="1">
            <a:off x="7816302" y="3968874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B831716-3804-9159-5180-A45DAA6EE722}"/>
              </a:ext>
            </a:extLst>
          </p:cNvPr>
          <p:cNvCxnSpPr>
            <a:cxnSpLocks/>
          </p:cNvCxnSpPr>
          <p:nvPr/>
        </p:nvCxnSpPr>
        <p:spPr>
          <a:xfrm flipV="1">
            <a:off x="6790962" y="3995343"/>
            <a:ext cx="0" cy="197176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EC19EC-00A6-DB89-AC9C-3030455F807F}"/>
              </a:ext>
            </a:extLst>
          </p:cNvPr>
          <p:cNvCxnSpPr>
            <a:cxnSpLocks/>
          </p:cNvCxnSpPr>
          <p:nvPr/>
        </p:nvCxnSpPr>
        <p:spPr>
          <a:xfrm>
            <a:off x="6789795" y="6058865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>
            <a:extLst>
              <a:ext uri="{FF2B5EF4-FFF2-40B4-BE49-F238E27FC236}">
                <a16:creationId xmlns:a16="http://schemas.microsoft.com/office/drawing/2014/main" id="{C1FE0E91-F4A8-5779-A40F-09DC02ADA3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45289" y="4944019"/>
            <a:ext cx="139700" cy="139700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8623A50D-4509-0F7A-0A2D-9386739813B1}"/>
              </a:ext>
            </a:extLst>
          </p:cNvPr>
          <p:cNvSpPr/>
          <p:nvPr/>
        </p:nvSpPr>
        <p:spPr>
          <a:xfrm>
            <a:off x="8567637" y="5559221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78652AAD-3EA5-C9EE-62D8-20A6CE8D6D6E}"/>
              </a:ext>
            </a:extLst>
          </p:cNvPr>
          <p:cNvSpPr txBox="1"/>
          <p:nvPr/>
        </p:nvSpPr>
        <p:spPr>
          <a:xfrm>
            <a:off x="8635242" y="5269734"/>
            <a:ext cx="518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P</a:t>
            </a: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7CF9B3E1-BF50-6676-BA05-40F3FBDCF49F}"/>
              </a:ext>
            </a:extLst>
          </p:cNvPr>
          <p:cNvSpPr txBox="1"/>
          <p:nvPr/>
        </p:nvSpPr>
        <p:spPr>
          <a:xfrm>
            <a:off x="6708890" y="3219976"/>
            <a:ext cx="2998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Camera Coordinate System</a:t>
            </a:r>
          </a:p>
          <a:p>
            <a:r>
              <a:rPr lang="en-US" sz="2000"/>
              <a:t>X-Y plane (coronal) only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B8E6957F-6E98-28D1-AC75-42DC179D34AB}"/>
              </a:ext>
            </a:extLst>
          </p:cNvPr>
          <p:cNvSpPr txBox="1"/>
          <p:nvPr/>
        </p:nvSpPr>
        <p:spPr>
          <a:xfrm>
            <a:off x="6813335" y="4818007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left</a:t>
            </a: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23A2F28E-CEEA-74B9-3783-AFEE8EEC7E98}"/>
              </a:ext>
            </a:extLst>
          </p:cNvPr>
          <p:cNvSpPr txBox="1"/>
          <p:nvPr/>
        </p:nvSpPr>
        <p:spPr>
          <a:xfrm>
            <a:off x="8215567" y="4817243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right</a:t>
            </a:r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40765A3E-D350-C25D-4467-724E3C75AA22}"/>
              </a:ext>
            </a:extLst>
          </p:cNvPr>
          <p:cNvSpPr txBox="1"/>
          <p:nvPr/>
        </p:nvSpPr>
        <p:spPr>
          <a:xfrm>
            <a:off x="7521655" y="41220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up</a:t>
            </a: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3EDA72D0-A161-1F8A-C96B-5ED8634AB646}"/>
              </a:ext>
            </a:extLst>
          </p:cNvPr>
          <p:cNvSpPr txBox="1"/>
          <p:nvPr/>
        </p:nvSpPr>
        <p:spPr>
          <a:xfrm>
            <a:off x="7519254" y="5474907"/>
            <a:ext cx="71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down</a:t>
            </a: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1CA3CA33-EE88-F9D5-156D-C2A7863B6634}"/>
              </a:ext>
            </a:extLst>
          </p:cNvPr>
          <p:cNvSpPr txBox="1"/>
          <p:nvPr/>
        </p:nvSpPr>
        <p:spPr>
          <a:xfrm>
            <a:off x="4355351" y="1025011"/>
            <a:ext cx="58432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the world, if the camera moves to A, </a:t>
            </a:r>
          </a:p>
          <a:p>
            <a:r>
              <a:rPr lang="en-US"/>
              <a:t>then in the camera view, P moved { left | right | up | down }</a:t>
            </a:r>
          </a:p>
          <a:p>
            <a:endParaRPr lang="en-US"/>
          </a:p>
          <a:p>
            <a:r>
              <a:rPr lang="en-US"/>
              <a:t>In the world, if the camera moves to B, </a:t>
            </a:r>
          </a:p>
          <a:p>
            <a:r>
              <a:rPr lang="en-US"/>
              <a:t>then in the camera view, P moved { left | right | up | down }</a:t>
            </a:r>
          </a:p>
          <a:p>
            <a:endParaRPr lang="en-US"/>
          </a:p>
          <a:p>
            <a:r>
              <a:rPr lang="en-US"/>
              <a:t>(Circle the direction. Hint: draw the body)</a:t>
            </a:r>
          </a:p>
        </p:txBody>
      </p:sp>
      <p:sp>
        <p:nvSpPr>
          <p:cNvPr id="558" name="Oval 557">
            <a:extLst>
              <a:ext uri="{FF2B5EF4-FFF2-40B4-BE49-F238E27FC236}">
                <a16:creationId xmlns:a16="http://schemas.microsoft.com/office/drawing/2014/main" id="{ABE23209-D1BB-C20D-DFCC-5E516F734A52}"/>
              </a:ext>
            </a:extLst>
          </p:cNvPr>
          <p:cNvSpPr/>
          <p:nvPr/>
        </p:nvSpPr>
        <p:spPr>
          <a:xfrm>
            <a:off x="1228833" y="2721154"/>
            <a:ext cx="210201" cy="216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59" name="Oval 558">
            <a:extLst>
              <a:ext uri="{FF2B5EF4-FFF2-40B4-BE49-F238E27FC236}">
                <a16:creationId xmlns:a16="http://schemas.microsoft.com/office/drawing/2014/main" id="{72105CD1-A07A-A9ED-0F20-C4EB60DF3B1D}"/>
              </a:ext>
            </a:extLst>
          </p:cNvPr>
          <p:cNvSpPr/>
          <p:nvPr/>
        </p:nvSpPr>
        <p:spPr>
          <a:xfrm>
            <a:off x="1850447" y="3136252"/>
            <a:ext cx="210201" cy="216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60" name="Oval 559">
            <a:extLst>
              <a:ext uri="{FF2B5EF4-FFF2-40B4-BE49-F238E27FC236}">
                <a16:creationId xmlns:a16="http://schemas.microsoft.com/office/drawing/2014/main" id="{587355B4-C1C0-BAC3-382B-738ED691CE88}"/>
              </a:ext>
            </a:extLst>
          </p:cNvPr>
          <p:cNvSpPr/>
          <p:nvPr/>
        </p:nvSpPr>
        <p:spPr>
          <a:xfrm>
            <a:off x="1228832" y="4956457"/>
            <a:ext cx="210201" cy="216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61" name="Oval 560">
            <a:extLst>
              <a:ext uri="{FF2B5EF4-FFF2-40B4-BE49-F238E27FC236}">
                <a16:creationId xmlns:a16="http://schemas.microsoft.com/office/drawing/2014/main" id="{365274BC-74E3-9FF4-D7F0-1D7F36C79E6A}"/>
              </a:ext>
            </a:extLst>
          </p:cNvPr>
          <p:cNvSpPr/>
          <p:nvPr/>
        </p:nvSpPr>
        <p:spPr>
          <a:xfrm>
            <a:off x="3809497" y="4956457"/>
            <a:ext cx="210201" cy="216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66060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BA4E-A86A-5EE2-7AD1-B78117021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6"/>
            <a:ext cx="9737690" cy="608322"/>
          </a:xfrm>
        </p:spPr>
        <p:txBody>
          <a:bodyPr>
            <a:noAutofit/>
          </a:bodyPr>
          <a:lstStyle/>
          <a:p>
            <a:r>
              <a:rPr lang="en-US" sz="2400"/>
              <a:t>P moves in the Camera Coordinate system the Calculate and draw </a:t>
            </a:r>
            <a:r>
              <a:rPr lang="en-US" sz="2400" baseline="30000"/>
              <a:t>C1</a:t>
            </a:r>
            <a:r>
              <a:rPr lang="en-US" sz="2400"/>
              <a:t>P</a:t>
            </a:r>
          </a:p>
        </p:txBody>
      </p:sp>
      <p:pic>
        <p:nvPicPr>
          <p:cNvPr id="185" name="Graphic 184">
            <a:extLst>
              <a:ext uri="{FF2B5EF4-FFF2-40B4-BE49-F238E27FC236}">
                <a16:creationId xmlns:a16="http://schemas.microsoft.com/office/drawing/2014/main" id="{216E4EBD-403A-9679-C1CE-0369587FA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292" y="1797377"/>
            <a:ext cx="2053015" cy="2089991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1807D0F4-E1F7-D64F-0390-942731AA3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291" y="4022527"/>
            <a:ext cx="2053015" cy="2089991"/>
          </a:xfrm>
          <a:prstGeom prst="rect">
            <a:avLst/>
          </a:prstGeom>
        </p:spPr>
      </p:pic>
      <p:pic>
        <p:nvPicPr>
          <p:cNvPr id="187" name="Graphic 186">
            <a:extLst>
              <a:ext uri="{FF2B5EF4-FFF2-40B4-BE49-F238E27FC236}">
                <a16:creationId xmlns:a16="http://schemas.microsoft.com/office/drawing/2014/main" id="{732CD947-84ED-420A-4758-E8A8DEC67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4122" y="4022527"/>
            <a:ext cx="2053015" cy="2089991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3F951482-9164-E93F-CC78-EC0DB3A6D07A}"/>
              </a:ext>
            </a:extLst>
          </p:cNvPr>
          <p:cNvSpPr txBox="1"/>
          <p:nvPr/>
        </p:nvSpPr>
        <p:spPr>
          <a:xfrm>
            <a:off x="1779505" y="602867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9CB2D5E-D094-7D15-47AA-39CA1F7E0529}"/>
              </a:ext>
            </a:extLst>
          </p:cNvPr>
          <p:cNvSpPr txBox="1"/>
          <p:nvPr/>
        </p:nvSpPr>
        <p:spPr>
          <a:xfrm>
            <a:off x="4179060" y="602867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A283B97-5397-CA7A-C7B7-2DC04A408977}"/>
              </a:ext>
            </a:extLst>
          </p:cNvPr>
          <p:cNvSpPr txBox="1"/>
          <p:nvPr/>
        </p:nvSpPr>
        <p:spPr>
          <a:xfrm>
            <a:off x="436944" y="473436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E71F36D-81BA-6458-833F-4A3F7CF6FD94}"/>
              </a:ext>
            </a:extLst>
          </p:cNvPr>
          <p:cNvSpPr txBox="1"/>
          <p:nvPr/>
        </p:nvSpPr>
        <p:spPr>
          <a:xfrm>
            <a:off x="5392852" y="473436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AD7E7F3-D474-CB88-6C5C-5D96DCC23B8D}"/>
              </a:ext>
            </a:extLst>
          </p:cNvPr>
          <p:cNvSpPr txBox="1"/>
          <p:nvPr/>
        </p:nvSpPr>
        <p:spPr>
          <a:xfrm>
            <a:off x="436944" y="2601353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5AA6E51-0635-CE74-1CB3-A680C4CC61C9}"/>
              </a:ext>
            </a:extLst>
          </p:cNvPr>
          <p:cNvSpPr txBox="1"/>
          <p:nvPr/>
        </p:nvSpPr>
        <p:spPr>
          <a:xfrm>
            <a:off x="2830735" y="6001493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456F255-119E-F8DA-7E2D-4C96585087B3}"/>
              </a:ext>
            </a:extLst>
          </p:cNvPr>
          <p:cNvSpPr txBox="1"/>
          <p:nvPr/>
        </p:nvSpPr>
        <p:spPr>
          <a:xfrm>
            <a:off x="769394" y="599740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A721432-7CB8-65BA-486C-C4AE304A53B5}"/>
              </a:ext>
            </a:extLst>
          </p:cNvPr>
          <p:cNvSpPr txBox="1"/>
          <p:nvPr/>
        </p:nvSpPr>
        <p:spPr>
          <a:xfrm>
            <a:off x="5189176" y="5997153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08D967C-819C-973B-40E3-D062B7C9527A}"/>
              </a:ext>
            </a:extLst>
          </p:cNvPr>
          <p:cNvSpPr txBox="1"/>
          <p:nvPr/>
        </p:nvSpPr>
        <p:spPr>
          <a:xfrm>
            <a:off x="3127836" y="599306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942BD20-35B7-EFDE-1B5F-080A448890EB}"/>
              </a:ext>
            </a:extLst>
          </p:cNvPr>
          <p:cNvSpPr txBox="1"/>
          <p:nvPr/>
        </p:nvSpPr>
        <p:spPr>
          <a:xfrm>
            <a:off x="5409325" y="372309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425E8766-59FF-F491-C594-55ED78A6AA74}"/>
              </a:ext>
            </a:extLst>
          </p:cNvPr>
          <p:cNvSpPr txBox="1"/>
          <p:nvPr/>
        </p:nvSpPr>
        <p:spPr>
          <a:xfrm>
            <a:off x="5352872" y="579282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F216F52-76A5-A3AD-1C91-3AA5D1DDD6D9}"/>
              </a:ext>
            </a:extLst>
          </p:cNvPr>
          <p:cNvSpPr txBox="1"/>
          <p:nvPr/>
        </p:nvSpPr>
        <p:spPr>
          <a:xfrm>
            <a:off x="610790" y="3789595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0B46EC3-1FA2-9066-0E6B-095FEA9AF258}"/>
              </a:ext>
            </a:extLst>
          </p:cNvPr>
          <p:cNvSpPr txBox="1"/>
          <p:nvPr/>
        </p:nvSpPr>
        <p:spPr>
          <a:xfrm>
            <a:off x="554337" y="5859325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978D3DF-42B6-EA69-9566-72E413DE9663}"/>
              </a:ext>
            </a:extLst>
          </p:cNvPr>
          <p:cNvSpPr txBox="1"/>
          <p:nvPr/>
        </p:nvSpPr>
        <p:spPr>
          <a:xfrm>
            <a:off x="606751" y="151760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848FEA6-EDB9-0EAB-5350-0644186ABED4}"/>
              </a:ext>
            </a:extLst>
          </p:cNvPr>
          <p:cNvSpPr txBox="1"/>
          <p:nvPr/>
        </p:nvSpPr>
        <p:spPr>
          <a:xfrm>
            <a:off x="550298" y="358733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E9D6104-5B6F-8F11-6900-1A41F9A90DB6}"/>
              </a:ext>
            </a:extLst>
          </p:cNvPr>
          <p:cNvCxnSpPr>
            <a:cxnSpLocks/>
          </p:cNvCxnSpPr>
          <p:nvPr/>
        </p:nvCxnSpPr>
        <p:spPr>
          <a:xfrm>
            <a:off x="929289" y="2829511"/>
            <a:ext cx="205301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01199E72-1C60-E160-C132-56C7EA2FEBDF}"/>
              </a:ext>
            </a:extLst>
          </p:cNvPr>
          <p:cNvCxnSpPr>
            <a:cxnSpLocks/>
            <a:endCxn id="185" idx="0"/>
          </p:cNvCxnSpPr>
          <p:nvPr/>
        </p:nvCxnSpPr>
        <p:spPr>
          <a:xfrm flipH="1" flipV="1">
            <a:off x="1955799" y="1797377"/>
            <a:ext cx="12113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9EF0D30-3E80-1668-2056-F0EB55573440}"/>
              </a:ext>
            </a:extLst>
          </p:cNvPr>
          <p:cNvCxnSpPr>
            <a:cxnSpLocks/>
            <a:stCxn id="186" idx="1"/>
            <a:endCxn id="186" idx="3"/>
          </p:cNvCxnSpPr>
          <p:nvPr/>
        </p:nvCxnSpPr>
        <p:spPr>
          <a:xfrm>
            <a:off x="929291" y="5067522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CFBA4ED4-C7C6-AB98-ACC9-1DED14453EC9}"/>
              </a:ext>
            </a:extLst>
          </p:cNvPr>
          <p:cNvCxnSpPr>
            <a:cxnSpLocks/>
            <a:stCxn id="186" idx="2"/>
            <a:endCxn id="186" idx="0"/>
          </p:cNvCxnSpPr>
          <p:nvPr/>
        </p:nvCxnSpPr>
        <p:spPr>
          <a:xfrm flipV="1">
            <a:off x="1955798" y="4022527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35706EF9-75C6-F267-E872-DA87D66822D5}"/>
              </a:ext>
            </a:extLst>
          </p:cNvPr>
          <p:cNvCxnSpPr>
            <a:cxnSpLocks/>
            <a:stCxn id="187" idx="1"/>
          </p:cNvCxnSpPr>
          <p:nvPr/>
        </p:nvCxnSpPr>
        <p:spPr>
          <a:xfrm>
            <a:off x="3304122" y="5067522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FA337CA0-7C9A-C769-F2E9-087F06DC3758}"/>
              </a:ext>
            </a:extLst>
          </p:cNvPr>
          <p:cNvCxnSpPr>
            <a:cxnSpLocks/>
            <a:endCxn id="187" idx="0"/>
          </p:cNvCxnSpPr>
          <p:nvPr/>
        </p:nvCxnSpPr>
        <p:spPr>
          <a:xfrm flipV="1">
            <a:off x="4330630" y="4022527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55B5C3C-7013-4549-DAE6-7BBF8B580AEF}"/>
              </a:ext>
            </a:extLst>
          </p:cNvPr>
          <p:cNvCxnSpPr>
            <a:cxnSpLocks/>
          </p:cNvCxnSpPr>
          <p:nvPr/>
        </p:nvCxnSpPr>
        <p:spPr>
          <a:xfrm>
            <a:off x="929291" y="1816936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BB7E47C-FA39-9D27-E7AE-0264A53E8D8D}"/>
              </a:ext>
            </a:extLst>
          </p:cNvPr>
          <p:cNvCxnSpPr>
            <a:cxnSpLocks/>
          </p:cNvCxnSpPr>
          <p:nvPr/>
        </p:nvCxnSpPr>
        <p:spPr>
          <a:xfrm>
            <a:off x="929291" y="1899162"/>
            <a:ext cx="0" cy="1890433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0A5CCF3D-7662-A878-C419-54909CEDB5D9}"/>
              </a:ext>
            </a:extLst>
          </p:cNvPr>
          <p:cNvCxnSpPr>
            <a:cxnSpLocks/>
          </p:cNvCxnSpPr>
          <p:nvPr/>
        </p:nvCxnSpPr>
        <p:spPr>
          <a:xfrm flipV="1">
            <a:off x="959333" y="4048996"/>
            <a:ext cx="0" cy="197176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DFA9BEE-3DA2-C647-D8A2-38E69DE59E23}"/>
              </a:ext>
            </a:extLst>
          </p:cNvPr>
          <p:cNvCxnSpPr>
            <a:cxnSpLocks/>
          </p:cNvCxnSpPr>
          <p:nvPr/>
        </p:nvCxnSpPr>
        <p:spPr>
          <a:xfrm>
            <a:off x="929291" y="6112518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5A983EA-973E-141C-F235-9108640D4215}"/>
              </a:ext>
            </a:extLst>
          </p:cNvPr>
          <p:cNvCxnSpPr>
            <a:cxnSpLocks/>
          </p:cNvCxnSpPr>
          <p:nvPr/>
        </p:nvCxnSpPr>
        <p:spPr>
          <a:xfrm flipH="1">
            <a:off x="3304123" y="6118743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146ECF64-D76B-717D-69A6-795A52C6F827}"/>
              </a:ext>
            </a:extLst>
          </p:cNvPr>
          <p:cNvCxnSpPr>
            <a:cxnSpLocks/>
          </p:cNvCxnSpPr>
          <p:nvPr/>
        </p:nvCxnSpPr>
        <p:spPr>
          <a:xfrm flipV="1">
            <a:off x="5342692" y="4022527"/>
            <a:ext cx="0" cy="2052662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E94C8764-F83C-770A-3E98-07F285C5FF96}"/>
              </a:ext>
            </a:extLst>
          </p:cNvPr>
          <p:cNvSpPr txBox="1"/>
          <p:nvPr/>
        </p:nvSpPr>
        <p:spPr>
          <a:xfrm>
            <a:off x="1779505" y="143749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F948969-7A4B-A9DA-2176-A814E190BA4E}"/>
              </a:ext>
            </a:extLst>
          </p:cNvPr>
          <p:cNvSpPr txBox="1"/>
          <p:nvPr/>
        </p:nvSpPr>
        <p:spPr>
          <a:xfrm>
            <a:off x="2830735" y="144597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20A7F64-51DF-3983-F415-D58A5B4C52F9}"/>
              </a:ext>
            </a:extLst>
          </p:cNvPr>
          <p:cNvSpPr txBox="1"/>
          <p:nvPr/>
        </p:nvSpPr>
        <p:spPr>
          <a:xfrm>
            <a:off x="769394" y="1441885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17F44927-D3DA-C3B2-D213-0A293954C87E}"/>
              </a:ext>
            </a:extLst>
          </p:cNvPr>
          <p:cNvSpPr txBox="1"/>
          <p:nvPr/>
        </p:nvSpPr>
        <p:spPr>
          <a:xfrm>
            <a:off x="810835" y="1032925"/>
            <a:ext cx="2832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World Coordinate System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87CF44AA-D408-0788-77A1-10A4A53C45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9348" y="4992813"/>
            <a:ext cx="152400" cy="1397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C481B845-9484-07B3-0CC3-7FF1D2748B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43988" y="5002673"/>
            <a:ext cx="152400" cy="13970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BEE2338D-6B7A-11F1-E1B0-51BA75117B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79348" y="2753311"/>
            <a:ext cx="152400" cy="152400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21AFE794-4449-1917-0F55-62D94341E50A}"/>
              </a:ext>
            </a:extLst>
          </p:cNvPr>
          <p:cNvSpPr/>
          <p:nvPr/>
        </p:nvSpPr>
        <p:spPr>
          <a:xfrm>
            <a:off x="2694878" y="2146520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E7C778F-380C-A451-7E73-D19708D937AC}"/>
              </a:ext>
            </a:extLst>
          </p:cNvPr>
          <p:cNvSpPr/>
          <p:nvPr/>
        </p:nvSpPr>
        <p:spPr>
          <a:xfrm>
            <a:off x="2698753" y="4596960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5E24BE4-14E7-78C1-F99E-818E2AA4C4D3}"/>
              </a:ext>
            </a:extLst>
          </p:cNvPr>
          <p:cNvSpPr/>
          <p:nvPr/>
        </p:nvSpPr>
        <p:spPr>
          <a:xfrm>
            <a:off x="4859624" y="4576620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DC30B7C-9BCF-0184-5221-56A72F8EF8E2}"/>
              </a:ext>
            </a:extLst>
          </p:cNvPr>
          <p:cNvSpPr txBox="1"/>
          <p:nvPr/>
        </p:nvSpPr>
        <p:spPr>
          <a:xfrm>
            <a:off x="2467175" y="440162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E1256A-57E4-F7F3-D50A-6020BE983BDB}"/>
              </a:ext>
            </a:extLst>
          </p:cNvPr>
          <p:cNvSpPr txBox="1"/>
          <p:nvPr/>
        </p:nvSpPr>
        <p:spPr>
          <a:xfrm>
            <a:off x="6471294" y="373594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78652AAD-3EA5-C9EE-62D8-20A6CE8D6D6E}"/>
              </a:ext>
            </a:extLst>
          </p:cNvPr>
          <p:cNvSpPr txBox="1"/>
          <p:nvPr/>
        </p:nvSpPr>
        <p:spPr>
          <a:xfrm>
            <a:off x="8635242" y="5269734"/>
            <a:ext cx="518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P</a:t>
            </a: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7CF9B3E1-BF50-6676-BA05-40F3FBDCF49F}"/>
              </a:ext>
            </a:extLst>
          </p:cNvPr>
          <p:cNvSpPr txBox="1"/>
          <p:nvPr/>
        </p:nvSpPr>
        <p:spPr>
          <a:xfrm>
            <a:off x="8830481" y="2906725"/>
            <a:ext cx="2998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Camera Coordinate System</a:t>
            </a:r>
          </a:p>
          <a:p>
            <a:r>
              <a:rPr lang="en-US" sz="2000"/>
              <a:t>Z-Y plane (sagittal) only</a:t>
            </a: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1CA3CA33-EE88-F9D5-156D-C2A7863B6634}"/>
              </a:ext>
            </a:extLst>
          </p:cNvPr>
          <p:cNvSpPr txBox="1"/>
          <p:nvPr/>
        </p:nvSpPr>
        <p:spPr>
          <a:xfrm>
            <a:off x="4355351" y="1025011"/>
            <a:ext cx="63063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the world, if the camera moves to A, </a:t>
            </a:r>
          </a:p>
          <a:p>
            <a:r>
              <a:rPr lang="en-US"/>
              <a:t>then in the camera view, P moved { front | back | up | down }</a:t>
            </a:r>
          </a:p>
          <a:p>
            <a:endParaRPr lang="en-US"/>
          </a:p>
          <a:p>
            <a:r>
              <a:rPr lang="en-US"/>
              <a:t>In the world, if the camera moves to B, </a:t>
            </a:r>
          </a:p>
          <a:p>
            <a:r>
              <a:rPr lang="en-US"/>
              <a:t>then in the camera view, P moved {front | back | up | down }</a:t>
            </a:r>
          </a:p>
          <a:p>
            <a:endParaRPr lang="en-US"/>
          </a:p>
          <a:p>
            <a:r>
              <a:rPr lang="en-US"/>
              <a:t>(Circle the direction. Hint: draw the body)</a:t>
            </a:r>
          </a:p>
        </p:txBody>
      </p:sp>
      <p:sp>
        <p:nvSpPr>
          <p:cNvPr id="558" name="Oval 557">
            <a:extLst>
              <a:ext uri="{FF2B5EF4-FFF2-40B4-BE49-F238E27FC236}">
                <a16:creationId xmlns:a16="http://schemas.microsoft.com/office/drawing/2014/main" id="{ABE23209-D1BB-C20D-DFCC-5E516F734A52}"/>
              </a:ext>
            </a:extLst>
          </p:cNvPr>
          <p:cNvSpPr/>
          <p:nvPr/>
        </p:nvSpPr>
        <p:spPr>
          <a:xfrm>
            <a:off x="4215087" y="5602266"/>
            <a:ext cx="210201" cy="216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59" name="Oval 558">
            <a:extLst>
              <a:ext uri="{FF2B5EF4-FFF2-40B4-BE49-F238E27FC236}">
                <a16:creationId xmlns:a16="http://schemas.microsoft.com/office/drawing/2014/main" id="{72105CD1-A07A-A9ED-0F20-C4EB60DF3B1D}"/>
              </a:ext>
            </a:extLst>
          </p:cNvPr>
          <p:cNvSpPr/>
          <p:nvPr/>
        </p:nvSpPr>
        <p:spPr>
          <a:xfrm>
            <a:off x="1850447" y="2314448"/>
            <a:ext cx="210201" cy="216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60" name="Oval 559">
            <a:extLst>
              <a:ext uri="{FF2B5EF4-FFF2-40B4-BE49-F238E27FC236}">
                <a16:creationId xmlns:a16="http://schemas.microsoft.com/office/drawing/2014/main" id="{587355B4-C1C0-BAC3-382B-738ED691CE88}"/>
              </a:ext>
            </a:extLst>
          </p:cNvPr>
          <p:cNvSpPr/>
          <p:nvPr/>
        </p:nvSpPr>
        <p:spPr>
          <a:xfrm>
            <a:off x="1849605" y="5602266"/>
            <a:ext cx="210201" cy="216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61" name="Oval 560">
            <a:extLst>
              <a:ext uri="{FF2B5EF4-FFF2-40B4-BE49-F238E27FC236}">
                <a16:creationId xmlns:a16="http://schemas.microsoft.com/office/drawing/2014/main" id="{365274BC-74E3-9FF4-D7F0-1D7F36C79E6A}"/>
              </a:ext>
            </a:extLst>
          </p:cNvPr>
          <p:cNvSpPr/>
          <p:nvPr/>
        </p:nvSpPr>
        <p:spPr>
          <a:xfrm>
            <a:off x="4631297" y="4956457"/>
            <a:ext cx="210201" cy="216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AB79989-CCF3-8AA3-2BB2-940DDB2C6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4626" y="3968874"/>
            <a:ext cx="2053015" cy="2089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55B9E1-E532-3B37-5B86-6E1C99403D4B}"/>
              </a:ext>
            </a:extLst>
          </p:cNvPr>
          <p:cNvSpPr txBox="1"/>
          <p:nvPr/>
        </p:nvSpPr>
        <p:spPr>
          <a:xfrm>
            <a:off x="11253356" y="468070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2D9C04-F4F7-371D-78D9-BA99EC5FBF36}"/>
              </a:ext>
            </a:extLst>
          </p:cNvPr>
          <p:cNvSpPr txBox="1"/>
          <p:nvPr/>
        </p:nvSpPr>
        <p:spPr>
          <a:xfrm>
            <a:off x="11049680" y="5943500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8CFDC-9446-D0F7-BDC6-9ED45073F7FB}"/>
              </a:ext>
            </a:extLst>
          </p:cNvPr>
          <p:cNvSpPr txBox="1"/>
          <p:nvPr/>
        </p:nvSpPr>
        <p:spPr>
          <a:xfrm>
            <a:off x="8988340" y="593941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62D5AA-800F-4F71-489F-93AAAED039C2}"/>
              </a:ext>
            </a:extLst>
          </p:cNvPr>
          <p:cNvSpPr txBox="1"/>
          <p:nvPr/>
        </p:nvSpPr>
        <p:spPr>
          <a:xfrm>
            <a:off x="11269829" y="366943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487D5-A952-057E-2239-FE4B3401DD9A}"/>
              </a:ext>
            </a:extLst>
          </p:cNvPr>
          <p:cNvSpPr txBox="1"/>
          <p:nvPr/>
        </p:nvSpPr>
        <p:spPr>
          <a:xfrm>
            <a:off x="11213376" y="573916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C6A9AB-1777-225F-1E15-35F775AAA72C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9164626" y="5013869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9CF1CE-4A6D-E263-1317-C64853C72502}"/>
              </a:ext>
            </a:extLst>
          </p:cNvPr>
          <p:cNvCxnSpPr>
            <a:cxnSpLocks/>
            <a:endCxn id="3" idx="0"/>
          </p:cNvCxnSpPr>
          <p:nvPr/>
        </p:nvCxnSpPr>
        <p:spPr>
          <a:xfrm flipV="1">
            <a:off x="10191134" y="3968874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6CF012-1DD7-73A3-2D36-59BF10118B4F}"/>
              </a:ext>
            </a:extLst>
          </p:cNvPr>
          <p:cNvCxnSpPr>
            <a:cxnSpLocks/>
          </p:cNvCxnSpPr>
          <p:nvPr/>
        </p:nvCxnSpPr>
        <p:spPr>
          <a:xfrm>
            <a:off x="9164627" y="6065090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79205C-35E7-0B8D-4A93-F0FD746ADD57}"/>
              </a:ext>
            </a:extLst>
          </p:cNvPr>
          <p:cNvCxnSpPr>
            <a:cxnSpLocks/>
          </p:cNvCxnSpPr>
          <p:nvPr/>
        </p:nvCxnSpPr>
        <p:spPr>
          <a:xfrm flipV="1">
            <a:off x="11203196" y="3968874"/>
            <a:ext cx="0" cy="2052662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>
            <a:extLst>
              <a:ext uri="{FF2B5EF4-FFF2-40B4-BE49-F238E27FC236}">
                <a16:creationId xmlns:a16="http://schemas.microsoft.com/office/drawing/2014/main" id="{6F6F7BE1-343F-707C-6AA2-E5ECBF1547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0114933" y="4934069"/>
            <a:ext cx="152400" cy="1397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53207FD6-CAAE-2887-FEA8-055669F3E204}"/>
              </a:ext>
            </a:extLst>
          </p:cNvPr>
          <p:cNvSpPr/>
          <p:nvPr/>
        </p:nvSpPr>
        <p:spPr>
          <a:xfrm>
            <a:off x="10526532" y="5573222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0DDED3-4A61-DDB7-1CD4-E22076A6CC30}"/>
              </a:ext>
            </a:extLst>
          </p:cNvPr>
          <p:cNvSpPr txBox="1"/>
          <p:nvPr/>
        </p:nvSpPr>
        <p:spPr>
          <a:xfrm>
            <a:off x="10039564" y="597502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27E082-CAA2-A95E-6EDE-8EBFEE960D8F}"/>
              </a:ext>
            </a:extLst>
          </p:cNvPr>
          <p:cNvSpPr txBox="1"/>
          <p:nvPr/>
        </p:nvSpPr>
        <p:spPr>
          <a:xfrm>
            <a:off x="9125400" y="481877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0211C4-3831-260C-1898-5C413DF5B19D}"/>
              </a:ext>
            </a:extLst>
          </p:cNvPr>
          <p:cNvSpPr txBox="1"/>
          <p:nvPr/>
        </p:nvSpPr>
        <p:spPr>
          <a:xfrm>
            <a:off x="10527632" y="4818007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41BE0F-1C10-DB4A-CFB6-C0A513A55E56}"/>
              </a:ext>
            </a:extLst>
          </p:cNvPr>
          <p:cNvSpPr txBox="1"/>
          <p:nvPr/>
        </p:nvSpPr>
        <p:spPr>
          <a:xfrm>
            <a:off x="9833720" y="412280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24A994-0291-6033-8E7D-2C7F4905D52D}"/>
              </a:ext>
            </a:extLst>
          </p:cNvPr>
          <p:cNvSpPr txBox="1"/>
          <p:nvPr/>
        </p:nvSpPr>
        <p:spPr>
          <a:xfrm>
            <a:off x="9831319" y="5475671"/>
            <a:ext cx="71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down</a:t>
            </a:r>
          </a:p>
        </p:txBody>
      </p:sp>
    </p:spTree>
    <p:extLst>
      <p:ext uri="{BB962C8B-B14F-4D97-AF65-F5344CB8AC3E}">
        <p14:creationId xmlns:p14="http://schemas.microsoft.com/office/powerpoint/2010/main" val="2933303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BA4E-A86A-5EE2-7AD1-B7811702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Infer camera movement from point correspondence </a:t>
            </a:r>
            <a:r>
              <a:rPr lang="en-US" sz="2400" baseline="30000"/>
              <a:t>C0</a:t>
            </a:r>
            <a:r>
              <a:rPr lang="en-US" sz="2400"/>
              <a:t>p and </a:t>
            </a:r>
            <a:r>
              <a:rPr lang="en-US" sz="2400" baseline="30000"/>
              <a:t>C1</a:t>
            </a:r>
            <a:r>
              <a:rPr lang="en-US" sz="2400"/>
              <a:t>p. Draw </a:t>
            </a:r>
            <a:r>
              <a:rPr lang="en-US" sz="2400" baseline="30000"/>
              <a:t>W</a:t>
            </a:r>
            <a:r>
              <a:rPr lang="en-US" sz="2400"/>
              <a:t>C</a:t>
            </a:r>
            <a:r>
              <a:rPr lang="en-US" sz="2400" baseline="-25000"/>
              <a:t>1</a:t>
            </a:r>
          </a:p>
        </p:txBody>
      </p:sp>
      <p:pic>
        <p:nvPicPr>
          <p:cNvPr id="185" name="Graphic 184">
            <a:extLst>
              <a:ext uri="{FF2B5EF4-FFF2-40B4-BE49-F238E27FC236}">
                <a16:creationId xmlns:a16="http://schemas.microsoft.com/office/drawing/2014/main" id="{216E4EBD-403A-9679-C1CE-0369587FA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292" y="1797377"/>
            <a:ext cx="2053015" cy="2089991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1807D0F4-E1F7-D64F-0390-942731AA3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291" y="4022527"/>
            <a:ext cx="2053015" cy="2089991"/>
          </a:xfrm>
          <a:prstGeom prst="rect">
            <a:avLst/>
          </a:prstGeom>
        </p:spPr>
      </p:pic>
      <p:pic>
        <p:nvPicPr>
          <p:cNvPr id="187" name="Graphic 186">
            <a:extLst>
              <a:ext uri="{FF2B5EF4-FFF2-40B4-BE49-F238E27FC236}">
                <a16:creationId xmlns:a16="http://schemas.microsoft.com/office/drawing/2014/main" id="{732CD947-84ED-420A-4758-E8A8DEC67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4122" y="4022527"/>
            <a:ext cx="2053015" cy="2089991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3F951482-9164-E93F-CC78-EC0DB3A6D07A}"/>
              </a:ext>
            </a:extLst>
          </p:cNvPr>
          <p:cNvSpPr txBox="1"/>
          <p:nvPr/>
        </p:nvSpPr>
        <p:spPr>
          <a:xfrm>
            <a:off x="1779505" y="602867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9CB2D5E-D094-7D15-47AA-39CA1F7E0529}"/>
              </a:ext>
            </a:extLst>
          </p:cNvPr>
          <p:cNvSpPr txBox="1"/>
          <p:nvPr/>
        </p:nvSpPr>
        <p:spPr>
          <a:xfrm>
            <a:off x="4179060" y="602867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A283B97-5397-CA7A-C7B7-2DC04A408977}"/>
              </a:ext>
            </a:extLst>
          </p:cNvPr>
          <p:cNvSpPr txBox="1"/>
          <p:nvPr/>
        </p:nvSpPr>
        <p:spPr>
          <a:xfrm>
            <a:off x="436944" y="473436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E71F36D-81BA-6458-833F-4A3F7CF6FD94}"/>
              </a:ext>
            </a:extLst>
          </p:cNvPr>
          <p:cNvSpPr txBox="1"/>
          <p:nvPr/>
        </p:nvSpPr>
        <p:spPr>
          <a:xfrm>
            <a:off x="5392852" y="473436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AD7E7F3-D474-CB88-6C5C-5D96DCC23B8D}"/>
              </a:ext>
            </a:extLst>
          </p:cNvPr>
          <p:cNvSpPr txBox="1"/>
          <p:nvPr/>
        </p:nvSpPr>
        <p:spPr>
          <a:xfrm>
            <a:off x="436944" y="2601353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5AA6E51-0635-CE74-1CB3-A680C4CC61C9}"/>
              </a:ext>
            </a:extLst>
          </p:cNvPr>
          <p:cNvSpPr txBox="1"/>
          <p:nvPr/>
        </p:nvSpPr>
        <p:spPr>
          <a:xfrm>
            <a:off x="2830735" y="6001493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456F255-119E-F8DA-7E2D-4C96585087B3}"/>
              </a:ext>
            </a:extLst>
          </p:cNvPr>
          <p:cNvSpPr txBox="1"/>
          <p:nvPr/>
        </p:nvSpPr>
        <p:spPr>
          <a:xfrm>
            <a:off x="769394" y="599740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A721432-7CB8-65BA-486C-C4AE304A53B5}"/>
              </a:ext>
            </a:extLst>
          </p:cNvPr>
          <p:cNvSpPr txBox="1"/>
          <p:nvPr/>
        </p:nvSpPr>
        <p:spPr>
          <a:xfrm>
            <a:off x="5189176" y="5997153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08D967C-819C-973B-40E3-D062B7C9527A}"/>
              </a:ext>
            </a:extLst>
          </p:cNvPr>
          <p:cNvSpPr txBox="1"/>
          <p:nvPr/>
        </p:nvSpPr>
        <p:spPr>
          <a:xfrm>
            <a:off x="3127836" y="599306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942BD20-35B7-EFDE-1B5F-080A448890EB}"/>
              </a:ext>
            </a:extLst>
          </p:cNvPr>
          <p:cNvSpPr txBox="1"/>
          <p:nvPr/>
        </p:nvSpPr>
        <p:spPr>
          <a:xfrm>
            <a:off x="5409325" y="372309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425E8766-59FF-F491-C594-55ED78A6AA74}"/>
              </a:ext>
            </a:extLst>
          </p:cNvPr>
          <p:cNvSpPr txBox="1"/>
          <p:nvPr/>
        </p:nvSpPr>
        <p:spPr>
          <a:xfrm>
            <a:off x="5352872" y="579282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F216F52-76A5-A3AD-1C91-3AA5D1DDD6D9}"/>
              </a:ext>
            </a:extLst>
          </p:cNvPr>
          <p:cNvSpPr txBox="1"/>
          <p:nvPr/>
        </p:nvSpPr>
        <p:spPr>
          <a:xfrm>
            <a:off x="610790" y="3789595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0B46EC3-1FA2-9066-0E6B-095FEA9AF258}"/>
              </a:ext>
            </a:extLst>
          </p:cNvPr>
          <p:cNvSpPr txBox="1"/>
          <p:nvPr/>
        </p:nvSpPr>
        <p:spPr>
          <a:xfrm>
            <a:off x="554337" y="5859325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978D3DF-42B6-EA69-9566-72E413DE9663}"/>
              </a:ext>
            </a:extLst>
          </p:cNvPr>
          <p:cNvSpPr txBox="1"/>
          <p:nvPr/>
        </p:nvSpPr>
        <p:spPr>
          <a:xfrm>
            <a:off x="606751" y="151760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848FEA6-EDB9-0EAB-5350-0644186ABED4}"/>
              </a:ext>
            </a:extLst>
          </p:cNvPr>
          <p:cNvSpPr txBox="1"/>
          <p:nvPr/>
        </p:nvSpPr>
        <p:spPr>
          <a:xfrm>
            <a:off x="550298" y="358733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E9D6104-5B6F-8F11-6900-1A41F9A90DB6}"/>
              </a:ext>
            </a:extLst>
          </p:cNvPr>
          <p:cNvCxnSpPr>
            <a:cxnSpLocks/>
          </p:cNvCxnSpPr>
          <p:nvPr/>
        </p:nvCxnSpPr>
        <p:spPr>
          <a:xfrm>
            <a:off x="929289" y="2829511"/>
            <a:ext cx="205301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01199E72-1C60-E160-C132-56C7EA2FEBDF}"/>
              </a:ext>
            </a:extLst>
          </p:cNvPr>
          <p:cNvCxnSpPr>
            <a:cxnSpLocks/>
            <a:endCxn id="185" idx="0"/>
          </p:cNvCxnSpPr>
          <p:nvPr/>
        </p:nvCxnSpPr>
        <p:spPr>
          <a:xfrm flipH="1" flipV="1">
            <a:off x="1955799" y="1797377"/>
            <a:ext cx="12113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9EF0D30-3E80-1668-2056-F0EB55573440}"/>
              </a:ext>
            </a:extLst>
          </p:cNvPr>
          <p:cNvCxnSpPr>
            <a:cxnSpLocks/>
            <a:stCxn id="186" idx="1"/>
            <a:endCxn id="186" idx="3"/>
          </p:cNvCxnSpPr>
          <p:nvPr/>
        </p:nvCxnSpPr>
        <p:spPr>
          <a:xfrm>
            <a:off x="929291" y="5067522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CFBA4ED4-C7C6-AB98-ACC9-1DED14453EC9}"/>
              </a:ext>
            </a:extLst>
          </p:cNvPr>
          <p:cNvCxnSpPr>
            <a:cxnSpLocks/>
            <a:stCxn id="186" idx="2"/>
            <a:endCxn id="186" idx="0"/>
          </p:cNvCxnSpPr>
          <p:nvPr/>
        </p:nvCxnSpPr>
        <p:spPr>
          <a:xfrm flipV="1">
            <a:off x="1955798" y="4022527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35706EF9-75C6-F267-E872-DA87D66822D5}"/>
              </a:ext>
            </a:extLst>
          </p:cNvPr>
          <p:cNvCxnSpPr>
            <a:cxnSpLocks/>
            <a:stCxn id="187" idx="1"/>
          </p:cNvCxnSpPr>
          <p:nvPr/>
        </p:nvCxnSpPr>
        <p:spPr>
          <a:xfrm>
            <a:off x="3304122" y="5067522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FA337CA0-7C9A-C769-F2E9-087F06DC3758}"/>
              </a:ext>
            </a:extLst>
          </p:cNvPr>
          <p:cNvCxnSpPr>
            <a:cxnSpLocks/>
            <a:endCxn id="187" idx="0"/>
          </p:cNvCxnSpPr>
          <p:nvPr/>
        </p:nvCxnSpPr>
        <p:spPr>
          <a:xfrm flipV="1">
            <a:off x="4330630" y="4022527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55B5C3C-7013-4549-DAE6-7BBF8B580AEF}"/>
              </a:ext>
            </a:extLst>
          </p:cNvPr>
          <p:cNvCxnSpPr>
            <a:cxnSpLocks/>
          </p:cNvCxnSpPr>
          <p:nvPr/>
        </p:nvCxnSpPr>
        <p:spPr>
          <a:xfrm>
            <a:off x="929291" y="1816936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BB7E47C-FA39-9D27-E7AE-0264A53E8D8D}"/>
              </a:ext>
            </a:extLst>
          </p:cNvPr>
          <p:cNvCxnSpPr>
            <a:cxnSpLocks/>
          </p:cNvCxnSpPr>
          <p:nvPr/>
        </p:nvCxnSpPr>
        <p:spPr>
          <a:xfrm>
            <a:off x="929291" y="1899162"/>
            <a:ext cx="0" cy="1890433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0A5CCF3D-7662-A878-C419-54909CEDB5D9}"/>
              </a:ext>
            </a:extLst>
          </p:cNvPr>
          <p:cNvCxnSpPr>
            <a:cxnSpLocks/>
          </p:cNvCxnSpPr>
          <p:nvPr/>
        </p:nvCxnSpPr>
        <p:spPr>
          <a:xfrm flipV="1">
            <a:off x="959333" y="4048996"/>
            <a:ext cx="0" cy="197176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DFA9BEE-3DA2-C647-D8A2-38E69DE59E23}"/>
              </a:ext>
            </a:extLst>
          </p:cNvPr>
          <p:cNvCxnSpPr>
            <a:cxnSpLocks/>
          </p:cNvCxnSpPr>
          <p:nvPr/>
        </p:nvCxnSpPr>
        <p:spPr>
          <a:xfrm>
            <a:off x="929291" y="6112518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5A983EA-973E-141C-F235-9108640D4215}"/>
              </a:ext>
            </a:extLst>
          </p:cNvPr>
          <p:cNvCxnSpPr>
            <a:cxnSpLocks/>
          </p:cNvCxnSpPr>
          <p:nvPr/>
        </p:nvCxnSpPr>
        <p:spPr>
          <a:xfrm flipH="1">
            <a:off x="3304123" y="6118743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146ECF64-D76B-717D-69A6-795A52C6F827}"/>
              </a:ext>
            </a:extLst>
          </p:cNvPr>
          <p:cNvCxnSpPr>
            <a:cxnSpLocks/>
          </p:cNvCxnSpPr>
          <p:nvPr/>
        </p:nvCxnSpPr>
        <p:spPr>
          <a:xfrm flipV="1">
            <a:off x="5342692" y="4022527"/>
            <a:ext cx="0" cy="2052662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E94C8764-F83C-770A-3E98-07F285C5FF96}"/>
              </a:ext>
            </a:extLst>
          </p:cNvPr>
          <p:cNvSpPr txBox="1"/>
          <p:nvPr/>
        </p:nvSpPr>
        <p:spPr>
          <a:xfrm>
            <a:off x="1779505" y="143749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F948969-7A4B-A9DA-2176-A814E190BA4E}"/>
              </a:ext>
            </a:extLst>
          </p:cNvPr>
          <p:cNvSpPr txBox="1"/>
          <p:nvPr/>
        </p:nvSpPr>
        <p:spPr>
          <a:xfrm>
            <a:off x="2830735" y="144597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20A7F64-51DF-3983-F415-D58A5B4C52F9}"/>
              </a:ext>
            </a:extLst>
          </p:cNvPr>
          <p:cNvSpPr txBox="1"/>
          <p:nvPr/>
        </p:nvSpPr>
        <p:spPr>
          <a:xfrm>
            <a:off x="769394" y="1441885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17F44927-D3DA-C3B2-D213-0A293954C87E}"/>
              </a:ext>
            </a:extLst>
          </p:cNvPr>
          <p:cNvSpPr txBox="1"/>
          <p:nvPr/>
        </p:nvSpPr>
        <p:spPr>
          <a:xfrm>
            <a:off x="810835" y="1032925"/>
            <a:ext cx="2832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World Coordinate System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87CF44AA-D408-0788-77A1-10A4A53C45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9348" y="4992813"/>
            <a:ext cx="152400" cy="1397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C481B845-9484-07B3-0CC3-7FF1D2748B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43988" y="5002673"/>
            <a:ext cx="152400" cy="13970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BEE2338D-6B7A-11F1-E1B0-51BA75117B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79348" y="2753311"/>
            <a:ext cx="152400" cy="152400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21AFE794-4449-1917-0F55-62D94341E50A}"/>
              </a:ext>
            </a:extLst>
          </p:cNvPr>
          <p:cNvSpPr/>
          <p:nvPr/>
        </p:nvSpPr>
        <p:spPr>
          <a:xfrm>
            <a:off x="2694878" y="2146520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E7C778F-380C-A451-7E73-D19708D937AC}"/>
              </a:ext>
            </a:extLst>
          </p:cNvPr>
          <p:cNvSpPr/>
          <p:nvPr/>
        </p:nvSpPr>
        <p:spPr>
          <a:xfrm>
            <a:off x="2698753" y="4596960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5E24BE4-14E7-78C1-F99E-818E2AA4C4D3}"/>
              </a:ext>
            </a:extLst>
          </p:cNvPr>
          <p:cNvSpPr/>
          <p:nvPr/>
        </p:nvSpPr>
        <p:spPr>
          <a:xfrm>
            <a:off x="4859624" y="4576620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95EC2ED-D69A-15B7-C429-523B211ECA4D}"/>
              </a:ext>
            </a:extLst>
          </p:cNvPr>
          <p:cNvSpPr txBox="1"/>
          <p:nvPr/>
        </p:nvSpPr>
        <p:spPr>
          <a:xfrm>
            <a:off x="3100757" y="1656882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30000"/>
              <a:t>W</a:t>
            </a:r>
            <a:r>
              <a:rPr lang="en-US" sz="2000"/>
              <a:t>P = (4, -3, 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469480-64EB-5FA7-72B8-7F3CDEA42253}"/>
              </a:ext>
            </a:extLst>
          </p:cNvPr>
          <p:cNvSpPr txBox="1"/>
          <p:nvPr/>
        </p:nvSpPr>
        <p:spPr>
          <a:xfrm>
            <a:off x="3098442" y="3358651"/>
            <a:ext cx="2741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30000"/>
              <a:t>W</a:t>
            </a:r>
            <a:r>
              <a:rPr lang="en-US" sz="2000"/>
              <a:t>C</a:t>
            </a:r>
            <a:r>
              <a:rPr lang="en-US" sz="2000" baseline="-25000"/>
              <a:t>1</a:t>
            </a:r>
            <a:r>
              <a:rPr lang="en-US" sz="2000"/>
              <a:t> = (____, ____, ____)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3BC3BD-C888-2087-36A8-C58EBD83BF5D}"/>
              </a:ext>
            </a:extLst>
          </p:cNvPr>
          <p:cNvSpPr txBox="1"/>
          <p:nvPr/>
        </p:nvSpPr>
        <p:spPr>
          <a:xfrm>
            <a:off x="3082465" y="2178553"/>
            <a:ext cx="1591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30000"/>
              <a:t>W</a:t>
            </a:r>
            <a:r>
              <a:rPr lang="en-US" sz="2000"/>
              <a:t>C</a:t>
            </a:r>
            <a:r>
              <a:rPr lang="en-US" sz="2000" baseline="-25000"/>
              <a:t>0</a:t>
            </a:r>
            <a:r>
              <a:rPr lang="en-US" sz="2000"/>
              <a:t> = (0, 0, 0)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2AA2DE8-4E8B-0EC2-647A-5A4A371E8F20}"/>
              </a:ext>
            </a:extLst>
          </p:cNvPr>
          <p:cNvSpPr txBox="1"/>
          <p:nvPr/>
        </p:nvSpPr>
        <p:spPr>
          <a:xfrm>
            <a:off x="1569635" y="470851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DC30B7C-9BCF-0184-5221-56A72F8EF8E2}"/>
              </a:ext>
            </a:extLst>
          </p:cNvPr>
          <p:cNvSpPr txBox="1"/>
          <p:nvPr/>
        </p:nvSpPr>
        <p:spPr>
          <a:xfrm>
            <a:off x="2467175" y="440162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CE07E730-5DC0-F038-7314-910F354EA50E}"/>
              </a:ext>
            </a:extLst>
          </p:cNvPr>
          <p:cNvSpPr txBox="1"/>
          <p:nvPr/>
        </p:nvSpPr>
        <p:spPr>
          <a:xfrm>
            <a:off x="3089731" y="2755619"/>
            <a:ext cx="2523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>
                <a:solidFill>
                  <a:srgbClr val="202124"/>
                </a:solidFill>
                <a:latin typeface="Google Sans"/>
              </a:rPr>
              <a:t>t</a:t>
            </a:r>
            <a:r>
              <a:rPr lang="en-US" sz="2000" baseline="-25000" err="1">
                <a:solidFill>
                  <a:srgbClr val="202124"/>
                </a:solidFill>
                <a:latin typeface="Google Sans"/>
              </a:rPr>
              <a:t>c</a:t>
            </a:r>
            <a:r>
              <a:rPr lang="en-US" sz="2000"/>
              <a:t> = (____, ____, ____)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FF95953-D9F3-4BBB-B80B-6A61859E3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9796" y="1743724"/>
            <a:ext cx="2053015" cy="208999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B5491D08-2FDD-2F68-52F5-B162A1E54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9795" y="3968874"/>
            <a:ext cx="2053015" cy="208999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8C65AAB-BE96-D443-88B0-18906AD35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4626" y="3968874"/>
            <a:ext cx="2053015" cy="20899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5C41DD-307D-388F-5450-C772EFB78E15}"/>
              </a:ext>
            </a:extLst>
          </p:cNvPr>
          <p:cNvSpPr txBox="1"/>
          <p:nvPr/>
        </p:nvSpPr>
        <p:spPr>
          <a:xfrm>
            <a:off x="7640009" y="597502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CB34E-3AF1-7279-F7C2-1F1E0FB8D865}"/>
              </a:ext>
            </a:extLst>
          </p:cNvPr>
          <p:cNvSpPr txBox="1"/>
          <p:nvPr/>
        </p:nvSpPr>
        <p:spPr>
          <a:xfrm>
            <a:off x="10039564" y="597502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4BB03E-9D28-4BFA-829B-73B3DDA140EF}"/>
              </a:ext>
            </a:extLst>
          </p:cNvPr>
          <p:cNvSpPr txBox="1"/>
          <p:nvPr/>
        </p:nvSpPr>
        <p:spPr>
          <a:xfrm>
            <a:off x="6297448" y="468070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69AF47-721B-A435-375D-A6F238D11D57}"/>
              </a:ext>
            </a:extLst>
          </p:cNvPr>
          <p:cNvSpPr txBox="1"/>
          <p:nvPr/>
        </p:nvSpPr>
        <p:spPr>
          <a:xfrm>
            <a:off x="11253356" y="468070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CD1CC3-22D8-C305-378B-C19EFE72CC18}"/>
              </a:ext>
            </a:extLst>
          </p:cNvPr>
          <p:cNvSpPr txBox="1"/>
          <p:nvPr/>
        </p:nvSpPr>
        <p:spPr>
          <a:xfrm>
            <a:off x="6297448" y="2547700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AC82BF-F780-4F00-E449-E50BC94E05D0}"/>
              </a:ext>
            </a:extLst>
          </p:cNvPr>
          <p:cNvSpPr txBox="1"/>
          <p:nvPr/>
        </p:nvSpPr>
        <p:spPr>
          <a:xfrm>
            <a:off x="8691239" y="5947840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C510A3-4DD7-6B0B-3610-D40A09531185}"/>
              </a:ext>
            </a:extLst>
          </p:cNvPr>
          <p:cNvSpPr txBox="1"/>
          <p:nvPr/>
        </p:nvSpPr>
        <p:spPr>
          <a:xfrm>
            <a:off x="6629898" y="594375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54FCB-4239-C247-602F-475D10D1247E}"/>
              </a:ext>
            </a:extLst>
          </p:cNvPr>
          <p:cNvSpPr txBox="1"/>
          <p:nvPr/>
        </p:nvSpPr>
        <p:spPr>
          <a:xfrm>
            <a:off x="11049680" y="5943500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769C4D-8129-2F54-75E0-7D1B79A5B412}"/>
              </a:ext>
            </a:extLst>
          </p:cNvPr>
          <p:cNvSpPr txBox="1"/>
          <p:nvPr/>
        </p:nvSpPr>
        <p:spPr>
          <a:xfrm>
            <a:off x="8988340" y="593941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679093-0258-40F7-261D-9445328D726C}"/>
              </a:ext>
            </a:extLst>
          </p:cNvPr>
          <p:cNvSpPr txBox="1"/>
          <p:nvPr/>
        </p:nvSpPr>
        <p:spPr>
          <a:xfrm>
            <a:off x="11269829" y="366943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2DACCB-22CA-9BCF-F36C-FB1F3145DFC8}"/>
              </a:ext>
            </a:extLst>
          </p:cNvPr>
          <p:cNvSpPr txBox="1"/>
          <p:nvPr/>
        </p:nvSpPr>
        <p:spPr>
          <a:xfrm>
            <a:off x="11213376" y="573916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E1256A-57E4-F7F3-D50A-6020BE983BDB}"/>
              </a:ext>
            </a:extLst>
          </p:cNvPr>
          <p:cNvSpPr txBox="1"/>
          <p:nvPr/>
        </p:nvSpPr>
        <p:spPr>
          <a:xfrm>
            <a:off x="6471294" y="373594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9C8908-B9DF-42F7-93CC-EFCC8A556646}"/>
              </a:ext>
            </a:extLst>
          </p:cNvPr>
          <p:cNvSpPr txBox="1"/>
          <p:nvPr/>
        </p:nvSpPr>
        <p:spPr>
          <a:xfrm>
            <a:off x="6414841" y="580567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6EBA63-E63D-7325-BBCF-8DB7DEE6AEEA}"/>
              </a:ext>
            </a:extLst>
          </p:cNvPr>
          <p:cNvSpPr txBox="1"/>
          <p:nvPr/>
        </p:nvSpPr>
        <p:spPr>
          <a:xfrm>
            <a:off x="6467255" y="146394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796C4A-9571-3CE7-9948-F6DD2AB28BCD}"/>
              </a:ext>
            </a:extLst>
          </p:cNvPr>
          <p:cNvSpPr txBox="1"/>
          <p:nvPr/>
        </p:nvSpPr>
        <p:spPr>
          <a:xfrm>
            <a:off x="6410802" y="353367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1CC71A-50AF-ACDC-2FB1-B542F2B7A4F3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6789796" y="2788720"/>
            <a:ext cx="205301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79D066-BA3A-13A4-8C27-F5F02BEEC4C3}"/>
              </a:ext>
            </a:extLst>
          </p:cNvPr>
          <p:cNvCxnSpPr>
            <a:cxnSpLocks/>
            <a:endCxn id="3" idx="0"/>
          </p:cNvCxnSpPr>
          <p:nvPr/>
        </p:nvCxnSpPr>
        <p:spPr>
          <a:xfrm flipH="1" flipV="1">
            <a:off x="7816303" y="1743724"/>
            <a:ext cx="12113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F6D8DD-A30B-F4C7-B99D-BEEF0979E24F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6789795" y="5013869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8474EC-D5B7-EC25-6C62-8BFDA2319127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flipV="1">
            <a:off x="7816302" y="3968874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F829B4-99F9-068B-153A-D16052BE1D3F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9164626" y="5013869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42F3C0-3495-A4D9-3B1D-3C9E6B91531E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10191134" y="3968874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AC2D01-5C57-7D60-8A85-5E1D36C12078}"/>
              </a:ext>
            </a:extLst>
          </p:cNvPr>
          <p:cNvCxnSpPr>
            <a:cxnSpLocks/>
          </p:cNvCxnSpPr>
          <p:nvPr/>
        </p:nvCxnSpPr>
        <p:spPr>
          <a:xfrm>
            <a:off x="6789795" y="1763283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808AD60-9434-496D-BA2C-13A498BADF49}"/>
              </a:ext>
            </a:extLst>
          </p:cNvPr>
          <p:cNvCxnSpPr>
            <a:cxnSpLocks/>
          </p:cNvCxnSpPr>
          <p:nvPr/>
        </p:nvCxnSpPr>
        <p:spPr>
          <a:xfrm flipV="1">
            <a:off x="6789795" y="1845509"/>
            <a:ext cx="0" cy="1890433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B831716-3804-9159-5180-A45DAA6EE722}"/>
              </a:ext>
            </a:extLst>
          </p:cNvPr>
          <p:cNvCxnSpPr>
            <a:cxnSpLocks/>
          </p:cNvCxnSpPr>
          <p:nvPr/>
        </p:nvCxnSpPr>
        <p:spPr>
          <a:xfrm flipV="1">
            <a:off x="6790962" y="3995343"/>
            <a:ext cx="0" cy="197176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EC19EC-00A6-DB89-AC9C-3030455F807F}"/>
              </a:ext>
            </a:extLst>
          </p:cNvPr>
          <p:cNvCxnSpPr>
            <a:cxnSpLocks/>
          </p:cNvCxnSpPr>
          <p:nvPr/>
        </p:nvCxnSpPr>
        <p:spPr>
          <a:xfrm>
            <a:off x="6789795" y="6058865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FBC1E33-938C-101C-3B4B-B33D29B13177}"/>
              </a:ext>
            </a:extLst>
          </p:cNvPr>
          <p:cNvCxnSpPr>
            <a:cxnSpLocks/>
          </p:cNvCxnSpPr>
          <p:nvPr/>
        </p:nvCxnSpPr>
        <p:spPr>
          <a:xfrm>
            <a:off x="9164627" y="6065090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56EBF8-6F10-9753-F484-2152EEB90F4B}"/>
              </a:ext>
            </a:extLst>
          </p:cNvPr>
          <p:cNvCxnSpPr>
            <a:cxnSpLocks/>
          </p:cNvCxnSpPr>
          <p:nvPr/>
        </p:nvCxnSpPr>
        <p:spPr>
          <a:xfrm flipV="1">
            <a:off x="11203196" y="3968874"/>
            <a:ext cx="0" cy="2052662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DD5359-F9E8-2FC6-4E9E-81F3852C2FEF}"/>
              </a:ext>
            </a:extLst>
          </p:cNvPr>
          <p:cNvSpPr txBox="1"/>
          <p:nvPr/>
        </p:nvSpPr>
        <p:spPr>
          <a:xfrm>
            <a:off x="7640009" y="138384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99F262-4781-8496-0A71-12F0F46D3871}"/>
              </a:ext>
            </a:extLst>
          </p:cNvPr>
          <p:cNvSpPr txBox="1"/>
          <p:nvPr/>
        </p:nvSpPr>
        <p:spPr>
          <a:xfrm>
            <a:off x="8691239" y="139231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93E02F-93AE-F92C-1959-ADC38E303291}"/>
              </a:ext>
            </a:extLst>
          </p:cNvPr>
          <p:cNvSpPr txBox="1"/>
          <p:nvPr/>
        </p:nvSpPr>
        <p:spPr>
          <a:xfrm>
            <a:off x="6629898" y="138823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AE2B15-F3F0-EB1B-9A82-5A989E53BD4B}"/>
              </a:ext>
            </a:extLst>
          </p:cNvPr>
          <p:cNvSpPr txBox="1"/>
          <p:nvPr/>
        </p:nvSpPr>
        <p:spPr>
          <a:xfrm>
            <a:off x="6654106" y="1028367"/>
            <a:ext cx="2998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Camera Coordinate System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C782D42A-C167-740E-B84F-D8FF175566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52216" y="2718869"/>
            <a:ext cx="152400" cy="1397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1A7448B1-9AD8-DA11-9604-10FF9A3E38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0114933" y="4934069"/>
            <a:ext cx="152400" cy="1397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C1FE0E91-F4A8-5779-A40F-09DC02ADA3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45289" y="4944019"/>
            <a:ext cx="139700" cy="1397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6B29CB9-2BA8-60EA-CFD1-22F6AE8EA51B}"/>
              </a:ext>
            </a:extLst>
          </p:cNvPr>
          <p:cNvSpPr txBox="1"/>
          <p:nvPr/>
        </p:nvSpPr>
        <p:spPr>
          <a:xfrm>
            <a:off x="9033762" y="1672780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30000"/>
              <a:t>C0</a:t>
            </a:r>
            <a:r>
              <a:rPr lang="en-US" sz="2000"/>
              <a:t>P = (4, -3, 2)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8799B62-1625-204E-55AA-C7CFDB4E2497}"/>
              </a:ext>
            </a:extLst>
          </p:cNvPr>
          <p:cNvSpPr/>
          <p:nvPr/>
        </p:nvSpPr>
        <p:spPr>
          <a:xfrm>
            <a:off x="8557374" y="2287981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623A50D-4509-0F7A-0A2D-9386739813B1}"/>
              </a:ext>
            </a:extLst>
          </p:cNvPr>
          <p:cNvSpPr/>
          <p:nvPr/>
        </p:nvSpPr>
        <p:spPr>
          <a:xfrm>
            <a:off x="8567637" y="5559221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E342396-56E2-378A-9547-B79B3C167D1E}"/>
              </a:ext>
            </a:extLst>
          </p:cNvPr>
          <p:cNvSpPr/>
          <p:nvPr/>
        </p:nvSpPr>
        <p:spPr>
          <a:xfrm>
            <a:off x="10526532" y="5573222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564C6FD-1409-A54E-68EC-E43E20FBB5FB}"/>
              </a:ext>
            </a:extLst>
          </p:cNvPr>
          <p:cNvSpPr txBox="1"/>
          <p:nvPr/>
        </p:nvSpPr>
        <p:spPr>
          <a:xfrm>
            <a:off x="8983589" y="3159297"/>
            <a:ext cx="2680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30000">
                <a:solidFill>
                  <a:srgbClr val="FF0000"/>
                </a:solidFill>
              </a:rPr>
              <a:t>C1</a:t>
            </a:r>
            <a:r>
              <a:rPr lang="en-US" sz="2000">
                <a:solidFill>
                  <a:srgbClr val="FF0000"/>
                </a:solidFill>
              </a:rPr>
              <a:t>P</a:t>
            </a:r>
            <a:r>
              <a:rPr lang="en-US" sz="2000" b="1">
                <a:solidFill>
                  <a:srgbClr val="FF0000"/>
                </a:solidFill>
              </a:rPr>
              <a:t> </a:t>
            </a:r>
            <a:r>
              <a:rPr lang="en-US" sz="2000"/>
              <a:t>= (____, ____, ____)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78652AAD-3EA5-C9EE-62D8-20A6CE8D6D6E}"/>
              </a:ext>
            </a:extLst>
          </p:cNvPr>
          <p:cNvSpPr txBox="1"/>
          <p:nvPr/>
        </p:nvSpPr>
        <p:spPr>
          <a:xfrm>
            <a:off x="8527880" y="5259463"/>
            <a:ext cx="518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aseline="30000"/>
              <a:t>C0</a:t>
            </a:r>
            <a:r>
              <a:rPr lang="en-US" sz="2000"/>
              <a:t>P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0D479FEB-1139-FF6B-C2BB-6597747FE111}"/>
              </a:ext>
            </a:extLst>
          </p:cNvPr>
          <p:cNvSpPr txBox="1"/>
          <p:nvPr/>
        </p:nvSpPr>
        <p:spPr>
          <a:xfrm>
            <a:off x="8966953" y="2503103"/>
            <a:ext cx="2589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err="1">
                <a:solidFill>
                  <a:srgbClr val="202124"/>
                </a:solidFill>
                <a:latin typeface="Google Sans"/>
              </a:rPr>
              <a:t>t</a:t>
            </a:r>
            <a:r>
              <a:rPr lang="en-US" sz="2000" baseline="-25000" err="1">
                <a:solidFill>
                  <a:srgbClr val="202124"/>
                </a:solidFill>
                <a:latin typeface="Google Sans"/>
              </a:rPr>
              <a:t>p</a:t>
            </a:r>
            <a:r>
              <a:rPr lang="en-US" sz="2000"/>
              <a:t> = (____, ____, ____)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7F5F95D-211D-BFF3-08F5-4FC538CA529D}"/>
              </a:ext>
            </a:extLst>
          </p:cNvPr>
          <p:cNvSpPr/>
          <p:nvPr/>
        </p:nvSpPr>
        <p:spPr>
          <a:xfrm>
            <a:off x="8164157" y="5357045"/>
            <a:ext cx="135210" cy="13740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88EF6A-F4AB-A4B3-035F-E5F220AEAB50}"/>
              </a:ext>
            </a:extLst>
          </p:cNvPr>
          <p:cNvSpPr/>
          <p:nvPr/>
        </p:nvSpPr>
        <p:spPr>
          <a:xfrm>
            <a:off x="8153362" y="2933529"/>
            <a:ext cx="135210" cy="13740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B779BB-C935-5959-3014-2015AC51BD25}"/>
              </a:ext>
            </a:extLst>
          </p:cNvPr>
          <p:cNvSpPr/>
          <p:nvPr/>
        </p:nvSpPr>
        <p:spPr>
          <a:xfrm>
            <a:off x="9911561" y="5357045"/>
            <a:ext cx="135210" cy="13740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80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3">
            <a:extLst>
              <a:ext uri="{FF2B5EF4-FFF2-40B4-BE49-F238E27FC236}">
                <a16:creationId xmlns:a16="http://schemas.microsoft.com/office/drawing/2014/main" id="{2F4AFD86-FBE3-07B1-C7FC-94FB7C03F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257702"/>
              </p:ext>
            </p:extLst>
          </p:nvPr>
        </p:nvGraphicFramePr>
        <p:xfrm>
          <a:off x="2391089" y="3932555"/>
          <a:ext cx="256032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576624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03162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0E719F7-9E34-1F82-77D7-F20BEA358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404682"/>
              </p:ext>
            </p:extLst>
          </p:nvPr>
        </p:nvGraphicFramePr>
        <p:xfrm>
          <a:off x="5101901" y="1236487"/>
          <a:ext cx="256032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15883209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145204839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DBEB474-DAAF-4BF3-4439-5C443A8BB7B6}"/>
              </a:ext>
            </a:extLst>
          </p:cNvPr>
          <p:cNvSpPr txBox="1"/>
          <p:nvPr/>
        </p:nvSpPr>
        <p:spPr>
          <a:xfrm>
            <a:off x="2306197" y="3157130"/>
            <a:ext cx="1158682" cy="543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aseline="-25000" err="1"/>
              <a:t>Tp</a:t>
            </a:r>
            <a:endParaRPr lang="en-US" sz="4400" baseline="-2500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E1A338C-163D-02A1-B7A2-C152479FE0E6}"/>
              </a:ext>
            </a:extLst>
          </p:cNvPr>
          <p:cNvGraphicFramePr>
            <a:graphicFrameLocks noGrp="1"/>
          </p:cNvGraphicFramePr>
          <p:nvPr/>
        </p:nvGraphicFramePr>
        <p:xfrm>
          <a:off x="5111527" y="3916574"/>
          <a:ext cx="256032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89060379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319624468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6E46F932-9C7A-A006-9D3F-A5A4C647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/>
              <a:t>Calculate camera’s movement: Tc = (___, ___, ___) </a:t>
            </a:r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D9A2E722-33D4-DC3E-856D-FCDDF7D190D5}"/>
              </a:ext>
            </a:extLst>
          </p:cNvPr>
          <p:cNvGraphicFramePr>
            <a:graphicFrameLocks noGrp="1"/>
          </p:cNvGraphicFramePr>
          <p:nvPr/>
        </p:nvGraphicFramePr>
        <p:xfrm>
          <a:off x="5101901" y="797078"/>
          <a:ext cx="25603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1257462048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14829257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1932647161"/>
                    </a:ext>
                  </a:extLst>
                </a:gridCol>
              </a:tblGrid>
              <a:tr h="213802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3348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319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3">
            <a:extLst>
              <a:ext uri="{FF2B5EF4-FFF2-40B4-BE49-F238E27FC236}">
                <a16:creationId xmlns:a16="http://schemas.microsoft.com/office/drawing/2014/main" id="{2F4AFD86-FBE3-07B1-C7FC-94FB7C03F640}"/>
              </a:ext>
            </a:extLst>
          </p:cNvPr>
          <p:cNvGraphicFramePr>
            <a:graphicFrameLocks noGrp="1"/>
          </p:cNvGraphicFramePr>
          <p:nvPr/>
        </p:nvGraphicFramePr>
        <p:xfrm>
          <a:off x="2391089" y="3932555"/>
          <a:ext cx="256032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576624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03162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0E719F7-9E34-1F82-77D7-F20BEA358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456874"/>
              </p:ext>
            </p:extLst>
          </p:nvPr>
        </p:nvGraphicFramePr>
        <p:xfrm>
          <a:off x="5101900" y="1236487"/>
          <a:ext cx="4540865" cy="2162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8173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  <a:gridCol w="908173">
                  <a:extLst>
                    <a:ext uri="{9D8B030D-6E8A-4147-A177-3AD203B41FA5}">
                      <a16:colId xmlns:a16="http://schemas.microsoft.com/office/drawing/2014/main" val="2158832099"/>
                    </a:ext>
                  </a:extLst>
                </a:gridCol>
                <a:gridCol w="908173">
                  <a:extLst>
                    <a:ext uri="{9D8B030D-6E8A-4147-A177-3AD203B41FA5}">
                      <a16:colId xmlns:a16="http://schemas.microsoft.com/office/drawing/2014/main" val="1452048393"/>
                    </a:ext>
                  </a:extLst>
                </a:gridCol>
                <a:gridCol w="908173">
                  <a:extLst>
                    <a:ext uri="{9D8B030D-6E8A-4147-A177-3AD203B41FA5}">
                      <a16:colId xmlns:a16="http://schemas.microsoft.com/office/drawing/2014/main" val="2862627337"/>
                    </a:ext>
                  </a:extLst>
                </a:gridCol>
                <a:gridCol w="908173">
                  <a:extLst>
                    <a:ext uri="{9D8B030D-6E8A-4147-A177-3AD203B41FA5}">
                      <a16:colId xmlns:a16="http://schemas.microsoft.com/office/drawing/2014/main" val="1641419497"/>
                    </a:ext>
                  </a:extLst>
                </a:gridCol>
              </a:tblGrid>
              <a:tr h="540617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540617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540617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540617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DBEB474-DAAF-4BF3-4439-5C443A8BB7B6}"/>
              </a:ext>
            </a:extLst>
          </p:cNvPr>
          <p:cNvSpPr txBox="1"/>
          <p:nvPr/>
        </p:nvSpPr>
        <p:spPr>
          <a:xfrm>
            <a:off x="2306197" y="3157130"/>
            <a:ext cx="1158682" cy="543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aseline="-25000" err="1"/>
              <a:t>Tp</a:t>
            </a:r>
            <a:endParaRPr lang="en-US" sz="4400" baseline="-2500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E1A338C-163D-02A1-B7A2-C152479FE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813359"/>
              </p:ext>
            </p:extLst>
          </p:nvPr>
        </p:nvGraphicFramePr>
        <p:xfrm>
          <a:off x="5111527" y="3916574"/>
          <a:ext cx="4540865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8173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  <a:gridCol w="908173">
                  <a:extLst>
                    <a:ext uri="{9D8B030D-6E8A-4147-A177-3AD203B41FA5}">
                      <a16:colId xmlns:a16="http://schemas.microsoft.com/office/drawing/2014/main" val="890603799"/>
                    </a:ext>
                  </a:extLst>
                </a:gridCol>
                <a:gridCol w="908173">
                  <a:extLst>
                    <a:ext uri="{9D8B030D-6E8A-4147-A177-3AD203B41FA5}">
                      <a16:colId xmlns:a16="http://schemas.microsoft.com/office/drawing/2014/main" val="3196244686"/>
                    </a:ext>
                  </a:extLst>
                </a:gridCol>
                <a:gridCol w="908173">
                  <a:extLst>
                    <a:ext uri="{9D8B030D-6E8A-4147-A177-3AD203B41FA5}">
                      <a16:colId xmlns:a16="http://schemas.microsoft.com/office/drawing/2014/main" val="1777850098"/>
                    </a:ext>
                  </a:extLst>
                </a:gridCol>
                <a:gridCol w="908173">
                  <a:extLst>
                    <a:ext uri="{9D8B030D-6E8A-4147-A177-3AD203B41FA5}">
                      <a16:colId xmlns:a16="http://schemas.microsoft.com/office/drawing/2014/main" val="72163099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6E46F932-9C7A-A006-9D3F-A5A4C647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/>
              <a:t>Calculate camera’s movement: Tc = (___, ___, ___) </a:t>
            </a:r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D9A2E722-33D4-DC3E-856D-FCDDF7D19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137238"/>
              </p:ext>
            </p:extLst>
          </p:nvPr>
        </p:nvGraphicFramePr>
        <p:xfrm>
          <a:off x="5101901" y="797078"/>
          <a:ext cx="454086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8173">
                  <a:extLst>
                    <a:ext uri="{9D8B030D-6E8A-4147-A177-3AD203B41FA5}">
                      <a16:colId xmlns:a16="http://schemas.microsoft.com/office/drawing/2014/main" val="1257462048"/>
                    </a:ext>
                  </a:extLst>
                </a:gridCol>
                <a:gridCol w="908173">
                  <a:extLst>
                    <a:ext uri="{9D8B030D-6E8A-4147-A177-3AD203B41FA5}">
                      <a16:colId xmlns:a16="http://schemas.microsoft.com/office/drawing/2014/main" val="14829257"/>
                    </a:ext>
                  </a:extLst>
                </a:gridCol>
                <a:gridCol w="908173">
                  <a:extLst>
                    <a:ext uri="{9D8B030D-6E8A-4147-A177-3AD203B41FA5}">
                      <a16:colId xmlns:a16="http://schemas.microsoft.com/office/drawing/2014/main" val="1932647161"/>
                    </a:ext>
                  </a:extLst>
                </a:gridCol>
                <a:gridCol w="908173">
                  <a:extLst>
                    <a:ext uri="{9D8B030D-6E8A-4147-A177-3AD203B41FA5}">
                      <a16:colId xmlns:a16="http://schemas.microsoft.com/office/drawing/2014/main" val="2158765774"/>
                    </a:ext>
                  </a:extLst>
                </a:gridCol>
                <a:gridCol w="908173">
                  <a:extLst>
                    <a:ext uri="{9D8B030D-6E8A-4147-A177-3AD203B41FA5}">
                      <a16:colId xmlns:a16="http://schemas.microsoft.com/office/drawing/2014/main" val="683510394"/>
                    </a:ext>
                  </a:extLst>
                </a:gridCol>
              </a:tblGrid>
              <a:tr h="213802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334881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AF5DC0CB-B88E-11B4-4166-FFA827797911}"/>
              </a:ext>
            </a:extLst>
          </p:cNvPr>
          <p:cNvSpPr txBox="1"/>
          <p:nvPr/>
        </p:nvSpPr>
        <p:spPr>
          <a:xfrm>
            <a:off x="586235" y="1132556"/>
            <a:ext cx="41333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measurements of point correspondences P and P’ may not be perfect. Thus, you may derive a different </a:t>
            </a:r>
            <a:r>
              <a:rPr lang="en-US" err="1"/>
              <a:t>Tp</a:t>
            </a:r>
            <a:r>
              <a:rPr lang="en-US"/>
              <a:t> from each point correspondence.</a:t>
            </a:r>
          </a:p>
          <a:p>
            <a:endParaRPr lang="en-US"/>
          </a:p>
          <a:p>
            <a:r>
              <a:rPr lang="en-US"/>
              <a:t>Apply a simple “majority vote” to determine the </a:t>
            </a:r>
            <a:r>
              <a:rPr lang="en-US" err="1"/>
              <a:t>Tp</a:t>
            </a:r>
            <a:r>
              <a:rPr lang="en-US"/>
              <a:t> to solve this problem.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73C0C67A-7121-1EC9-6E24-4B38E520E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145877"/>
              </p:ext>
            </p:extLst>
          </p:nvPr>
        </p:nvGraphicFramePr>
        <p:xfrm>
          <a:off x="5055174" y="3525117"/>
          <a:ext cx="454086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8173">
                  <a:extLst>
                    <a:ext uri="{9D8B030D-6E8A-4147-A177-3AD203B41FA5}">
                      <a16:colId xmlns:a16="http://schemas.microsoft.com/office/drawing/2014/main" val="1257462048"/>
                    </a:ext>
                  </a:extLst>
                </a:gridCol>
                <a:gridCol w="908173">
                  <a:extLst>
                    <a:ext uri="{9D8B030D-6E8A-4147-A177-3AD203B41FA5}">
                      <a16:colId xmlns:a16="http://schemas.microsoft.com/office/drawing/2014/main" val="14829257"/>
                    </a:ext>
                  </a:extLst>
                </a:gridCol>
                <a:gridCol w="908173">
                  <a:extLst>
                    <a:ext uri="{9D8B030D-6E8A-4147-A177-3AD203B41FA5}">
                      <a16:colId xmlns:a16="http://schemas.microsoft.com/office/drawing/2014/main" val="1932647161"/>
                    </a:ext>
                  </a:extLst>
                </a:gridCol>
                <a:gridCol w="908173">
                  <a:extLst>
                    <a:ext uri="{9D8B030D-6E8A-4147-A177-3AD203B41FA5}">
                      <a16:colId xmlns:a16="http://schemas.microsoft.com/office/drawing/2014/main" val="2158765774"/>
                    </a:ext>
                  </a:extLst>
                </a:gridCol>
                <a:gridCol w="908173">
                  <a:extLst>
                    <a:ext uri="{9D8B030D-6E8A-4147-A177-3AD203B41FA5}">
                      <a16:colId xmlns:a16="http://schemas.microsoft.com/office/drawing/2014/main" val="683510394"/>
                    </a:ext>
                  </a:extLst>
                </a:gridCol>
              </a:tblGrid>
              <a:tr h="213802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P1’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P2’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P3’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P4’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P5’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3348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08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B8EF6BCF-E501-59D3-A943-FD14046E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Calculate 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27928EB-FFA0-A7ED-9CF9-312AC9900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1096" y="1679233"/>
            <a:ext cx="2053015" cy="208999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FC2FCFF-208C-09E2-9458-CB71632FA246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9620" y="1679233"/>
            <a:ext cx="129301" cy="208999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FE97D29-CCAA-3BB9-98D5-9A628D5A0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1095" y="3904383"/>
            <a:ext cx="2053015" cy="208999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69B373F-5AD5-84B3-B933-73192DFF27F5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9619" y="3904383"/>
            <a:ext cx="129301" cy="208999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842858D-5CED-3AAB-BFB9-3B49837E9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5926" y="3904383"/>
            <a:ext cx="2053015" cy="208999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7C1B54A-1C44-56D9-D3BE-03E0B07327C0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994103" y="3904383"/>
            <a:ext cx="129301" cy="208999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43676786-DAD3-10C1-F3E5-CBB837D493D9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2371788" y="5130209"/>
            <a:ext cx="131630" cy="205301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C61C07FD-BDFE-D910-6F3F-5F07BF1CE08D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371787" y="444597"/>
            <a:ext cx="131630" cy="205301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A239A82-7BD9-17FB-AD33-5B3FBE254100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4746619" y="5130210"/>
            <a:ext cx="131630" cy="20530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706EC0-C30F-8763-314E-2C67F4653E58}"/>
              </a:ext>
            </a:extLst>
          </p:cNvPr>
          <p:cNvSpPr txBox="1"/>
          <p:nvPr/>
        </p:nvSpPr>
        <p:spPr>
          <a:xfrm>
            <a:off x="2261309" y="615671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066C1C-0440-8A17-CEF2-8FA949C6DD19}"/>
              </a:ext>
            </a:extLst>
          </p:cNvPr>
          <p:cNvSpPr txBox="1"/>
          <p:nvPr/>
        </p:nvSpPr>
        <p:spPr>
          <a:xfrm>
            <a:off x="4660864" y="615671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148E40-C365-E6F1-B55A-4AD2821B2339}"/>
              </a:ext>
            </a:extLst>
          </p:cNvPr>
          <p:cNvSpPr txBox="1"/>
          <p:nvPr/>
        </p:nvSpPr>
        <p:spPr>
          <a:xfrm>
            <a:off x="719457" y="461621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31BB2D-3356-E401-4E3B-CF4120432D1E}"/>
              </a:ext>
            </a:extLst>
          </p:cNvPr>
          <p:cNvSpPr txBox="1"/>
          <p:nvPr/>
        </p:nvSpPr>
        <p:spPr>
          <a:xfrm>
            <a:off x="6273238" y="461621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E38961-E97C-B334-3C8F-600AACED68A2}"/>
              </a:ext>
            </a:extLst>
          </p:cNvPr>
          <p:cNvSpPr txBox="1"/>
          <p:nvPr/>
        </p:nvSpPr>
        <p:spPr>
          <a:xfrm>
            <a:off x="719457" y="2483209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7683D5-0186-1041-0F9F-61C1E70B6698}"/>
              </a:ext>
            </a:extLst>
          </p:cNvPr>
          <p:cNvSpPr txBox="1"/>
          <p:nvPr/>
        </p:nvSpPr>
        <p:spPr>
          <a:xfrm>
            <a:off x="2261309" y="100283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958A3E-73D1-3305-D4EA-6C9119E0C776}"/>
              </a:ext>
            </a:extLst>
          </p:cNvPr>
          <p:cNvSpPr txBox="1"/>
          <p:nvPr/>
        </p:nvSpPr>
        <p:spPr>
          <a:xfrm>
            <a:off x="3312539" y="612953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CABEBA-E76D-AEA5-1DB2-DE542E3E6EE8}"/>
              </a:ext>
            </a:extLst>
          </p:cNvPr>
          <p:cNvSpPr txBox="1"/>
          <p:nvPr/>
        </p:nvSpPr>
        <p:spPr>
          <a:xfrm>
            <a:off x="1251198" y="612544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B1505E-4512-CDD4-3FC1-4755A3AF70B0}"/>
              </a:ext>
            </a:extLst>
          </p:cNvPr>
          <p:cNvSpPr txBox="1"/>
          <p:nvPr/>
        </p:nvSpPr>
        <p:spPr>
          <a:xfrm>
            <a:off x="5670980" y="612519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717907-1686-9B33-97FF-0DEE23567509}"/>
              </a:ext>
            </a:extLst>
          </p:cNvPr>
          <p:cNvSpPr txBox="1"/>
          <p:nvPr/>
        </p:nvSpPr>
        <p:spPr>
          <a:xfrm>
            <a:off x="3609640" y="612110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A77293-D6D5-1C9A-5D87-20B664F365D6}"/>
              </a:ext>
            </a:extLst>
          </p:cNvPr>
          <p:cNvSpPr txBox="1"/>
          <p:nvPr/>
        </p:nvSpPr>
        <p:spPr>
          <a:xfrm>
            <a:off x="3312539" y="101130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C1DA12-1E90-612B-F749-6124E0663525}"/>
              </a:ext>
            </a:extLst>
          </p:cNvPr>
          <p:cNvSpPr txBox="1"/>
          <p:nvPr/>
        </p:nvSpPr>
        <p:spPr>
          <a:xfrm>
            <a:off x="1251198" y="1007220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8A593-59F1-0DE4-4D09-EAC741C6F0AD}"/>
              </a:ext>
            </a:extLst>
          </p:cNvPr>
          <p:cNvSpPr txBox="1"/>
          <p:nvPr/>
        </p:nvSpPr>
        <p:spPr>
          <a:xfrm>
            <a:off x="6160758" y="360494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1B6560-8D0F-FF65-E948-BC43FB42C63D}"/>
              </a:ext>
            </a:extLst>
          </p:cNvPr>
          <p:cNvSpPr txBox="1"/>
          <p:nvPr/>
        </p:nvSpPr>
        <p:spPr>
          <a:xfrm>
            <a:off x="6104305" y="567467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51E12A-B5BD-8086-9761-18E24768222D}"/>
              </a:ext>
            </a:extLst>
          </p:cNvPr>
          <p:cNvSpPr txBox="1"/>
          <p:nvPr/>
        </p:nvSpPr>
        <p:spPr>
          <a:xfrm>
            <a:off x="893303" y="367145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44D0ED-5609-0033-4C54-2968AB611D67}"/>
              </a:ext>
            </a:extLst>
          </p:cNvPr>
          <p:cNvSpPr txBox="1"/>
          <p:nvPr/>
        </p:nvSpPr>
        <p:spPr>
          <a:xfrm>
            <a:off x="836850" y="574118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4661D8-2253-5CE8-2066-4FE7FF097D20}"/>
              </a:ext>
            </a:extLst>
          </p:cNvPr>
          <p:cNvSpPr txBox="1"/>
          <p:nvPr/>
        </p:nvSpPr>
        <p:spPr>
          <a:xfrm>
            <a:off x="889264" y="139945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610D6-2904-415A-E739-252E5855A778}"/>
              </a:ext>
            </a:extLst>
          </p:cNvPr>
          <p:cNvSpPr txBox="1"/>
          <p:nvPr/>
        </p:nvSpPr>
        <p:spPr>
          <a:xfrm>
            <a:off x="832811" y="346918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1B9AA8-AF11-1908-0B0A-70541895543F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1411096" y="2724229"/>
            <a:ext cx="20530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4196ED2-B0C1-8D9E-534B-71E52A14E305}"/>
              </a:ext>
            </a:extLst>
          </p:cNvPr>
          <p:cNvCxnSpPr>
            <a:cxnSpLocks/>
            <a:endCxn id="4" idx="0"/>
          </p:cNvCxnSpPr>
          <p:nvPr/>
        </p:nvCxnSpPr>
        <p:spPr>
          <a:xfrm flipH="1" flipV="1">
            <a:off x="2437603" y="1679233"/>
            <a:ext cx="12113" cy="208999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9FD7DDE-A0E8-64F0-3CA9-3B3670A5926C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>
          <a:xfrm>
            <a:off x="1411095" y="4949378"/>
            <a:ext cx="205301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3998D97-8EAF-CD6C-BA1D-332CC162C3FE}"/>
              </a:ext>
            </a:extLst>
          </p:cNvPr>
          <p:cNvCxnSpPr>
            <a:cxnSpLocks/>
            <a:stCxn id="7" idx="2"/>
            <a:endCxn id="7" idx="0"/>
          </p:cNvCxnSpPr>
          <p:nvPr/>
        </p:nvCxnSpPr>
        <p:spPr>
          <a:xfrm flipV="1">
            <a:off x="2437602" y="3904383"/>
            <a:ext cx="0" cy="208999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CE4030D-1E4E-0224-5EAE-DEB7E5B42734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3785926" y="4949378"/>
            <a:ext cx="205301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743C276-391C-4582-659A-3E18CF0B7835}"/>
              </a:ext>
            </a:extLst>
          </p:cNvPr>
          <p:cNvCxnSpPr>
            <a:cxnSpLocks/>
            <a:endCxn id="9" idx="0"/>
          </p:cNvCxnSpPr>
          <p:nvPr/>
        </p:nvCxnSpPr>
        <p:spPr>
          <a:xfrm flipV="1">
            <a:off x="4812434" y="3904383"/>
            <a:ext cx="0" cy="208999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1162371-4BC7-E442-554A-FACE04F8E4DE}"/>
              </a:ext>
            </a:extLst>
          </p:cNvPr>
          <p:cNvSpPr/>
          <p:nvPr/>
        </p:nvSpPr>
        <p:spPr>
          <a:xfrm flipV="1">
            <a:off x="1978250" y="2472355"/>
            <a:ext cx="93676" cy="9395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D12278C-0D77-963B-E5E3-A9A3B14DC6A2}"/>
              </a:ext>
            </a:extLst>
          </p:cNvPr>
          <p:cNvSpPr/>
          <p:nvPr/>
        </p:nvSpPr>
        <p:spPr>
          <a:xfrm flipV="1">
            <a:off x="1978250" y="4700374"/>
            <a:ext cx="93676" cy="9395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5B6959-C429-ACFB-05E6-31382727444F}"/>
              </a:ext>
            </a:extLst>
          </p:cNvPr>
          <p:cNvSpPr/>
          <p:nvPr/>
        </p:nvSpPr>
        <p:spPr>
          <a:xfrm flipV="1">
            <a:off x="4967595" y="4693672"/>
            <a:ext cx="93676" cy="9395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aphicFrame>
        <p:nvGraphicFramePr>
          <p:cNvPr id="43" name="Table 43">
            <a:extLst>
              <a:ext uri="{FF2B5EF4-FFF2-40B4-BE49-F238E27FC236}">
                <a16:creationId xmlns:a16="http://schemas.microsoft.com/office/drawing/2014/main" id="{0ECEFF36-5FF0-CA42-85E9-9FD96A21C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318657"/>
              </p:ext>
            </p:extLst>
          </p:nvPr>
        </p:nvGraphicFramePr>
        <p:xfrm>
          <a:off x="7812903" y="4208826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5766249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031626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4B9F7C7B-8454-C0D7-8D57-AD08AFA00B5E}"/>
              </a:ext>
            </a:extLst>
          </p:cNvPr>
          <p:cNvGraphicFramePr>
            <a:graphicFrameLocks noGrp="1"/>
          </p:cNvGraphicFramePr>
          <p:nvPr/>
        </p:nvGraphicFramePr>
        <p:xfrm>
          <a:off x="9780163" y="1893611"/>
          <a:ext cx="4572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1ADEE4E3-83C9-9663-ED5E-2AF276E4E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523587"/>
              </p:ext>
            </p:extLst>
          </p:nvPr>
        </p:nvGraphicFramePr>
        <p:xfrm>
          <a:off x="9779923" y="4208826"/>
          <a:ext cx="4572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CE5ACC1C-0E5E-0494-1E5D-A27BA08589F8}"/>
              </a:ext>
            </a:extLst>
          </p:cNvPr>
          <p:cNvSpPr txBox="1"/>
          <p:nvPr/>
        </p:nvSpPr>
        <p:spPr>
          <a:xfrm>
            <a:off x="9876970" y="1515457"/>
            <a:ext cx="263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P</a:t>
            </a:r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2BFD89-A153-9486-70E2-46500E53CF8C}"/>
              </a:ext>
            </a:extLst>
          </p:cNvPr>
          <p:cNvSpPr txBox="1"/>
          <p:nvPr/>
        </p:nvSpPr>
        <p:spPr>
          <a:xfrm>
            <a:off x="7733870" y="3863161"/>
            <a:ext cx="45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T</a:t>
            </a:r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D53804-5458-C527-1175-DC0D59400130}"/>
              </a:ext>
            </a:extLst>
          </p:cNvPr>
          <p:cNvSpPr txBox="1"/>
          <p:nvPr/>
        </p:nvSpPr>
        <p:spPr>
          <a:xfrm>
            <a:off x="9720736" y="3856193"/>
            <a:ext cx="1158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T *P </a:t>
            </a:r>
            <a:r>
              <a:rPr lang="en-US" sz="1800">
                <a:sym typeface="Wingdings" pitchFamily="2" charset="2"/>
              </a:rPr>
              <a:t> Q</a:t>
            </a:r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E6440B-C92E-AA0D-02E0-1207B238EC1E}"/>
              </a:ext>
            </a:extLst>
          </p:cNvPr>
          <p:cNvSpPr txBox="1"/>
          <p:nvPr/>
        </p:nvSpPr>
        <p:spPr>
          <a:xfrm>
            <a:off x="1648577" y="2298543"/>
            <a:ext cx="2635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/>
              <a:t>P</a:t>
            </a:r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AC7006-0BF6-C441-861E-A26D90A3130A}"/>
              </a:ext>
            </a:extLst>
          </p:cNvPr>
          <p:cNvSpPr txBox="1"/>
          <p:nvPr/>
        </p:nvSpPr>
        <p:spPr>
          <a:xfrm>
            <a:off x="1639409" y="4547984"/>
            <a:ext cx="2635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/>
              <a:t>P</a:t>
            </a:r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836F0F2-9B38-866C-60F7-A690E0964AAC}"/>
              </a:ext>
            </a:extLst>
          </p:cNvPr>
          <p:cNvSpPr txBox="1"/>
          <p:nvPr/>
        </p:nvSpPr>
        <p:spPr>
          <a:xfrm>
            <a:off x="5121519" y="4609659"/>
            <a:ext cx="2635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/>
              <a:t>P</a:t>
            </a: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A90D0B-8474-7EA0-7505-54BC6B438D35}"/>
              </a:ext>
            </a:extLst>
          </p:cNvPr>
          <p:cNvSpPr/>
          <p:nvPr/>
        </p:nvSpPr>
        <p:spPr>
          <a:xfrm flipV="1">
            <a:off x="2995300" y="1852077"/>
            <a:ext cx="93676" cy="9395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6EDE11-21D9-3980-E047-BD166B3F00BA}"/>
              </a:ext>
            </a:extLst>
          </p:cNvPr>
          <p:cNvSpPr txBox="1"/>
          <p:nvPr/>
        </p:nvSpPr>
        <p:spPr>
          <a:xfrm>
            <a:off x="3244366" y="1658382"/>
            <a:ext cx="32835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/>
              <a:t>Q</a:t>
            </a:r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8BC0395-73B3-1A78-6D19-DCAD5E231C4E}"/>
              </a:ext>
            </a:extLst>
          </p:cNvPr>
          <p:cNvSpPr/>
          <p:nvPr/>
        </p:nvSpPr>
        <p:spPr>
          <a:xfrm flipV="1">
            <a:off x="3003912" y="4497616"/>
            <a:ext cx="93676" cy="9395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1C8738-169B-5B66-5361-856245BD33E9}"/>
              </a:ext>
            </a:extLst>
          </p:cNvPr>
          <p:cNvSpPr txBox="1"/>
          <p:nvPr/>
        </p:nvSpPr>
        <p:spPr>
          <a:xfrm>
            <a:off x="3252978" y="4303921"/>
            <a:ext cx="32835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/>
              <a:t>Q</a:t>
            </a:r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8E16F20-5492-96B4-02C5-7D75B5B18A86}"/>
              </a:ext>
            </a:extLst>
          </p:cNvPr>
          <p:cNvSpPr/>
          <p:nvPr/>
        </p:nvSpPr>
        <p:spPr>
          <a:xfrm flipV="1">
            <a:off x="5589875" y="4487770"/>
            <a:ext cx="93676" cy="9395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4E0DF4-7BFA-4BD7-E005-61DD92BE6164}"/>
              </a:ext>
            </a:extLst>
          </p:cNvPr>
          <p:cNvSpPr txBox="1"/>
          <p:nvPr/>
        </p:nvSpPr>
        <p:spPr>
          <a:xfrm>
            <a:off x="5388766" y="4009285"/>
            <a:ext cx="32835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/>
              <a:t>Q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7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B8EF6BCF-E501-59D3-A943-FD14046E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Calculate and Draw Q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27928EB-FFA0-A7ED-9CF9-312AC9900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1096" y="1679233"/>
            <a:ext cx="2053015" cy="208999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FC2FCFF-208C-09E2-9458-CB71632FA246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9620" y="1679233"/>
            <a:ext cx="129301" cy="208999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FE97D29-CCAA-3BB9-98D5-9A628D5A0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1095" y="3904383"/>
            <a:ext cx="2053015" cy="208999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69B373F-5AD5-84B3-B933-73192DFF27F5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9619" y="3904383"/>
            <a:ext cx="129301" cy="208999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842858D-5CED-3AAB-BFB9-3B49837E9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5926" y="3904383"/>
            <a:ext cx="2053015" cy="208999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7C1B54A-1C44-56D9-D3BE-03E0B07327C0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994103" y="3904383"/>
            <a:ext cx="129301" cy="208999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43676786-DAD3-10C1-F3E5-CBB837D493D9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2371788" y="5130209"/>
            <a:ext cx="131630" cy="205301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C61C07FD-BDFE-D910-6F3F-5F07BF1CE08D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371787" y="444597"/>
            <a:ext cx="131630" cy="205301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A239A82-7BD9-17FB-AD33-5B3FBE254100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4746619" y="5130210"/>
            <a:ext cx="131630" cy="20530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706EC0-C30F-8763-314E-2C67F4653E58}"/>
              </a:ext>
            </a:extLst>
          </p:cNvPr>
          <p:cNvSpPr txBox="1"/>
          <p:nvPr/>
        </p:nvSpPr>
        <p:spPr>
          <a:xfrm>
            <a:off x="2261309" y="615671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066C1C-0440-8A17-CEF2-8FA949C6DD19}"/>
              </a:ext>
            </a:extLst>
          </p:cNvPr>
          <p:cNvSpPr txBox="1"/>
          <p:nvPr/>
        </p:nvSpPr>
        <p:spPr>
          <a:xfrm>
            <a:off x="4660864" y="615671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148E40-C365-E6F1-B55A-4AD2821B2339}"/>
              </a:ext>
            </a:extLst>
          </p:cNvPr>
          <p:cNvSpPr txBox="1"/>
          <p:nvPr/>
        </p:nvSpPr>
        <p:spPr>
          <a:xfrm>
            <a:off x="719457" y="461621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31BB2D-3356-E401-4E3B-CF4120432D1E}"/>
              </a:ext>
            </a:extLst>
          </p:cNvPr>
          <p:cNvSpPr txBox="1"/>
          <p:nvPr/>
        </p:nvSpPr>
        <p:spPr>
          <a:xfrm>
            <a:off x="6273238" y="461621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E38961-E97C-B334-3C8F-600AACED68A2}"/>
              </a:ext>
            </a:extLst>
          </p:cNvPr>
          <p:cNvSpPr txBox="1"/>
          <p:nvPr/>
        </p:nvSpPr>
        <p:spPr>
          <a:xfrm>
            <a:off x="719457" y="2483209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7683D5-0186-1041-0F9F-61C1E70B6698}"/>
              </a:ext>
            </a:extLst>
          </p:cNvPr>
          <p:cNvSpPr txBox="1"/>
          <p:nvPr/>
        </p:nvSpPr>
        <p:spPr>
          <a:xfrm>
            <a:off x="2261309" y="100283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958A3E-73D1-3305-D4EA-6C9119E0C776}"/>
              </a:ext>
            </a:extLst>
          </p:cNvPr>
          <p:cNvSpPr txBox="1"/>
          <p:nvPr/>
        </p:nvSpPr>
        <p:spPr>
          <a:xfrm>
            <a:off x="3312539" y="612953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CABEBA-E76D-AEA5-1DB2-DE542E3E6EE8}"/>
              </a:ext>
            </a:extLst>
          </p:cNvPr>
          <p:cNvSpPr txBox="1"/>
          <p:nvPr/>
        </p:nvSpPr>
        <p:spPr>
          <a:xfrm>
            <a:off x="1251198" y="612544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B1505E-4512-CDD4-3FC1-4755A3AF70B0}"/>
              </a:ext>
            </a:extLst>
          </p:cNvPr>
          <p:cNvSpPr txBox="1"/>
          <p:nvPr/>
        </p:nvSpPr>
        <p:spPr>
          <a:xfrm>
            <a:off x="5670980" y="612519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717907-1686-9B33-97FF-0DEE23567509}"/>
              </a:ext>
            </a:extLst>
          </p:cNvPr>
          <p:cNvSpPr txBox="1"/>
          <p:nvPr/>
        </p:nvSpPr>
        <p:spPr>
          <a:xfrm>
            <a:off x="3609640" y="612110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A77293-D6D5-1C9A-5D87-20B664F365D6}"/>
              </a:ext>
            </a:extLst>
          </p:cNvPr>
          <p:cNvSpPr txBox="1"/>
          <p:nvPr/>
        </p:nvSpPr>
        <p:spPr>
          <a:xfrm>
            <a:off x="3312539" y="101130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C1DA12-1E90-612B-F749-6124E0663525}"/>
              </a:ext>
            </a:extLst>
          </p:cNvPr>
          <p:cNvSpPr txBox="1"/>
          <p:nvPr/>
        </p:nvSpPr>
        <p:spPr>
          <a:xfrm>
            <a:off x="1251198" y="1007220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8A593-59F1-0DE4-4D09-EAC741C6F0AD}"/>
              </a:ext>
            </a:extLst>
          </p:cNvPr>
          <p:cNvSpPr txBox="1"/>
          <p:nvPr/>
        </p:nvSpPr>
        <p:spPr>
          <a:xfrm>
            <a:off x="6160758" y="360494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1B6560-8D0F-FF65-E948-BC43FB42C63D}"/>
              </a:ext>
            </a:extLst>
          </p:cNvPr>
          <p:cNvSpPr txBox="1"/>
          <p:nvPr/>
        </p:nvSpPr>
        <p:spPr>
          <a:xfrm>
            <a:off x="6104305" y="567467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51E12A-B5BD-8086-9761-18E24768222D}"/>
              </a:ext>
            </a:extLst>
          </p:cNvPr>
          <p:cNvSpPr txBox="1"/>
          <p:nvPr/>
        </p:nvSpPr>
        <p:spPr>
          <a:xfrm>
            <a:off x="893303" y="367145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44D0ED-5609-0033-4C54-2968AB611D67}"/>
              </a:ext>
            </a:extLst>
          </p:cNvPr>
          <p:cNvSpPr txBox="1"/>
          <p:nvPr/>
        </p:nvSpPr>
        <p:spPr>
          <a:xfrm>
            <a:off x="836850" y="574118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4661D8-2253-5CE8-2066-4FE7FF097D20}"/>
              </a:ext>
            </a:extLst>
          </p:cNvPr>
          <p:cNvSpPr txBox="1"/>
          <p:nvPr/>
        </p:nvSpPr>
        <p:spPr>
          <a:xfrm>
            <a:off x="889264" y="139945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610D6-2904-415A-E739-252E5855A778}"/>
              </a:ext>
            </a:extLst>
          </p:cNvPr>
          <p:cNvSpPr txBox="1"/>
          <p:nvPr/>
        </p:nvSpPr>
        <p:spPr>
          <a:xfrm>
            <a:off x="832811" y="346918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1B9AA8-AF11-1908-0B0A-70541895543F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1411096" y="2724229"/>
            <a:ext cx="20530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4196ED2-B0C1-8D9E-534B-71E52A14E305}"/>
              </a:ext>
            </a:extLst>
          </p:cNvPr>
          <p:cNvCxnSpPr>
            <a:cxnSpLocks/>
            <a:endCxn id="4" idx="0"/>
          </p:cNvCxnSpPr>
          <p:nvPr/>
        </p:nvCxnSpPr>
        <p:spPr>
          <a:xfrm flipH="1" flipV="1">
            <a:off x="2437603" y="1679233"/>
            <a:ext cx="12113" cy="208999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9FD7DDE-A0E8-64F0-3CA9-3B3670A5926C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>
          <a:xfrm>
            <a:off x="1411095" y="4949378"/>
            <a:ext cx="205301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3998D97-8EAF-CD6C-BA1D-332CC162C3FE}"/>
              </a:ext>
            </a:extLst>
          </p:cNvPr>
          <p:cNvCxnSpPr>
            <a:cxnSpLocks/>
            <a:stCxn id="7" idx="2"/>
            <a:endCxn id="7" idx="0"/>
          </p:cNvCxnSpPr>
          <p:nvPr/>
        </p:nvCxnSpPr>
        <p:spPr>
          <a:xfrm flipV="1">
            <a:off x="2437602" y="3904383"/>
            <a:ext cx="0" cy="208999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CE4030D-1E4E-0224-5EAE-DEB7E5B42734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3785926" y="4949378"/>
            <a:ext cx="205301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743C276-391C-4582-659A-3E18CF0B7835}"/>
              </a:ext>
            </a:extLst>
          </p:cNvPr>
          <p:cNvCxnSpPr>
            <a:cxnSpLocks/>
            <a:endCxn id="9" idx="0"/>
          </p:cNvCxnSpPr>
          <p:nvPr/>
        </p:nvCxnSpPr>
        <p:spPr>
          <a:xfrm flipV="1">
            <a:off x="4812434" y="3904383"/>
            <a:ext cx="0" cy="208999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1162371-4BC7-E442-554A-FACE04F8E4DE}"/>
              </a:ext>
            </a:extLst>
          </p:cNvPr>
          <p:cNvSpPr/>
          <p:nvPr/>
        </p:nvSpPr>
        <p:spPr>
          <a:xfrm flipV="1">
            <a:off x="1978250" y="2472355"/>
            <a:ext cx="93676" cy="9395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D12278C-0D77-963B-E5E3-A9A3B14DC6A2}"/>
              </a:ext>
            </a:extLst>
          </p:cNvPr>
          <p:cNvSpPr/>
          <p:nvPr/>
        </p:nvSpPr>
        <p:spPr>
          <a:xfrm flipV="1">
            <a:off x="1978250" y="4700374"/>
            <a:ext cx="93676" cy="9395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5B6959-C429-ACFB-05E6-31382727444F}"/>
              </a:ext>
            </a:extLst>
          </p:cNvPr>
          <p:cNvSpPr/>
          <p:nvPr/>
        </p:nvSpPr>
        <p:spPr>
          <a:xfrm flipV="1">
            <a:off x="4967595" y="4693672"/>
            <a:ext cx="93676" cy="9395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aphicFrame>
        <p:nvGraphicFramePr>
          <p:cNvPr id="43" name="Table 43">
            <a:extLst>
              <a:ext uri="{FF2B5EF4-FFF2-40B4-BE49-F238E27FC236}">
                <a16:creationId xmlns:a16="http://schemas.microsoft.com/office/drawing/2014/main" id="{0ECEFF36-5FF0-CA42-85E9-9FD96A21C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65315"/>
              </p:ext>
            </p:extLst>
          </p:nvPr>
        </p:nvGraphicFramePr>
        <p:xfrm>
          <a:off x="7812903" y="4208826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5766249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031626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4B9F7C7B-8454-C0D7-8D57-AD08AFA00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76517"/>
              </p:ext>
            </p:extLst>
          </p:nvPr>
        </p:nvGraphicFramePr>
        <p:xfrm>
          <a:off x="9780163" y="1893611"/>
          <a:ext cx="4572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1ADEE4E3-83C9-9663-ED5E-2AF276E4E13A}"/>
              </a:ext>
            </a:extLst>
          </p:cNvPr>
          <p:cNvGraphicFramePr>
            <a:graphicFrameLocks noGrp="1"/>
          </p:cNvGraphicFramePr>
          <p:nvPr/>
        </p:nvGraphicFramePr>
        <p:xfrm>
          <a:off x="9779923" y="4208826"/>
          <a:ext cx="4572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CE5ACC1C-0E5E-0494-1E5D-A27BA08589F8}"/>
              </a:ext>
            </a:extLst>
          </p:cNvPr>
          <p:cNvSpPr txBox="1"/>
          <p:nvPr/>
        </p:nvSpPr>
        <p:spPr>
          <a:xfrm>
            <a:off x="9876970" y="1515457"/>
            <a:ext cx="263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P</a:t>
            </a:r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2BFD89-A153-9486-70E2-46500E53CF8C}"/>
              </a:ext>
            </a:extLst>
          </p:cNvPr>
          <p:cNvSpPr txBox="1"/>
          <p:nvPr/>
        </p:nvSpPr>
        <p:spPr>
          <a:xfrm>
            <a:off x="7733870" y="3863161"/>
            <a:ext cx="45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T</a:t>
            </a:r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D53804-5458-C527-1175-DC0D59400130}"/>
              </a:ext>
            </a:extLst>
          </p:cNvPr>
          <p:cNvSpPr txBox="1"/>
          <p:nvPr/>
        </p:nvSpPr>
        <p:spPr>
          <a:xfrm>
            <a:off x="9720736" y="3856193"/>
            <a:ext cx="1158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T *P </a:t>
            </a:r>
            <a:r>
              <a:rPr lang="en-US" sz="1800">
                <a:sym typeface="Wingdings" pitchFamily="2" charset="2"/>
              </a:rPr>
              <a:t> Q</a:t>
            </a:r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E6440B-C92E-AA0D-02E0-1207B238EC1E}"/>
              </a:ext>
            </a:extLst>
          </p:cNvPr>
          <p:cNvSpPr txBox="1"/>
          <p:nvPr/>
        </p:nvSpPr>
        <p:spPr>
          <a:xfrm>
            <a:off x="1648577" y="2298543"/>
            <a:ext cx="2635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/>
              <a:t>P</a:t>
            </a:r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AC7006-0BF6-C441-861E-A26D90A3130A}"/>
              </a:ext>
            </a:extLst>
          </p:cNvPr>
          <p:cNvSpPr txBox="1"/>
          <p:nvPr/>
        </p:nvSpPr>
        <p:spPr>
          <a:xfrm>
            <a:off x="1639409" y="4547984"/>
            <a:ext cx="2635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/>
              <a:t>P</a:t>
            </a:r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836F0F2-9B38-866C-60F7-A690E0964AAC}"/>
              </a:ext>
            </a:extLst>
          </p:cNvPr>
          <p:cNvSpPr txBox="1"/>
          <p:nvPr/>
        </p:nvSpPr>
        <p:spPr>
          <a:xfrm>
            <a:off x="5121519" y="4609659"/>
            <a:ext cx="2635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/>
              <a:t>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8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B8EF6BCF-E501-59D3-A943-FD14046E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Calculate T and Q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27928EB-FFA0-A7ED-9CF9-312AC9900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1096" y="1679233"/>
            <a:ext cx="2053015" cy="208999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FC2FCFF-208C-09E2-9458-CB71632FA246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9620" y="1679233"/>
            <a:ext cx="129301" cy="208999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FE97D29-CCAA-3BB9-98D5-9A628D5A0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1095" y="3904383"/>
            <a:ext cx="2053015" cy="208999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69B373F-5AD5-84B3-B933-73192DFF27F5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9619" y="3904383"/>
            <a:ext cx="129301" cy="208999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842858D-5CED-3AAB-BFB9-3B49837E9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5926" y="3904383"/>
            <a:ext cx="2053015" cy="208999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7C1B54A-1C44-56D9-D3BE-03E0B07327C0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994103" y="3904383"/>
            <a:ext cx="129301" cy="208999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43676786-DAD3-10C1-F3E5-CBB837D493D9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2371788" y="5130209"/>
            <a:ext cx="131630" cy="205301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C61C07FD-BDFE-D910-6F3F-5F07BF1CE08D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371787" y="444597"/>
            <a:ext cx="131630" cy="205301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A239A82-7BD9-17FB-AD33-5B3FBE254100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4746619" y="5130210"/>
            <a:ext cx="131630" cy="20530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706EC0-C30F-8763-314E-2C67F4653E58}"/>
              </a:ext>
            </a:extLst>
          </p:cNvPr>
          <p:cNvSpPr txBox="1"/>
          <p:nvPr/>
        </p:nvSpPr>
        <p:spPr>
          <a:xfrm>
            <a:off x="2261309" y="615671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066C1C-0440-8A17-CEF2-8FA949C6DD19}"/>
              </a:ext>
            </a:extLst>
          </p:cNvPr>
          <p:cNvSpPr txBox="1"/>
          <p:nvPr/>
        </p:nvSpPr>
        <p:spPr>
          <a:xfrm>
            <a:off x="4660864" y="615671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148E40-C365-E6F1-B55A-4AD2821B2339}"/>
              </a:ext>
            </a:extLst>
          </p:cNvPr>
          <p:cNvSpPr txBox="1"/>
          <p:nvPr/>
        </p:nvSpPr>
        <p:spPr>
          <a:xfrm>
            <a:off x="719457" y="461621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31BB2D-3356-E401-4E3B-CF4120432D1E}"/>
              </a:ext>
            </a:extLst>
          </p:cNvPr>
          <p:cNvSpPr txBox="1"/>
          <p:nvPr/>
        </p:nvSpPr>
        <p:spPr>
          <a:xfrm>
            <a:off x="6273238" y="461621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E38961-E97C-B334-3C8F-600AACED68A2}"/>
              </a:ext>
            </a:extLst>
          </p:cNvPr>
          <p:cNvSpPr txBox="1"/>
          <p:nvPr/>
        </p:nvSpPr>
        <p:spPr>
          <a:xfrm>
            <a:off x="719457" y="2483209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7683D5-0186-1041-0F9F-61C1E70B6698}"/>
              </a:ext>
            </a:extLst>
          </p:cNvPr>
          <p:cNvSpPr txBox="1"/>
          <p:nvPr/>
        </p:nvSpPr>
        <p:spPr>
          <a:xfrm>
            <a:off x="2261309" y="100283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958A3E-73D1-3305-D4EA-6C9119E0C776}"/>
              </a:ext>
            </a:extLst>
          </p:cNvPr>
          <p:cNvSpPr txBox="1"/>
          <p:nvPr/>
        </p:nvSpPr>
        <p:spPr>
          <a:xfrm>
            <a:off x="3312539" y="612953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CABEBA-E76D-AEA5-1DB2-DE542E3E6EE8}"/>
              </a:ext>
            </a:extLst>
          </p:cNvPr>
          <p:cNvSpPr txBox="1"/>
          <p:nvPr/>
        </p:nvSpPr>
        <p:spPr>
          <a:xfrm>
            <a:off x="1251198" y="612544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B1505E-4512-CDD4-3FC1-4755A3AF70B0}"/>
              </a:ext>
            </a:extLst>
          </p:cNvPr>
          <p:cNvSpPr txBox="1"/>
          <p:nvPr/>
        </p:nvSpPr>
        <p:spPr>
          <a:xfrm>
            <a:off x="5670980" y="612519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717907-1686-9B33-97FF-0DEE23567509}"/>
              </a:ext>
            </a:extLst>
          </p:cNvPr>
          <p:cNvSpPr txBox="1"/>
          <p:nvPr/>
        </p:nvSpPr>
        <p:spPr>
          <a:xfrm>
            <a:off x="3609640" y="612110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A77293-D6D5-1C9A-5D87-20B664F365D6}"/>
              </a:ext>
            </a:extLst>
          </p:cNvPr>
          <p:cNvSpPr txBox="1"/>
          <p:nvPr/>
        </p:nvSpPr>
        <p:spPr>
          <a:xfrm>
            <a:off x="3312539" y="101130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C1DA12-1E90-612B-F749-6124E0663525}"/>
              </a:ext>
            </a:extLst>
          </p:cNvPr>
          <p:cNvSpPr txBox="1"/>
          <p:nvPr/>
        </p:nvSpPr>
        <p:spPr>
          <a:xfrm>
            <a:off x="1251198" y="1007220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8A593-59F1-0DE4-4D09-EAC741C6F0AD}"/>
              </a:ext>
            </a:extLst>
          </p:cNvPr>
          <p:cNvSpPr txBox="1"/>
          <p:nvPr/>
        </p:nvSpPr>
        <p:spPr>
          <a:xfrm>
            <a:off x="6160758" y="360494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1B6560-8D0F-FF65-E948-BC43FB42C63D}"/>
              </a:ext>
            </a:extLst>
          </p:cNvPr>
          <p:cNvSpPr txBox="1"/>
          <p:nvPr/>
        </p:nvSpPr>
        <p:spPr>
          <a:xfrm>
            <a:off x="6104305" y="567467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51E12A-B5BD-8086-9761-18E24768222D}"/>
              </a:ext>
            </a:extLst>
          </p:cNvPr>
          <p:cNvSpPr txBox="1"/>
          <p:nvPr/>
        </p:nvSpPr>
        <p:spPr>
          <a:xfrm>
            <a:off x="893303" y="367145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44D0ED-5609-0033-4C54-2968AB611D67}"/>
              </a:ext>
            </a:extLst>
          </p:cNvPr>
          <p:cNvSpPr txBox="1"/>
          <p:nvPr/>
        </p:nvSpPr>
        <p:spPr>
          <a:xfrm>
            <a:off x="836850" y="574118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4661D8-2253-5CE8-2066-4FE7FF097D20}"/>
              </a:ext>
            </a:extLst>
          </p:cNvPr>
          <p:cNvSpPr txBox="1"/>
          <p:nvPr/>
        </p:nvSpPr>
        <p:spPr>
          <a:xfrm>
            <a:off x="889264" y="139945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610D6-2904-415A-E739-252E5855A778}"/>
              </a:ext>
            </a:extLst>
          </p:cNvPr>
          <p:cNvSpPr txBox="1"/>
          <p:nvPr/>
        </p:nvSpPr>
        <p:spPr>
          <a:xfrm>
            <a:off x="832811" y="346918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1B9AA8-AF11-1908-0B0A-70541895543F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1411096" y="2724229"/>
            <a:ext cx="20530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4196ED2-B0C1-8D9E-534B-71E52A14E305}"/>
              </a:ext>
            </a:extLst>
          </p:cNvPr>
          <p:cNvCxnSpPr>
            <a:cxnSpLocks/>
            <a:endCxn id="4" idx="0"/>
          </p:cNvCxnSpPr>
          <p:nvPr/>
        </p:nvCxnSpPr>
        <p:spPr>
          <a:xfrm flipH="1" flipV="1">
            <a:off x="2437603" y="1679233"/>
            <a:ext cx="12113" cy="208999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9FD7DDE-A0E8-64F0-3CA9-3B3670A5926C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>
          <a:xfrm>
            <a:off x="1411095" y="4949378"/>
            <a:ext cx="205301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3998D97-8EAF-CD6C-BA1D-332CC162C3FE}"/>
              </a:ext>
            </a:extLst>
          </p:cNvPr>
          <p:cNvCxnSpPr>
            <a:cxnSpLocks/>
            <a:stCxn id="7" idx="2"/>
            <a:endCxn id="7" idx="0"/>
          </p:cNvCxnSpPr>
          <p:nvPr/>
        </p:nvCxnSpPr>
        <p:spPr>
          <a:xfrm flipV="1">
            <a:off x="2437602" y="3904383"/>
            <a:ext cx="0" cy="208999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CE4030D-1E4E-0224-5EAE-DEB7E5B42734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3785926" y="4949378"/>
            <a:ext cx="205301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743C276-391C-4582-659A-3E18CF0B7835}"/>
              </a:ext>
            </a:extLst>
          </p:cNvPr>
          <p:cNvCxnSpPr>
            <a:cxnSpLocks/>
            <a:endCxn id="9" idx="0"/>
          </p:cNvCxnSpPr>
          <p:nvPr/>
        </p:nvCxnSpPr>
        <p:spPr>
          <a:xfrm flipV="1">
            <a:off x="4812434" y="3904383"/>
            <a:ext cx="0" cy="208999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1162371-4BC7-E442-554A-FACE04F8E4DE}"/>
              </a:ext>
            </a:extLst>
          </p:cNvPr>
          <p:cNvSpPr/>
          <p:nvPr/>
        </p:nvSpPr>
        <p:spPr>
          <a:xfrm flipV="1">
            <a:off x="1978250" y="2472355"/>
            <a:ext cx="93676" cy="9395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D12278C-0D77-963B-E5E3-A9A3B14DC6A2}"/>
              </a:ext>
            </a:extLst>
          </p:cNvPr>
          <p:cNvSpPr/>
          <p:nvPr/>
        </p:nvSpPr>
        <p:spPr>
          <a:xfrm flipV="1">
            <a:off x="1978250" y="4700374"/>
            <a:ext cx="93676" cy="9395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6C6683C-95C2-AC62-C43D-89733EE55EE1}"/>
              </a:ext>
            </a:extLst>
          </p:cNvPr>
          <p:cNvSpPr/>
          <p:nvPr/>
        </p:nvSpPr>
        <p:spPr>
          <a:xfrm flipV="1">
            <a:off x="3405605" y="3880171"/>
            <a:ext cx="93676" cy="9395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077F306-87B7-0EC0-5B3A-D49B6D48D8E8}"/>
              </a:ext>
            </a:extLst>
          </p:cNvPr>
          <p:cNvSpPr/>
          <p:nvPr/>
        </p:nvSpPr>
        <p:spPr>
          <a:xfrm flipV="1">
            <a:off x="3405605" y="3106944"/>
            <a:ext cx="93676" cy="9395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CB7C25B-764A-D1F1-B079-40489CE7AB26}"/>
              </a:ext>
            </a:extLst>
          </p:cNvPr>
          <p:cNvCxnSpPr>
            <a:cxnSpLocks/>
            <a:stCxn id="2" idx="7"/>
            <a:endCxn id="34" idx="3"/>
          </p:cNvCxnSpPr>
          <p:nvPr/>
        </p:nvCxnSpPr>
        <p:spPr>
          <a:xfrm>
            <a:off x="2058207" y="2552547"/>
            <a:ext cx="1361117" cy="56815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AF18177-1AD7-E142-11F3-EBE1D308F483}"/>
              </a:ext>
            </a:extLst>
          </p:cNvPr>
          <p:cNvCxnSpPr>
            <a:cxnSpLocks/>
            <a:stCxn id="3" idx="6"/>
            <a:endCxn id="33" idx="1"/>
          </p:cNvCxnSpPr>
          <p:nvPr/>
        </p:nvCxnSpPr>
        <p:spPr>
          <a:xfrm flipV="1">
            <a:off x="2071926" y="3960363"/>
            <a:ext cx="1347398" cy="78698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85B6959-C429-ACFB-05E6-31382727444F}"/>
              </a:ext>
            </a:extLst>
          </p:cNvPr>
          <p:cNvSpPr/>
          <p:nvPr/>
        </p:nvSpPr>
        <p:spPr>
          <a:xfrm flipV="1">
            <a:off x="4967595" y="4693672"/>
            <a:ext cx="93676" cy="9395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DBD1FB9-734A-3754-45CC-67277C84B3CF}"/>
              </a:ext>
            </a:extLst>
          </p:cNvPr>
          <p:cNvSpPr/>
          <p:nvPr/>
        </p:nvSpPr>
        <p:spPr>
          <a:xfrm flipV="1">
            <a:off x="4352155" y="3872357"/>
            <a:ext cx="93676" cy="9395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5944D6F-815A-CC69-F87E-98D52396806C}"/>
              </a:ext>
            </a:extLst>
          </p:cNvPr>
          <p:cNvCxnSpPr>
            <a:cxnSpLocks/>
            <a:stCxn id="11" idx="2"/>
            <a:endCxn id="36" idx="7"/>
          </p:cNvCxnSpPr>
          <p:nvPr/>
        </p:nvCxnSpPr>
        <p:spPr>
          <a:xfrm flipH="1" flipV="1">
            <a:off x="4432112" y="3952549"/>
            <a:ext cx="535483" cy="78809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82BFD89-A153-9486-70E2-46500E53CF8C}"/>
              </a:ext>
            </a:extLst>
          </p:cNvPr>
          <p:cNvSpPr txBox="1"/>
          <p:nvPr/>
        </p:nvSpPr>
        <p:spPr>
          <a:xfrm>
            <a:off x="7733870" y="3863161"/>
            <a:ext cx="45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T</a:t>
            </a:r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E6440B-C92E-AA0D-02E0-1207B238EC1E}"/>
              </a:ext>
            </a:extLst>
          </p:cNvPr>
          <p:cNvSpPr txBox="1"/>
          <p:nvPr/>
        </p:nvSpPr>
        <p:spPr>
          <a:xfrm>
            <a:off x="1648577" y="2298543"/>
            <a:ext cx="2635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/>
              <a:t>P</a:t>
            </a:r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AC7006-0BF6-C441-861E-A26D90A3130A}"/>
              </a:ext>
            </a:extLst>
          </p:cNvPr>
          <p:cNvSpPr txBox="1"/>
          <p:nvPr/>
        </p:nvSpPr>
        <p:spPr>
          <a:xfrm>
            <a:off x="1639409" y="4547984"/>
            <a:ext cx="2635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/>
              <a:t>P</a:t>
            </a:r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836F0F2-9B38-866C-60F7-A690E0964AAC}"/>
              </a:ext>
            </a:extLst>
          </p:cNvPr>
          <p:cNvSpPr txBox="1"/>
          <p:nvPr/>
        </p:nvSpPr>
        <p:spPr>
          <a:xfrm>
            <a:off x="5121519" y="4609659"/>
            <a:ext cx="2635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/>
              <a:t>P</a:t>
            </a:r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9C5A686-E9A4-137C-003F-AD9A015DB0EB}"/>
              </a:ext>
            </a:extLst>
          </p:cNvPr>
          <p:cNvSpPr txBox="1"/>
          <p:nvPr/>
        </p:nvSpPr>
        <p:spPr>
          <a:xfrm>
            <a:off x="9720736" y="3856193"/>
            <a:ext cx="1158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T *P </a:t>
            </a:r>
            <a:r>
              <a:rPr lang="en-US" sz="1800">
                <a:sym typeface="Wingdings" pitchFamily="2" charset="2"/>
              </a:rPr>
              <a:t> </a:t>
            </a:r>
            <a:r>
              <a:rPr lang="en-US"/>
              <a:t>Q</a:t>
            </a:r>
          </a:p>
        </p:txBody>
      </p:sp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094DAA0C-628C-3E7A-FB12-C14225F36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590113"/>
              </p:ext>
            </p:extLst>
          </p:nvPr>
        </p:nvGraphicFramePr>
        <p:xfrm>
          <a:off x="9780163" y="1893611"/>
          <a:ext cx="4572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id="{55FD051A-F104-CEDB-D700-B71923E9D909}"/>
              </a:ext>
            </a:extLst>
          </p:cNvPr>
          <p:cNvSpPr txBox="1"/>
          <p:nvPr/>
        </p:nvSpPr>
        <p:spPr>
          <a:xfrm>
            <a:off x="9876970" y="1515457"/>
            <a:ext cx="263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P</a:t>
            </a:r>
            <a:endParaRPr lang="en-US"/>
          </a:p>
        </p:txBody>
      </p:sp>
      <p:graphicFrame>
        <p:nvGraphicFramePr>
          <p:cNvPr id="106" name="Table 43">
            <a:extLst>
              <a:ext uri="{FF2B5EF4-FFF2-40B4-BE49-F238E27FC236}">
                <a16:creationId xmlns:a16="http://schemas.microsoft.com/office/drawing/2014/main" id="{27DE9E0C-C7E6-8383-0310-52A567C3C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500670"/>
              </p:ext>
            </p:extLst>
          </p:nvPr>
        </p:nvGraphicFramePr>
        <p:xfrm>
          <a:off x="7812903" y="4208826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5766249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031626"/>
                  </a:ext>
                </a:extLst>
              </a:tr>
            </a:tbl>
          </a:graphicData>
        </a:graphic>
      </p:graphicFrame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2630A570-C8A5-1F52-5141-01ED5C76E670}"/>
              </a:ext>
            </a:extLst>
          </p:cNvPr>
          <p:cNvGraphicFramePr>
            <a:graphicFrameLocks noGrp="1"/>
          </p:cNvGraphicFramePr>
          <p:nvPr/>
        </p:nvGraphicFramePr>
        <p:xfrm>
          <a:off x="9779923" y="4208826"/>
          <a:ext cx="4572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35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8E2C-D8F6-9D60-7486-32355F6F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3D rotation notations </a:t>
            </a:r>
            <a:r>
              <a:rPr lang="en-US">
                <a:sym typeface="Wingdings" pitchFamily="2" charset="2"/>
              </a:rPr>
              <a:t> Matrices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488EE-F8D0-7824-7FB8-B68727630C6F}"/>
              </a:ext>
            </a:extLst>
          </p:cNvPr>
          <p:cNvSpPr txBox="1"/>
          <p:nvPr/>
        </p:nvSpPr>
        <p:spPr>
          <a:xfrm>
            <a:off x="2724962" y="200800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E8AAA-0094-128B-15DA-15199EA7E169}"/>
              </a:ext>
            </a:extLst>
          </p:cNvPr>
          <p:cNvSpPr txBox="1"/>
          <p:nvPr/>
        </p:nvSpPr>
        <p:spPr>
          <a:xfrm>
            <a:off x="2219271" y="141721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26F9E6-3ABA-10A1-3402-E63BA14FF2D3}"/>
              </a:ext>
            </a:extLst>
          </p:cNvPr>
          <p:cNvGraphicFramePr>
            <a:graphicFrameLocks noGrp="1"/>
          </p:cNvGraphicFramePr>
          <p:nvPr/>
        </p:nvGraphicFramePr>
        <p:xfrm>
          <a:off x="1541821" y="2925911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63866045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15866442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6802547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0345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25498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839360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25241D40-02B8-82EA-A5F6-0F2890696CA1}"/>
              </a:ext>
            </a:extLst>
          </p:cNvPr>
          <p:cNvGrpSpPr/>
          <p:nvPr/>
        </p:nvGrpSpPr>
        <p:grpSpPr>
          <a:xfrm>
            <a:off x="1991913" y="1811643"/>
            <a:ext cx="769438" cy="734026"/>
            <a:chOff x="8929110" y="2232897"/>
            <a:chExt cx="769438" cy="7340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8F3EDDA-A442-57A4-071F-6280B15E1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3338" y="2385677"/>
              <a:ext cx="335230" cy="360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EC2747-0901-337B-460E-B15EB6145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0092" y="2232897"/>
              <a:ext cx="4426" cy="734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D7B8A5-65A1-BB04-31BA-B92002553B14}"/>
                </a:ext>
              </a:extLst>
            </p:cNvPr>
            <p:cNvCxnSpPr>
              <a:cxnSpLocks/>
            </p:cNvCxnSpPr>
            <p:nvPr/>
          </p:nvCxnSpPr>
          <p:spPr>
            <a:xfrm>
              <a:off x="8929110" y="2660714"/>
              <a:ext cx="769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E92D809-6166-F1F7-2DDD-612A43178A0E}"/>
                </a:ext>
              </a:extLst>
            </p:cNvPr>
            <p:cNvSpPr/>
            <p:nvPr/>
          </p:nvSpPr>
          <p:spPr>
            <a:xfrm flipV="1">
              <a:off x="9596520" y="2321851"/>
              <a:ext cx="93676" cy="939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96F6872E-4932-4C8D-3538-80E68E56DD26}"/>
              </a:ext>
            </a:extLst>
          </p:cNvPr>
          <p:cNvSpPr/>
          <p:nvPr/>
        </p:nvSpPr>
        <p:spPr>
          <a:xfrm>
            <a:off x="2193303" y="2090716"/>
            <a:ext cx="365760" cy="365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Z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DB9565E-85A5-9509-A9E8-327A8389FAEA}"/>
              </a:ext>
            </a:extLst>
          </p:cNvPr>
          <p:cNvGraphicFramePr>
            <a:graphicFrameLocks noGrp="1"/>
          </p:cNvGraphicFramePr>
          <p:nvPr/>
        </p:nvGraphicFramePr>
        <p:xfrm>
          <a:off x="3927309" y="2925911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63866045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15866442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6802547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0345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25498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839360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D6759DD-6D4F-8438-8ADB-E57B81AC418A}"/>
              </a:ext>
            </a:extLst>
          </p:cNvPr>
          <p:cNvGraphicFramePr>
            <a:graphicFrameLocks noGrp="1"/>
          </p:cNvGraphicFramePr>
          <p:nvPr/>
        </p:nvGraphicFramePr>
        <p:xfrm>
          <a:off x="6380297" y="2925911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63866045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15866442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6802547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0345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25498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839360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509A8E-C77A-9FEA-2DEE-E8F1705DD751}"/>
              </a:ext>
            </a:extLst>
          </p:cNvPr>
          <p:cNvCxnSpPr/>
          <p:nvPr/>
        </p:nvCxnSpPr>
        <p:spPr>
          <a:xfrm flipH="1" flipV="1">
            <a:off x="2501273" y="1747023"/>
            <a:ext cx="212834" cy="1751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D08CD5-2265-322E-6892-586754AF4A9C}"/>
              </a:ext>
            </a:extLst>
          </p:cNvPr>
          <p:cNvSpPr txBox="1"/>
          <p:nvPr/>
        </p:nvSpPr>
        <p:spPr>
          <a:xfrm>
            <a:off x="5220512" y="2002829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763473-FD2E-EB1D-89FD-CF98101B9EBF}"/>
              </a:ext>
            </a:extLst>
          </p:cNvPr>
          <p:cNvSpPr txBox="1"/>
          <p:nvPr/>
        </p:nvSpPr>
        <p:spPr>
          <a:xfrm>
            <a:off x="4714821" y="141203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8E45C-618F-77A7-353B-7C89B0E840F3}"/>
              </a:ext>
            </a:extLst>
          </p:cNvPr>
          <p:cNvGrpSpPr/>
          <p:nvPr/>
        </p:nvGrpSpPr>
        <p:grpSpPr>
          <a:xfrm>
            <a:off x="4487463" y="1806468"/>
            <a:ext cx="769438" cy="734026"/>
            <a:chOff x="8929110" y="2232897"/>
            <a:chExt cx="769438" cy="73402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3295C40-EEB5-56AF-A0E8-4DB9145759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3338" y="2385677"/>
              <a:ext cx="335230" cy="360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05B0CB3-56BC-3F19-EF18-F2F8C7759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0092" y="2232897"/>
              <a:ext cx="4426" cy="734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A612F46-7B1B-F245-6D97-50356BCDDE42}"/>
                </a:ext>
              </a:extLst>
            </p:cNvPr>
            <p:cNvCxnSpPr>
              <a:cxnSpLocks/>
            </p:cNvCxnSpPr>
            <p:nvPr/>
          </p:nvCxnSpPr>
          <p:spPr>
            <a:xfrm>
              <a:off x="8929110" y="2660714"/>
              <a:ext cx="769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D843A8D-207A-FA1D-99C9-C37E44B287EA}"/>
                </a:ext>
              </a:extLst>
            </p:cNvPr>
            <p:cNvSpPr/>
            <p:nvPr/>
          </p:nvSpPr>
          <p:spPr>
            <a:xfrm flipV="1">
              <a:off x="9596520" y="2321851"/>
              <a:ext cx="93676" cy="939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3FF133E5-821B-314A-30E1-69FDBF3E10F2}"/>
              </a:ext>
            </a:extLst>
          </p:cNvPr>
          <p:cNvSpPr/>
          <p:nvPr/>
        </p:nvSpPr>
        <p:spPr>
          <a:xfrm>
            <a:off x="4688853" y="2085541"/>
            <a:ext cx="365760" cy="365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51E2760-4E2A-AC5E-BD35-EC915933C547}"/>
              </a:ext>
            </a:extLst>
          </p:cNvPr>
          <p:cNvCxnSpPr/>
          <p:nvPr/>
        </p:nvCxnSpPr>
        <p:spPr>
          <a:xfrm flipH="1" flipV="1">
            <a:off x="4996823" y="1741848"/>
            <a:ext cx="212834" cy="1751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86C3BCB-6EF4-F572-506F-995922CFAF6A}"/>
              </a:ext>
            </a:extLst>
          </p:cNvPr>
          <p:cNvSpPr txBox="1"/>
          <p:nvPr/>
        </p:nvSpPr>
        <p:spPr>
          <a:xfrm>
            <a:off x="7719238" y="2002829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1E6F82B-9390-51F1-A173-0151A1495F6C}"/>
              </a:ext>
            </a:extLst>
          </p:cNvPr>
          <p:cNvSpPr txBox="1"/>
          <p:nvPr/>
        </p:nvSpPr>
        <p:spPr>
          <a:xfrm>
            <a:off x="7213547" y="141203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6DA65CC-26F3-4454-F389-E84BE7ECF276}"/>
              </a:ext>
            </a:extLst>
          </p:cNvPr>
          <p:cNvGrpSpPr/>
          <p:nvPr/>
        </p:nvGrpSpPr>
        <p:grpSpPr>
          <a:xfrm>
            <a:off x="6986189" y="1806468"/>
            <a:ext cx="769438" cy="734026"/>
            <a:chOff x="8929110" y="2232897"/>
            <a:chExt cx="769438" cy="734026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C35867F-4840-0F12-2AC3-8B540F307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3338" y="2385677"/>
              <a:ext cx="335230" cy="360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504F965-3D0B-2C21-F4C7-14DD80ABF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0092" y="2232897"/>
              <a:ext cx="4426" cy="734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123183D-90BD-6E8B-8EB2-A58142C83ACF}"/>
                </a:ext>
              </a:extLst>
            </p:cNvPr>
            <p:cNvCxnSpPr>
              <a:cxnSpLocks/>
            </p:cNvCxnSpPr>
            <p:nvPr/>
          </p:nvCxnSpPr>
          <p:spPr>
            <a:xfrm>
              <a:off x="8929110" y="2660714"/>
              <a:ext cx="769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2130CD8-91A1-952C-9046-58571E12514D}"/>
                </a:ext>
              </a:extLst>
            </p:cNvPr>
            <p:cNvSpPr/>
            <p:nvPr/>
          </p:nvSpPr>
          <p:spPr>
            <a:xfrm flipV="1">
              <a:off x="9596520" y="2321851"/>
              <a:ext cx="93676" cy="939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2686CD85-B3EC-6044-7256-BDE5F50B0C5F}"/>
              </a:ext>
            </a:extLst>
          </p:cNvPr>
          <p:cNvSpPr/>
          <p:nvPr/>
        </p:nvSpPr>
        <p:spPr>
          <a:xfrm>
            <a:off x="7187579" y="2085541"/>
            <a:ext cx="365760" cy="365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03831A1-4603-5478-F891-9CEF29405887}"/>
              </a:ext>
            </a:extLst>
          </p:cNvPr>
          <p:cNvCxnSpPr/>
          <p:nvPr/>
        </p:nvCxnSpPr>
        <p:spPr>
          <a:xfrm flipH="1" flipV="1">
            <a:off x="7495549" y="1741848"/>
            <a:ext cx="212834" cy="1751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87995E8-C672-3928-AAC1-FE13EEF0B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839860"/>
              </p:ext>
            </p:extLst>
          </p:nvPr>
        </p:nvGraphicFramePr>
        <p:xfrm>
          <a:off x="707666" y="5266786"/>
          <a:ext cx="41797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481">
                  <a:extLst>
                    <a:ext uri="{9D8B030D-6E8A-4147-A177-3AD203B41FA5}">
                      <a16:colId xmlns:a16="http://schemas.microsoft.com/office/drawing/2014/main" val="43391699"/>
                    </a:ext>
                  </a:extLst>
                </a:gridCol>
                <a:gridCol w="600393">
                  <a:extLst>
                    <a:ext uri="{9D8B030D-6E8A-4147-A177-3AD203B41FA5}">
                      <a16:colId xmlns:a16="http://schemas.microsoft.com/office/drawing/2014/main" val="2424719118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282744394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3089908006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456766706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2349989204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4269582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degrees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23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sin(</a:t>
                      </a:r>
                      <a:r>
                        <a:rPr lang="el-GR" sz="1400"/>
                        <a:t>θ</a:t>
                      </a:r>
                      <a:r>
                        <a:rPr lang="en-US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√2/2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√3/2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11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cos(</a:t>
                      </a:r>
                      <a:r>
                        <a:rPr lang="el-GR" sz="1400"/>
                        <a:t>θ</a:t>
                      </a:r>
                      <a:r>
                        <a:rPr lang="en-US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√3/2 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√2/2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3304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11965F1-6E1F-0507-B5D9-1C8324CDD0FA}"/>
              </a:ext>
            </a:extLst>
          </p:cNvPr>
          <p:cNvSpPr txBox="1"/>
          <p:nvPr/>
        </p:nvSpPr>
        <p:spPr>
          <a:xfrm>
            <a:off x="2681371" y="1526903"/>
            <a:ext cx="540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45</a:t>
            </a:r>
            <a:r>
              <a:rPr lang="en-US" baseline="30000"/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7EAFF7-13D4-F887-A6E5-30D9653F0587}"/>
              </a:ext>
            </a:extLst>
          </p:cNvPr>
          <p:cNvSpPr txBox="1"/>
          <p:nvPr/>
        </p:nvSpPr>
        <p:spPr>
          <a:xfrm>
            <a:off x="5144509" y="1519287"/>
            <a:ext cx="747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37</a:t>
            </a:r>
            <a:r>
              <a:rPr lang="en-US" baseline="30000"/>
              <a:t>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5A627D-D0F6-2B07-DB69-3E8C7D1315A4}"/>
              </a:ext>
            </a:extLst>
          </p:cNvPr>
          <p:cNvSpPr txBox="1"/>
          <p:nvPr/>
        </p:nvSpPr>
        <p:spPr>
          <a:xfrm>
            <a:off x="7675647" y="1511797"/>
            <a:ext cx="531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60</a:t>
            </a:r>
            <a:r>
              <a:rPr lang="en-US" baseline="30000"/>
              <a:t>o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2722044-9E11-802F-B3BB-16CCE94DA7AA}"/>
              </a:ext>
            </a:extLst>
          </p:cNvPr>
          <p:cNvGraphicFramePr>
            <a:graphicFrameLocks noGrp="1"/>
          </p:cNvGraphicFramePr>
          <p:nvPr/>
        </p:nvGraphicFramePr>
        <p:xfrm>
          <a:off x="8789017" y="2925911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63866045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15866442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6802547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0345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25498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83936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C69558E-0B5B-1A47-E330-39DEE79453B2}"/>
              </a:ext>
            </a:extLst>
          </p:cNvPr>
          <p:cNvSpPr txBox="1"/>
          <p:nvPr/>
        </p:nvSpPr>
        <p:spPr>
          <a:xfrm>
            <a:off x="10127958" y="2002829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D83990-4469-07C1-A586-5359FE03030D}"/>
              </a:ext>
            </a:extLst>
          </p:cNvPr>
          <p:cNvSpPr txBox="1"/>
          <p:nvPr/>
        </p:nvSpPr>
        <p:spPr>
          <a:xfrm>
            <a:off x="9622267" y="141203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3D1467-9996-6DE8-2759-3A4736ECA311}"/>
              </a:ext>
            </a:extLst>
          </p:cNvPr>
          <p:cNvGrpSpPr/>
          <p:nvPr/>
        </p:nvGrpSpPr>
        <p:grpSpPr>
          <a:xfrm>
            <a:off x="9394909" y="1806468"/>
            <a:ext cx="769438" cy="734026"/>
            <a:chOff x="8929110" y="2232897"/>
            <a:chExt cx="769438" cy="734026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15AB66D-BBFA-8CCD-9801-42D1C6C941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3338" y="2385677"/>
              <a:ext cx="335230" cy="360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F69D07A-25FA-4269-5416-43AECDA84F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0092" y="2232897"/>
              <a:ext cx="4426" cy="734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B9FC5DF-2D8A-C122-5F15-D51E5FDE5EFE}"/>
                </a:ext>
              </a:extLst>
            </p:cNvPr>
            <p:cNvCxnSpPr>
              <a:cxnSpLocks/>
            </p:cNvCxnSpPr>
            <p:nvPr/>
          </p:nvCxnSpPr>
          <p:spPr>
            <a:xfrm>
              <a:off x="8929110" y="2660714"/>
              <a:ext cx="769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57F66EF-AC1E-2BF6-F5EB-674C0BF42FF0}"/>
                </a:ext>
              </a:extLst>
            </p:cNvPr>
            <p:cNvSpPr/>
            <p:nvPr/>
          </p:nvSpPr>
          <p:spPr>
            <a:xfrm flipV="1">
              <a:off x="9596520" y="2321851"/>
              <a:ext cx="93676" cy="939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64957475-A1E0-EE46-36F0-6EC92EBDEC07}"/>
              </a:ext>
            </a:extLst>
          </p:cNvPr>
          <p:cNvSpPr/>
          <p:nvPr/>
        </p:nvSpPr>
        <p:spPr>
          <a:xfrm>
            <a:off x="9596299" y="2085541"/>
            <a:ext cx="365760" cy="365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BA5DE1-ADCA-D561-E28A-C55E9A7509E4}"/>
              </a:ext>
            </a:extLst>
          </p:cNvPr>
          <p:cNvCxnSpPr/>
          <p:nvPr/>
        </p:nvCxnSpPr>
        <p:spPr>
          <a:xfrm flipH="1" flipV="1">
            <a:off x="9904269" y="1741848"/>
            <a:ext cx="212834" cy="1751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D00F09B-4527-6845-7F6E-A16415D06582}"/>
              </a:ext>
            </a:extLst>
          </p:cNvPr>
          <p:cNvSpPr txBox="1"/>
          <p:nvPr/>
        </p:nvSpPr>
        <p:spPr>
          <a:xfrm>
            <a:off x="10084367" y="1511797"/>
            <a:ext cx="531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90</a:t>
            </a:r>
            <a:r>
              <a:rPr lang="en-US" baseline="3000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45836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8E2C-D8F6-9D60-7486-32355F6F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3D rotation notations </a:t>
            </a:r>
            <a:r>
              <a:rPr lang="en-US">
                <a:sym typeface="Wingdings" pitchFamily="2" charset="2"/>
              </a:rPr>
              <a:t> Matrices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488EE-F8D0-7824-7FB8-B68727630C6F}"/>
              </a:ext>
            </a:extLst>
          </p:cNvPr>
          <p:cNvSpPr txBox="1"/>
          <p:nvPr/>
        </p:nvSpPr>
        <p:spPr>
          <a:xfrm>
            <a:off x="2724962" y="200800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E8AAA-0094-128B-15DA-15199EA7E169}"/>
              </a:ext>
            </a:extLst>
          </p:cNvPr>
          <p:cNvSpPr txBox="1"/>
          <p:nvPr/>
        </p:nvSpPr>
        <p:spPr>
          <a:xfrm>
            <a:off x="2219271" y="141721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26F9E6-3ABA-10A1-3402-E63BA14FF2D3}"/>
              </a:ext>
            </a:extLst>
          </p:cNvPr>
          <p:cNvGraphicFramePr>
            <a:graphicFrameLocks noGrp="1"/>
          </p:cNvGraphicFramePr>
          <p:nvPr/>
        </p:nvGraphicFramePr>
        <p:xfrm>
          <a:off x="1541821" y="2925911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63866045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15866442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6802547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0345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25498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839360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25241D40-02B8-82EA-A5F6-0F2890696CA1}"/>
              </a:ext>
            </a:extLst>
          </p:cNvPr>
          <p:cNvGrpSpPr/>
          <p:nvPr/>
        </p:nvGrpSpPr>
        <p:grpSpPr>
          <a:xfrm>
            <a:off x="1991913" y="1811643"/>
            <a:ext cx="769438" cy="734026"/>
            <a:chOff x="8929110" y="2232897"/>
            <a:chExt cx="769438" cy="7340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8F3EDDA-A442-57A4-071F-6280B15E1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3338" y="2385677"/>
              <a:ext cx="335230" cy="360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EC2747-0901-337B-460E-B15EB6145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0092" y="2232897"/>
              <a:ext cx="4426" cy="734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D7B8A5-65A1-BB04-31BA-B92002553B14}"/>
                </a:ext>
              </a:extLst>
            </p:cNvPr>
            <p:cNvCxnSpPr>
              <a:cxnSpLocks/>
            </p:cNvCxnSpPr>
            <p:nvPr/>
          </p:nvCxnSpPr>
          <p:spPr>
            <a:xfrm>
              <a:off x="8929110" y="2660714"/>
              <a:ext cx="769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E92D809-6166-F1F7-2DDD-612A43178A0E}"/>
                </a:ext>
              </a:extLst>
            </p:cNvPr>
            <p:cNvSpPr/>
            <p:nvPr/>
          </p:nvSpPr>
          <p:spPr>
            <a:xfrm flipV="1">
              <a:off x="9596520" y="2321851"/>
              <a:ext cx="93676" cy="939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96F6872E-4932-4C8D-3538-80E68E56DD26}"/>
              </a:ext>
            </a:extLst>
          </p:cNvPr>
          <p:cNvSpPr/>
          <p:nvPr/>
        </p:nvSpPr>
        <p:spPr>
          <a:xfrm>
            <a:off x="2193303" y="2090716"/>
            <a:ext cx="365760" cy="365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Z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DB9565E-85A5-9509-A9E8-327A8389FAEA}"/>
              </a:ext>
            </a:extLst>
          </p:cNvPr>
          <p:cNvGraphicFramePr>
            <a:graphicFrameLocks noGrp="1"/>
          </p:cNvGraphicFramePr>
          <p:nvPr/>
        </p:nvGraphicFramePr>
        <p:xfrm>
          <a:off x="3927309" y="2925911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63866045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15866442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6802547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0345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25498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839360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D6759DD-6D4F-8438-8ADB-E57B81AC418A}"/>
              </a:ext>
            </a:extLst>
          </p:cNvPr>
          <p:cNvGraphicFramePr>
            <a:graphicFrameLocks noGrp="1"/>
          </p:cNvGraphicFramePr>
          <p:nvPr/>
        </p:nvGraphicFramePr>
        <p:xfrm>
          <a:off x="6380297" y="2925911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63866045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15866442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6802547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0345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25498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839360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509A8E-C77A-9FEA-2DEE-E8F1705DD751}"/>
              </a:ext>
            </a:extLst>
          </p:cNvPr>
          <p:cNvCxnSpPr>
            <a:cxnSpLocks/>
          </p:cNvCxnSpPr>
          <p:nvPr/>
        </p:nvCxnSpPr>
        <p:spPr>
          <a:xfrm>
            <a:off x="2714107" y="1922170"/>
            <a:ext cx="223403" cy="1633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D08CD5-2265-322E-6892-586754AF4A9C}"/>
              </a:ext>
            </a:extLst>
          </p:cNvPr>
          <p:cNvSpPr txBox="1"/>
          <p:nvPr/>
        </p:nvSpPr>
        <p:spPr>
          <a:xfrm>
            <a:off x="5220512" y="2002829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763473-FD2E-EB1D-89FD-CF98101B9EBF}"/>
              </a:ext>
            </a:extLst>
          </p:cNvPr>
          <p:cNvSpPr txBox="1"/>
          <p:nvPr/>
        </p:nvSpPr>
        <p:spPr>
          <a:xfrm>
            <a:off x="4714821" y="141203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8E45C-618F-77A7-353B-7C89B0E840F3}"/>
              </a:ext>
            </a:extLst>
          </p:cNvPr>
          <p:cNvGrpSpPr/>
          <p:nvPr/>
        </p:nvGrpSpPr>
        <p:grpSpPr>
          <a:xfrm>
            <a:off x="4451074" y="1806468"/>
            <a:ext cx="797475" cy="734026"/>
            <a:chOff x="8892721" y="2232897"/>
            <a:chExt cx="797475" cy="73402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3295C40-EEB5-56AF-A0E8-4DB9145759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3338" y="2385677"/>
              <a:ext cx="335230" cy="360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05B0CB3-56BC-3F19-EF18-F2F8C7759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0092" y="2232897"/>
              <a:ext cx="4426" cy="734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A612F46-7B1B-F245-6D97-50356BCDDE42}"/>
                </a:ext>
              </a:extLst>
            </p:cNvPr>
            <p:cNvCxnSpPr>
              <a:cxnSpLocks/>
            </p:cNvCxnSpPr>
            <p:nvPr/>
          </p:nvCxnSpPr>
          <p:spPr>
            <a:xfrm>
              <a:off x="8892721" y="2660714"/>
              <a:ext cx="769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D843A8D-207A-FA1D-99C9-C37E44B287EA}"/>
                </a:ext>
              </a:extLst>
            </p:cNvPr>
            <p:cNvSpPr/>
            <p:nvPr/>
          </p:nvSpPr>
          <p:spPr>
            <a:xfrm flipV="1">
              <a:off x="9596520" y="2321851"/>
              <a:ext cx="93676" cy="939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3FF133E5-821B-314A-30E1-69FDBF3E10F2}"/>
              </a:ext>
            </a:extLst>
          </p:cNvPr>
          <p:cNvSpPr/>
          <p:nvPr/>
        </p:nvSpPr>
        <p:spPr>
          <a:xfrm>
            <a:off x="4688853" y="2085541"/>
            <a:ext cx="365760" cy="365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51E2760-4E2A-AC5E-BD35-EC915933C547}"/>
              </a:ext>
            </a:extLst>
          </p:cNvPr>
          <p:cNvCxnSpPr/>
          <p:nvPr/>
        </p:nvCxnSpPr>
        <p:spPr>
          <a:xfrm flipH="1" flipV="1">
            <a:off x="4996823" y="1741848"/>
            <a:ext cx="212834" cy="1751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86C3BCB-6EF4-F572-506F-995922CFAF6A}"/>
              </a:ext>
            </a:extLst>
          </p:cNvPr>
          <p:cNvSpPr txBox="1"/>
          <p:nvPr/>
        </p:nvSpPr>
        <p:spPr>
          <a:xfrm>
            <a:off x="7719238" y="2002829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1E6F82B-9390-51F1-A173-0151A1495F6C}"/>
              </a:ext>
            </a:extLst>
          </p:cNvPr>
          <p:cNvSpPr txBox="1"/>
          <p:nvPr/>
        </p:nvSpPr>
        <p:spPr>
          <a:xfrm>
            <a:off x="7213547" y="141203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6DA65CC-26F3-4454-F389-E84BE7ECF276}"/>
              </a:ext>
            </a:extLst>
          </p:cNvPr>
          <p:cNvGrpSpPr/>
          <p:nvPr/>
        </p:nvGrpSpPr>
        <p:grpSpPr>
          <a:xfrm>
            <a:off x="6986189" y="1895422"/>
            <a:ext cx="769438" cy="759218"/>
            <a:chOff x="8929110" y="2321851"/>
            <a:chExt cx="769438" cy="759218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C35867F-4840-0F12-2AC3-8B540F307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3338" y="2385677"/>
              <a:ext cx="335230" cy="360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504F965-3D0B-2C21-F4C7-14DD80ABF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09577" y="2347043"/>
              <a:ext cx="4426" cy="73402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123183D-90BD-6E8B-8EB2-A58142C83ACF}"/>
                </a:ext>
              </a:extLst>
            </p:cNvPr>
            <p:cNvCxnSpPr>
              <a:cxnSpLocks/>
            </p:cNvCxnSpPr>
            <p:nvPr/>
          </p:nvCxnSpPr>
          <p:spPr>
            <a:xfrm>
              <a:off x="8929110" y="2660714"/>
              <a:ext cx="769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2130CD8-91A1-952C-9046-58571E12514D}"/>
                </a:ext>
              </a:extLst>
            </p:cNvPr>
            <p:cNvSpPr/>
            <p:nvPr/>
          </p:nvSpPr>
          <p:spPr>
            <a:xfrm flipV="1">
              <a:off x="9596520" y="2321851"/>
              <a:ext cx="93676" cy="939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2686CD85-B3EC-6044-7256-BDE5F50B0C5F}"/>
              </a:ext>
            </a:extLst>
          </p:cNvPr>
          <p:cNvSpPr/>
          <p:nvPr/>
        </p:nvSpPr>
        <p:spPr>
          <a:xfrm>
            <a:off x="7187579" y="2085541"/>
            <a:ext cx="365760" cy="365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03831A1-4603-5478-F891-9CEF29405887}"/>
              </a:ext>
            </a:extLst>
          </p:cNvPr>
          <p:cNvCxnSpPr>
            <a:cxnSpLocks/>
          </p:cNvCxnSpPr>
          <p:nvPr/>
        </p:nvCxnSpPr>
        <p:spPr>
          <a:xfrm>
            <a:off x="7708383" y="1916995"/>
            <a:ext cx="164547" cy="1685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87995E8-C672-3928-AAC1-FE13EEF0B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916059"/>
              </p:ext>
            </p:extLst>
          </p:nvPr>
        </p:nvGraphicFramePr>
        <p:xfrm>
          <a:off x="707666" y="5266786"/>
          <a:ext cx="41797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481">
                  <a:extLst>
                    <a:ext uri="{9D8B030D-6E8A-4147-A177-3AD203B41FA5}">
                      <a16:colId xmlns:a16="http://schemas.microsoft.com/office/drawing/2014/main" val="43391699"/>
                    </a:ext>
                  </a:extLst>
                </a:gridCol>
                <a:gridCol w="600393">
                  <a:extLst>
                    <a:ext uri="{9D8B030D-6E8A-4147-A177-3AD203B41FA5}">
                      <a16:colId xmlns:a16="http://schemas.microsoft.com/office/drawing/2014/main" val="2424719118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282744394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3089908006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456766706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2349989204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4269582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degrees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23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sin(</a:t>
                      </a:r>
                      <a:r>
                        <a:rPr lang="el-GR" sz="1400"/>
                        <a:t>θ</a:t>
                      </a:r>
                      <a:r>
                        <a:rPr lang="en-US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√2/2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√3/2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11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cos(</a:t>
                      </a:r>
                      <a:r>
                        <a:rPr lang="el-GR" sz="1400"/>
                        <a:t>θ</a:t>
                      </a:r>
                      <a:r>
                        <a:rPr lang="en-US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√3/2 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√2/2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3304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11965F1-6E1F-0507-B5D9-1C8324CDD0FA}"/>
              </a:ext>
            </a:extLst>
          </p:cNvPr>
          <p:cNvSpPr txBox="1"/>
          <p:nvPr/>
        </p:nvSpPr>
        <p:spPr>
          <a:xfrm>
            <a:off x="2681371" y="1526903"/>
            <a:ext cx="540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45</a:t>
            </a:r>
            <a:r>
              <a:rPr lang="en-US" baseline="30000"/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7EAFF7-13D4-F887-A6E5-30D9653F0587}"/>
              </a:ext>
            </a:extLst>
          </p:cNvPr>
          <p:cNvSpPr txBox="1"/>
          <p:nvPr/>
        </p:nvSpPr>
        <p:spPr>
          <a:xfrm>
            <a:off x="5144509" y="1519287"/>
            <a:ext cx="74730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36.87</a:t>
            </a:r>
            <a:r>
              <a:rPr lang="en-US" baseline="30000"/>
              <a:t>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5A627D-D0F6-2B07-DB69-3E8C7D1315A4}"/>
              </a:ext>
            </a:extLst>
          </p:cNvPr>
          <p:cNvSpPr txBox="1"/>
          <p:nvPr/>
        </p:nvSpPr>
        <p:spPr>
          <a:xfrm>
            <a:off x="7700111" y="1511797"/>
            <a:ext cx="531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60</a:t>
            </a:r>
            <a:r>
              <a:rPr lang="en-US" baseline="30000"/>
              <a:t>o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2722044-9E11-802F-B3BB-16CCE94DA7AA}"/>
              </a:ext>
            </a:extLst>
          </p:cNvPr>
          <p:cNvGraphicFramePr>
            <a:graphicFrameLocks noGrp="1"/>
          </p:cNvGraphicFramePr>
          <p:nvPr/>
        </p:nvGraphicFramePr>
        <p:xfrm>
          <a:off x="8789017" y="2925911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63866045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15866442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68025470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0345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25498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83936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C69558E-0B5B-1A47-E330-39DEE79453B2}"/>
              </a:ext>
            </a:extLst>
          </p:cNvPr>
          <p:cNvSpPr txBox="1"/>
          <p:nvPr/>
        </p:nvSpPr>
        <p:spPr>
          <a:xfrm>
            <a:off x="10127958" y="2002829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D83990-4469-07C1-A586-5359FE03030D}"/>
              </a:ext>
            </a:extLst>
          </p:cNvPr>
          <p:cNvSpPr txBox="1"/>
          <p:nvPr/>
        </p:nvSpPr>
        <p:spPr>
          <a:xfrm>
            <a:off x="9622267" y="141203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3D1467-9996-6DE8-2759-3A4736ECA311}"/>
              </a:ext>
            </a:extLst>
          </p:cNvPr>
          <p:cNvGrpSpPr/>
          <p:nvPr/>
        </p:nvGrpSpPr>
        <p:grpSpPr>
          <a:xfrm>
            <a:off x="9347665" y="1895422"/>
            <a:ext cx="808330" cy="742211"/>
            <a:chOff x="8881866" y="2321851"/>
            <a:chExt cx="808330" cy="742211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15AB66D-BBFA-8CCD-9801-42D1C6C941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3338" y="2385677"/>
              <a:ext cx="335230" cy="360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F69D07A-25FA-4269-5416-43AECDA84F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1736" y="2330036"/>
              <a:ext cx="4426" cy="73402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B9FC5DF-2D8A-C122-5F15-D51E5FDE5EFE}"/>
                </a:ext>
              </a:extLst>
            </p:cNvPr>
            <p:cNvCxnSpPr>
              <a:cxnSpLocks/>
            </p:cNvCxnSpPr>
            <p:nvPr/>
          </p:nvCxnSpPr>
          <p:spPr>
            <a:xfrm>
              <a:off x="8881866" y="2665525"/>
              <a:ext cx="769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57F66EF-AC1E-2BF6-F5EB-674C0BF42FF0}"/>
                </a:ext>
              </a:extLst>
            </p:cNvPr>
            <p:cNvSpPr/>
            <p:nvPr/>
          </p:nvSpPr>
          <p:spPr>
            <a:xfrm flipV="1">
              <a:off x="9596520" y="2321851"/>
              <a:ext cx="93676" cy="939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64957475-A1E0-EE46-36F0-6EC92EBDEC07}"/>
              </a:ext>
            </a:extLst>
          </p:cNvPr>
          <p:cNvSpPr/>
          <p:nvPr/>
        </p:nvSpPr>
        <p:spPr>
          <a:xfrm>
            <a:off x="9596299" y="2085541"/>
            <a:ext cx="365760" cy="365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BA5DE1-ADCA-D561-E28A-C55E9A7509E4}"/>
              </a:ext>
            </a:extLst>
          </p:cNvPr>
          <p:cNvCxnSpPr/>
          <p:nvPr/>
        </p:nvCxnSpPr>
        <p:spPr>
          <a:xfrm flipH="1" flipV="1">
            <a:off x="9904269" y="1741848"/>
            <a:ext cx="212834" cy="1751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D00F09B-4527-6845-7F6E-A16415D06582}"/>
              </a:ext>
            </a:extLst>
          </p:cNvPr>
          <p:cNvSpPr txBox="1"/>
          <p:nvPr/>
        </p:nvSpPr>
        <p:spPr>
          <a:xfrm>
            <a:off x="10084366" y="1511797"/>
            <a:ext cx="624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-90</a:t>
            </a:r>
            <a:r>
              <a:rPr lang="en-US" baseline="30000"/>
              <a:t>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776D88-3E44-84B6-FB28-335EEA794A19}"/>
              </a:ext>
            </a:extLst>
          </p:cNvPr>
          <p:cNvSpPr txBox="1"/>
          <p:nvPr/>
        </p:nvSpPr>
        <p:spPr>
          <a:xfrm>
            <a:off x="10108504" y="1162262"/>
            <a:ext cx="1146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negative</a:t>
            </a:r>
            <a:endParaRPr lang="en-US" baseline="30000"/>
          </a:p>
        </p:txBody>
      </p:sp>
    </p:spTree>
    <p:extLst>
      <p:ext uri="{BB962C8B-B14F-4D97-AF65-F5344CB8AC3E}">
        <p14:creationId xmlns:p14="http://schemas.microsoft.com/office/powerpoint/2010/main" val="34854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B8EF6BCF-E501-59D3-A943-FD14046E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368" y="365125"/>
            <a:ext cx="8089431" cy="626277"/>
          </a:xfrm>
        </p:spPr>
        <p:txBody>
          <a:bodyPr>
            <a:normAutofit fontScale="90000"/>
          </a:bodyPr>
          <a:lstStyle/>
          <a:p>
            <a:r>
              <a:rPr lang="en-US"/>
              <a:t>Calculate and Draw Q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27928EB-FFA0-A7ED-9CF9-312AC9900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1096" y="1855078"/>
            <a:ext cx="2053015" cy="208999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FE97D29-CCAA-3BB9-98D5-9A628D5A0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1095" y="4080228"/>
            <a:ext cx="2053015" cy="208999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842858D-5CED-3AAB-BFB9-3B49837E9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5926" y="4080228"/>
            <a:ext cx="2053015" cy="20899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706EC0-C30F-8763-314E-2C67F4653E58}"/>
              </a:ext>
            </a:extLst>
          </p:cNvPr>
          <p:cNvSpPr txBox="1"/>
          <p:nvPr/>
        </p:nvSpPr>
        <p:spPr>
          <a:xfrm>
            <a:off x="2261309" y="608637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066C1C-0440-8A17-CEF2-8FA949C6DD19}"/>
              </a:ext>
            </a:extLst>
          </p:cNvPr>
          <p:cNvSpPr txBox="1"/>
          <p:nvPr/>
        </p:nvSpPr>
        <p:spPr>
          <a:xfrm>
            <a:off x="4660864" y="608637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148E40-C365-E6F1-B55A-4AD2821B2339}"/>
              </a:ext>
            </a:extLst>
          </p:cNvPr>
          <p:cNvSpPr txBox="1"/>
          <p:nvPr/>
        </p:nvSpPr>
        <p:spPr>
          <a:xfrm>
            <a:off x="918748" y="479206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31BB2D-3356-E401-4E3B-CF4120432D1E}"/>
              </a:ext>
            </a:extLst>
          </p:cNvPr>
          <p:cNvSpPr txBox="1"/>
          <p:nvPr/>
        </p:nvSpPr>
        <p:spPr>
          <a:xfrm>
            <a:off x="5874656" y="479206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E38961-E97C-B334-3C8F-600AACED68A2}"/>
              </a:ext>
            </a:extLst>
          </p:cNvPr>
          <p:cNvSpPr txBox="1"/>
          <p:nvPr/>
        </p:nvSpPr>
        <p:spPr>
          <a:xfrm>
            <a:off x="918748" y="265905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7683D5-0186-1041-0F9F-61C1E70B6698}"/>
              </a:ext>
            </a:extLst>
          </p:cNvPr>
          <p:cNvSpPr txBox="1"/>
          <p:nvPr/>
        </p:nvSpPr>
        <p:spPr>
          <a:xfrm>
            <a:off x="2261309" y="149519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958A3E-73D1-3305-D4EA-6C9119E0C776}"/>
              </a:ext>
            </a:extLst>
          </p:cNvPr>
          <p:cNvSpPr txBox="1"/>
          <p:nvPr/>
        </p:nvSpPr>
        <p:spPr>
          <a:xfrm>
            <a:off x="3312539" y="605919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CABEBA-E76D-AEA5-1DB2-DE542E3E6EE8}"/>
              </a:ext>
            </a:extLst>
          </p:cNvPr>
          <p:cNvSpPr txBox="1"/>
          <p:nvPr/>
        </p:nvSpPr>
        <p:spPr>
          <a:xfrm>
            <a:off x="1251198" y="605510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B1505E-4512-CDD4-3FC1-4755A3AF70B0}"/>
              </a:ext>
            </a:extLst>
          </p:cNvPr>
          <p:cNvSpPr txBox="1"/>
          <p:nvPr/>
        </p:nvSpPr>
        <p:spPr>
          <a:xfrm>
            <a:off x="5670980" y="605485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717907-1686-9B33-97FF-0DEE23567509}"/>
              </a:ext>
            </a:extLst>
          </p:cNvPr>
          <p:cNvSpPr txBox="1"/>
          <p:nvPr/>
        </p:nvSpPr>
        <p:spPr>
          <a:xfrm>
            <a:off x="3609640" y="605076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A77293-D6D5-1C9A-5D87-20B664F365D6}"/>
              </a:ext>
            </a:extLst>
          </p:cNvPr>
          <p:cNvSpPr txBox="1"/>
          <p:nvPr/>
        </p:nvSpPr>
        <p:spPr>
          <a:xfrm>
            <a:off x="3312539" y="150367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C1DA12-1E90-612B-F749-6124E0663525}"/>
              </a:ext>
            </a:extLst>
          </p:cNvPr>
          <p:cNvSpPr txBox="1"/>
          <p:nvPr/>
        </p:nvSpPr>
        <p:spPr>
          <a:xfrm>
            <a:off x="1251198" y="149958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8A593-59F1-0DE4-4D09-EAC741C6F0AD}"/>
              </a:ext>
            </a:extLst>
          </p:cNvPr>
          <p:cNvSpPr txBox="1"/>
          <p:nvPr/>
        </p:nvSpPr>
        <p:spPr>
          <a:xfrm>
            <a:off x="5891129" y="378079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1B6560-8D0F-FF65-E948-BC43FB42C63D}"/>
              </a:ext>
            </a:extLst>
          </p:cNvPr>
          <p:cNvSpPr txBox="1"/>
          <p:nvPr/>
        </p:nvSpPr>
        <p:spPr>
          <a:xfrm>
            <a:off x="5834676" y="585052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51E12A-B5BD-8086-9761-18E24768222D}"/>
              </a:ext>
            </a:extLst>
          </p:cNvPr>
          <p:cNvSpPr txBox="1"/>
          <p:nvPr/>
        </p:nvSpPr>
        <p:spPr>
          <a:xfrm>
            <a:off x="1092594" y="384729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44D0ED-5609-0033-4C54-2968AB611D67}"/>
              </a:ext>
            </a:extLst>
          </p:cNvPr>
          <p:cNvSpPr txBox="1"/>
          <p:nvPr/>
        </p:nvSpPr>
        <p:spPr>
          <a:xfrm>
            <a:off x="1036141" y="591702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4661D8-2253-5CE8-2066-4FE7FF097D20}"/>
              </a:ext>
            </a:extLst>
          </p:cNvPr>
          <p:cNvSpPr txBox="1"/>
          <p:nvPr/>
        </p:nvSpPr>
        <p:spPr>
          <a:xfrm>
            <a:off x="1088555" y="157530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610D6-2904-415A-E739-252E5855A778}"/>
              </a:ext>
            </a:extLst>
          </p:cNvPr>
          <p:cNvSpPr txBox="1"/>
          <p:nvPr/>
        </p:nvSpPr>
        <p:spPr>
          <a:xfrm>
            <a:off x="1032102" y="364503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1B9AA8-AF11-1908-0B0A-70541895543F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1411096" y="2900074"/>
            <a:ext cx="205301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4196ED2-B0C1-8D9E-534B-71E52A14E305}"/>
              </a:ext>
            </a:extLst>
          </p:cNvPr>
          <p:cNvCxnSpPr>
            <a:cxnSpLocks/>
            <a:endCxn id="4" idx="0"/>
          </p:cNvCxnSpPr>
          <p:nvPr/>
        </p:nvCxnSpPr>
        <p:spPr>
          <a:xfrm flipH="1" flipV="1">
            <a:off x="2437603" y="1855078"/>
            <a:ext cx="12113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9FD7DDE-A0E8-64F0-3CA9-3B3670A5926C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>
          <a:xfrm>
            <a:off x="1411095" y="5125223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3998D97-8EAF-CD6C-BA1D-332CC162C3FE}"/>
              </a:ext>
            </a:extLst>
          </p:cNvPr>
          <p:cNvCxnSpPr>
            <a:cxnSpLocks/>
            <a:stCxn id="7" idx="2"/>
            <a:endCxn id="7" idx="0"/>
          </p:cNvCxnSpPr>
          <p:nvPr/>
        </p:nvCxnSpPr>
        <p:spPr>
          <a:xfrm flipV="1">
            <a:off x="2437602" y="4080228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CE4030D-1E4E-0224-5EAE-DEB7E5B42734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3785926" y="5125223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743C276-391C-4582-659A-3E18CF0B7835}"/>
              </a:ext>
            </a:extLst>
          </p:cNvPr>
          <p:cNvCxnSpPr>
            <a:cxnSpLocks/>
            <a:endCxn id="9" idx="0"/>
          </p:cNvCxnSpPr>
          <p:nvPr/>
        </p:nvCxnSpPr>
        <p:spPr>
          <a:xfrm flipV="1">
            <a:off x="4812434" y="4080228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3">
            <a:extLst>
              <a:ext uri="{FF2B5EF4-FFF2-40B4-BE49-F238E27FC236}">
                <a16:creationId xmlns:a16="http://schemas.microsoft.com/office/drawing/2014/main" id="{0ECEFF36-5FF0-CA42-85E9-9FD96A21C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301307"/>
              </p:ext>
            </p:extLst>
          </p:nvPr>
        </p:nvGraphicFramePr>
        <p:xfrm>
          <a:off x="7174845" y="3851760"/>
          <a:ext cx="256032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576624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031626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4B9F7C7B-8454-C0D7-8D57-AD08AFA00B5E}"/>
              </a:ext>
            </a:extLst>
          </p:cNvPr>
          <p:cNvGraphicFramePr>
            <a:graphicFrameLocks noGrp="1"/>
          </p:cNvGraphicFramePr>
          <p:nvPr/>
        </p:nvGraphicFramePr>
        <p:xfrm>
          <a:off x="9885657" y="1155692"/>
          <a:ext cx="972971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971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CE5ACC1C-0E5E-0494-1E5D-A27BA08589F8}"/>
              </a:ext>
            </a:extLst>
          </p:cNvPr>
          <p:cNvSpPr txBox="1"/>
          <p:nvPr/>
        </p:nvSpPr>
        <p:spPr>
          <a:xfrm>
            <a:off x="9536895" y="1057472"/>
            <a:ext cx="263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2BFD89-A153-9486-70E2-46500E53CF8C}"/>
              </a:ext>
            </a:extLst>
          </p:cNvPr>
          <p:cNvSpPr txBox="1"/>
          <p:nvPr/>
        </p:nvSpPr>
        <p:spPr>
          <a:xfrm>
            <a:off x="7121126" y="3284521"/>
            <a:ext cx="11586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/>
              <a:t>R</a:t>
            </a:r>
            <a:endParaRPr lang="en-US" sz="3600" baseline="-250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D53804-5458-C527-1175-DC0D59400130}"/>
              </a:ext>
            </a:extLst>
          </p:cNvPr>
          <p:cNvSpPr txBox="1"/>
          <p:nvPr/>
        </p:nvSpPr>
        <p:spPr>
          <a:xfrm>
            <a:off x="9376681" y="3466447"/>
            <a:ext cx="1158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R</a:t>
            </a:r>
            <a:r>
              <a:rPr lang="en-US" sz="1800"/>
              <a:t>*P</a:t>
            </a:r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0AD256E-0872-C091-6421-BB0E7904FBD5}"/>
              </a:ext>
            </a:extLst>
          </p:cNvPr>
          <p:cNvSpPr/>
          <p:nvPr/>
        </p:nvSpPr>
        <p:spPr>
          <a:xfrm flipV="1">
            <a:off x="2787140" y="5286320"/>
            <a:ext cx="93676" cy="9395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5D85311-135B-ADF8-16BB-D7EA698CBFB1}"/>
              </a:ext>
            </a:extLst>
          </p:cNvPr>
          <p:cNvSpPr/>
          <p:nvPr/>
        </p:nvSpPr>
        <p:spPr>
          <a:xfrm flipV="1">
            <a:off x="2791243" y="3689678"/>
            <a:ext cx="93676" cy="9395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696E6D2C-9260-8DB2-434A-30A334F44429}"/>
              </a:ext>
            </a:extLst>
          </p:cNvPr>
          <p:cNvGraphicFramePr>
            <a:graphicFrameLocks noGrp="1"/>
          </p:cNvGraphicFramePr>
          <p:nvPr/>
        </p:nvGraphicFramePr>
        <p:xfrm>
          <a:off x="9895282" y="3835779"/>
          <a:ext cx="972971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971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sp>
        <p:nvSpPr>
          <p:cNvPr id="46" name="Oval 45">
            <a:extLst>
              <a:ext uri="{FF2B5EF4-FFF2-40B4-BE49-F238E27FC236}">
                <a16:creationId xmlns:a16="http://schemas.microsoft.com/office/drawing/2014/main" id="{4482E2EB-4B5C-44CF-7FEF-DFDAA347FBCD}"/>
              </a:ext>
            </a:extLst>
          </p:cNvPr>
          <p:cNvSpPr/>
          <p:nvPr/>
        </p:nvSpPr>
        <p:spPr>
          <a:xfrm flipV="1">
            <a:off x="3953889" y="5268280"/>
            <a:ext cx="93676" cy="9395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E29D73-415B-9127-05C9-C343C2C6DDE6}"/>
              </a:ext>
            </a:extLst>
          </p:cNvPr>
          <p:cNvSpPr txBox="1"/>
          <p:nvPr/>
        </p:nvSpPr>
        <p:spPr>
          <a:xfrm>
            <a:off x="2882107" y="3567589"/>
            <a:ext cx="26358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/>
              <a:t>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817B59-1896-5F4C-D9E1-AC7DB7AAABBC}"/>
              </a:ext>
            </a:extLst>
          </p:cNvPr>
          <p:cNvSpPr txBox="1"/>
          <p:nvPr/>
        </p:nvSpPr>
        <p:spPr>
          <a:xfrm>
            <a:off x="2474806" y="5068225"/>
            <a:ext cx="26358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9E887-CD70-1F8A-9245-BB3CE0BEA4A0}"/>
              </a:ext>
            </a:extLst>
          </p:cNvPr>
          <p:cNvSpPr txBox="1"/>
          <p:nvPr/>
        </p:nvSpPr>
        <p:spPr>
          <a:xfrm>
            <a:off x="3640966" y="5133241"/>
            <a:ext cx="26358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/>
              <a:t>P</a:t>
            </a:r>
          </a:p>
        </p:txBody>
      </p:sp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C416BB8E-83C7-C6BB-AC95-0FC7B1D55EB9}"/>
              </a:ext>
            </a:extLst>
          </p:cNvPr>
          <p:cNvGraphicFramePr>
            <a:graphicFrameLocks noGrp="1"/>
          </p:cNvGraphicFramePr>
          <p:nvPr/>
        </p:nvGraphicFramePr>
        <p:xfrm>
          <a:off x="4498025" y="1775661"/>
          <a:ext cx="41797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481">
                  <a:extLst>
                    <a:ext uri="{9D8B030D-6E8A-4147-A177-3AD203B41FA5}">
                      <a16:colId xmlns:a16="http://schemas.microsoft.com/office/drawing/2014/main" val="43391699"/>
                    </a:ext>
                  </a:extLst>
                </a:gridCol>
                <a:gridCol w="600393">
                  <a:extLst>
                    <a:ext uri="{9D8B030D-6E8A-4147-A177-3AD203B41FA5}">
                      <a16:colId xmlns:a16="http://schemas.microsoft.com/office/drawing/2014/main" val="2424719118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282744394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3089908006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456766706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2349989204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4269582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degrees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23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sin(</a:t>
                      </a:r>
                      <a:r>
                        <a:rPr lang="el-GR" sz="1400"/>
                        <a:t>θ</a:t>
                      </a:r>
                      <a:r>
                        <a:rPr lang="en-US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√2/2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√3/2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11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cos(</a:t>
                      </a:r>
                      <a:r>
                        <a:rPr lang="el-GR" sz="1400"/>
                        <a:t>θ</a:t>
                      </a:r>
                      <a:r>
                        <a:rPr lang="en-US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√3/2 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√2/2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33048"/>
                  </a:ext>
                </a:extLst>
              </a:tr>
            </a:tbl>
          </a:graphicData>
        </a:graphic>
      </p:graphicFrame>
      <p:sp>
        <p:nvSpPr>
          <p:cNvPr id="104" name="TextBox 103">
            <a:extLst>
              <a:ext uri="{FF2B5EF4-FFF2-40B4-BE49-F238E27FC236}">
                <a16:creationId xmlns:a16="http://schemas.microsoft.com/office/drawing/2014/main" id="{6F7D4557-7E30-3CF6-1DC0-4E77297A2FB3}"/>
              </a:ext>
            </a:extLst>
          </p:cNvPr>
          <p:cNvSpPr txBox="1"/>
          <p:nvPr/>
        </p:nvSpPr>
        <p:spPr>
          <a:xfrm>
            <a:off x="2059011" y="28059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79FBB6D-19E3-141E-D7AF-F716B78A7241}"/>
              </a:ext>
            </a:extLst>
          </p:cNvPr>
          <p:cNvGrpSpPr/>
          <p:nvPr/>
        </p:nvGrpSpPr>
        <p:grpSpPr>
          <a:xfrm>
            <a:off x="1831653" y="675024"/>
            <a:ext cx="769438" cy="734026"/>
            <a:chOff x="8929110" y="2232897"/>
            <a:chExt cx="769438" cy="734026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AC41AC6-774C-8F22-7B33-8882BB94D7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3338" y="2385677"/>
              <a:ext cx="335230" cy="360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B59DD7A-94B5-EF55-70DA-E49E14F07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0092" y="2232897"/>
              <a:ext cx="4426" cy="734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B877144-B148-CEC8-6825-961EEA8CDB66}"/>
                </a:ext>
              </a:extLst>
            </p:cNvPr>
            <p:cNvCxnSpPr>
              <a:cxnSpLocks/>
            </p:cNvCxnSpPr>
            <p:nvPr/>
          </p:nvCxnSpPr>
          <p:spPr>
            <a:xfrm>
              <a:off x="8929110" y="2660714"/>
              <a:ext cx="769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7C7D4EC-6435-ABFB-54B1-0076ED1B7A0B}"/>
                </a:ext>
              </a:extLst>
            </p:cNvPr>
            <p:cNvSpPr/>
            <p:nvPr/>
          </p:nvSpPr>
          <p:spPr>
            <a:xfrm flipV="1">
              <a:off x="9596520" y="2321851"/>
              <a:ext cx="93676" cy="939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55A2BDCD-49B5-754F-D0E3-8654FFB3819D}"/>
              </a:ext>
            </a:extLst>
          </p:cNvPr>
          <p:cNvSpPr/>
          <p:nvPr/>
        </p:nvSpPr>
        <p:spPr>
          <a:xfrm>
            <a:off x="2033043" y="954097"/>
            <a:ext cx="365760" cy="365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Z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274B0E5-51A0-996E-4601-5D4798191445}"/>
              </a:ext>
            </a:extLst>
          </p:cNvPr>
          <p:cNvCxnSpPr/>
          <p:nvPr/>
        </p:nvCxnSpPr>
        <p:spPr>
          <a:xfrm flipH="1" flipV="1">
            <a:off x="2341013" y="610404"/>
            <a:ext cx="212834" cy="1751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B29246A-035B-2CA7-15AA-42E834667B69}"/>
              </a:ext>
            </a:extLst>
          </p:cNvPr>
          <p:cNvSpPr txBox="1"/>
          <p:nvPr/>
        </p:nvSpPr>
        <p:spPr>
          <a:xfrm>
            <a:off x="2454464" y="377047"/>
            <a:ext cx="914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90</a:t>
            </a:r>
            <a:r>
              <a:rPr lang="en-US" baseline="30000"/>
              <a:t>o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BA5DE5E-0874-E22F-6D5A-0BB8FD39A209}"/>
              </a:ext>
            </a:extLst>
          </p:cNvPr>
          <p:cNvSpPr txBox="1"/>
          <p:nvPr/>
        </p:nvSpPr>
        <p:spPr>
          <a:xfrm>
            <a:off x="2620057" y="92422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64D0715-3E6D-939B-4B92-F8CB03002849}"/>
              </a:ext>
            </a:extLst>
          </p:cNvPr>
          <p:cNvSpPr/>
          <p:nvPr/>
        </p:nvSpPr>
        <p:spPr>
          <a:xfrm>
            <a:off x="1714919" y="355059"/>
            <a:ext cx="1479090" cy="1111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103678B-BB96-3D82-9BE9-4A6967685849}"/>
              </a:ext>
            </a:extLst>
          </p:cNvPr>
          <p:cNvCxnSpPr>
            <a:cxnSpLocks/>
          </p:cNvCxnSpPr>
          <p:nvPr/>
        </p:nvCxnSpPr>
        <p:spPr>
          <a:xfrm>
            <a:off x="1411095" y="1874637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E9D3AA0-1413-EC7B-DB78-380B4FA1D52F}"/>
              </a:ext>
            </a:extLst>
          </p:cNvPr>
          <p:cNvCxnSpPr>
            <a:cxnSpLocks/>
          </p:cNvCxnSpPr>
          <p:nvPr/>
        </p:nvCxnSpPr>
        <p:spPr>
          <a:xfrm flipV="1">
            <a:off x="1411095" y="1956863"/>
            <a:ext cx="0" cy="1890433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8AF0C8B-69C7-C1FD-5A7A-6FAF32314481}"/>
              </a:ext>
            </a:extLst>
          </p:cNvPr>
          <p:cNvCxnSpPr>
            <a:cxnSpLocks/>
          </p:cNvCxnSpPr>
          <p:nvPr/>
        </p:nvCxnSpPr>
        <p:spPr>
          <a:xfrm flipV="1">
            <a:off x="1441137" y="4106697"/>
            <a:ext cx="0" cy="197176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55EAEED-E53C-DBA0-AC5B-00F43FF80B55}"/>
              </a:ext>
            </a:extLst>
          </p:cNvPr>
          <p:cNvCxnSpPr>
            <a:cxnSpLocks/>
          </p:cNvCxnSpPr>
          <p:nvPr/>
        </p:nvCxnSpPr>
        <p:spPr>
          <a:xfrm>
            <a:off x="1411095" y="6170219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AF4C10C-5798-38D3-6975-603E5A84F2D3}"/>
              </a:ext>
            </a:extLst>
          </p:cNvPr>
          <p:cNvCxnSpPr>
            <a:cxnSpLocks/>
          </p:cNvCxnSpPr>
          <p:nvPr/>
        </p:nvCxnSpPr>
        <p:spPr>
          <a:xfrm>
            <a:off x="3785927" y="6176444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553C161-95C8-2C95-28CA-1FF1C67B3A11}"/>
              </a:ext>
            </a:extLst>
          </p:cNvPr>
          <p:cNvCxnSpPr>
            <a:cxnSpLocks/>
          </p:cNvCxnSpPr>
          <p:nvPr/>
        </p:nvCxnSpPr>
        <p:spPr>
          <a:xfrm flipV="1">
            <a:off x="5824496" y="4080228"/>
            <a:ext cx="0" cy="2052662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D61ECF8-7024-FBD4-2D65-D5D4194562B2}"/>
              </a:ext>
            </a:extLst>
          </p:cNvPr>
          <p:cNvSpPr txBox="1"/>
          <p:nvPr/>
        </p:nvSpPr>
        <p:spPr>
          <a:xfrm>
            <a:off x="10886448" y="3716012"/>
            <a:ext cx="263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59759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B8EF6BCF-E501-59D3-A943-FD14046E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2808" y="365125"/>
            <a:ext cx="8150991" cy="1034290"/>
          </a:xfrm>
        </p:spPr>
        <p:txBody>
          <a:bodyPr>
            <a:normAutofit fontScale="90000"/>
          </a:bodyPr>
          <a:lstStyle/>
          <a:p>
            <a:r>
              <a:rPr lang="en-US"/>
              <a:t>Rotate p along Y by (-53</a:t>
            </a:r>
            <a:r>
              <a:rPr lang="en-US" baseline="30000"/>
              <a:t>o</a:t>
            </a:r>
            <a:r>
              <a:rPr lang="en-US"/>
              <a:t>)</a:t>
            </a:r>
            <a:br>
              <a:rPr lang="en-US"/>
            </a:br>
            <a:r>
              <a:rPr lang="en-US"/>
              <a:t>Calculate and draw Q</a:t>
            </a:r>
          </a:p>
        </p:txBody>
      </p:sp>
      <p:graphicFrame>
        <p:nvGraphicFramePr>
          <p:cNvPr id="43" name="Table 43">
            <a:extLst>
              <a:ext uri="{FF2B5EF4-FFF2-40B4-BE49-F238E27FC236}">
                <a16:creationId xmlns:a16="http://schemas.microsoft.com/office/drawing/2014/main" id="{0ECEFF36-5FF0-CA42-85E9-9FD96A21CDEB}"/>
              </a:ext>
            </a:extLst>
          </p:cNvPr>
          <p:cNvGraphicFramePr>
            <a:graphicFrameLocks noGrp="1"/>
          </p:cNvGraphicFramePr>
          <p:nvPr/>
        </p:nvGraphicFramePr>
        <p:xfrm>
          <a:off x="7174845" y="3851760"/>
          <a:ext cx="256032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576624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031626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4B9F7C7B-8454-C0D7-8D57-AD08AFA00B5E}"/>
              </a:ext>
            </a:extLst>
          </p:cNvPr>
          <p:cNvGraphicFramePr>
            <a:graphicFrameLocks noGrp="1"/>
          </p:cNvGraphicFramePr>
          <p:nvPr/>
        </p:nvGraphicFramePr>
        <p:xfrm>
          <a:off x="9885658" y="1155692"/>
          <a:ext cx="64008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CE5ACC1C-0E5E-0494-1E5D-A27BA08589F8}"/>
              </a:ext>
            </a:extLst>
          </p:cNvPr>
          <p:cNvSpPr txBox="1"/>
          <p:nvPr/>
        </p:nvSpPr>
        <p:spPr>
          <a:xfrm>
            <a:off x="9536895" y="1057472"/>
            <a:ext cx="263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2BFD89-A153-9486-70E2-46500E53CF8C}"/>
              </a:ext>
            </a:extLst>
          </p:cNvPr>
          <p:cNvSpPr txBox="1"/>
          <p:nvPr/>
        </p:nvSpPr>
        <p:spPr>
          <a:xfrm>
            <a:off x="7121126" y="3284521"/>
            <a:ext cx="11586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/>
              <a:t>R</a:t>
            </a:r>
            <a:endParaRPr lang="en-US" sz="3600" baseline="-250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D53804-5458-C527-1175-DC0D59400130}"/>
              </a:ext>
            </a:extLst>
          </p:cNvPr>
          <p:cNvSpPr txBox="1"/>
          <p:nvPr/>
        </p:nvSpPr>
        <p:spPr>
          <a:xfrm>
            <a:off x="9376681" y="3466447"/>
            <a:ext cx="1158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R</a:t>
            </a:r>
            <a:r>
              <a:rPr lang="en-US" sz="1800"/>
              <a:t>*P</a:t>
            </a:r>
            <a:endParaRPr lang="en-US"/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696E6D2C-9260-8DB2-434A-30A334F44429}"/>
              </a:ext>
            </a:extLst>
          </p:cNvPr>
          <p:cNvGraphicFramePr>
            <a:graphicFrameLocks noGrp="1"/>
          </p:cNvGraphicFramePr>
          <p:nvPr/>
        </p:nvGraphicFramePr>
        <p:xfrm>
          <a:off x="9895283" y="3835779"/>
          <a:ext cx="64008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C416BB8E-83C7-C6BB-AC95-0FC7B1D55EB9}"/>
              </a:ext>
            </a:extLst>
          </p:cNvPr>
          <p:cNvGraphicFramePr>
            <a:graphicFrameLocks noGrp="1"/>
          </p:cNvGraphicFramePr>
          <p:nvPr/>
        </p:nvGraphicFramePr>
        <p:xfrm>
          <a:off x="4498025" y="1775661"/>
          <a:ext cx="41797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481">
                  <a:extLst>
                    <a:ext uri="{9D8B030D-6E8A-4147-A177-3AD203B41FA5}">
                      <a16:colId xmlns:a16="http://schemas.microsoft.com/office/drawing/2014/main" val="43391699"/>
                    </a:ext>
                  </a:extLst>
                </a:gridCol>
                <a:gridCol w="600393">
                  <a:extLst>
                    <a:ext uri="{9D8B030D-6E8A-4147-A177-3AD203B41FA5}">
                      <a16:colId xmlns:a16="http://schemas.microsoft.com/office/drawing/2014/main" val="2424719118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282744394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3089908006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456766706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2349989204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4269582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degrees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23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sin(</a:t>
                      </a:r>
                      <a:r>
                        <a:rPr lang="el-GR" sz="1400"/>
                        <a:t>θ</a:t>
                      </a:r>
                      <a:r>
                        <a:rPr lang="en-US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√2/2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√3/2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11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cos(</a:t>
                      </a:r>
                      <a:r>
                        <a:rPr lang="el-GR" sz="1400"/>
                        <a:t>θ</a:t>
                      </a:r>
                      <a:r>
                        <a:rPr lang="en-US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√3/2 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√2/2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33048"/>
                  </a:ext>
                </a:extLst>
              </a:tr>
            </a:tbl>
          </a:graphicData>
        </a:graphic>
      </p:graphicFrame>
      <p:sp>
        <p:nvSpPr>
          <p:cNvPr id="104" name="TextBox 103">
            <a:extLst>
              <a:ext uri="{FF2B5EF4-FFF2-40B4-BE49-F238E27FC236}">
                <a16:creationId xmlns:a16="http://schemas.microsoft.com/office/drawing/2014/main" id="{6F7D4557-7E30-3CF6-1DC0-4E77297A2FB3}"/>
              </a:ext>
            </a:extLst>
          </p:cNvPr>
          <p:cNvSpPr txBox="1"/>
          <p:nvPr/>
        </p:nvSpPr>
        <p:spPr>
          <a:xfrm>
            <a:off x="1968864" y="252589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79FBB6D-19E3-141E-D7AF-F716B78A7241}"/>
              </a:ext>
            </a:extLst>
          </p:cNvPr>
          <p:cNvGrpSpPr/>
          <p:nvPr/>
        </p:nvGrpSpPr>
        <p:grpSpPr>
          <a:xfrm>
            <a:off x="1741506" y="647021"/>
            <a:ext cx="769438" cy="734026"/>
            <a:chOff x="8929110" y="2232897"/>
            <a:chExt cx="769438" cy="734026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AC41AC6-774C-8F22-7B33-8882BB94D7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3338" y="2385677"/>
              <a:ext cx="335230" cy="360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B59DD7A-94B5-EF55-70DA-E49E14F07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0092" y="2232897"/>
              <a:ext cx="4426" cy="734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B877144-B148-CEC8-6825-961EEA8CDB66}"/>
                </a:ext>
              </a:extLst>
            </p:cNvPr>
            <p:cNvCxnSpPr>
              <a:cxnSpLocks/>
            </p:cNvCxnSpPr>
            <p:nvPr/>
          </p:nvCxnSpPr>
          <p:spPr>
            <a:xfrm>
              <a:off x="8929110" y="2660714"/>
              <a:ext cx="769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7C7D4EC-6435-ABFB-54B1-0076ED1B7A0B}"/>
                </a:ext>
              </a:extLst>
            </p:cNvPr>
            <p:cNvSpPr/>
            <p:nvPr/>
          </p:nvSpPr>
          <p:spPr>
            <a:xfrm flipV="1">
              <a:off x="9596520" y="2321851"/>
              <a:ext cx="93676" cy="939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55A2BDCD-49B5-754F-D0E3-8654FFB3819D}"/>
              </a:ext>
            </a:extLst>
          </p:cNvPr>
          <p:cNvSpPr/>
          <p:nvPr/>
        </p:nvSpPr>
        <p:spPr>
          <a:xfrm>
            <a:off x="1942896" y="926094"/>
            <a:ext cx="365760" cy="365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274B0E5-51A0-996E-4601-5D4798191445}"/>
              </a:ext>
            </a:extLst>
          </p:cNvPr>
          <p:cNvCxnSpPr>
            <a:cxnSpLocks/>
          </p:cNvCxnSpPr>
          <p:nvPr/>
        </p:nvCxnSpPr>
        <p:spPr>
          <a:xfrm>
            <a:off x="2463700" y="757548"/>
            <a:ext cx="132421" cy="1685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B29246A-035B-2CA7-15AA-42E834667B69}"/>
              </a:ext>
            </a:extLst>
          </p:cNvPr>
          <p:cNvSpPr txBox="1"/>
          <p:nvPr/>
        </p:nvSpPr>
        <p:spPr>
          <a:xfrm>
            <a:off x="2518694" y="530534"/>
            <a:ext cx="914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53</a:t>
            </a:r>
            <a:r>
              <a:rPr lang="en-US" baseline="30000"/>
              <a:t>o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BA5DE5E-0874-E22F-6D5A-0BB8FD39A209}"/>
              </a:ext>
            </a:extLst>
          </p:cNvPr>
          <p:cNvSpPr txBox="1"/>
          <p:nvPr/>
        </p:nvSpPr>
        <p:spPr>
          <a:xfrm>
            <a:off x="2529910" y="896225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64D0715-3E6D-939B-4B92-F8CB03002849}"/>
              </a:ext>
            </a:extLst>
          </p:cNvPr>
          <p:cNvSpPr/>
          <p:nvPr/>
        </p:nvSpPr>
        <p:spPr>
          <a:xfrm>
            <a:off x="1624772" y="327056"/>
            <a:ext cx="1479090" cy="1111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35DB257-B0A8-F652-579A-D6E447A8F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1096" y="1855078"/>
            <a:ext cx="2053015" cy="208999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5E85A44-822C-C495-22BA-EC8A39463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1095" y="4080228"/>
            <a:ext cx="2053015" cy="2089991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FA5E5E29-38BA-417D-4E1A-57C5A89C3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5926" y="4080228"/>
            <a:ext cx="2053015" cy="208999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F0DB960-D983-9558-E2D6-573C5088F61A}"/>
              </a:ext>
            </a:extLst>
          </p:cNvPr>
          <p:cNvSpPr txBox="1"/>
          <p:nvPr/>
        </p:nvSpPr>
        <p:spPr>
          <a:xfrm>
            <a:off x="2261309" y="608637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BEBB782-5A67-F2EF-C307-C646019B68A9}"/>
              </a:ext>
            </a:extLst>
          </p:cNvPr>
          <p:cNvSpPr txBox="1"/>
          <p:nvPr/>
        </p:nvSpPr>
        <p:spPr>
          <a:xfrm>
            <a:off x="4660864" y="608637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CC9A35D-19B3-6FB5-CB3C-8101DF2A500D}"/>
              </a:ext>
            </a:extLst>
          </p:cNvPr>
          <p:cNvSpPr txBox="1"/>
          <p:nvPr/>
        </p:nvSpPr>
        <p:spPr>
          <a:xfrm>
            <a:off x="918748" y="479206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304D6D3-9A11-2103-4F07-F5ED73CD0D88}"/>
              </a:ext>
            </a:extLst>
          </p:cNvPr>
          <p:cNvSpPr txBox="1"/>
          <p:nvPr/>
        </p:nvSpPr>
        <p:spPr>
          <a:xfrm>
            <a:off x="5874656" y="479206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8BA3C41-52CD-FE91-C154-070AA47473C3}"/>
              </a:ext>
            </a:extLst>
          </p:cNvPr>
          <p:cNvSpPr txBox="1"/>
          <p:nvPr/>
        </p:nvSpPr>
        <p:spPr>
          <a:xfrm>
            <a:off x="918748" y="265905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701C1E0-5160-F240-EC28-6175E2A4207D}"/>
              </a:ext>
            </a:extLst>
          </p:cNvPr>
          <p:cNvSpPr txBox="1"/>
          <p:nvPr/>
        </p:nvSpPr>
        <p:spPr>
          <a:xfrm>
            <a:off x="2261309" y="149519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3A42FB0-5689-C1FB-C55C-BFB8B15610D7}"/>
              </a:ext>
            </a:extLst>
          </p:cNvPr>
          <p:cNvSpPr txBox="1"/>
          <p:nvPr/>
        </p:nvSpPr>
        <p:spPr>
          <a:xfrm>
            <a:off x="3312539" y="605919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DB71184-AC94-39C6-38CA-4AF2269AAF7E}"/>
              </a:ext>
            </a:extLst>
          </p:cNvPr>
          <p:cNvSpPr txBox="1"/>
          <p:nvPr/>
        </p:nvSpPr>
        <p:spPr>
          <a:xfrm>
            <a:off x="1251198" y="605510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95E3820-2AD8-B208-6E6B-5996E49AFA49}"/>
              </a:ext>
            </a:extLst>
          </p:cNvPr>
          <p:cNvSpPr txBox="1"/>
          <p:nvPr/>
        </p:nvSpPr>
        <p:spPr>
          <a:xfrm>
            <a:off x="5670980" y="605485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7BA3CF7-75D2-267C-CEC6-FD6677A529E5}"/>
              </a:ext>
            </a:extLst>
          </p:cNvPr>
          <p:cNvSpPr txBox="1"/>
          <p:nvPr/>
        </p:nvSpPr>
        <p:spPr>
          <a:xfrm>
            <a:off x="3609640" y="605076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3F68091-CD32-A797-6EFC-82EBC155D977}"/>
              </a:ext>
            </a:extLst>
          </p:cNvPr>
          <p:cNvSpPr txBox="1"/>
          <p:nvPr/>
        </p:nvSpPr>
        <p:spPr>
          <a:xfrm>
            <a:off x="3312539" y="150367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F5E7FE2-18D8-4DF8-7B0F-54A10083793E}"/>
              </a:ext>
            </a:extLst>
          </p:cNvPr>
          <p:cNvSpPr txBox="1"/>
          <p:nvPr/>
        </p:nvSpPr>
        <p:spPr>
          <a:xfrm>
            <a:off x="1251198" y="149958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A98D11A-54E3-0919-5443-C6DFF436B6B0}"/>
              </a:ext>
            </a:extLst>
          </p:cNvPr>
          <p:cNvSpPr txBox="1"/>
          <p:nvPr/>
        </p:nvSpPr>
        <p:spPr>
          <a:xfrm>
            <a:off x="5891129" y="378079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37D2138-FACE-340A-2E96-691BD402E406}"/>
              </a:ext>
            </a:extLst>
          </p:cNvPr>
          <p:cNvSpPr txBox="1"/>
          <p:nvPr/>
        </p:nvSpPr>
        <p:spPr>
          <a:xfrm>
            <a:off x="5834676" y="585052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B865602-8D3E-B4AE-A081-FE0C4B87FBF5}"/>
              </a:ext>
            </a:extLst>
          </p:cNvPr>
          <p:cNvSpPr txBox="1"/>
          <p:nvPr/>
        </p:nvSpPr>
        <p:spPr>
          <a:xfrm>
            <a:off x="1092594" y="384729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84EF0E6-E410-181D-3169-8CBA95B8B07D}"/>
              </a:ext>
            </a:extLst>
          </p:cNvPr>
          <p:cNvSpPr txBox="1"/>
          <p:nvPr/>
        </p:nvSpPr>
        <p:spPr>
          <a:xfrm>
            <a:off x="1036141" y="591702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DFDB4E1-A1D2-76C8-4392-0A5650377C46}"/>
              </a:ext>
            </a:extLst>
          </p:cNvPr>
          <p:cNvSpPr txBox="1"/>
          <p:nvPr/>
        </p:nvSpPr>
        <p:spPr>
          <a:xfrm>
            <a:off x="1088555" y="157530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4ABF48E-7BE9-CAB0-A9CD-D38066D1A779}"/>
              </a:ext>
            </a:extLst>
          </p:cNvPr>
          <p:cNvSpPr txBox="1"/>
          <p:nvPr/>
        </p:nvSpPr>
        <p:spPr>
          <a:xfrm>
            <a:off x="1032102" y="364503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76E047B-B06F-A15C-D469-8B2B3DCFD53C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1411096" y="2900074"/>
            <a:ext cx="205301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A1CB7A1-EDE8-A5A5-2AC5-26FF9F33B42B}"/>
              </a:ext>
            </a:extLst>
          </p:cNvPr>
          <p:cNvCxnSpPr>
            <a:cxnSpLocks/>
            <a:endCxn id="2" idx="0"/>
          </p:cNvCxnSpPr>
          <p:nvPr/>
        </p:nvCxnSpPr>
        <p:spPr>
          <a:xfrm flipH="1" flipV="1">
            <a:off x="2437603" y="1855078"/>
            <a:ext cx="12113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35C064C-D2AF-38C5-9285-B1E85CA9DE63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1411095" y="5125223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54971C0-B9F9-4171-7E2B-A1627E5F74E1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2437602" y="4080228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6E2894A-922B-52D1-F33F-AEDBC3348C08}"/>
              </a:ext>
            </a:extLst>
          </p:cNvPr>
          <p:cNvCxnSpPr>
            <a:cxnSpLocks/>
            <a:stCxn id="40" idx="1"/>
          </p:cNvCxnSpPr>
          <p:nvPr/>
        </p:nvCxnSpPr>
        <p:spPr>
          <a:xfrm>
            <a:off x="3785926" y="5125223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0CF427-86E9-EC65-BAD0-6F93984D334D}"/>
              </a:ext>
            </a:extLst>
          </p:cNvPr>
          <p:cNvCxnSpPr>
            <a:cxnSpLocks/>
            <a:endCxn id="40" idx="0"/>
          </p:cNvCxnSpPr>
          <p:nvPr/>
        </p:nvCxnSpPr>
        <p:spPr>
          <a:xfrm flipV="1">
            <a:off x="4812434" y="4080228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23D0EC7-5090-5B5C-EAED-0885CE6D9CCB}"/>
              </a:ext>
            </a:extLst>
          </p:cNvPr>
          <p:cNvCxnSpPr>
            <a:cxnSpLocks/>
          </p:cNvCxnSpPr>
          <p:nvPr/>
        </p:nvCxnSpPr>
        <p:spPr>
          <a:xfrm>
            <a:off x="1411095" y="1874637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70ABC86-2B4F-B198-F4AF-D31E57912C56}"/>
              </a:ext>
            </a:extLst>
          </p:cNvPr>
          <p:cNvCxnSpPr>
            <a:cxnSpLocks/>
          </p:cNvCxnSpPr>
          <p:nvPr/>
        </p:nvCxnSpPr>
        <p:spPr>
          <a:xfrm flipV="1">
            <a:off x="1411095" y="1956863"/>
            <a:ext cx="0" cy="1890433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B3BFC1B-31AC-ABB7-1041-F7B082554339}"/>
              </a:ext>
            </a:extLst>
          </p:cNvPr>
          <p:cNvCxnSpPr>
            <a:cxnSpLocks/>
          </p:cNvCxnSpPr>
          <p:nvPr/>
        </p:nvCxnSpPr>
        <p:spPr>
          <a:xfrm flipV="1">
            <a:off x="1441137" y="4106697"/>
            <a:ext cx="0" cy="197176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5F1D292-6D1F-2786-AC96-A030D5D508A8}"/>
              </a:ext>
            </a:extLst>
          </p:cNvPr>
          <p:cNvCxnSpPr>
            <a:cxnSpLocks/>
          </p:cNvCxnSpPr>
          <p:nvPr/>
        </p:nvCxnSpPr>
        <p:spPr>
          <a:xfrm>
            <a:off x="1411095" y="6170219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1D8EE16-779D-5471-229B-1847B8BDF60A}"/>
              </a:ext>
            </a:extLst>
          </p:cNvPr>
          <p:cNvCxnSpPr>
            <a:cxnSpLocks/>
          </p:cNvCxnSpPr>
          <p:nvPr/>
        </p:nvCxnSpPr>
        <p:spPr>
          <a:xfrm>
            <a:off x="3785927" y="6176444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B60C556-27EE-70BB-29C2-C965BA8229D0}"/>
              </a:ext>
            </a:extLst>
          </p:cNvPr>
          <p:cNvCxnSpPr>
            <a:cxnSpLocks/>
          </p:cNvCxnSpPr>
          <p:nvPr/>
        </p:nvCxnSpPr>
        <p:spPr>
          <a:xfrm flipV="1">
            <a:off x="5824496" y="4080228"/>
            <a:ext cx="0" cy="2052662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EFB34A9F-3BF2-9449-0D74-4C595472C499}"/>
              </a:ext>
            </a:extLst>
          </p:cNvPr>
          <p:cNvSpPr/>
          <p:nvPr/>
        </p:nvSpPr>
        <p:spPr>
          <a:xfrm flipV="1">
            <a:off x="2376809" y="4044950"/>
            <a:ext cx="93676" cy="93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1C315D44-BAD1-1770-6A45-222C23F040E9}"/>
              </a:ext>
            </a:extLst>
          </p:cNvPr>
          <p:cNvSpPr/>
          <p:nvPr/>
        </p:nvSpPr>
        <p:spPr>
          <a:xfrm flipV="1">
            <a:off x="2394862" y="3266875"/>
            <a:ext cx="93676" cy="93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97AB30EC-68BE-B33A-7F5E-FCE465CD9F48}"/>
              </a:ext>
            </a:extLst>
          </p:cNvPr>
          <p:cNvSpPr/>
          <p:nvPr/>
        </p:nvSpPr>
        <p:spPr>
          <a:xfrm flipV="1">
            <a:off x="4353585" y="4049326"/>
            <a:ext cx="93676" cy="93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124AB1FD-6A53-B7A9-E5A5-23104151369E}"/>
              </a:ext>
            </a:extLst>
          </p:cNvPr>
          <p:cNvSpPr txBox="1"/>
          <p:nvPr/>
        </p:nvSpPr>
        <p:spPr>
          <a:xfrm>
            <a:off x="10548521" y="3690524"/>
            <a:ext cx="263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86057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B8EF6BCF-E501-59D3-A943-FD14046E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2808" y="365125"/>
            <a:ext cx="8150991" cy="1034290"/>
          </a:xfrm>
        </p:spPr>
        <p:txBody>
          <a:bodyPr>
            <a:normAutofit fontScale="90000"/>
          </a:bodyPr>
          <a:lstStyle/>
          <a:p>
            <a:r>
              <a:rPr lang="en-US"/>
              <a:t>Rotate p along X by (37</a:t>
            </a:r>
            <a:r>
              <a:rPr lang="en-US" baseline="30000"/>
              <a:t>o</a:t>
            </a:r>
            <a:r>
              <a:rPr lang="en-US"/>
              <a:t>)</a:t>
            </a:r>
            <a:br>
              <a:rPr lang="en-US"/>
            </a:br>
            <a:r>
              <a:rPr lang="en-US"/>
              <a:t>Calculate and draw Q</a:t>
            </a:r>
          </a:p>
        </p:txBody>
      </p:sp>
      <p:graphicFrame>
        <p:nvGraphicFramePr>
          <p:cNvPr id="43" name="Table 43">
            <a:extLst>
              <a:ext uri="{FF2B5EF4-FFF2-40B4-BE49-F238E27FC236}">
                <a16:creationId xmlns:a16="http://schemas.microsoft.com/office/drawing/2014/main" id="{0ECEFF36-5FF0-CA42-85E9-9FD96A21CDEB}"/>
              </a:ext>
            </a:extLst>
          </p:cNvPr>
          <p:cNvGraphicFramePr>
            <a:graphicFrameLocks noGrp="1"/>
          </p:cNvGraphicFramePr>
          <p:nvPr/>
        </p:nvGraphicFramePr>
        <p:xfrm>
          <a:off x="7174845" y="3851760"/>
          <a:ext cx="256032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576624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031626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4B9F7C7B-8454-C0D7-8D57-AD08AFA00B5E}"/>
              </a:ext>
            </a:extLst>
          </p:cNvPr>
          <p:cNvGraphicFramePr>
            <a:graphicFrameLocks noGrp="1"/>
          </p:cNvGraphicFramePr>
          <p:nvPr/>
        </p:nvGraphicFramePr>
        <p:xfrm>
          <a:off x="9885658" y="1155692"/>
          <a:ext cx="64008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CE5ACC1C-0E5E-0494-1E5D-A27BA08589F8}"/>
              </a:ext>
            </a:extLst>
          </p:cNvPr>
          <p:cNvSpPr txBox="1"/>
          <p:nvPr/>
        </p:nvSpPr>
        <p:spPr>
          <a:xfrm>
            <a:off x="9536895" y="1057472"/>
            <a:ext cx="263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2BFD89-A153-9486-70E2-46500E53CF8C}"/>
              </a:ext>
            </a:extLst>
          </p:cNvPr>
          <p:cNvSpPr txBox="1"/>
          <p:nvPr/>
        </p:nvSpPr>
        <p:spPr>
          <a:xfrm>
            <a:off x="7121126" y="3284521"/>
            <a:ext cx="11586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/>
              <a:t>R</a:t>
            </a:r>
            <a:endParaRPr lang="en-US" sz="3600" baseline="-250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D53804-5458-C527-1175-DC0D59400130}"/>
              </a:ext>
            </a:extLst>
          </p:cNvPr>
          <p:cNvSpPr txBox="1"/>
          <p:nvPr/>
        </p:nvSpPr>
        <p:spPr>
          <a:xfrm>
            <a:off x="9376681" y="3466447"/>
            <a:ext cx="1158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R</a:t>
            </a:r>
            <a:r>
              <a:rPr lang="en-US" sz="1800"/>
              <a:t>*P</a:t>
            </a:r>
            <a:endParaRPr lang="en-US"/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696E6D2C-9260-8DB2-434A-30A334F44429}"/>
              </a:ext>
            </a:extLst>
          </p:cNvPr>
          <p:cNvGraphicFramePr>
            <a:graphicFrameLocks noGrp="1"/>
          </p:cNvGraphicFramePr>
          <p:nvPr/>
        </p:nvGraphicFramePr>
        <p:xfrm>
          <a:off x="9895283" y="3835779"/>
          <a:ext cx="64008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C416BB8E-83C7-C6BB-AC95-0FC7B1D55EB9}"/>
              </a:ext>
            </a:extLst>
          </p:cNvPr>
          <p:cNvGraphicFramePr>
            <a:graphicFrameLocks noGrp="1"/>
          </p:cNvGraphicFramePr>
          <p:nvPr/>
        </p:nvGraphicFramePr>
        <p:xfrm>
          <a:off x="4498025" y="1775661"/>
          <a:ext cx="41797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481">
                  <a:extLst>
                    <a:ext uri="{9D8B030D-6E8A-4147-A177-3AD203B41FA5}">
                      <a16:colId xmlns:a16="http://schemas.microsoft.com/office/drawing/2014/main" val="43391699"/>
                    </a:ext>
                  </a:extLst>
                </a:gridCol>
                <a:gridCol w="600393">
                  <a:extLst>
                    <a:ext uri="{9D8B030D-6E8A-4147-A177-3AD203B41FA5}">
                      <a16:colId xmlns:a16="http://schemas.microsoft.com/office/drawing/2014/main" val="2424719118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282744394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3089908006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456766706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2349989204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4269582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degrees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90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23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sin(</a:t>
                      </a:r>
                      <a:r>
                        <a:rPr lang="el-GR" sz="1400"/>
                        <a:t>θ</a:t>
                      </a:r>
                      <a:r>
                        <a:rPr lang="en-US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√2/2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√3/2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11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cos(</a:t>
                      </a:r>
                      <a:r>
                        <a:rPr lang="el-GR" sz="1400"/>
                        <a:t>θ</a:t>
                      </a:r>
                      <a:r>
                        <a:rPr lang="en-US" sz="14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√3/2 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</a:rPr>
                        <a:t>√2/2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33048"/>
                  </a:ext>
                </a:extLst>
              </a:tr>
            </a:tbl>
          </a:graphicData>
        </a:graphic>
      </p:graphicFrame>
      <p:sp>
        <p:nvSpPr>
          <p:cNvPr id="104" name="TextBox 103">
            <a:extLst>
              <a:ext uri="{FF2B5EF4-FFF2-40B4-BE49-F238E27FC236}">
                <a16:creationId xmlns:a16="http://schemas.microsoft.com/office/drawing/2014/main" id="{6F7D4557-7E30-3CF6-1DC0-4E77297A2FB3}"/>
              </a:ext>
            </a:extLst>
          </p:cNvPr>
          <p:cNvSpPr txBox="1"/>
          <p:nvPr/>
        </p:nvSpPr>
        <p:spPr>
          <a:xfrm>
            <a:off x="1968864" y="252589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79FBB6D-19E3-141E-D7AF-F716B78A7241}"/>
              </a:ext>
            </a:extLst>
          </p:cNvPr>
          <p:cNvGrpSpPr/>
          <p:nvPr/>
        </p:nvGrpSpPr>
        <p:grpSpPr>
          <a:xfrm>
            <a:off x="1741506" y="647021"/>
            <a:ext cx="769438" cy="734026"/>
            <a:chOff x="8929110" y="2232897"/>
            <a:chExt cx="769438" cy="734026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AC41AC6-774C-8F22-7B33-8882BB94D7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3338" y="2385677"/>
              <a:ext cx="335230" cy="360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B59DD7A-94B5-EF55-70DA-E49E14F07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0092" y="2232897"/>
              <a:ext cx="4426" cy="734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B877144-B148-CEC8-6825-961EEA8CDB66}"/>
                </a:ext>
              </a:extLst>
            </p:cNvPr>
            <p:cNvCxnSpPr>
              <a:cxnSpLocks/>
            </p:cNvCxnSpPr>
            <p:nvPr/>
          </p:nvCxnSpPr>
          <p:spPr>
            <a:xfrm>
              <a:off x="8929110" y="2660714"/>
              <a:ext cx="769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7C7D4EC-6435-ABFB-54B1-0076ED1B7A0B}"/>
                </a:ext>
              </a:extLst>
            </p:cNvPr>
            <p:cNvSpPr/>
            <p:nvPr/>
          </p:nvSpPr>
          <p:spPr>
            <a:xfrm flipV="1">
              <a:off x="9596520" y="2321851"/>
              <a:ext cx="93676" cy="939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55A2BDCD-49B5-754F-D0E3-8654FFB3819D}"/>
              </a:ext>
            </a:extLst>
          </p:cNvPr>
          <p:cNvSpPr/>
          <p:nvPr/>
        </p:nvSpPr>
        <p:spPr>
          <a:xfrm>
            <a:off x="1942896" y="926094"/>
            <a:ext cx="365760" cy="365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274B0E5-51A0-996E-4601-5D4798191445}"/>
              </a:ext>
            </a:extLst>
          </p:cNvPr>
          <p:cNvCxnSpPr>
            <a:cxnSpLocks/>
          </p:cNvCxnSpPr>
          <p:nvPr/>
        </p:nvCxnSpPr>
        <p:spPr>
          <a:xfrm flipH="1" flipV="1">
            <a:off x="2304192" y="609782"/>
            <a:ext cx="159508" cy="147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B29246A-035B-2CA7-15AA-42E834667B69}"/>
              </a:ext>
            </a:extLst>
          </p:cNvPr>
          <p:cNvSpPr txBox="1"/>
          <p:nvPr/>
        </p:nvSpPr>
        <p:spPr>
          <a:xfrm>
            <a:off x="2454674" y="387956"/>
            <a:ext cx="518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37</a:t>
            </a:r>
            <a:r>
              <a:rPr lang="en-US" baseline="30000"/>
              <a:t>o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BA5DE5E-0874-E22F-6D5A-0BB8FD39A209}"/>
              </a:ext>
            </a:extLst>
          </p:cNvPr>
          <p:cNvSpPr txBox="1"/>
          <p:nvPr/>
        </p:nvSpPr>
        <p:spPr>
          <a:xfrm>
            <a:off x="2529910" y="896225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64D0715-3E6D-939B-4B92-F8CB03002849}"/>
              </a:ext>
            </a:extLst>
          </p:cNvPr>
          <p:cNvSpPr/>
          <p:nvPr/>
        </p:nvSpPr>
        <p:spPr>
          <a:xfrm>
            <a:off x="1624772" y="327056"/>
            <a:ext cx="1479090" cy="1111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35DB257-B0A8-F652-579A-D6E447A8F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1096" y="1855078"/>
            <a:ext cx="2053015" cy="208999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5E85A44-822C-C495-22BA-EC8A39463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1095" y="4080228"/>
            <a:ext cx="2053015" cy="2089991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FA5E5E29-38BA-417D-4E1A-57C5A89C3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5926" y="4080228"/>
            <a:ext cx="2053015" cy="208999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F0DB960-D983-9558-E2D6-573C5088F61A}"/>
              </a:ext>
            </a:extLst>
          </p:cNvPr>
          <p:cNvSpPr txBox="1"/>
          <p:nvPr/>
        </p:nvSpPr>
        <p:spPr>
          <a:xfrm>
            <a:off x="2261309" y="608637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BEBB782-5A67-F2EF-C307-C646019B68A9}"/>
              </a:ext>
            </a:extLst>
          </p:cNvPr>
          <p:cNvSpPr txBox="1"/>
          <p:nvPr/>
        </p:nvSpPr>
        <p:spPr>
          <a:xfrm>
            <a:off x="4660864" y="608637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CC9A35D-19B3-6FB5-CB3C-8101DF2A500D}"/>
              </a:ext>
            </a:extLst>
          </p:cNvPr>
          <p:cNvSpPr txBox="1"/>
          <p:nvPr/>
        </p:nvSpPr>
        <p:spPr>
          <a:xfrm>
            <a:off x="918748" y="479206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304D6D3-9A11-2103-4F07-F5ED73CD0D88}"/>
              </a:ext>
            </a:extLst>
          </p:cNvPr>
          <p:cNvSpPr txBox="1"/>
          <p:nvPr/>
        </p:nvSpPr>
        <p:spPr>
          <a:xfrm>
            <a:off x="5874656" y="479206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8BA3C41-52CD-FE91-C154-070AA47473C3}"/>
              </a:ext>
            </a:extLst>
          </p:cNvPr>
          <p:cNvSpPr txBox="1"/>
          <p:nvPr/>
        </p:nvSpPr>
        <p:spPr>
          <a:xfrm>
            <a:off x="918748" y="265905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701C1E0-5160-F240-EC28-6175E2A4207D}"/>
              </a:ext>
            </a:extLst>
          </p:cNvPr>
          <p:cNvSpPr txBox="1"/>
          <p:nvPr/>
        </p:nvSpPr>
        <p:spPr>
          <a:xfrm>
            <a:off x="2261309" y="149519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3A42FB0-5689-C1FB-C55C-BFB8B15610D7}"/>
              </a:ext>
            </a:extLst>
          </p:cNvPr>
          <p:cNvSpPr txBox="1"/>
          <p:nvPr/>
        </p:nvSpPr>
        <p:spPr>
          <a:xfrm>
            <a:off x="3312539" y="605919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DB71184-AC94-39C6-38CA-4AF2269AAF7E}"/>
              </a:ext>
            </a:extLst>
          </p:cNvPr>
          <p:cNvSpPr txBox="1"/>
          <p:nvPr/>
        </p:nvSpPr>
        <p:spPr>
          <a:xfrm>
            <a:off x="1251198" y="605510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95E3820-2AD8-B208-6E6B-5996E49AFA49}"/>
              </a:ext>
            </a:extLst>
          </p:cNvPr>
          <p:cNvSpPr txBox="1"/>
          <p:nvPr/>
        </p:nvSpPr>
        <p:spPr>
          <a:xfrm>
            <a:off x="5670980" y="605485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7BA3CF7-75D2-267C-CEC6-FD6677A529E5}"/>
              </a:ext>
            </a:extLst>
          </p:cNvPr>
          <p:cNvSpPr txBox="1"/>
          <p:nvPr/>
        </p:nvSpPr>
        <p:spPr>
          <a:xfrm>
            <a:off x="3609640" y="605076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3F68091-CD32-A797-6EFC-82EBC155D977}"/>
              </a:ext>
            </a:extLst>
          </p:cNvPr>
          <p:cNvSpPr txBox="1"/>
          <p:nvPr/>
        </p:nvSpPr>
        <p:spPr>
          <a:xfrm>
            <a:off x="3312539" y="150367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F5E7FE2-18D8-4DF8-7B0F-54A10083793E}"/>
              </a:ext>
            </a:extLst>
          </p:cNvPr>
          <p:cNvSpPr txBox="1"/>
          <p:nvPr/>
        </p:nvSpPr>
        <p:spPr>
          <a:xfrm>
            <a:off x="1251198" y="149958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A98D11A-54E3-0919-5443-C6DFF436B6B0}"/>
              </a:ext>
            </a:extLst>
          </p:cNvPr>
          <p:cNvSpPr txBox="1"/>
          <p:nvPr/>
        </p:nvSpPr>
        <p:spPr>
          <a:xfrm>
            <a:off x="5891129" y="378079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37D2138-FACE-340A-2E96-691BD402E406}"/>
              </a:ext>
            </a:extLst>
          </p:cNvPr>
          <p:cNvSpPr txBox="1"/>
          <p:nvPr/>
        </p:nvSpPr>
        <p:spPr>
          <a:xfrm>
            <a:off x="5834676" y="585052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B865602-8D3E-B4AE-A081-FE0C4B87FBF5}"/>
              </a:ext>
            </a:extLst>
          </p:cNvPr>
          <p:cNvSpPr txBox="1"/>
          <p:nvPr/>
        </p:nvSpPr>
        <p:spPr>
          <a:xfrm>
            <a:off x="1092594" y="384729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84EF0E6-E410-181D-3169-8CBA95B8B07D}"/>
              </a:ext>
            </a:extLst>
          </p:cNvPr>
          <p:cNvSpPr txBox="1"/>
          <p:nvPr/>
        </p:nvSpPr>
        <p:spPr>
          <a:xfrm>
            <a:off x="1036141" y="591702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DFDB4E1-A1D2-76C8-4392-0A5650377C46}"/>
              </a:ext>
            </a:extLst>
          </p:cNvPr>
          <p:cNvSpPr txBox="1"/>
          <p:nvPr/>
        </p:nvSpPr>
        <p:spPr>
          <a:xfrm>
            <a:off x="1088555" y="157530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4ABF48E-7BE9-CAB0-A9CD-D38066D1A779}"/>
              </a:ext>
            </a:extLst>
          </p:cNvPr>
          <p:cNvSpPr txBox="1"/>
          <p:nvPr/>
        </p:nvSpPr>
        <p:spPr>
          <a:xfrm>
            <a:off x="1032102" y="364503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76E047B-B06F-A15C-D469-8B2B3DCFD53C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1411096" y="2900074"/>
            <a:ext cx="205301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A1CB7A1-EDE8-A5A5-2AC5-26FF9F33B42B}"/>
              </a:ext>
            </a:extLst>
          </p:cNvPr>
          <p:cNvCxnSpPr>
            <a:cxnSpLocks/>
            <a:endCxn id="2" idx="0"/>
          </p:cNvCxnSpPr>
          <p:nvPr/>
        </p:nvCxnSpPr>
        <p:spPr>
          <a:xfrm flipH="1" flipV="1">
            <a:off x="2437603" y="1855078"/>
            <a:ext cx="12113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35C064C-D2AF-38C5-9285-B1E85CA9DE63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1411095" y="5125223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54971C0-B9F9-4171-7E2B-A1627E5F74E1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2437602" y="4080228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6E2894A-922B-52D1-F33F-AEDBC3348C08}"/>
              </a:ext>
            </a:extLst>
          </p:cNvPr>
          <p:cNvCxnSpPr>
            <a:cxnSpLocks/>
            <a:stCxn id="40" idx="1"/>
          </p:cNvCxnSpPr>
          <p:nvPr/>
        </p:nvCxnSpPr>
        <p:spPr>
          <a:xfrm>
            <a:off x="3785926" y="5125223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0CF427-86E9-EC65-BAD0-6F93984D334D}"/>
              </a:ext>
            </a:extLst>
          </p:cNvPr>
          <p:cNvCxnSpPr>
            <a:cxnSpLocks/>
            <a:endCxn id="40" idx="0"/>
          </p:cNvCxnSpPr>
          <p:nvPr/>
        </p:nvCxnSpPr>
        <p:spPr>
          <a:xfrm flipV="1">
            <a:off x="4812434" y="4080228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23D0EC7-5090-5B5C-EAED-0885CE6D9CCB}"/>
              </a:ext>
            </a:extLst>
          </p:cNvPr>
          <p:cNvCxnSpPr>
            <a:cxnSpLocks/>
          </p:cNvCxnSpPr>
          <p:nvPr/>
        </p:nvCxnSpPr>
        <p:spPr>
          <a:xfrm>
            <a:off x="1411095" y="1874637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70ABC86-2B4F-B198-F4AF-D31E57912C56}"/>
              </a:ext>
            </a:extLst>
          </p:cNvPr>
          <p:cNvCxnSpPr>
            <a:cxnSpLocks/>
          </p:cNvCxnSpPr>
          <p:nvPr/>
        </p:nvCxnSpPr>
        <p:spPr>
          <a:xfrm flipV="1">
            <a:off x="1411095" y="1956863"/>
            <a:ext cx="0" cy="1890433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B3BFC1B-31AC-ABB7-1041-F7B082554339}"/>
              </a:ext>
            </a:extLst>
          </p:cNvPr>
          <p:cNvCxnSpPr>
            <a:cxnSpLocks/>
          </p:cNvCxnSpPr>
          <p:nvPr/>
        </p:nvCxnSpPr>
        <p:spPr>
          <a:xfrm flipV="1">
            <a:off x="1441137" y="4106697"/>
            <a:ext cx="0" cy="197176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5F1D292-6D1F-2786-AC96-A030D5D508A8}"/>
              </a:ext>
            </a:extLst>
          </p:cNvPr>
          <p:cNvCxnSpPr>
            <a:cxnSpLocks/>
          </p:cNvCxnSpPr>
          <p:nvPr/>
        </p:nvCxnSpPr>
        <p:spPr>
          <a:xfrm>
            <a:off x="1411095" y="6170219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1D8EE16-779D-5471-229B-1847B8BDF60A}"/>
              </a:ext>
            </a:extLst>
          </p:cNvPr>
          <p:cNvCxnSpPr>
            <a:cxnSpLocks/>
          </p:cNvCxnSpPr>
          <p:nvPr/>
        </p:nvCxnSpPr>
        <p:spPr>
          <a:xfrm>
            <a:off x="3785927" y="6176444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B60C556-27EE-70BB-29C2-C965BA8229D0}"/>
              </a:ext>
            </a:extLst>
          </p:cNvPr>
          <p:cNvCxnSpPr>
            <a:cxnSpLocks/>
          </p:cNvCxnSpPr>
          <p:nvPr/>
        </p:nvCxnSpPr>
        <p:spPr>
          <a:xfrm flipV="1">
            <a:off x="5824496" y="4080228"/>
            <a:ext cx="0" cy="2052662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EFB34A9F-3BF2-9449-0D74-4C595472C499}"/>
              </a:ext>
            </a:extLst>
          </p:cNvPr>
          <p:cNvSpPr/>
          <p:nvPr/>
        </p:nvSpPr>
        <p:spPr>
          <a:xfrm flipV="1">
            <a:off x="2810298" y="5912883"/>
            <a:ext cx="93676" cy="93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1C315D44-BAD1-1770-6A45-222C23F040E9}"/>
              </a:ext>
            </a:extLst>
          </p:cNvPr>
          <p:cNvSpPr/>
          <p:nvPr/>
        </p:nvSpPr>
        <p:spPr>
          <a:xfrm flipV="1">
            <a:off x="2808748" y="3469005"/>
            <a:ext cx="93676" cy="93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97AB30EC-68BE-B33A-7F5E-FCE465CD9F48}"/>
              </a:ext>
            </a:extLst>
          </p:cNvPr>
          <p:cNvSpPr/>
          <p:nvPr/>
        </p:nvSpPr>
        <p:spPr>
          <a:xfrm flipV="1">
            <a:off x="4144443" y="5910211"/>
            <a:ext cx="93676" cy="93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124AB1FD-6A53-B7A9-E5A5-23104151369E}"/>
              </a:ext>
            </a:extLst>
          </p:cNvPr>
          <p:cNvSpPr txBox="1"/>
          <p:nvPr/>
        </p:nvSpPr>
        <p:spPr>
          <a:xfrm>
            <a:off x="10548521" y="3690524"/>
            <a:ext cx="263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447884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11D6B38-E77A-A44B-875C-CEC1C5C33424}">
  <we:reference id="1f4df590-35fc-4b16-a239-39709f9d8a74" version="1.0.0.1" store="EXCatalog" storeType="EXCatalog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1501</Words>
  <Application>Microsoft Office PowerPoint</Application>
  <PresentationFormat>Widescreen</PresentationFormat>
  <Paragraphs>810</Paragraphs>
  <Slides>19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Calculate T</vt:lpstr>
      <vt:lpstr>Calculate and Draw Q</vt:lpstr>
      <vt:lpstr>Calculate T and Q</vt:lpstr>
      <vt:lpstr>3D rotation notations  Matrices</vt:lpstr>
      <vt:lpstr>3D rotation notations  Matrices</vt:lpstr>
      <vt:lpstr>Calculate and Draw Q</vt:lpstr>
      <vt:lpstr>Rotate p along Y by (-53o) Calculate and draw Q</vt:lpstr>
      <vt:lpstr>Rotate p along X by (37o) Calculate and draw Q</vt:lpstr>
      <vt:lpstr>Rotate p along X by (-53o) Calculate and draw Q</vt:lpstr>
      <vt:lpstr>Order of rotations</vt:lpstr>
      <vt:lpstr>PowerPoint Presentation</vt:lpstr>
      <vt:lpstr>PowerPoint Presentation</vt:lpstr>
      <vt:lpstr>Move the camera in the world; Calculate and draw WC1</vt:lpstr>
      <vt:lpstr>P moves in the Camera Coordinate system the Calculate and draw C1P</vt:lpstr>
      <vt:lpstr>P moves in the Camera Coordinate system the Calculate and draw C1P</vt:lpstr>
      <vt:lpstr>Infer camera movement from point correspondence C0p and C1p. Draw WC1</vt:lpstr>
      <vt:lpstr>Calculate camera’s movement: Tc = (___, ___, ___) </vt:lpstr>
      <vt:lpstr>Calculate camera’s movement: Tc = (___, ___, ___)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Tom Yeh</cp:lastModifiedBy>
  <cp:revision>2</cp:revision>
  <dcterms:created xsi:type="dcterms:W3CDTF">2023-09-26T16:58:49Z</dcterms:created>
  <dcterms:modified xsi:type="dcterms:W3CDTF">2024-03-15T01:54:12Z</dcterms:modified>
</cp:coreProperties>
</file>