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sldIdLst>
    <p:sldId id="454" r:id="rId2"/>
    <p:sldId id="533" r:id="rId3"/>
    <p:sldId id="534" r:id="rId4"/>
    <p:sldId id="535" r:id="rId5"/>
    <p:sldId id="567" r:id="rId6"/>
    <p:sldId id="562" r:id="rId7"/>
    <p:sldId id="566" r:id="rId8"/>
    <p:sldId id="558" r:id="rId9"/>
    <p:sldId id="532" r:id="rId10"/>
    <p:sldId id="563" r:id="rId11"/>
    <p:sldId id="564" r:id="rId12"/>
    <p:sldId id="568" r:id="rId13"/>
    <p:sldId id="546" r:id="rId14"/>
    <p:sldId id="601" r:id="rId15"/>
    <p:sldId id="602" r:id="rId16"/>
    <p:sldId id="569" r:id="rId17"/>
    <p:sldId id="555" r:id="rId18"/>
    <p:sldId id="543" r:id="rId19"/>
    <p:sldId id="544" r:id="rId20"/>
    <p:sldId id="556" r:id="rId21"/>
    <p:sldId id="6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6"/>
    <p:restoredTop sz="94694"/>
  </p:normalViewPr>
  <p:slideViewPr>
    <p:cSldViewPr snapToGrid="0">
      <p:cViewPr varScale="1">
        <p:scale>
          <a:sx n="120" d="100"/>
          <a:sy n="120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3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42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94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2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09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21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702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45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2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87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90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7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1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95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77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7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957-68D6-2253-F48B-8B3E70E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CA0-E944-5E4A-A237-ECD29B65D23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5" y="456247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4816336"/>
            <a:ext cx="414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08431-8FDB-E783-BB28-235516F35732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C40B0-2608-8517-5369-C7383DD0DF4F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ECCD4-3459-7B98-AF5E-3DAA127223B5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DEE530D-35D4-A7EE-FDAF-FA989C3A43A7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B469A-4C27-874B-8FFE-D3913E580B1C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D7A9476-FE2B-3824-B43D-F63D0191A274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E8965-414F-79E7-3E4D-70CD5AF71E91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BAB69F4-CFC1-09D1-EC4D-CCA2E7D9507D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73" r:id="rId5"/>
    <p:sldLayoutId id="2147483674" r:id="rId6"/>
    <p:sldLayoutId id="214748367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65" Type="http://schemas.openxmlformats.org/officeDocument/2006/relationships/image" Target="../media/image140.png"/><Relationship Id="rId264" Type="http://schemas.openxmlformats.org/officeDocument/2006/relationships/image" Target="../media/image139.png"/><Relationship Id="rId239" Type="http://schemas.openxmlformats.org/officeDocument/2006/relationships/image" Target="../media/image630.png"/><Relationship Id="rId2" Type="http://schemas.openxmlformats.org/officeDocument/2006/relationships/notesSlide" Target="../notesSlides/notesSlide13.xml"/><Relationship Id="rId263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262" Type="http://schemas.openxmlformats.org/officeDocument/2006/relationships/image" Target="../media/image137.png"/><Relationship Id="rId266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243" Type="http://schemas.openxmlformats.org/officeDocument/2006/relationships/image" Target="../media/image140.png"/><Relationship Id="rId239" Type="http://schemas.openxmlformats.org/officeDocument/2006/relationships/image" Target="../media/image630.png"/><Relationship Id="rId2" Type="http://schemas.openxmlformats.org/officeDocument/2006/relationships/notesSlide" Target="../notesSlides/notesSlide14.xml"/><Relationship Id="rId242" Type="http://schemas.openxmlformats.org/officeDocument/2006/relationships/image" Target="../media/image139.png"/><Relationship Id="rId1" Type="http://schemas.openxmlformats.org/officeDocument/2006/relationships/slideLayout" Target="../slideLayouts/slideLayout3.xml"/><Relationship Id="rId241" Type="http://schemas.openxmlformats.org/officeDocument/2006/relationships/image" Target="../media/image138.png"/><Relationship Id="rId240" Type="http://schemas.openxmlformats.org/officeDocument/2006/relationships/image" Target="../media/image137.png"/><Relationship Id="rId24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/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/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{Replace this with your name}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{Replace this with your identity key}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/>
              <a:t>Epipolar</a:t>
            </a:r>
            <a:endParaRPr lang="en-US" sz="32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63800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CE6C-0131-8E6A-DD6D-BB4BABA4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6B30A5-A902-0535-E4B0-176FB7CA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Epipolar</a:t>
            </a:r>
            <a:r>
              <a:rPr lang="en-US" dirty="0"/>
              <a:t> Constraint </a:t>
            </a:r>
            <a:r>
              <a:rPr lang="en-US" baseline="30000" dirty="0"/>
              <a:t>left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aseline="30000" dirty="0">
                <a:sym typeface="Wingdings" pitchFamily="2" charset="2"/>
              </a:rPr>
              <a:t>right</a:t>
            </a:r>
            <a:r>
              <a:rPr lang="en-US" dirty="0">
                <a:sym typeface="Wingdings" pitchFamily="2" charset="2"/>
              </a:rPr>
              <a:t>P</a:t>
            </a:r>
            <a:r>
              <a:rPr lang="en-US" baseline="-25000" dirty="0">
                <a:sym typeface="Wingdings" pitchFamily="2" charset="2"/>
              </a:rPr>
              <a:t>2 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C306B1E-A789-784A-1F23-13F859858E5C}"/>
              </a:ext>
            </a:extLst>
          </p:cNvPr>
          <p:cNvGraphicFramePr>
            <a:graphicFrameLocks noGrp="1"/>
          </p:cNvGraphicFramePr>
          <p:nvPr/>
        </p:nvGraphicFramePr>
        <p:xfrm>
          <a:off x="4291961" y="312928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6F7750-3A08-688E-AFAB-90F94CE27801}"/>
              </a:ext>
            </a:extLst>
          </p:cNvPr>
          <p:cNvGraphicFramePr>
            <a:graphicFrameLocks noGrp="1"/>
          </p:cNvGraphicFramePr>
          <p:nvPr/>
        </p:nvGraphicFramePr>
        <p:xfrm>
          <a:off x="6426200" y="312928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2D7EE8-A3F6-0FAD-06CC-AA0A9EAF2D06}"/>
              </a:ext>
            </a:extLst>
          </p:cNvPr>
          <p:cNvGraphicFramePr>
            <a:graphicFrameLocks noGrp="1"/>
          </p:cNvGraphicFramePr>
          <p:nvPr/>
        </p:nvGraphicFramePr>
        <p:xfrm>
          <a:off x="8621399" y="3123404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415EF9-9103-FD39-B66C-E37CC4456915}"/>
              </a:ext>
            </a:extLst>
          </p:cNvPr>
          <p:cNvGraphicFramePr>
            <a:graphicFrameLocks noGrp="1"/>
          </p:cNvGraphicFramePr>
          <p:nvPr/>
        </p:nvGraphicFramePr>
        <p:xfrm>
          <a:off x="6426200" y="5258446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253EF7-CB77-FC4A-C8D0-6FF387D093A4}"/>
              </a:ext>
            </a:extLst>
          </p:cNvPr>
          <p:cNvGraphicFramePr>
            <a:graphicFrameLocks noGrp="1"/>
          </p:cNvGraphicFramePr>
          <p:nvPr/>
        </p:nvGraphicFramePr>
        <p:xfrm>
          <a:off x="8614965" y="5258446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B362B6-2138-E15E-6136-AFD6A2D905CB}"/>
              </a:ext>
            </a:extLst>
          </p:cNvPr>
          <p:cNvGraphicFramePr>
            <a:graphicFrameLocks noGrp="1"/>
          </p:cNvGraphicFramePr>
          <p:nvPr/>
        </p:nvGraphicFramePr>
        <p:xfrm>
          <a:off x="4281219" y="5269599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2AFD44-50FD-685D-4DCA-02692FFCE5B8}"/>
              </a:ext>
            </a:extLst>
          </p:cNvPr>
          <p:cNvGraphicFramePr>
            <a:graphicFrameLocks noGrp="1"/>
          </p:cNvGraphicFramePr>
          <p:nvPr/>
        </p:nvGraphicFramePr>
        <p:xfrm>
          <a:off x="2096998" y="5269599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4AC78BDC-99DF-D998-69D3-582DD47EE238}"/>
              </a:ext>
            </a:extLst>
          </p:cNvPr>
          <p:cNvSpPr txBox="1"/>
          <p:nvPr/>
        </p:nvSpPr>
        <p:spPr>
          <a:xfrm>
            <a:off x="799468" y="1211481"/>
            <a:ext cx="5880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baseline="30000" dirty="0"/>
              <a:t>left</a:t>
            </a: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(2, 3, 4) and </a:t>
            </a:r>
            <a:r>
              <a:rPr lang="en-US" sz="2400" baseline="30000" dirty="0"/>
              <a:t>right</a:t>
            </a:r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= (2, 2, 1). Verify that the </a:t>
            </a:r>
            <a:r>
              <a:rPr lang="en-US" sz="2400" dirty="0" err="1"/>
              <a:t>epipolar</a:t>
            </a:r>
            <a:r>
              <a:rPr lang="en-US" sz="2400" dirty="0"/>
              <a:t> constraint is satisfied by multiplying from left to right.</a:t>
            </a:r>
          </a:p>
        </p:txBody>
      </p:sp>
    </p:spTree>
    <p:extLst>
      <p:ext uri="{BB962C8B-B14F-4D97-AF65-F5344CB8AC3E}">
        <p14:creationId xmlns:p14="http://schemas.microsoft.com/office/powerpoint/2010/main" val="2227560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6B30A5-A902-0535-E4B0-176FB7CA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Epipolar</a:t>
            </a:r>
            <a:r>
              <a:rPr lang="en-US" dirty="0"/>
              <a:t> Constraint </a:t>
            </a:r>
            <a:r>
              <a:rPr lang="en-US" baseline="30000" dirty="0"/>
              <a:t>left</a:t>
            </a:r>
            <a:r>
              <a:rPr lang="en-US" dirty="0"/>
              <a:t>P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 </a:t>
            </a:r>
            <a:r>
              <a:rPr lang="en-US" baseline="30000" dirty="0">
                <a:sym typeface="Wingdings" pitchFamily="2" charset="2"/>
              </a:rPr>
              <a:t>right</a:t>
            </a:r>
            <a:r>
              <a:rPr lang="en-US" dirty="0">
                <a:sym typeface="Wingdings" pitchFamily="2" charset="2"/>
              </a:rPr>
              <a:t>P</a:t>
            </a:r>
            <a:r>
              <a:rPr lang="en-US" baseline="-25000" dirty="0">
                <a:sym typeface="Wingdings" pitchFamily="2" charset="2"/>
              </a:rPr>
              <a:t>2 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78BDC-99DF-D998-69D3-582DD47EE238}"/>
              </a:ext>
            </a:extLst>
          </p:cNvPr>
          <p:cNvSpPr txBox="1"/>
          <p:nvPr/>
        </p:nvSpPr>
        <p:spPr>
          <a:xfrm>
            <a:off x="799468" y="1211481"/>
            <a:ext cx="58807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</a:t>
            </a:r>
            <a:r>
              <a:rPr lang="en-US" sz="2400" baseline="30000" dirty="0"/>
              <a:t>left</a:t>
            </a: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(2, 3, 4) and </a:t>
            </a:r>
            <a:r>
              <a:rPr lang="en-US" sz="2400" baseline="30000" dirty="0"/>
              <a:t>right</a:t>
            </a:r>
            <a:r>
              <a:rPr lang="en-US" sz="2400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= (2, 2, 1). Verify that the </a:t>
            </a:r>
            <a:r>
              <a:rPr lang="en-US" sz="2400" dirty="0" err="1"/>
              <a:t>epipolar</a:t>
            </a:r>
            <a:r>
              <a:rPr lang="en-US" sz="2400" dirty="0"/>
              <a:t> constraint is satisfied by multiplying from right to left (</a:t>
            </a:r>
            <a:r>
              <a:rPr lang="en-US" sz="2400" dirty="0" err="1"/>
              <a:t>i.e</a:t>
            </a:r>
            <a:r>
              <a:rPr lang="en-US" sz="2400" dirty="0"/>
              <a:t>, transposed from top down).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2EBB58B4-9EF4-DC36-5841-9905816B2454}"/>
              </a:ext>
            </a:extLst>
          </p:cNvPr>
          <p:cNvGraphicFramePr>
            <a:graphicFrameLocks noGrp="1"/>
          </p:cNvGraphicFramePr>
          <p:nvPr/>
        </p:nvGraphicFramePr>
        <p:xfrm>
          <a:off x="7378404" y="4152900"/>
          <a:ext cx="1638597" cy="163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461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461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F747B9C3-195B-AD2E-98E8-187E029A2F9C}"/>
              </a:ext>
            </a:extLst>
          </p:cNvPr>
          <p:cNvGraphicFramePr>
            <a:graphicFrameLocks noGrp="1"/>
          </p:cNvGraphicFramePr>
          <p:nvPr/>
        </p:nvGraphicFramePr>
        <p:xfrm>
          <a:off x="7378404" y="2420296"/>
          <a:ext cx="1638597" cy="163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461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461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C6BB4F88-1FB0-234A-22BF-824A2C0C0557}"/>
              </a:ext>
            </a:extLst>
          </p:cNvPr>
          <p:cNvGraphicFramePr>
            <a:graphicFrameLocks noGrp="1"/>
          </p:cNvGraphicFramePr>
          <p:nvPr/>
        </p:nvGraphicFramePr>
        <p:xfrm>
          <a:off x="7378404" y="5905500"/>
          <a:ext cx="1638597" cy="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99">
                  <a:extLst>
                    <a:ext uri="{9D8B030D-6E8A-4147-A177-3AD203B41FA5}">
                      <a16:colId xmlns:a16="http://schemas.microsoft.com/office/drawing/2014/main" val="973618797"/>
                    </a:ext>
                  </a:extLst>
                </a:gridCol>
                <a:gridCol w="546199">
                  <a:extLst>
                    <a:ext uri="{9D8B030D-6E8A-4147-A177-3AD203B41FA5}">
                      <a16:colId xmlns:a16="http://schemas.microsoft.com/office/drawing/2014/main" val="3680102727"/>
                    </a:ext>
                  </a:extLst>
                </a:gridCol>
                <a:gridCol w="546199">
                  <a:extLst>
                    <a:ext uri="{9D8B030D-6E8A-4147-A177-3AD203B41FA5}">
                      <a16:colId xmlns:a16="http://schemas.microsoft.com/office/drawing/2014/main" val="2801032422"/>
                    </a:ext>
                  </a:extLst>
                </a:gridCol>
              </a:tblGrid>
              <a:tr h="54366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699562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708321D3-9107-2C1A-D390-53882810A016}"/>
              </a:ext>
            </a:extLst>
          </p:cNvPr>
          <p:cNvGraphicFramePr>
            <a:graphicFrameLocks noGrp="1"/>
          </p:cNvGraphicFramePr>
          <p:nvPr/>
        </p:nvGraphicFramePr>
        <p:xfrm>
          <a:off x="9169006" y="2420296"/>
          <a:ext cx="546199" cy="163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99">
                  <a:extLst>
                    <a:ext uri="{9D8B030D-6E8A-4147-A177-3AD203B41FA5}">
                      <a16:colId xmlns:a16="http://schemas.microsoft.com/office/drawing/2014/main" val="1466329701"/>
                    </a:ext>
                  </a:extLst>
                </a:gridCol>
              </a:tblGrid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699354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23485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720919"/>
                  </a:ext>
                </a:extLst>
              </a:tr>
            </a:tbl>
          </a:graphicData>
        </a:graphic>
      </p:graphicFrame>
      <p:graphicFrame>
        <p:nvGraphicFramePr>
          <p:cNvPr id="101" name="Table 100">
            <a:extLst>
              <a:ext uri="{FF2B5EF4-FFF2-40B4-BE49-F238E27FC236}">
                <a16:creationId xmlns:a16="http://schemas.microsoft.com/office/drawing/2014/main" id="{93611FBA-F06A-B5BC-A2ED-9C83708FB803}"/>
              </a:ext>
            </a:extLst>
          </p:cNvPr>
          <p:cNvGraphicFramePr>
            <a:graphicFrameLocks noGrp="1"/>
          </p:cNvGraphicFramePr>
          <p:nvPr/>
        </p:nvGraphicFramePr>
        <p:xfrm>
          <a:off x="9169005" y="4152900"/>
          <a:ext cx="546199" cy="163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99">
                  <a:extLst>
                    <a:ext uri="{9D8B030D-6E8A-4147-A177-3AD203B41FA5}">
                      <a16:colId xmlns:a16="http://schemas.microsoft.com/office/drawing/2014/main" val="1466329701"/>
                    </a:ext>
                  </a:extLst>
                </a:gridCol>
              </a:tblGrid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699354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023485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7720919"/>
                  </a:ext>
                </a:extLst>
              </a:tr>
            </a:tbl>
          </a:graphicData>
        </a:graphic>
      </p:graphicFrame>
      <p:graphicFrame>
        <p:nvGraphicFramePr>
          <p:cNvPr id="102" name="Table 101">
            <a:extLst>
              <a:ext uri="{FF2B5EF4-FFF2-40B4-BE49-F238E27FC236}">
                <a16:creationId xmlns:a16="http://schemas.microsoft.com/office/drawing/2014/main" id="{9EE916D9-32D7-DE3B-73DE-228AE702E218}"/>
              </a:ext>
            </a:extLst>
          </p:cNvPr>
          <p:cNvGraphicFramePr>
            <a:graphicFrameLocks noGrp="1"/>
          </p:cNvGraphicFramePr>
          <p:nvPr/>
        </p:nvGraphicFramePr>
        <p:xfrm>
          <a:off x="9169004" y="687692"/>
          <a:ext cx="546199" cy="16310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99">
                  <a:extLst>
                    <a:ext uri="{9D8B030D-6E8A-4147-A177-3AD203B41FA5}">
                      <a16:colId xmlns:a16="http://schemas.microsoft.com/office/drawing/2014/main" val="1466329701"/>
                    </a:ext>
                  </a:extLst>
                </a:gridCol>
              </a:tblGrid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99354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023485"/>
                  </a:ext>
                </a:extLst>
              </a:tr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720919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A31A7FDA-08C8-78C2-6F5D-125D119F8424}"/>
              </a:ext>
            </a:extLst>
          </p:cNvPr>
          <p:cNvGraphicFramePr>
            <a:graphicFrameLocks noGrp="1"/>
          </p:cNvGraphicFramePr>
          <p:nvPr/>
        </p:nvGraphicFramePr>
        <p:xfrm>
          <a:off x="9169004" y="5905500"/>
          <a:ext cx="546199" cy="543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199">
                  <a:extLst>
                    <a:ext uri="{9D8B030D-6E8A-4147-A177-3AD203B41FA5}">
                      <a16:colId xmlns:a16="http://schemas.microsoft.com/office/drawing/2014/main" val="2508505691"/>
                    </a:ext>
                  </a:extLst>
                </a:gridCol>
              </a:tblGrid>
              <a:tr h="54366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500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735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C6D-C495-BEBD-087D-0FB443D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Essential Matrix (E)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6F5C4A-24CF-8994-B99D-DBF3C1A37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304935"/>
              </p:ext>
            </p:extLst>
          </p:nvPr>
        </p:nvGraphicFramePr>
        <p:xfrm>
          <a:off x="5920698" y="3880284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4BAC27-0602-04FF-DDDA-8044BD779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28646"/>
              </p:ext>
            </p:extLst>
          </p:nvPr>
        </p:nvGraphicFramePr>
        <p:xfrm>
          <a:off x="8049456" y="140668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1618EA3-6816-BB7D-4098-95BB21A852BC}"/>
              </a:ext>
            </a:extLst>
          </p:cNvPr>
          <p:cNvGraphicFramePr>
            <a:graphicFrameLocks noGrp="1"/>
          </p:cNvGraphicFramePr>
          <p:nvPr/>
        </p:nvGraphicFramePr>
        <p:xfrm>
          <a:off x="8049456" y="387212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81237-DC81-7F6C-2158-95A34407CC1D}"/>
              </a:ext>
            </a:extLst>
          </p:cNvPr>
          <p:cNvSpPr txBox="1"/>
          <p:nvPr/>
        </p:nvSpPr>
        <p:spPr>
          <a:xfrm>
            <a:off x="980923" y="1354343"/>
            <a:ext cx="3897414" cy="258532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Between the two cameras:</a:t>
            </a:r>
          </a:p>
          <a:p>
            <a:endParaRPr lang="en-US" sz="2800" dirty="0"/>
          </a:p>
          <a:p>
            <a:r>
              <a:rPr lang="en-US" sz="2800" dirty="0"/>
              <a:t>Rotation: 90</a:t>
            </a:r>
            <a:r>
              <a:rPr lang="en-US" sz="2800" baseline="30000" dirty="0"/>
              <a:t>o </a:t>
            </a:r>
            <a:r>
              <a:rPr lang="en-US" sz="2800" dirty="0"/>
              <a:t>(Y-&gt;Z)</a:t>
            </a:r>
          </a:p>
          <a:p>
            <a:r>
              <a:rPr lang="en-US" sz="2800" dirty="0"/>
              <a:t>Translation: [-2, 3, 1]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Calculate </a:t>
            </a:r>
            <a:r>
              <a:rPr lang="en-US" sz="2800" dirty="0" err="1"/>
              <a:t>TxR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75CC8-53F2-1787-0684-A5E767846CA3}"/>
              </a:ext>
            </a:extLst>
          </p:cNvPr>
          <p:cNvSpPr txBox="1"/>
          <p:nvPr/>
        </p:nvSpPr>
        <p:spPr>
          <a:xfrm>
            <a:off x="7959888" y="893022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5ADC-5130-C685-4676-02A1C132B538}"/>
              </a:ext>
            </a:extLst>
          </p:cNvPr>
          <p:cNvSpPr txBox="1"/>
          <p:nvPr/>
        </p:nvSpPr>
        <p:spPr>
          <a:xfrm>
            <a:off x="5892258" y="3341900"/>
            <a:ext cx="544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5A331-4421-715B-B2A8-62982CB61679}"/>
              </a:ext>
            </a:extLst>
          </p:cNvPr>
          <p:cNvSpPr txBox="1"/>
          <p:nvPr/>
        </p:nvSpPr>
        <p:spPr>
          <a:xfrm>
            <a:off x="7913959" y="3341900"/>
            <a:ext cx="1359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= </a:t>
            </a:r>
            <a:r>
              <a:rPr lang="en-US" sz="3200" dirty="0" err="1"/>
              <a:t>TxR</a:t>
            </a:r>
            <a:endParaRPr lang="en-US" sz="32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FB4361A-FF2B-CFCD-F10D-F1A0F053F38F}"/>
              </a:ext>
            </a:extLst>
          </p:cNvPr>
          <p:cNvGraphicFramePr>
            <a:graphicFrameLocks noGrp="1"/>
          </p:cNvGraphicFramePr>
          <p:nvPr/>
        </p:nvGraphicFramePr>
        <p:xfrm>
          <a:off x="8049307" y="5891932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11EFDF6-73BA-26DC-1F76-8FC769A2B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637434"/>
              </p:ext>
            </p:extLst>
          </p:nvPr>
        </p:nvGraphicFramePr>
        <p:xfrm>
          <a:off x="10194433" y="3872120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F79CDC7-3FDD-A50B-78F3-854F0A4CD8B0}"/>
              </a:ext>
            </a:extLst>
          </p:cNvPr>
          <p:cNvGraphicFramePr>
            <a:graphicFrameLocks noGrp="1"/>
          </p:cNvGraphicFramePr>
          <p:nvPr/>
        </p:nvGraphicFramePr>
        <p:xfrm>
          <a:off x="10194433" y="5898071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52125657-9A59-829E-1FAF-2A57B990F9B5}"/>
              </a:ext>
            </a:extLst>
          </p:cNvPr>
          <p:cNvSpPr txBox="1"/>
          <p:nvPr/>
        </p:nvSpPr>
        <p:spPr>
          <a:xfrm>
            <a:off x="10268251" y="332692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err="1"/>
              <a:t>r</a:t>
            </a:r>
            <a:r>
              <a:rPr lang="en-US" sz="3200" dirty="0" err="1"/>
              <a:t>P</a:t>
            </a:r>
            <a:endParaRPr lang="en-US" sz="3200" dirty="0"/>
          </a:p>
        </p:txBody>
      </p: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5CDD4A3C-E63C-62CA-D02F-3D40F4DF67C8}"/>
              </a:ext>
            </a:extLst>
          </p:cNvPr>
          <p:cNvGraphicFramePr>
            <a:graphicFrameLocks noGrp="1"/>
          </p:cNvGraphicFramePr>
          <p:nvPr/>
        </p:nvGraphicFramePr>
        <p:xfrm>
          <a:off x="5920698" y="5886480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65" name="TextBox 164">
            <a:extLst>
              <a:ext uri="{FF2B5EF4-FFF2-40B4-BE49-F238E27FC236}">
                <a16:creationId xmlns:a16="http://schemas.microsoft.com/office/drawing/2014/main" id="{5A6D5331-549F-C244-62B3-6F6E7D0B045F}"/>
              </a:ext>
            </a:extLst>
          </p:cNvPr>
          <p:cNvSpPr txBox="1"/>
          <p:nvPr/>
        </p:nvSpPr>
        <p:spPr>
          <a:xfrm>
            <a:off x="5367749" y="591219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err="1"/>
              <a:t>l</a:t>
            </a:r>
            <a:r>
              <a:rPr lang="en-US" sz="3200" dirty="0" err="1"/>
              <a:t>P</a:t>
            </a:r>
            <a:endParaRPr lang="en-US" sz="32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7E97E74-65E9-83A2-9183-84644350E392}"/>
              </a:ext>
            </a:extLst>
          </p:cNvPr>
          <p:cNvSpPr txBox="1"/>
          <p:nvPr/>
        </p:nvSpPr>
        <p:spPr>
          <a:xfrm>
            <a:off x="662660" y="5138916"/>
            <a:ext cx="36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Hint: Verify  </a:t>
            </a:r>
            <a:r>
              <a:rPr lang="en-US" sz="2400" baseline="30000" dirty="0" err="1">
                <a:highlight>
                  <a:srgbClr val="FFFF00"/>
                </a:highlight>
              </a:rPr>
              <a:t>l</a:t>
            </a:r>
            <a:r>
              <a:rPr lang="en-US" sz="2400" dirty="0" err="1">
                <a:highlight>
                  <a:srgbClr val="FFFF00"/>
                </a:highlight>
              </a:rPr>
              <a:t>P</a:t>
            </a:r>
            <a:r>
              <a:rPr lang="en-US" sz="2400" dirty="0">
                <a:highlight>
                  <a:srgbClr val="FFFF00"/>
                </a:highlight>
              </a:rPr>
              <a:t> * E * </a:t>
            </a:r>
            <a:r>
              <a:rPr lang="en-US" sz="2400" baseline="30000" dirty="0" err="1">
                <a:highlight>
                  <a:srgbClr val="FFFF00"/>
                </a:highlight>
              </a:rPr>
              <a:t>r</a:t>
            </a:r>
            <a:r>
              <a:rPr lang="en-US" sz="2400" dirty="0" err="1">
                <a:highlight>
                  <a:srgbClr val="FFFF00"/>
                </a:highlight>
              </a:rPr>
              <a:t>P</a:t>
            </a:r>
            <a:r>
              <a:rPr lang="en-US" sz="2400" dirty="0">
                <a:highlight>
                  <a:srgbClr val="FFFF00"/>
                </a:highlight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86332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EC6D-C495-BEBD-087D-0FB443D5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Essential Matrix (E)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6F5C4A-24CF-8994-B99D-DBF3C1A37EBC}"/>
              </a:ext>
            </a:extLst>
          </p:cNvPr>
          <p:cNvGraphicFramePr>
            <a:graphicFrameLocks noGrp="1"/>
          </p:cNvGraphicFramePr>
          <p:nvPr/>
        </p:nvGraphicFramePr>
        <p:xfrm>
          <a:off x="5920698" y="3880284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4BAC27-0602-04FF-DDDA-8044BD779F34}"/>
              </a:ext>
            </a:extLst>
          </p:cNvPr>
          <p:cNvGraphicFramePr>
            <a:graphicFrameLocks noGrp="1"/>
          </p:cNvGraphicFramePr>
          <p:nvPr/>
        </p:nvGraphicFramePr>
        <p:xfrm>
          <a:off x="8049456" y="140668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21618EA3-6816-BB7D-4098-95BB21A852BC}"/>
              </a:ext>
            </a:extLst>
          </p:cNvPr>
          <p:cNvGraphicFramePr>
            <a:graphicFrameLocks noGrp="1"/>
          </p:cNvGraphicFramePr>
          <p:nvPr/>
        </p:nvGraphicFramePr>
        <p:xfrm>
          <a:off x="8049456" y="3872120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2C81237-DC81-7F6C-2158-95A34407CC1D}"/>
              </a:ext>
            </a:extLst>
          </p:cNvPr>
          <p:cNvSpPr txBox="1"/>
          <p:nvPr/>
        </p:nvSpPr>
        <p:spPr>
          <a:xfrm>
            <a:off x="980923" y="1354343"/>
            <a:ext cx="3897414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800" dirty="0"/>
              <a:t>Between the two cameras:</a:t>
            </a:r>
          </a:p>
          <a:p>
            <a:endParaRPr lang="en-US" sz="2800" dirty="0"/>
          </a:p>
          <a:p>
            <a:r>
              <a:rPr lang="en-US" sz="2800" dirty="0"/>
              <a:t>Rotation: 90</a:t>
            </a:r>
            <a:r>
              <a:rPr lang="en-US" sz="2800" baseline="30000" dirty="0"/>
              <a:t>o </a:t>
            </a:r>
            <a:r>
              <a:rPr lang="en-US" sz="2800" dirty="0"/>
              <a:t>(X-&gt;Y)</a:t>
            </a:r>
          </a:p>
          <a:p>
            <a:r>
              <a:rPr lang="en-US" sz="2800" dirty="0"/>
              <a:t>Translation: [2, 0, 1]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/>
              <a:t>Calculate Tx</a:t>
            </a:r>
          </a:p>
          <a:p>
            <a:pPr marL="514350" indent="-514350">
              <a:buAutoNum type="arabicPeriod"/>
            </a:pPr>
            <a:r>
              <a:rPr lang="en-US" sz="2800" dirty="0"/>
              <a:t>Calculate R</a:t>
            </a:r>
          </a:p>
          <a:p>
            <a:pPr marL="514350" indent="-514350">
              <a:buAutoNum type="arabicPeriod"/>
            </a:pPr>
            <a:r>
              <a:rPr lang="en-US" sz="2800" dirty="0"/>
              <a:t>Calculate </a:t>
            </a:r>
            <a:r>
              <a:rPr lang="en-US" sz="2800" dirty="0" err="1"/>
              <a:t>TxR</a:t>
            </a:r>
            <a:endParaRPr 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75CC8-53F2-1787-0684-A5E767846CA3}"/>
              </a:ext>
            </a:extLst>
          </p:cNvPr>
          <p:cNvSpPr txBox="1"/>
          <p:nvPr/>
        </p:nvSpPr>
        <p:spPr>
          <a:xfrm>
            <a:off x="7959888" y="893022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5ADC-5130-C685-4676-02A1C132B538}"/>
              </a:ext>
            </a:extLst>
          </p:cNvPr>
          <p:cNvSpPr txBox="1"/>
          <p:nvPr/>
        </p:nvSpPr>
        <p:spPr>
          <a:xfrm>
            <a:off x="5892258" y="3341900"/>
            <a:ext cx="544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45A331-4421-715B-B2A8-62982CB61679}"/>
              </a:ext>
            </a:extLst>
          </p:cNvPr>
          <p:cNvSpPr txBox="1"/>
          <p:nvPr/>
        </p:nvSpPr>
        <p:spPr>
          <a:xfrm>
            <a:off x="7913959" y="3341900"/>
            <a:ext cx="1359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 = </a:t>
            </a:r>
            <a:r>
              <a:rPr lang="en-US" sz="3200" dirty="0" err="1"/>
              <a:t>TxR</a:t>
            </a:r>
            <a:endParaRPr lang="en-US" sz="3200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FB4361A-FF2B-CFCD-F10D-F1A0F053F38F}"/>
              </a:ext>
            </a:extLst>
          </p:cNvPr>
          <p:cNvGraphicFramePr>
            <a:graphicFrameLocks noGrp="1"/>
          </p:cNvGraphicFramePr>
          <p:nvPr/>
        </p:nvGraphicFramePr>
        <p:xfrm>
          <a:off x="8049307" y="5891932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611EFDF6-73BA-26DC-1F76-8FC769A2BA94}"/>
              </a:ext>
            </a:extLst>
          </p:cNvPr>
          <p:cNvGraphicFramePr>
            <a:graphicFrameLocks noGrp="1"/>
          </p:cNvGraphicFramePr>
          <p:nvPr/>
        </p:nvGraphicFramePr>
        <p:xfrm>
          <a:off x="10194433" y="3872120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F79CDC7-3FDD-A50B-78F3-854F0A4CD8B0}"/>
              </a:ext>
            </a:extLst>
          </p:cNvPr>
          <p:cNvGraphicFramePr>
            <a:graphicFrameLocks noGrp="1"/>
          </p:cNvGraphicFramePr>
          <p:nvPr/>
        </p:nvGraphicFramePr>
        <p:xfrm>
          <a:off x="10194433" y="5898071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p:sp>
        <p:nvSpPr>
          <p:cNvPr id="147" name="TextBox 146">
            <a:extLst>
              <a:ext uri="{FF2B5EF4-FFF2-40B4-BE49-F238E27FC236}">
                <a16:creationId xmlns:a16="http://schemas.microsoft.com/office/drawing/2014/main" id="{52125657-9A59-829E-1FAF-2A57B990F9B5}"/>
              </a:ext>
            </a:extLst>
          </p:cNvPr>
          <p:cNvSpPr txBox="1"/>
          <p:nvPr/>
        </p:nvSpPr>
        <p:spPr>
          <a:xfrm>
            <a:off x="10268251" y="3326920"/>
            <a:ext cx="4924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err="1"/>
              <a:t>r</a:t>
            </a:r>
            <a:r>
              <a:rPr lang="en-US" sz="3200" dirty="0" err="1"/>
              <a:t>P</a:t>
            </a:r>
            <a:endParaRPr lang="en-US" sz="3200" dirty="0"/>
          </a:p>
        </p:txBody>
      </p:sp>
      <p:graphicFrame>
        <p:nvGraphicFramePr>
          <p:cNvPr id="149" name="Table 148">
            <a:extLst>
              <a:ext uri="{FF2B5EF4-FFF2-40B4-BE49-F238E27FC236}">
                <a16:creationId xmlns:a16="http://schemas.microsoft.com/office/drawing/2014/main" id="{5CDD4A3C-E63C-62CA-D02F-3D40F4DF67C8}"/>
              </a:ext>
            </a:extLst>
          </p:cNvPr>
          <p:cNvGraphicFramePr>
            <a:graphicFrameLocks noGrp="1"/>
          </p:cNvGraphicFramePr>
          <p:nvPr/>
        </p:nvGraphicFramePr>
        <p:xfrm>
          <a:off x="5920698" y="5886480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65" name="TextBox 164">
            <a:extLst>
              <a:ext uri="{FF2B5EF4-FFF2-40B4-BE49-F238E27FC236}">
                <a16:creationId xmlns:a16="http://schemas.microsoft.com/office/drawing/2014/main" id="{5A6D5331-549F-C244-62B3-6F6E7D0B045F}"/>
              </a:ext>
            </a:extLst>
          </p:cNvPr>
          <p:cNvSpPr txBox="1"/>
          <p:nvPr/>
        </p:nvSpPr>
        <p:spPr>
          <a:xfrm>
            <a:off x="5367749" y="5912194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 err="1"/>
              <a:t>l</a:t>
            </a:r>
            <a:r>
              <a:rPr lang="en-US" sz="3200" dirty="0" err="1"/>
              <a:t>P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ECFE15-11D2-E2E6-DE48-DA3F1FA5F112}"/>
              </a:ext>
            </a:extLst>
          </p:cNvPr>
          <p:cNvSpPr txBox="1"/>
          <p:nvPr/>
        </p:nvSpPr>
        <p:spPr>
          <a:xfrm>
            <a:off x="662660" y="5138916"/>
            <a:ext cx="36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Hint: Verify  </a:t>
            </a:r>
            <a:r>
              <a:rPr lang="en-US" sz="2400" baseline="30000" dirty="0" err="1">
                <a:highlight>
                  <a:srgbClr val="FFFF00"/>
                </a:highlight>
              </a:rPr>
              <a:t>l</a:t>
            </a:r>
            <a:r>
              <a:rPr lang="en-US" sz="2400" dirty="0" err="1">
                <a:highlight>
                  <a:srgbClr val="FFFF00"/>
                </a:highlight>
              </a:rPr>
              <a:t>P</a:t>
            </a:r>
            <a:r>
              <a:rPr lang="en-US" sz="2400" dirty="0">
                <a:highlight>
                  <a:srgbClr val="FFFF00"/>
                </a:highlight>
              </a:rPr>
              <a:t> * E * </a:t>
            </a:r>
            <a:r>
              <a:rPr lang="en-US" sz="2400" baseline="30000" dirty="0" err="1">
                <a:highlight>
                  <a:srgbClr val="FFFF00"/>
                </a:highlight>
              </a:rPr>
              <a:t>r</a:t>
            </a:r>
            <a:r>
              <a:rPr lang="en-US" sz="2400" dirty="0" err="1">
                <a:highlight>
                  <a:srgbClr val="FFFF00"/>
                </a:highlight>
              </a:rPr>
              <a:t>P</a:t>
            </a:r>
            <a:r>
              <a:rPr lang="en-US" sz="2400" dirty="0">
                <a:highlight>
                  <a:srgbClr val="FFFF00"/>
                </a:highlight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15332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DA67-1680-4676-2BAF-BE1876B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 M</a:t>
            </a:r>
            <a:r>
              <a:rPr lang="en-US" baseline="-25000" dirty="0"/>
              <a:t>I</a:t>
            </a:r>
            <a:r>
              <a:rPr lang="en-US" dirty="0"/>
              <a:t> and M</a:t>
            </a:r>
            <a:r>
              <a:rPr lang="en-US" baseline="-25000" dirty="0"/>
              <a:t>I</a:t>
            </a:r>
            <a:r>
              <a:rPr lang="en-US" baseline="30000" dirty="0"/>
              <a:t>-1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C45723-5927-B9FB-A737-B0F5BFA18283}"/>
              </a:ext>
            </a:extLst>
          </p:cNvPr>
          <p:cNvGraphicFramePr>
            <a:graphicFrameLocks noGrp="1"/>
          </p:cNvGraphicFramePr>
          <p:nvPr/>
        </p:nvGraphicFramePr>
        <p:xfrm>
          <a:off x="2799791" y="3031020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CB56F355-077B-9F8A-7052-21593EB9D82B}"/>
              </a:ext>
            </a:extLst>
          </p:cNvPr>
          <p:cNvGraphicFramePr>
            <a:graphicFrameLocks noGrp="1"/>
          </p:cNvGraphicFramePr>
          <p:nvPr/>
        </p:nvGraphicFramePr>
        <p:xfrm>
          <a:off x="2799791" y="4908634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2B0E5FBA-63D8-97A6-ACE2-C9865166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0671"/>
              </p:ext>
            </p:extLst>
          </p:nvPr>
        </p:nvGraphicFramePr>
        <p:xfrm>
          <a:off x="4598788" y="303102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46988A89-7F9F-A493-AC7B-7FDA27C4C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824029"/>
              </p:ext>
            </p:extLst>
          </p:nvPr>
        </p:nvGraphicFramePr>
        <p:xfrm>
          <a:off x="4609436" y="122499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0C5A1BD3-9D41-9C97-8EA9-D533B1DC1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882099"/>
              </p:ext>
            </p:extLst>
          </p:nvPr>
        </p:nvGraphicFramePr>
        <p:xfrm>
          <a:off x="4604511" y="4913798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0D0C4CD-96E5-786A-F56E-983DB3A01D79}"/>
              </a:ext>
            </a:extLst>
          </p:cNvPr>
          <p:cNvGraphicFramePr>
            <a:graphicFrameLocks noGrp="1"/>
          </p:cNvGraphicFramePr>
          <p:nvPr/>
        </p:nvGraphicFramePr>
        <p:xfrm>
          <a:off x="6876451" y="3031020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B1415B1A-4D8E-4A05-AFA6-964B4291B091}"/>
              </a:ext>
            </a:extLst>
          </p:cNvPr>
          <p:cNvGraphicFramePr>
            <a:graphicFrameLocks noGrp="1"/>
          </p:cNvGraphicFramePr>
          <p:nvPr/>
        </p:nvGraphicFramePr>
        <p:xfrm>
          <a:off x="6876451" y="4908634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91FB414E-2CCC-73F0-1F3A-DAF8A838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17354"/>
              </p:ext>
            </p:extLst>
          </p:nvPr>
        </p:nvGraphicFramePr>
        <p:xfrm>
          <a:off x="8675448" y="303102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7DCED3D1-875A-C948-C18E-99C6C2A5D5A4}"/>
              </a:ext>
            </a:extLst>
          </p:cNvPr>
          <p:cNvGraphicFramePr>
            <a:graphicFrameLocks noGrp="1"/>
          </p:cNvGraphicFramePr>
          <p:nvPr/>
        </p:nvGraphicFramePr>
        <p:xfrm>
          <a:off x="8686096" y="122499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8039510B-64A0-313C-BABE-0A4FA920F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40758"/>
              </p:ext>
            </p:extLst>
          </p:nvPr>
        </p:nvGraphicFramePr>
        <p:xfrm>
          <a:off x="8681171" y="4913798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20D08C6-D73A-49F6-D7C4-0584E89D7647}"/>
              </a:ext>
            </a:extLst>
          </p:cNvPr>
          <p:cNvSpPr txBox="1"/>
          <p:nvPr/>
        </p:nvSpPr>
        <p:spPr>
          <a:xfrm>
            <a:off x="827379" y="1259487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Camera:</a:t>
            </a:r>
          </a:p>
          <a:p>
            <a:r>
              <a:rPr lang="en-US" dirty="0"/>
              <a:t>f = 2</a:t>
            </a:r>
          </a:p>
          <a:p>
            <a:r>
              <a:rPr lang="en-US" dirty="0" err="1"/>
              <a:t>Sx</a:t>
            </a:r>
            <a:r>
              <a:rPr lang="en-US" dirty="0"/>
              <a:t> = 2</a:t>
            </a:r>
          </a:p>
          <a:p>
            <a:r>
              <a:rPr lang="en-US" dirty="0"/>
              <a:t>Sy =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D0696-9E90-9491-E331-0AC647620414}"/>
              </a:ext>
            </a:extLst>
          </p:cNvPr>
          <p:cNvSpPr txBox="1"/>
          <p:nvPr/>
        </p:nvSpPr>
        <p:spPr>
          <a:xfrm>
            <a:off x="6471910" y="1160202"/>
            <a:ext cx="1503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Camera:</a:t>
            </a:r>
          </a:p>
          <a:p>
            <a:r>
              <a:rPr lang="en-US" dirty="0"/>
              <a:t>f = 2</a:t>
            </a:r>
          </a:p>
          <a:p>
            <a:r>
              <a:rPr lang="en-US" dirty="0" err="1"/>
              <a:t>Sx</a:t>
            </a:r>
            <a:r>
              <a:rPr lang="en-US" dirty="0"/>
              <a:t> = 1</a:t>
            </a:r>
          </a:p>
          <a:p>
            <a:r>
              <a:rPr lang="en-US" dirty="0"/>
              <a:t>Sy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847DF9-FF57-6ED0-B5F8-AA4DABD7D6A5}"/>
                  </a:ext>
                </a:extLst>
              </p:cNvPr>
              <p:cNvSpPr txBox="1"/>
              <p:nvPr/>
            </p:nvSpPr>
            <p:spPr>
              <a:xfrm>
                <a:off x="5171113" y="955658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847DF9-FF57-6ED0-B5F8-AA4DABD7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13" y="955658"/>
                <a:ext cx="423142" cy="461665"/>
              </a:xfrm>
              <a:prstGeom prst="rect">
                <a:avLst/>
              </a:prstGeom>
              <a:blipFill>
                <a:blip r:embed="rId239"/>
                <a:stretch>
                  <a:fillRect r="-2352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809829E-0D05-D163-8F7A-170543BEF62E}"/>
              </a:ext>
            </a:extLst>
          </p:cNvPr>
          <p:cNvSpPr txBox="1"/>
          <p:nvPr/>
        </p:nvSpPr>
        <p:spPr>
          <a:xfrm>
            <a:off x="1856793" y="4894517"/>
            <a:ext cx="94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left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D2513-98AF-9423-CA79-0E6CF0193956}"/>
              </a:ext>
            </a:extLst>
          </p:cNvPr>
          <p:cNvSpPr txBox="1"/>
          <p:nvPr/>
        </p:nvSpPr>
        <p:spPr>
          <a:xfrm>
            <a:off x="1957730" y="2770562"/>
            <a:ext cx="777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err="1"/>
              <a:t>left</a:t>
            </a:r>
            <a:r>
              <a:rPr lang="en-US" sz="2400" dirty="0" err="1"/>
              <a:t>M</a:t>
            </a:r>
            <a:r>
              <a:rPr lang="en-US" sz="2400" baseline="-25000" dirty="0" err="1"/>
              <a:t>I</a:t>
            </a:r>
            <a:endParaRPr lang="en-US" sz="2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4D60B-CEC5-043D-6237-3211DA5E3E88}"/>
              </a:ext>
            </a:extLst>
          </p:cNvPr>
          <p:cNvSpPr txBox="1"/>
          <p:nvPr/>
        </p:nvSpPr>
        <p:spPr>
          <a:xfrm>
            <a:off x="5881362" y="4857012"/>
            <a:ext cx="10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right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2B3CB-1691-BEA8-B157-89902AA469A4}"/>
              </a:ext>
            </a:extLst>
          </p:cNvPr>
          <p:cNvSpPr txBox="1"/>
          <p:nvPr/>
        </p:nvSpPr>
        <p:spPr>
          <a:xfrm>
            <a:off x="6002373" y="2734933"/>
            <a:ext cx="88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err="1"/>
              <a:t>right</a:t>
            </a:r>
            <a:r>
              <a:rPr lang="en-US" sz="2400" dirty="0" err="1"/>
              <a:t>M</a:t>
            </a:r>
            <a:r>
              <a:rPr lang="en-US" sz="2400" baseline="-25000" dirty="0" err="1"/>
              <a:t>I</a:t>
            </a:r>
            <a:endParaRPr 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F41FD0-5ECE-818E-55FB-A50EDE8DC2CA}"/>
                  </a:ext>
                </a:extLst>
              </p:cNvPr>
              <p:cNvSpPr txBox="1"/>
              <p:nvPr/>
            </p:nvSpPr>
            <p:spPr>
              <a:xfrm>
                <a:off x="5162033" y="4809229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F41FD0-5ECE-818E-55FB-A50EDE8D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33" y="4809229"/>
                <a:ext cx="423142" cy="461665"/>
              </a:xfrm>
              <a:prstGeom prst="rect">
                <a:avLst/>
              </a:prstGeom>
              <a:blipFill>
                <a:blip r:embed="rId262"/>
                <a:stretch>
                  <a:fillRect r="-264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3C0643-0F0A-0A8C-BFE1-95023357248A}"/>
                  </a:ext>
                </a:extLst>
              </p:cNvPr>
              <p:cNvSpPr txBox="1"/>
              <p:nvPr/>
            </p:nvSpPr>
            <p:spPr>
              <a:xfrm>
                <a:off x="5196487" y="2990761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3C0643-0F0A-0A8C-BFE1-9502335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87" y="2990761"/>
                <a:ext cx="423142" cy="461665"/>
              </a:xfrm>
              <a:prstGeom prst="rect">
                <a:avLst/>
              </a:prstGeom>
              <a:blipFill>
                <a:blip r:embed="rId263"/>
                <a:stretch>
                  <a:fillRect r="-40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3C782B-56F7-3FF4-A7E0-7F859BC2FE6C}"/>
                  </a:ext>
                </a:extLst>
              </p:cNvPr>
              <p:cNvSpPr txBox="1"/>
              <p:nvPr/>
            </p:nvSpPr>
            <p:spPr>
              <a:xfrm>
                <a:off x="9293888" y="4803937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3C782B-56F7-3FF4-A7E0-7F859BC2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888" y="4803937"/>
                <a:ext cx="423142" cy="461665"/>
              </a:xfrm>
              <a:prstGeom prst="rect">
                <a:avLst/>
              </a:prstGeom>
              <a:blipFill>
                <a:blip r:embed="rId264"/>
                <a:stretch>
                  <a:fillRect r="-3235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BC3DA3-7FD0-0D04-B229-E2833C26AAAA}"/>
                  </a:ext>
                </a:extLst>
              </p:cNvPr>
              <p:cNvSpPr txBox="1"/>
              <p:nvPr/>
            </p:nvSpPr>
            <p:spPr>
              <a:xfrm>
                <a:off x="9328342" y="2985469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BC3DA3-7FD0-0D04-B229-E2833C26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342" y="2985469"/>
                <a:ext cx="423142" cy="461665"/>
              </a:xfrm>
              <a:prstGeom prst="rect">
                <a:avLst/>
              </a:prstGeom>
              <a:blipFill>
                <a:blip r:embed="rId265"/>
                <a:stretch>
                  <a:fillRect r="-4117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3270B5-3F05-2F30-F0F5-4580F5036D87}"/>
                  </a:ext>
                </a:extLst>
              </p:cNvPr>
              <p:cNvSpPr txBox="1"/>
              <p:nvPr/>
            </p:nvSpPr>
            <p:spPr>
              <a:xfrm>
                <a:off x="9328342" y="955658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3270B5-3F05-2F30-F0F5-4580F503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342" y="955658"/>
                <a:ext cx="423142" cy="461665"/>
              </a:xfrm>
              <a:prstGeom prst="rect">
                <a:avLst/>
              </a:prstGeom>
              <a:blipFill>
                <a:blip r:embed="rId266"/>
                <a:stretch>
                  <a:fillRect r="-3529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AA8F60D1-B719-8725-3A37-4A93023CDAA1}"/>
              </a:ext>
            </a:extLst>
          </p:cNvPr>
          <p:cNvSpPr txBox="1"/>
          <p:nvPr/>
        </p:nvSpPr>
        <p:spPr>
          <a:xfrm>
            <a:off x="6308678" y="420678"/>
            <a:ext cx="36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Hint: Verify  P * M</a:t>
            </a:r>
            <a:r>
              <a:rPr lang="en-US" sz="2400" baseline="-25000" dirty="0">
                <a:highlight>
                  <a:srgbClr val="FFFF00"/>
                </a:highlight>
              </a:rPr>
              <a:t>I </a:t>
            </a:r>
            <a:r>
              <a:rPr lang="en-US" sz="2400" dirty="0">
                <a:highlight>
                  <a:srgbClr val="FFFF00"/>
                </a:highlight>
              </a:rPr>
              <a:t>* M</a:t>
            </a:r>
            <a:r>
              <a:rPr lang="en-US" sz="2400" baseline="-25000" dirty="0">
                <a:highlight>
                  <a:srgbClr val="FFFF00"/>
                </a:highlight>
              </a:rPr>
              <a:t>I </a:t>
            </a:r>
            <a:r>
              <a:rPr lang="en-US" sz="2400" baseline="30000" dirty="0">
                <a:highlight>
                  <a:srgbClr val="FFFF00"/>
                </a:highlight>
              </a:rPr>
              <a:t>-1 </a:t>
            </a:r>
            <a:r>
              <a:rPr lang="en-US" sz="2400" dirty="0">
                <a:highlight>
                  <a:srgbClr val="FFFF00"/>
                </a:highlight>
              </a:rPr>
              <a:t>= P</a:t>
            </a:r>
          </a:p>
        </p:txBody>
      </p:sp>
    </p:spTree>
    <p:extLst>
      <p:ext uri="{BB962C8B-B14F-4D97-AF65-F5344CB8AC3E}">
        <p14:creationId xmlns:p14="http://schemas.microsoft.com/office/powerpoint/2010/main" val="4063688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DA67-1680-4676-2BAF-BE1876B11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Infer </a:t>
            </a:r>
            <a:r>
              <a:rPr lang="en-US" dirty="0" err="1"/>
              <a:t>Sx</a:t>
            </a:r>
            <a:r>
              <a:rPr lang="en-US" dirty="0"/>
              <a:t> and Sy and Derive M</a:t>
            </a:r>
            <a:r>
              <a:rPr lang="en-US" baseline="-25000" dirty="0"/>
              <a:t>I</a:t>
            </a:r>
            <a:r>
              <a:rPr lang="en-US" baseline="30000" dirty="0"/>
              <a:t>-1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C45723-5927-B9FB-A737-B0F5BFA18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946559"/>
              </p:ext>
            </p:extLst>
          </p:nvPr>
        </p:nvGraphicFramePr>
        <p:xfrm>
          <a:off x="2799791" y="3031020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6" name="Table 105">
            <a:extLst>
              <a:ext uri="{FF2B5EF4-FFF2-40B4-BE49-F238E27FC236}">
                <a16:creationId xmlns:a16="http://schemas.microsoft.com/office/drawing/2014/main" id="{CB56F355-077B-9F8A-7052-21593EB9D82B}"/>
              </a:ext>
            </a:extLst>
          </p:cNvPr>
          <p:cNvGraphicFramePr>
            <a:graphicFrameLocks noGrp="1"/>
          </p:cNvGraphicFramePr>
          <p:nvPr/>
        </p:nvGraphicFramePr>
        <p:xfrm>
          <a:off x="2799791" y="4908634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2B0E5FBA-63D8-97A6-ACE2-C9865166D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099985"/>
              </p:ext>
            </p:extLst>
          </p:nvPr>
        </p:nvGraphicFramePr>
        <p:xfrm>
          <a:off x="4598788" y="303102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10" name="Table 109">
            <a:extLst>
              <a:ext uri="{FF2B5EF4-FFF2-40B4-BE49-F238E27FC236}">
                <a16:creationId xmlns:a16="http://schemas.microsoft.com/office/drawing/2014/main" id="{46988A89-7F9F-A493-AC7B-7FDA27C4CE3B}"/>
              </a:ext>
            </a:extLst>
          </p:cNvPr>
          <p:cNvGraphicFramePr>
            <a:graphicFrameLocks noGrp="1"/>
          </p:cNvGraphicFramePr>
          <p:nvPr/>
        </p:nvGraphicFramePr>
        <p:xfrm>
          <a:off x="4609436" y="122499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0C5A1BD3-9D41-9C97-8EA9-D533B1DC119C}"/>
              </a:ext>
            </a:extLst>
          </p:cNvPr>
          <p:cNvGraphicFramePr>
            <a:graphicFrameLocks noGrp="1"/>
          </p:cNvGraphicFramePr>
          <p:nvPr/>
        </p:nvGraphicFramePr>
        <p:xfrm>
          <a:off x="4604511" y="4913798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80D0C4CD-96E5-786A-F56E-983DB3A01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27518"/>
              </p:ext>
            </p:extLst>
          </p:nvPr>
        </p:nvGraphicFramePr>
        <p:xfrm>
          <a:off x="6876451" y="3031020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B1415B1A-4D8E-4A05-AFA6-964B4291B091}"/>
              </a:ext>
            </a:extLst>
          </p:cNvPr>
          <p:cNvGraphicFramePr>
            <a:graphicFrameLocks noGrp="1"/>
          </p:cNvGraphicFramePr>
          <p:nvPr/>
        </p:nvGraphicFramePr>
        <p:xfrm>
          <a:off x="6876451" y="4908634"/>
          <a:ext cx="1657914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552638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91FB414E-2CCC-73F0-1F3A-DAF8A8384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39877"/>
              </p:ext>
            </p:extLst>
          </p:nvPr>
        </p:nvGraphicFramePr>
        <p:xfrm>
          <a:off x="8675448" y="303102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7DCED3D1-875A-C948-C18E-99C6C2A5D5A4}"/>
              </a:ext>
            </a:extLst>
          </p:cNvPr>
          <p:cNvGraphicFramePr>
            <a:graphicFrameLocks noGrp="1"/>
          </p:cNvGraphicFramePr>
          <p:nvPr/>
        </p:nvGraphicFramePr>
        <p:xfrm>
          <a:off x="8686096" y="1224990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8039510B-64A0-313C-BABE-0A4FA920F457}"/>
              </a:ext>
            </a:extLst>
          </p:cNvPr>
          <p:cNvGraphicFramePr>
            <a:graphicFrameLocks noGrp="1"/>
          </p:cNvGraphicFramePr>
          <p:nvPr/>
        </p:nvGraphicFramePr>
        <p:xfrm>
          <a:off x="8681171" y="4913798"/>
          <a:ext cx="552638" cy="15819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638">
                  <a:extLst>
                    <a:ext uri="{9D8B030D-6E8A-4147-A177-3AD203B41FA5}">
                      <a16:colId xmlns:a16="http://schemas.microsoft.com/office/drawing/2014/main" val="2726521815"/>
                    </a:ext>
                  </a:extLst>
                </a:gridCol>
              </a:tblGrid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627706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102951"/>
                  </a:ext>
                </a:extLst>
              </a:tr>
              <a:tr h="52731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378581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25D0696-9E90-9491-E331-0AC647620414}"/>
              </a:ext>
            </a:extLst>
          </p:cNvPr>
          <p:cNvSpPr txBox="1"/>
          <p:nvPr/>
        </p:nvSpPr>
        <p:spPr>
          <a:xfrm>
            <a:off x="6461667" y="1018962"/>
            <a:ext cx="150348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Right Camera:</a:t>
            </a:r>
          </a:p>
          <a:p>
            <a:pPr>
              <a:lnSpc>
                <a:spcPct val="150000"/>
              </a:lnSpc>
            </a:pPr>
            <a:r>
              <a:rPr lang="en-US" dirty="0"/>
              <a:t>f = 3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Sx</a:t>
            </a:r>
            <a:r>
              <a:rPr lang="en-US" dirty="0"/>
              <a:t> = ______</a:t>
            </a:r>
          </a:p>
          <a:p>
            <a:pPr>
              <a:lnSpc>
                <a:spcPct val="150000"/>
              </a:lnSpc>
            </a:pPr>
            <a:r>
              <a:rPr lang="en-US" dirty="0"/>
              <a:t>Sy = ______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847DF9-FF57-6ED0-B5F8-AA4DABD7D6A5}"/>
                  </a:ext>
                </a:extLst>
              </p:cNvPr>
              <p:cNvSpPr txBox="1"/>
              <p:nvPr/>
            </p:nvSpPr>
            <p:spPr>
              <a:xfrm>
                <a:off x="5171113" y="955658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847DF9-FF57-6ED0-B5F8-AA4DABD7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13" y="955658"/>
                <a:ext cx="423142" cy="461665"/>
              </a:xfrm>
              <a:prstGeom prst="rect">
                <a:avLst/>
              </a:prstGeom>
              <a:blipFill>
                <a:blip r:embed="rId239"/>
                <a:stretch>
                  <a:fillRect r="-23529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809829E-0D05-D163-8F7A-170543BEF62E}"/>
              </a:ext>
            </a:extLst>
          </p:cNvPr>
          <p:cNvSpPr txBox="1"/>
          <p:nvPr/>
        </p:nvSpPr>
        <p:spPr>
          <a:xfrm>
            <a:off x="1856793" y="4894517"/>
            <a:ext cx="94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left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5D2513-98AF-9423-CA79-0E6CF0193956}"/>
              </a:ext>
            </a:extLst>
          </p:cNvPr>
          <p:cNvSpPr txBox="1"/>
          <p:nvPr/>
        </p:nvSpPr>
        <p:spPr>
          <a:xfrm>
            <a:off x="1957730" y="2770562"/>
            <a:ext cx="777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err="1"/>
              <a:t>left</a:t>
            </a:r>
            <a:r>
              <a:rPr lang="en-US" sz="2400" dirty="0" err="1"/>
              <a:t>M</a:t>
            </a:r>
            <a:r>
              <a:rPr lang="en-US" sz="2400" baseline="-25000" dirty="0" err="1"/>
              <a:t>I</a:t>
            </a:r>
            <a:endParaRPr lang="en-US" sz="2400" baseline="30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4D60B-CEC5-043D-6237-3211DA5E3E88}"/>
              </a:ext>
            </a:extLst>
          </p:cNvPr>
          <p:cNvSpPr txBox="1"/>
          <p:nvPr/>
        </p:nvSpPr>
        <p:spPr>
          <a:xfrm>
            <a:off x="5881362" y="4857012"/>
            <a:ext cx="10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right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62B3CB-1691-BEA8-B157-89902AA469A4}"/>
              </a:ext>
            </a:extLst>
          </p:cNvPr>
          <p:cNvSpPr txBox="1"/>
          <p:nvPr/>
        </p:nvSpPr>
        <p:spPr>
          <a:xfrm>
            <a:off x="6002373" y="2734933"/>
            <a:ext cx="888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 err="1"/>
              <a:t>right</a:t>
            </a:r>
            <a:r>
              <a:rPr lang="en-US" sz="2400" dirty="0" err="1"/>
              <a:t>M</a:t>
            </a:r>
            <a:r>
              <a:rPr lang="en-US" sz="2400" baseline="-25000" dirty="0" err="1"/>
              <a:t>I</a:t>
            </a:r>
            <a:endParaRPr lang="en-US" sz="2400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F41FD0-5ECE-818E-55FB-A50EDE8DC2CA}"/>
                  </a:ext>
                </a:extLst>
              </p:cNvPr>
              <p:cNvSpPr txBox="1"/>
              <p:nvPr/>
            </p:nvSpPr>
            <p:spPr>
              <a:xfrm>
                <a:off x="5162033" y="4809229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5F41FD0-5ECE-818E-55FB-A50EDE8DC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33" y="4809229"/>
                <a:ext cx="423142" cy="461665"/>
              </a:xfrm>
              <a:prstGeom prst="rect">
                <a:avLst/>
              </a:prstGeom>
              <a:blipFill>
                <a:blip r:embed="rId240"/>
                <a:stretch>
                  <a:fillRect r="-264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3C0643-0F0A-0A8C-BFE1-95023357248A}"/>
                  </a:ext>
                </a:extLst>
              </p:cNvPr>
              <p:cNvSpPr txBox="1"/>
              <p:nvPr/>
            </p:nvSpPr>
            <p:spPr>
              <a:xfrm>
                <a:off x="5196487" y="2990761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E3C0643-0F0A-0A8C-BFE1-9502335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487" y="2990761"/>
                <a:ext cx="423142" cy="461665"/>
              </a:xfrm>
              <a:prstGeom prst="rect">
                <a:avLst/>
              </a:prstGeom>
              <a:blipFill>
                <a:blip r:embed="rId241"/>
                <a:stretch>
                  <a:fillRect r="-40000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3C782B-56F7-3FF4-A7E0-7F859BC2FE6C}"/>
                  </a:ext>
                </a:extLst>
              </p:cNvPr>
              <p:cNvSpPr txBox="1"/>
              <p:nvPr/>
            </p:nvSpPr>
            <p:spPr>
              <a:xfrm>
                <a:off x="9293888" y="4803937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3C782B-56F7-3FF4-A7E0-7F859BC2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888" y="4803937"/>
                <a:ext cx="423142" cy="461665"/>
              </a:xfrm>
              <a:prstGeom prst="rect">
                <a:avLst/>
              </a:prstGeom>
              <a:blipFill>
                <a:blip r:embed="rId242"/>
                <a:stretch>
                  <a:fillRect r="-32353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BC3DA3-7FD0-0D04-B229-E2833C26AAAA}"/>
                  </a:ext>
                </a:extLst>
              </p:cNvPr>
              <p:cNvSpPr txBox="1"/>
              <p:nvPr/>
            </p:nvSpPr>
            <p:spPr>
              <a:xfrm>
                <a:off x="9328342" y="2985469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5BC3DA3-7FD0-0D04-B229-E2833C26A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342" y="2985469"/>
                <a:ext cx="423142" cy="461665"/>
              </a:xfrm>
              <a:prstGeom prst="rect">
                <a:avLst/>
              </a:prstGeom>
              <a:blipFill>
                <a:blip r:embed="rId243"/>
                <a:stretch>
                  <a:fillRect r="-41176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3270B5-3F05-2F30-F0F5-4580F5036D87}"/>
                  </a:ext>
                </a:extLst>
              </p:cNvPr>
              <p:cNvSpPr txBox="1"/>
              <p:nvPr/>
            </p:nvSpPr>
            <p:spPr>
              <a:xfrm>
                <a:off x="9328342" y="955658"/>
                <a:ext cx="4231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baseline="3000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73270B5-3F05-2F30-F0F5-4580F5036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342" y="955658"/>
                <a:ext cx="423142" cy="461665"/>
              </a:xfrm>
              <a:prstGeom prst="rect">
                <a:avLst/>
              </a:prstGeom>
              <a:blipFill>
                <a:blip r:embed="rId244"/>
                <a:stretch>
                  <a:fillRect r="-3529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550C2DA5-5E65-74F0-9621-3C1FE305C87A}"/>
              </a:ext>
            </a:extLst>
          </p:cNvPr>
          <p:cNvSpPr txBox="1"/>
          <p:nvPr/>
        </p:nvSpPr>
        <p:spPr>
          <a:xfrm>
            <a:off x="828556" y="1169067"/>
            <a:ext cx="1378519" cy="1711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Left Camera:</a:t>
            </a:r>
          </a:p>
          <a:p>
            <a:pPr>
              <a:lnSpc>
                <a:spcPct val="150000"/>
              </a:lnSpc>
            </a:pPr>
            <a:r>
              <a:rPr lang="en-US" dirty="0"/>
              <a:t>f = 4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Sx</a:t>
            </a:r>
            <a:r>
              <a:rPr lang="en-US" dirty="0"/>
              <a:t> = ______</a:t>
            </a:r>
          </a:p>
          <a:p>
            <a:pPr>
              <a:lnSpc>
                <a:spcPct val="150000"/>
              </a:lnSpc>
            </a:pPr>
            <a:r>
              <a:rPr lang="en-US" dirty="0"/>
              <a:t>Sy = ______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56581C-DDBA-111A-1897-E002306EE891}"/>
              </a:ext>
            </a:extLst>
          </p:cNvPr>
          <p:cNvSpPr txBox="1"/>
          <p:nvPr/>
        </p:nvSpPr>
        <p:spPr>
          <a:xfrm>
            <a:off x="8158743" y="403527"/>
            <a:ext cx="36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Hint: Verify  P * M</a:t>
            </a:r>
            <a:r>
              <a:rPr lang="en-US" sz="2400" baseline="-25000" dirty="0">
                <a:highlight>
                  <a:srgbClr val="FFFF00"/>
                </a:highlight>
              </a:rPr>
              <a:t>I </a:t>
            </a:r>
            <a:r>
              <a:rPr lang="en-US" sz="2400" dirty="0">
                <a:highlight>
                  <a:srgbClr val="FFFF00"/>
                </a:highlight>
              </a:rPr>
              <a:t>* M</a:t>
            </a:r>
            <a:r>
              <a:rPr lang="en-US" sz="2400" baseline="-25000" dirty="0">
                <a:highlight>
                  <a:srgbClr val="FFFF00"/>
                </a:highlight>
              </a:rPr>
              <a:t>I </a:t>
            </a:r>
            <a:r>
              <a:rPr lang="en-US" sz="2400" baseline="30000" dirty="0">
                <a:highlight>
                  <a:srgbClr val="FFFF00"/>
                </a:highlight>
              </a:rPr>
              <a:t>-1 </a:t>
            </a:r>
            <a:r>
              <a:rPr lang="en-US" sz="2400" dirty="0">
                <a:highlight>
                  <a:srgbClr val="FFFF00"/>
                </a:highlight>
              </a:rPr>
              <a:t>= P</a:t>
            </a:r>
          </a:p>
        </p:txBody>
      </p:sp>
    </p:spTree>
    <p:extLst>
      <p:ext uri="{BB962C8B-B14F-4D97-AF65-F5344CB8AC3E}">
        <p14:creationId xmlns:p14="http://schemas.microsoft.com/office/powerpoint/2010/main" val="359181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732-5317-4240-178E-3F240D06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Fundamental Matrix (F)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6DC93B-EAA2-F26C-056E-9251E7566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649463"/>
              </p:ext>
            </p:extLst>
          </p:nvPr>
        </p:nvGraphicFramePr>
        <p:xfrm>
          <a:off x="5903360" y="1184215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A7A8D-E904-C81D-A4AB-4A1B9CA6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803093"/>
              </p:ext>
            </p:extLst>
          </p:nvPr>
        </p:nvGraphicFramePr>
        <p:xfrm>
          <a:off x="7998372" y="1184215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EF037D-F90A-C59A-524D-5F34CC820768}"/>
              </a:ext>
            </a:extLst>
          </p:cNvPr>
          <p:cNvSpPr txBox="1"/>
          <p:nvPr/>
        </p:nvSpPr>
        <p:spPr>
          <a:xfrm>
            <a:off x="5872034" y="81529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9E18B8-FE31-B050-D8C2-1C3E621CD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822367"/>
              </p:ext>
            </p:extLst>
          </p:nvPr>
        </p:nvGraphicFramePr>
        <p:xfrm>
          <a:off x="3854240" y="3528016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1/2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B6A1A74-32C5-1D7C-27E5-58D96490DE6D}"/>
              </a:ext>
            </a:extLst>
          </p:cNvPr>
          <p:cNvGraphicFramePr>
            <a:graphicFrameLocks noGrp="1"/>
          </p:cNvGraphicFramePr>
          <p:nvPr/>
        </p:nvGraphicFramePr>
        <p:xfrm>
          <a:off x="5914697" y="3528016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11F1FFF-B434-21D6-CBCF-43085E3C4CC1}"/>
              </a:ext>
            </a:extLst>
          </p:cNvPr>
          <p:cNvGraphicFramePr>
            <a:graphicFrameLocks noGrp="1"/>
          </p:cNvGraphicFramePr>
          <p:nvPr/>
        </p:nvGraphicFramePr>
        <p:xfrm>
          <a:off x="7998372" y="3528016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252641F2-E6F7-B953-02CE-7A7B503F4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99576"/>
              </p:ext>
            </p:extLst>
          </p:nvPr>
        </p:nvGraphicFramePr>
        <p:xfrm>
          <a:off x="5927892" y="5636395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A1197BB6-BEA4-2E38-75CD-90D833471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216975"/>
              </p:ext>
            </p:extLst>
          </p:nvPr>
        </p:nvGraphicFramePr>
        <p:xfrm>
          <a:off x="10135452" y="3519235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080025C-07B9-6E39-8AD4-DD1648EE80EB}"/>
              </a:ext>
            </a:extLst>
          </p:cNvPr>
          <p:cNvGraphicFramePr>
            <a:graphicFrameLocks noGrp="1"/>
          </p:cNvGraphicFramePr>
          <p:nvPr/>
        </p:nvGraphicFramePr>
        <p:xfrm>
          <a:off x="7998372" y="5641915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3E93A83-5638-B314-C17C-BEEDF0925D1E}"/>
              </a:ext>
            </a:extLst>
          </p:cNvPr>
          <p:cNvSpPr txBox="1"/>
          <p:nvPr/>
        </p:nvSpPr>
        <p:spPr>
          <a:xfrm>
            <a:off x="7916661" y="801334"/>
            <a:ext cx="10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right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B425D-FF11-BDCD-2985-858799AA2AFC}"/>
              </a:ext>
            </a:extLst>
          </p:cNvPr>
          <p:cNvSpPr txBox="1"/>
          <p:nvPr/>
        </p:nvSpPr>
        <p:spPr>
          <a:xfrm>
            <a:off x="3769120" y="3108635"/>
            <a:ext cx="94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left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31408-7571-8B83-2FEF-3E0501CD491B}"/>
              </a:ext>
            </a:extLst>
          </p:cNvPr>
          <p:cNvSpPr txBox="1"/>
          <p:nvPr/>
        </p:nvSpPr>
        <p:spPr>
          <a:xfrm>
            <a:off x="5344946" y="56917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A</a:t>
            </a:r>
            <a:r>
              <a:rPr lang="en-US" sz="3200" dirty="0"/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38B97B-C5F3-B040-9E30-28C34CD35C06}"/>
              </a:ext>
            </a:extLst>
          </p:cNvPr>
          <p:cNvSpPr txBox="1"/>
          <p:nvPr/>
        </p:nvSpPr>
        <p:spPr>
          <a:xfrm>
            <a:off x="10135452" y="3021511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B</a:t>
            </a:r>
            <a:r>
              <a:rPr lang="en-US" sz="3200" dirty="0"/>
              <a:t>P</a:t>
            </a:r>
          </a:p>
        </p:txBody>
      </p:sp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7FFF0574-A031-9817-B5C9-B6AEC55AFFCB}"/>
              </a:ext>
            </a:extLst>
          </p:cNvPr>
          <p:cNvGraphicFramePr>
            <a:graphicFrameLocks noGrp="1"/>
          </p:cNvGraphicFramePr>
          <p:nvPr/>
        </p:nvGraphicFramePr>
        <p:xfrm>
          <a:off x="10135452" y="5636395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892BE5F1-8BE6-3087-A812-39C9066816DC}"/>
              </a:ext>
            </a:extLst>
          </p:cNvPr>
          <p:cNvSpPr txBox="1"/>
          <p:nvPr/>
        </p:nvSpPr>
        <p:spPr>
          <a:xfrm>
            <a:off x="7939302" y="31044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732070-C35B-0C6D-3D5E-FC25E84267AF}"/>
              </a:ext>
            </a:extLst>
          </p:cNvPr>
          <p:cNvSpPr txBox="1"/>
          <p:nvPr/>
        </p:nvSpPr>
        <p:spPr>
          <a:xfrm>
            <a:off x="827379" y="1259487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Camera:</a:t>
            </a:r>
          </a:p>
          <a:p>
            <a:r>
              <a:rPr lang="en-US" dirty="0"/>
              <a:t>f = 2</a:t>
            </a:r>
          </a:p>
          <a:p>
            <a:r>
              <a:rPr lang="en-US" dirty="0" err="1"/>
              <a:t>Sx</a:t>
            </a:r>
            <a:r>
              <a:rPr lang="en-US" dirty="0"/>
              <a:t> = 1</a:t>
            </a:r>
          </a:p>
          <a:p>
            <a:r>
              <a:rPr lang="en-US" dirty="0"/>
              <a:t>Sy =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DF3F39-7E0C-D793-7505-C30A8E94359E}"/>
              </a:ext>
            </a:extLst>
          </p:cNvPr>
          <p:cNvSpPr txBox="1"/>
          <p:nvPr/>
        </p:nvSpPr>
        <p:spPr>
          <a:xfrm>
            <a:off x="745472" y="2927851"/>
            <a:ext cx="1503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Camera:</a:t>
            </a:r>
          </a:p>
          <a:p>
            <a:r>
              <a:rPr lang="en-US" dirty="0"/>
              <a:t>f = 2</a:t>
            </a:r>
          </a:p>
          <a:p>
            <a:r>
              <a:rPr lang="en-US" dirty="0" err="1"/>
              <a:t>Sx</a:t>
            </a:r>
            <a:r>
              <a:rPr lang="en-US" dirty="0"/>
              <a:t> = 1</a:t>
            </a:r>
          </a:p>
          <a:p>
            <a:r>
              <a:rPr lang="en-US" dirty="0"/>
              <a:t>Sy = 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A611AE1-B626-5988-2735-C9906B386836}"/>
              </a:ext>
            </a:extLst>
          </p:cNvPr>
          <p:cNvSpPr txBox="1"/>
          <p:nvPr/>
        </p:nvSpPr>
        <p:spPr>
          <a:xfrm>
            <a:off x="697977" y="5680526"/>
            <a:ext cx="3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Hint: Verify </a:t>
            </a:r>
            <a:r>
              <a:rPr lang="en-US" sz="2400" baseline="30000" dirty="0">
                <a:highlight>
                  <a:srgbClr val="FFFF00"/>
                </a:highlight>
              </a:rPr>
              <a:t>A</a:t>
            </a:r>
            <a:r>
              <a:rPr lang="en-US" sz="2400" dirty="0">
                <a:highlight>
                  <a:srgbClr val="FFFF00"/>
                </a:highlight>
              </a:rPr>
              <a:t>P * F * </a:t>
            </a:r>
            <a:r>
              <a:rPr lang="en-US" sz="2400" baseline="30000" dirty="0">
                <a:highlight>
                  <a:srgbClr val="FFFF00"/>
                </a:highlight>
              </a:rPr>
              <a:t>B</a:t>
            </a:r>
            <a:r>
              <a:rPr lang="en-US" sz="2400" dirty="0">
                <a:highlight>
                  <a:srgbClr val="FFFF00"/>
                </a:highlight>
              </a:rPr>
              <a:t>P = 0</a:t>
            </a:r>
          </a:p>
        </p:txBody>
      </p:sp>
    </p:spTree>
    <p:extLst>
      <p:ext uri="{BB962C8B-B14F-4D97-AF65-F5344CB8AC3E}">
        <p14:creationId xmlns:p14="http://schemas.microsoft.com/office/powerpoint/2010/main" val="1590960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732-5317-4240-178E-3F240D06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Fundamental Matrix (F)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6DC93B-EAA2-F26C-056E-9251E7566578}"/>
              </a:ext>
            </a:extLst>
          </p:cNvPr>
          <p:cNvGraphicFramePr>
            <a:graphicFrameLocks noGrp="1"/>
          </p:cNvGraphicFramePr>
          <p:nvPr/>
        </p:nvGraphicFramePr>
        <p:xfrm>
          <a:off x="5903360" y="1184215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-8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A7A8D-E904-C81D-A4AB-4A1B9CA68028}"/>
              </a:ext>
            </a:extLst>
          </p:cNvPr>
          <p:cNvGraphicFramePr>
            <a:graphicFrameLocks noGrp="1"/>
          </p:cNvGraphicFramePr>
          <p:nvPr/>
        </p:nvGraphicFramePr>
        <p:xfrm>
          <a:off x="7998372" y="1184215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BEF037D-F90A-C59A-524D-5F34CC820768}"/>
              </a:ext>
            </a:extLst>
          </p:cNvPr>
          <p:cNvSpPr txBox="1"/>
          <p:nvPr/>
        </p:nvSpPr>
        <p:spPr>
          <a:xfrm>
            <a:off x="5872034" y="81529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9E18B8-FE31-B050-D8C2-1C3E621CDE03}"/>
              </a:ext>
            </a:extLst>
          </p:cNvPr>
          <p:cNvGraphicFramePr>
            <a:graphicFrameLocks noGrp="1"/>
          </p:cNvGraphicFramePr>
          <p:nvPr/>
        </p:nvGraphicFramePr>
        <p:xfrm>
          <a:off x="3854240" y="3528016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B6A1A74-32C5-1D7C-27E5-58D96490DE6D}"/>
              </a:ext>
            </a:extLst>
          </p:cNvPr>
          <p:cNvGraphicFramePr>
            <a:graphicFrameLocks noGrp="1"/>
          </p:cNvGraphicFramePr>
          <p:nvPr/>
        </p:nvGraphicFramePr>
        <p:xfrm>
          <a:off x="5914697" y="3528016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711F1FFF-B434-21D6-CBCF-43085E3C4CC1}"/>
              </a:ext>
            </a:extLst>
          </p:cNvPr>
          <p:cNvGraphicFramePr>
            <a:graphicFrameLocks noGrp="1"/>
          </p:cNvGraphicFramePr>
          <p:nvPr/>
        </p:nvGraphicFramePr>
        <p:xfrm>
          <a:off x="7998372" y="3528016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graphicFrame>
        <p:nvGraphicFramePr>
          <p:cNvPr id="105" name="Table 104">
            <a:extLst>
              <a:ext uri="{FF2B5EF4-FFF2-40B4-BE49-F238E27FC236}">
                <a16:creationId xmlns:a16="http://schemas.microsoft.com/office/drawing/2014/main" id="{252641F2-E6F7-B953-02CE-7A7B503F4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794085"/>
              </p:ext>
            </p:extLst>
          </p:nvPr>
        </p:nvGraphicFramePr>
        <p:xfrm>
          <a:off x="5927892" y="5636395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15" name="Table 114">
            <a:extLst>
              <a:ext uri="{FF2B5EF4-FFF2-40B4-BE49-F238E27FC236}">
                <a16:creationId xmlns:a16="http://schemas.microsoft.com/office/drawing/2014/main" id="{A1197BB6-BEA4-2E38-75CD-90D833471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61843"/>
              </p:ext>
            </p:extLst>
          </p:nvPr>
        </p:nvGraphicFramePr>
        <p:xfrm>
          <a:off x="10135452" y="3519235"/>
          <a:ext cx="64008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124" name="Table 123">
            <a:extLst>
              <a:ext uri="{FF2B5EF4-FFF2-40B4-BE49-F238E27FC236}">
                <a16:creationId xmlns:a16="http://schemas.microsoft.com/office/drawing/2014/main" id="{4080025C-07B9-6E39-8AD4-DD1648EE80EB}"/>
              </a:ext>
            </a:extLst>
          </p:cNvPr>
          <p:cNvGraphicFramePr>
            <a:graphicFrameLocks noGrp="1"/>
          </p:cNvGraphicFramePr>
          <p:nvPr/>
        </p:nvGraphicFramePr>
        <p:xfrm>
          <a:off x="7998372" y="5641915"/>
          <a:ext cx="192024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73E93A83-5638-B314-C17C-BEEDF0925D1E}"/>
              </a:ext>
            </a:extLst>
          </p:cNvPr>
          <p:cNvSpPr txBox="1"/>
          <p:nvPr/>
        </p:nvSpPr>
        <p:spPr>
          <a:xfrm>
            <a:off x="7916661" y="801334"/>
            <a:ext cx="105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right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4B425D-FF11-BDCD-2985-858799AA2AFC}"/>
              </a:ext>
            </a:extLst>
          </p:cNvPr>
          <p:cNvSpPr txBox="1"/>
          <p:nvPr/>
        </p:nvSpPr>
        <p:spPr>
          <a:xfrm>
            <a:off x="3769120" y="3108635"/>
            <a:ext cx="944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left</a:t>
            </a:r>
            <a:r>
              <a:rPr lang="en-US" sz="2400" dirty="0"/>
              <a:t>M</a:t>
            </a:r>
            <a:r>
              <a:rPr lang="en-US" sz="2400" baseline="-25000" dirty="0"/>
              <a:t>I</a:t>
            </a:r>
            <a:r>
              <a:rPr lang="en-US" sz="2400" baseline="30000" dirty="0"/>
              <a:t>-1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A31408-7571-8B83-2FEF-3E0501CD491B}"/>
              </a:ext>
            </a:extLst>
          </p:cNvPr>
          <p:cNvSpPr txBox="1"/>
          <p:nvPr/>
        </p:nvSpPr>
        <p:spPr>
          <a:xfrm>
            <a:off x="5344946" y="569170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A</a:t>
            </a:r>
            <a:r>
              <a:rPr lang="en-US" sz="3200" dirty="0"/>
              <a:t>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38B97B-C5F3-B040-9E30-28C34CD35C06}"/>
              </a:ext>
            </a:extLst>
          </p:cNvPr>
          <p:cNvSpPr txBox="1"/>
          <p:nvPr/>
        </p:nvSpPr>
        <p:spPr>
          <a:xfrm>
            <a:off x="10135452" y="3021511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B</a:t>
            </a:r>
            <a:r>
              <a:rPr lang="en-US" sz="3200" dirty="0"/>
              <a:t>P</a:t>
            </a:r>
          </a:p>
        </p:txBody>
      </p:sp>
      <p:graphicFrame>
        <p:nvGraphicFramePr>
          <p:cNvPr id="274" name="Table 273">
            <a:extLst>
              <a:ext uri="{FF2B5EF4-FFF2-40B4-BE49-F238E27FC236}">
                <a16:creationId xmlns:a16="http://schemas.microsoft.com/office/drawing/2014/main" id="{7FFF0574-A031-9817-B5C9-B6AEC55AFFCB}"/>
              </a:ext>
            </a:extLst>
          </p:cNvPr>
          <p:cNvGraphicFramePr>
            <a:graphicFrameLocks noGrp="1"/>
          </p:cNvGraphicFramePr>
          <p:nvPr/>
        </p:nvGraphicFramePr>
        <p:xfrm>
          <a:off x="10135452" y="5636395"/>
          <a:ext cx="640080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1377679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876772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892BE5F1-8BE6-3087-A812-39C9066816DC}"/>
              </a:ext>
            </a:extLst>
          </p:cNvPr>
          <p:cNvSpPr txBox="1"/>
          <p:nvPr/>
        </p:nvSpPr>
        <p:spPr>
          <a:xfrm>
            <a:off x="7939302" y="310445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732070-C35B-0C6D-3D5E-FC25E84267AF}"/>
              </a:ext>
            </a:extLst>
          </p:cNvPr>
          <p:cNvSpPr txBox="1"/>
          <p:nvPr/>
        </p:nvSpPr>
        <p:spPr>
          <a:xfrm>
            <a:off x="827379" y="1259487"/>
            <a:ext cx="13785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Camera:</a:t>
            </a:r>
          </a:p>
          <a:p>
            <a:r>
              <a:rPr lang="en-US" dirty="0"/>
              <a:t>f = 2</a:t>
            </a:r>
          </a:p>
          <a:p>
            <a:r>
              <a:rPr lang="en-US" dirty="0" err="1"/>
              <a:t>Sx</a:t>
            </a:r>
            <a:r>
              <a:rPr lang="en-US" dirty="0"/>
              <a:t> = 1</a:t>
            </a:r>
          </a:p>
          <a:p>
            <a:r>
              <a:rPr lang="en-US" dirty="0"/>
              <a:t>Sy = 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EDF3F39-7E0C-D793-7505-C30A8E94359E}"/>
              </a:ext>
            </a:extLst>
          </p:cNvPr>
          <p:cNvSpPr txBox="1"/>
          <p:nvPr/>
        </p:nvSpPr>
        <p:spPr>
          <a:xfrm>
            <a:off x="745472" y="2927851"/>
            <a:ext cx="1503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Camera:</a:t>
            </a:r>
          </a:p>
          <a:p>
            <a:r>
              <a:rPr lang="en-US" dirty="0"/>
              <a:t>f = 2</a:t>
            </a:r>
          </a:p>
          <a:p>
            <a:r>
              <a:rPr lang="en-US" dirty="0" err="1"/>
              <a:t>Sx</a:t>
            </a:r>
            <a:r>
              <a:rPr lang="en-US" dirty="0"/>
              <a:t> = 2</a:t>
            </a:r>
          </a:p>
          <a:p>
            <a:r>
              <a:rPr lang="en-US" dirty="0"/>
              <a:t>Sy =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673231-5662-0DC6-4682-CBBD6C72A7E7}"/>
              </a:ext>
            </a:extLst>
          </p:cNvPr>
          <p:cNvSpPr txBox="1"/>
          <p:nvPr/>
        </p:nvSpPr>
        <p:spPr>
          <a:xfrm>
            <a:off x="697977" y="5680526"/>
            <a:ext cx="3597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FFFF00"/>
                </a:highlight>
              </a:rPr>
              <a:t>Hint: Verify </a:t>
            </a:r>
            <a:r>
              <a:rPr lang="en-US" sz="2400" baseline="30000" dirty="0">
                <a:highlight>
                  <a:srgbClr val="FFFF00"/>
                </a:highlight>
              </a:rPr>
              <a:t>A</a:t>
            </a:r>
            <a:r>
              <a:rPr lang="en-US" sz="2400" dirty="0">
                <a:highlight>
                  <a:srgbClr val="FFFF00"/>
                </a:highlight>
              </a:rPr>
              <a:t>P * F * </a:t>
            </a:r>
            <a:r>
              <a:rPr lang="en-US" sz="2400" baseline="30000" dirty="0">
                <a:highlight>
                  <a:srgbClr val="FFFF00"/>
                </a:highlight>
              </a:rPr>
              <a:t>B</a:t>
            </a:r>
            <a:r>
              <a:rPr lang="en-US" sz="2400" dirty="0">
                <a:highlight>
                  <a:srgbClr val="FFFF00"/>
                </a:highlight>
              </a:rPr>
              <a:t>P = 0</a:t>
            </a:r>
          </a:p>
        </p:txBody>
      </p:sp>
    </p:spTree>
    <p:extLst>
      <p:ext uri="{BB962C8B-B14F-4D97-AF65-F5344CB8AC3E}">
        <p14:creationId xmlns:p14="http://schemas.microsoft.com/office/powerpoint/2010/main" val="2210507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31">
            <a:extLst>
              <a:ext uri="{FF2B5EF4-FFF2-40B4-BE49-F238E27FC236}">
                <a16:creationId xmlns:a16="http://schemas.microsoft.com/office/drawing/2014/main" id="{4B9FBEB5-5B75-3DC7-1F7F-94748D6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Epipolar</a:t>
            </a:r>
            <a:r>
              <a:rPr lang="en-US" dirty="0"/>
              <a:t>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E1A16-06E0-C1D1-0527-216F2D984D78}"/>
              </a:ext>
            </a:extLst>
          </p:cNvPr>
          <p:cNvGraphicFramePr>
            <a:graphicFrameLocks noGrp="1"/>
          </p:cNvGraphicFramePr>
          <p:nvPr/>
        </p:nvGraphicFramePr>
        <p:xfrm>
          <a:off x="2780790" y="3134732"/>
          <a:ext cx="2279397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3784A-2FDF-888E-3D61-524E0E51BCD9}"/>
              </a:ext>
            </a:extLst>
          </p:cNvPr>
          <p:cNvSpPr txBox="1"/>
          <p:nvPr/>
        </p:nvSpPr>
        <p:spPr>
          <a:xfrm>
            <a:off x="2777908" y="2718038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A7E77-25EE-9699-39C8-D72950829AFC}"/>
              </a:ext>
            </a:extLst>
          </p:cNvPr>
          <p:cNvSpPr txBox="1"/>
          <p:nvPr/>
        </p:nvSpPr>
        <p:spPr>
          <a:xfrm>
            <a:off x="6522931" y="2709625"/>
            <a:ext cx="373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epipolar</a:t>
            </a:r>
            <a:r>
              <a:rPr lang="en-US" dirty="0"/>
              <a:t> line on the </a:t>
            </a:r>
            <a:r>
              <a:rPr lang="en-US" u="sng" dirty="0"/>
              <a:t>right</a:t>
            </a:r>
            <a:r>
              <a:rPr lang="en-US" dirty="0"/>
              <a:t> image 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1F927-D265-B101-BC09-49C656633C91}"/>
              </a:ext>
            </a:extLst>
          </p:cNvPr>
          <p:cNvSpPr txBox="1"/>
          <p:nvPr/>
        </p:nvSpPr>
        <p:spPr>
          <a:xfrm>
            <a:off x="6528725" y="3651775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______ u + ________ v + _________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78A-DEB7-3FED-1AE4-D43386562C25}"/>
              </a:ext>
            </a:extLst>
          </p:cNvPr>
          <p:cNvSpPr txBox="1"/>
          <p:nvPr/>
        </p:nvSpPr>
        <p:spPr>
          <a:xfrm>
            <a:off x="6522931" y="1154167"/>
            <a:ext cx="3827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pixel location in the </a:t>
            </a:r>
            <a:r>
              <a:rPr lang="en-US" u="sng" dirty="0"/>
              <a:t>left</a:t>
            </a:r>
            <a:r>
              <a:rPr lang="en-US" dirty="0"/>
              <a:t> image: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33B10-DC82-AB8E-12EF-8BBFEBC98C72}"/>
              </a:ext>
            </a:extLst>
          </p:cNvPr>
          <p:cNvSpPr txBox="1"/>
          <p:nvPr/>
        </p:nvSpPr>
        <p:spPr>
          <a:xfrm>
            <a:off x="6898831" y="19020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(3, 4)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C26B50-3A38-FA44-A501-90E2EFA40C80}"/>
              </a:ext>
            </a:extLst>
          </p:cNvPr>
          <p:cNvGraphicFramePr>
            <a:graphicFrameLocks noGrp="1"/>
          </p:cNvGraphicFramePr>
          <p:nvPr/>
        </p:nvGraphicFramePr>
        <p:xfrm>
          <a:off x="5194994" y="3134732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F801762-38BB-7498-109D-726007BFFEBE}"/>
              </a:ext>
            </a:extLst>
          </p:cNvPr>
          <p:cNvGraphicFramePr>
            <a:graphicFrameLocks noGrp="1"/>
          </p:cNvGraphicFramePr>
          <p:nvPr/>
        </p:nvGraphicFramePr>
        <p:xfrm>
          <a:off x="2798463" y="5545880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99" name="Table 98">
            <a:extLst>
              <a:ext uri="{FF2B5EF4-FFF2-40B4-BE49-F238E27FC236}">
                <a16:creationId xmlns:a16="http://schemas.microsoft.com/office/drawing/2014/main" id="{741804DF-B3D5-EBC1-50CE-C250A0262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03467"/>
              </p:ext>
            </p:extLst>
          </p:nvPr>
        </p:nvGraphicFramePr>
        <p:xfrm>
          <a:off x="308677" y="5561933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51C7B0A-1415-FBDE-6618-CEF88B009F1B}"/>
              </a:ext>
            </a:extLst>
          </p:cNvPr>
          <p:cNvGraphicFramePr>
            <a:graphicFrameLocks noGrp="1"/>
          </p:cNvGraphicFramePr>
          <p:nvPr/>
        </p:nvGraphicFramePr>
        <p:xfrm>
          <a:off x="5202591" y="5545880"/>
          <a:ext cx="753908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746D2E1D-8599-E061-064D-9D528C6E60F0}"/>
              </a:ext>
            </a:extLst>
          </p:cNvPr>
          <p:cNvSpPr txBox="1"/>
          <p:nvPr/>
        </p:nvSpPr>
        <p:spPr>
          <a:xfrm>
            <a:off x="6401099" y="5470394"/>
            <a:ext cx="44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You may not need to use all the cells to calculate.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698B3-444A-96C8-1486-B46BB4C547E3}"/>
              </a:ext>
            </a:extLst>
          </p:cNvPr>
          <p:cNvSpPr txBox="1"/>
          <p:nvPr/>
        </p:nvSpPr>
        <p:spPr>
          <a:xfrm>
            <a:off x="284698" y="4999416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A</a:t>
            </a:r>
            <a:r>
              <a:rPr lang="en-US" sz="3200" dirty="0"/>
              <a:t>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7AEBA5-3E0C-B76A-DE9F-735A8F82FCCF}"/>
              </a:ext>
            </a:extLst>
          </p:cNvPr>
          <p:cNvSpPr txBox="1"/>
          <p:nvPr/>
        </p:nvSpPr>
        <p:spPr>
          <a:xfrm>
            <a:off x="5362283" y="2530699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B</a:t>
            </a:r>
            <a:r>
              <a:rPr lang="en-US" sz="3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122473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31">
            <a:extLst>
              <a:ext uri="{FF2B5EF4-FFF2-40B4-BE49-F238E27FC236}">
                <a16:creationId xmlns:a16="http://schemas.microsoft.com/office/drawing/2014/main" id="{4B9FBEB5-5B75-3DC7-1F7F-94748D6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Epipolar</a:t>
            </a:r>
            <a:r>
              <a:rPr lang="en-US" dirty="0"/>
              <a:t> Line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E1A16-06E0-C1D1-0527-216F2D984D78}"/>
              </a:ext>
            </a:extLst>
          </p:cNvPr>
          <p:cNvGraphicFramePr>
            <a:graphicFrameLocks noGrp="1"/>
          </p:cNvGraphicFramePr>
          <p:nvPr/>
        </p:nvGraphicFramePr>
        <p:xfrm>
          <a:off x="2780790" y="3134732"/>
          <a:ext cx="2279397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3784A-2FDF-888E-3D61-524E0E51BCD9}"/>
              </a:ext>
            </a:extLst>
          </p:cNvPr>
          <p:cNvSpPr txBox="1"/>
          <p:nvPr/>
        </p:nvSpPr>
        <p:spPr>
          <a:xfrm>
            <a:off x="2777908" y="2718038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 Matrix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9A7E77-25EE-9699-39C8-D72950829AFC}"/>
              </a:ext>
            </a:extLst>
          </p:cNvPr>
          <p:cNvSpPr txBox="1"/>
          <p:nvPr/>
        </p:nvSpPr>
        <p:spPr>
          <a:xfrm>
            <a:off x="6522931" y="2709625"/>
            <a:ext cx="360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epipolar</a:t>
            </a:r>
            <a:r>
              <a:rPr lang="en-US" dirty="0"/>
              <a:t> line on the </a:t>
            </a:r>
            <a:r>
              <a:rPr lang="en-US" u="sng" dirty="0"/>
              <a:t>left</a:t>
            </a:r>
            <a:r>
              <a:rPr lang="en-US" dirty="0"/>
              <a:t> image 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41F927-D265-B101-BC09-49C656633C91}"/>
              </a:ext>
            </a:extLst>
          </p:cNvPr>
          <p:cNvSpPr txBox="1"/>
          <p:nvPr/>
        </p:nvSpPr>
        <p:spPr>
          <a:xfrm>
            <a:off x="6528725" y="3651775"/>
            <a:ext cx="5194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______ u + ________ v + _________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A7978A-DEB7-3FED-1AE4-D43386562C25}"/>
              </a:ext>
            </a:extLst>
          </p:cNvPr>
          <p:cNvSpPr txBox="1"/>
          <p:nvPr/>
        </p:nvSpPr>
        <p:spPr>
          <a:xfrm>
            <a:off x="6522931" y="1154167"/>
            <a:ext cx="395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a pixel location in the </a:t>
            </a:r>
            <a:r>
              <a:rPr lang="en-US" u="sng" dirty="0"/>
              <a:t>right</a:t>
            </a:r>
            <a:r>
              <a:rPr lang="en-US" dirty="0"/>
              <a:t> image: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E33B10-DC82-AB8E-12EF-8BBFEBC98C72}"/>
              </a:ext>
            </a:extLst>
          </p:cNvPr>
          <p:cNvSpPr txBox="1"/>
          <p:nvPr/>
        </p:nvSpPr>
        <p:spPr>
          <a:xfrm>
            <a:off x="6898831" y="19020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(2, 3)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C26B50-3A38-FA44-A501-90E2EFA40C80}"/>
              </a:ext>
            </a:extLst>
          </p:cNvPr>
          <p:cNvGraphicFramePr>
            <a:graphicFrameLocks noGrp="1"/>
          </p:cNvGraphicFramePr>
          <p:nvPr/>
        </p:nvGraphicFramePr>
        <p:xfrm>
          <a:off x="5194994" y="3134732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8E02202-58FD-DE9D-3E63-9A00CE1319B2}"/>
              </a:ext>
            </a:extLst>
          </p:cNvPr>
          <p:cNvGraphicFramePr>
            <a:graphicFrameLocks noGrp="1"/>
          </p:cNvGraphicFramePr>
          <p:nvPr/>
        </p:nvGraphicFramePr>
        <p:xfrm>
          <a:off x="5202591" y="686255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F801762-38BB-7498-109D-726007BFFEBE}"/>
              </a:ext>
            </a:extLst>
          </p:cNvPr>
          <p:cNvGraphicFramePr>
            <a:graphicFrameLocks noGrp="1"/>
          </p:cNvGraphicFramePr>
          <p:nvPr/>
        </p:nvGraphicFramePr>
        <p:xfrm>
          <a:off x="2798463" y="5545880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51C7B0A-1415-FBDE-6618-CEF88B009F1B}"/>
              </a:ext>
            </a:extLst>
          </p:cNvPr>
          <p:cNvGraphicFramePr>
            <a:graphicFrameLocks noGrp="1"/>
          </p:cNvGraphicFramePr>
          <p:nvPr/>
        </p:nvGraphicFramePr>
        <p:xfrm>
          <a:off x="5202591" y="5545880"/>
          <a:ext cx="753908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746D2E1D-8599-E061-064D-9D528C6E60F0}"/>
              </a:ext>
            </a:extLst>
          </p:cNvPr>
          <p:cNvSpPr txBox="1"/>
          <p:nvPr/>
        </p:nvSpPr>
        <p:spPr>
          <a:xfrm>
            <a:off x="6401099" y="5470394"/>
            <a:ext cx="44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You may not need to use all the cells to calculate.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FA60680-1987-A4F6-B5DA-48E11C7CDA4E}"/>
              </a:ext>
            </a:extLst>
          </p:cNvPr>
          <p:cNvSpPr txBox="1"/>
          <p:nvPr/>
        </p:nvSpPr>
        <p:spPr>
          <a:xfrm>
            <a:off x="2222948" y="5494717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A</a:t>
            </a:r>
            <a:r>
              <a:rPr lang="en-US" sz="3200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ED9E55-BEAB-77F2-3CB4-65491226C087}"/>
              </a:ext>
            </a:extLst>
          </p:cNvPr>
          <p:cNvSpPr txBox="1"/>
          <p:nvPr/>
        </p:nvSpPr>
        <p:spPr>
          <a:xfrm>
            <a:off x="5967971" y="631799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aseline="30000" dirty="0"/>
              <a:t>B</a:t>
            </a:r>
            <a:r>
              <a:rPr lang="en-US" sz="3200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62502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9FA-B564-7439-4AF5-29251E7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Apply the intrinsic matrix</a:t>
            </a:r>
          </a:p>
        </p:txBody>
      </p:sp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/>
        </p:nvGraphicFramePr>
        <p:xfrm>
          <a:off x="5802907" y="4025293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/>
        </p:nvGraphicFramePr>
        <p:xfrm>
          <a:off x="7987747" y="1852607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/>
        </p:nvGraphicFramePr>
        <p:xfrm>
          <a:off x="7987749" y="3998438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/>
        </p:nvGraphicFramePr>
        <p:xfrm>
          <a:off x="9590721" y="3998438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8177244" y="130735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9804535" y="3511237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D66228-55C3-92FA-9265-8AC9C34C0FFE}"/>
              </a:ext>
            </a:extLst>
          </p:cNvPr>
          <p:cNvSpPr txBox="1"/>
          <p:nvPr/>
        </p:nvSpPr>
        <p:spPr>
          <a:xfrm>
            <a:off x="838200" y="1075736"/>
            <a:ext cx="241604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 = (4, 2, 2)</a:t>
            </a:r>
          </a:p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P= (16, 4)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 = 2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Flip y: Yes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 pixels / unit x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 pixels / unit y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Offset: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(8, 8)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5805842" y="3511237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59E383-532F-53ED-9F92-222EC1226715}"/>
              </a:ext>
            </a:extLst>
          </p:cNvPr>
          <p:cNvSpPr txBox="1"/>
          <p:nvPr/>
        </p:nvSpPr>
        <p:spPr>
          <a:xfrm>
            <a:off x="5473744" y="1323617"/>
            <a:ext cx="2131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58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31">
            <a:extLst>
              <a:ext uri="{FF2B5EF4-FFF2-40B4-BE49-F238E27FC236}">
                <a16:creationId xmlns:a16="http://schemas.microsoft.com/office/drawing/2014/main" id="{4B9FBEB5-5B75-3DC7-1F7F-94748D6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Estimate F’s parameter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E1A16-06E0-C1D1-0527-216F2D984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778857"/>
              </p:ext>
            </p:extLst>
          </p:nvPr>
        </p:nvGraphicFramePr>
        <p:xfrm>
          <a:off x="4189176" y="3103201"/>
          <a:ext cx="2279397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9799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59799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a</a:t>
                      </a:r>
                      <a:endParaRPr lang="en-US" sz="1800" b="1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3784A-2FDF-888E-3D61-524E0E51BCD9}"/>
              </a:ext>
            </a:extLst>
          </p:cNvPr>
          <p:cNvSpPr txBox="1"/>
          <p:nvPr/>
        </p:nvSpPr>
        <p:spPr>
          <a:xfrm>
            <a:off x="4186294" y="2686507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 Matrix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0C26B50-3A38-FA44-A501-90E2EFA40C80}"/>
              </a:ext>
            </a:extLst>
          </p:cNvPr>
          <p:cNvGraphicFramePr>
            <a:graphicFrameLocks noGrp="1"/>
          </p:cNvGraphicFramePr>
          <p:nvPr/>
        </p:nvGraphicFramePr>
        <p:xfrm>
          <a:off x="6603380" y="3103201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B8E02202-58FD-DE9D-3E63-9A00CE1319B2}"/>
              </a:ext>
            </a:extLst>
          </p:cNvPr>
          <p:cNvGraphicFramePr>
            <a:graphicFrameLocks noGrp="1"/>
          </p:cNvGraphicFramePr>
          <p:nvPr/>
        </p:nvGraphicFramePr>
        <p:xfrm>
          <a:off x="6610977" y="654724"/>
          <a:ext cx="783920" cy="22971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920">
                  <a:extLst>
                    <a:ext uri="{9D8B030D-6E8A-4147-A177-3AD203B41FA5}">
                      <a16:colId xmlns:a16="http://schemas.microsoft.com/office/drawing/2014/main" val="2288971191"/>
                    </a:ext>
                  </a:extLst>
                </a:gridCol>
              </a:tblGrid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802764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414433"/>
                  </a:ext>
                </a:extLst>
              </a:tr>
              <a:tr h="76570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409617"/>
                  </a:ext>
                </a:extLst>
              </a:tr>
            </a:tbl>
          </a:graphicData>
        </a:graphic>
      </p:graphicFrame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0F801762-38BB-7498-109D-726007BFFEBE}"/>
              </a:ext>
            </a:extLst>
          </p:cNvPr>
          <p:cNvGraphicFramePr>
            <a:graphicFrameLocks noGrp="1"/>
          </p:cNvGraphicFramePr>
          <p:nvPr/>
        </p:nvGraphicFramePr>
        <p:xfrm>
          <a:off x="4206849" y="5514349"/>
          <a:ext cx="2261724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38575104"/>
                    </a:ext>
                  </a:extLst>
                </a:gridCol>
                <a:gridCol w="753908">
                  <a:extLst>
                    <a:ext uri="{9D8B030D-6E8A-4147-A177-3AD203B41FA5}">
                      <a16:colId xmlns:a16="http://schemas.microsoft.com/office/drawing/2014/main" val="427029592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151C7B0A-1415-FBDE-6618-CEF88B009F1B}"/>
              </a:ext>
            </a:extLst>
          </p:cNvPr>
          <p:cNvGraphicFramePr>
            <a:graphicFrameLocks noGrp="1"/>
          </p:cNvGraphicFramePr>
          <p:nvPr/>
        </p:nvGraphicFramePr>
        <p:xfrm>
          <a:off x="6610977" y="5514349"/>
          <a:ext cx="753908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3908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0C12F37F-C1CA-5B0E-1C5D-F4BC466F6AE4}"/>
              </a:ext>
            </a:extLst>
          </p:cNvPr>
          <p:cNvSpPr txBox="1"/>
          <p:nvPr/>
        </p:nvSpPr>
        <p:spPr>
          <a:xfrm>
            <a:off x="8651267" y="4899956"/>
            <a:ext cx="2008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Answer:</a:t>
            </a:r>
          </a:p>
          <a:p>
            <a:endParaRPr lang="en-US" sz="2400" dirty="0"/>
          </a:p>
          <a:p>
            <a:r>
              <a:rPr lang="en-US" sz="2400" dirty="0"/>
              <a:t>a = _________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60825E-36CC-8E89-B78D-6FF005972E2B}"/>
              </a:ext>
            </a:extLst>
          </p:cNvPr>
          <p:cNvSpPr txBox="1"/>
          <p:nvPr/>
        </p:nvSpPr>
        <p:spPr>
          <a:xfrm>
            <a:off x="612460" y="1260677"/>
            <a:ext cx="330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the pixel location (2, 7) in the left image corresponds to the pixel location (2, 4) in the right image. Estimate the missing parameter of the Fundamental Matrix.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D48024-D59F-3F75-8A49-0D94E6CCC672}"/>
              </a:ext>
            </a:extLst>
          </p:cNvPr>
          <p:cNvSpPr txBox="1"/>
          <p:nvPr/>
        </p:nvSpPr>
        <p:spPr>
          <a:xfrm>
            <a:off x="612460" y="3882428"/>
            <a:ext cx="2456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Solve one linear equation involving </a:t>
            </a:r>
            <a:r>
              <a:rPr lang="en-US" i="1" dirty="0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B431D2-2D28-2973-937B-DE08C6F316D8}"/>
              </a:ext>
            </a:extLst>
          </p:cNvPr>
          <p:cNvSpPr txBox="1"/>
          <p:nvPr/>
        </p:nvSpPr>
        <p:spPr>
          <a:xfrm>
            <a:off x="3617976" y="5514642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A</a:t>
            </a:r>
            <a:r>
              <a:rPr lang="en-US" sz="2400" dirty="0"/>
              <a:t>P</a:t>
            </a:r>
            <a:endParaRPr lang="en-US" sz="2400" baseline="-25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404E55C-320D-D10D-1D51-4D517C1BDCEA}"/>
              </a:ext>
            </a:extLst>
          </p:cNvPr>
          <p:cNvSpPr txBox="1"/>
          <p:nvPr/>
        </p:nvSpPr>
        <p:spPr>
          <a:xfrm>
            <a:off x="6760144" y="231716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B</a:t>
            </a:r>
            <a:r>
              <a:rPr lang="en-US" sz="2400" dirty="0"/>
              <a:t>P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08940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31">
            <a:extLst>
              <a:ext uri="{FF2B5EF4-FFF2-40B4-BE49-F238E27FC236}">
                <a16:creationId xmlns:a16="http://schemas.microsoft.com/office/drawing/2014/main" id="{4B9FBEB5-5B75-3DC7-1F7F-94748D6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Estimate F’s parameters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1E1A16-06E0-C1D1-0527-216F2D984D78}"/>
              </a:ext>
            </a:extLst>
          </p:cNvPr>
          <p:cNvGraphicFramePr>
            <a:graphicFrameLocks noGrp="1"/>
          </p:cNvGraphicFramePr>
          <p:nvPr/>
        </p:nvGraphicFramePr>
        <p:xfrm>
          <a:off x="4286618" y="3129187"/>
          <a:ext cx="2083011" cy="1910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337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94337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94337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baseline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14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9C3784A-2FDF-888E-3D61-524E0E51BCD9}"/>
              </a:ext>
            </a:extLst>
          </p:cNvPr>
          <p:cNvSpPr txBox="1"/>
          <p:nvPr/>
        </p:nvSpPr>
        <p:spPr>
          <a:xfrm>
            <a:off x="4283736" y="2712493"/>
            <a:ext cx="236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Fundamental  Matrix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C12F37F-C1CA-5B0E-1C5D-F4BC466F6AE4}"/>
              </a:ext>
            </a:extLst>
          </p:cNvPr>
          <p:cNvSpPr txBox="1"/>
          <p:nvPr/>
        </p:nvSpPr>
        <p:spPr>
          <a:xfrm>
            <a:off x="8577696" y="4223905"/>
            <a:ext cx="200888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Answer:</a:t>
            </a:r>
          </a:p>
          <a:p>
            <a:endParaRPr lang="en-US" sz="2400" dirty="0"/>
          </a:p>
          <a:p>
            <a:r>
              <a:rPr lang="en-US" sz="2400" dirty="0"/>
              <a:t>a = _________</a:t>
            </a:r>
          </a:p>
          <a:p>
            <a:endParaRPr lang="en-US" sz="2400" dirty="0"/>
          </a:p>
          <a:p>
            <a:r>
              <a:rPr lang="en-US" sz="2400" dirty="0"/>
              <a:t>b = _________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460825E-36CC-8E89-B78D-6FF005972E2B}"/>
              </a:ext>
            </a:extLst>
          </p:cNvPr>
          <p:cNvSpPr txBox="1"/>
          <p:nvPr/>
        </p:nvSpPr>
        <p:spPr>
          <a:xfrm>
            <a:off x="612460" y="1260677"/>
            <a:ext cx="3303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we know two pairs of pixel-to-pixel correspondences between the left and right images. Estimate the two missing parameters of the Fundamental Matrix.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38B33F1-5746-8DF9-53E9-860EEEEDC01C}"/>
              </a:ext>
            </a:extLst>
          </p:cNvPr>
          <p:cNvGraphicFramePr>
            <a:graphicFrameLocks noGrp="1"/>
          </p:cNvGraphicFramePr>
          <p:nvPr/>
        </p:nvGraphicFramePr>
        <p:xfrm>
          <a:off x="6648614" y="3136615"/>
          <a:ext cx="1388674" cy="1910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337">
                  <a:extLst>
                    <a:ext uri="{9D8B030D-6E8A-4147-A177-3AD203B41FA5}">
                      <a16:colId xmlns:a16="http://schemas.microsoft.com/office/drawing/2014/main" val="89113816"/>
                    </a:ext>
                  </a:extLst>
                </a:gridCol>
                <a:gridCol w="694337">
                  <a:extLst>
                    <a:ext uri="{9D8B030D-6E8A-4147-A177-3AD203B41FA5}">
                      <a16:colId xmlns:a16="http://schemas.microsoft.com/office/drawing/2014/main" val="2641754995"/>
                    </a:ext>
                  </a:extLst>
                </a:gridCol>
              </a:tblGrid>
              <a:tr h="6367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7478638"/>
                  </a:ext>
                </a:extLst>
              </a:tr>
              <a:tr h="636744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521955"/>
                  </a:ext>
                </a:extLst>
              </a:tr>
              <a:tr h="63674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371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8B2F90-1566-4D08-C483-4EC200A40B62}"/>
              </a:ext>
            </a:extLst>
          </p:cNvPr>
          <p:cNvGraphicFramePr>
            <a:graphicFrameLocks noGrp="1"/>
          </p:cNvGraphicFramePr>
          <p:nvPr/>
        </p:nvGraphicFramePr>
        <p:xfrm>
          <a:off x="6648614" y="909825"/>
          <a:ext cx="1388674" cy="1910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337">
                  <a:extLst>
                    <a:ext uri="{9D8B030D-6E8A-4147-A177-3AD203B41FA5}">
                      <a16:colId xmlns:a16="http://schemas.microsoft.com/office/drawing/2014/main" val="89113816"/>
                    </a:ext>
                  </a:extLst>
                </a:gridCol>
                <a:gridCol w="694337">
                  <a:extLst>
                    <a:ext uri="{9D8B030D-6E8A-4147-A177-3AD203B41FA5}">
                      <a16:colId xmlns:a16="http://schemas.microsoft.com/office/drawing/2014/main" val="2641754995"/>
                    </a:ext>
                  </a:extLst>
                </a:gridCol>
              </a:tblGrid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  <a:endParaRPr lang="en-US" sz="1800" b="1" baseline="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78638"/>
                  </a:ext>
                </a:extLst>
              </a:tr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521955"/>
                  </a:ext>
                </a:extLst>
              </a:tr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719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B487DAC-AD88-A8A8-1D96-9336414CB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145418"/>
              </p:ext>
            </p:extLst>
          </p:nvPr>
        </p:nvGraphicFramePr>
        <p:xfrm>
          <a:off x="4286618" y="5219387"/>
          <a:ext cx="2083011" cy="1273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337">
                  <a:extLst>
                    <a:ext uri="{9D8B030D-6E8A-4147-A177-3AD203B41FA5}">
                      <a16:colId xmlns:a16="http://schemas.microsoft.com/office/drawing/2014/main" val="3173131797"/>
                    </a:ext>
                  </a:extLst>
                </a:gridCol>
                <a:gridCol w="694337">
                  <a:extLst>
                    <a:ext uri="{9D8B030D-6E8A-4147-A177-3AD203B41FA5}">
                      <a16:colId xmlns:a16="http://schemas.microsoft.com/office/drawing/2014/main" val="710378506"/>
                    </a:ext>
                  </a:extLst>
                </a:gridCol>
                <a:gridCol w="694337">
                  <a:extLst>
                    <a:ext uri="{9D8B030D-6E8A-4147-A177-3AD203B41FA5}">
                      <a16:colId xmlns:a16="http://schemas.microsoft.com/office/drawing/2014/main" val="3677231215"/>
                    </a:ext>
                  </a:extLst>
                </a:gridCol>
              </a:tblGrid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669902"/>
                  </a:ext>
                </a:extLst>
              </a:tr>
              <a:tr h="63674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953002"/>
                  </a:ext>
                </a:extLst>
              </a:tr>
            </a:tbl>
          </a:graphicData>
        </a:graphic>
      </p:graphicFrame>
      <p:sp>
        <p:nvSpPr>
          <p:cNvPr id="174" name="TextBox 173">
            <a:extLst>
              <a:ext uri="{FF2B5EF4-FFF2-40B4-BE49-F238E27FC236}">
                <a16:creationId xmlns:a16="http://schemas.microsoft.com/office/drawing/2014/main" id="{63F771F3-532E-5256-1D91-3E93B14B501F}"/>
              </a:ext>
            </a:extLst>
          </p:cNvPr>
          <p:cNvSpPr txBox="1"/>
          <p:nvPr/>
        </p:nvSpPr>
        <p:spPr>
          <a:xfrm>
            <a:off x="612460" y="3882428"/>
            <a:ext cx="2456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Solve a system of two linear equations involving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endParaRPr lang="en-US" dirty="0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4FDC175-BFF1-F29B-F31B-A2375A1860DA}"/>
              </a:ext>
            </a:extLst>
          </p:cNvPr>
          <p:cNvSpPr txBox="1"/>
          <p:nvPr/>
        </p:nvSpPr>
        <p:spPr>
          <a:xfrm>
            <a:off x="3670902" y="524176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A</a:t>
            </a:r>
            <a:r>
              <a:rPr lang="en-US" sz="2400" dirty="0"/>
              <a:t>P</a:t>
            </a:r>
            <a:r>
              <a:rPr lang="en-US" sz="2400" baseline="-25000" dirty="0"/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813AEE8-0812-10EB-8F05-D78FF0A0B7AA}"/>
              </a:ext>
            </a:extLst>
          </p:cNvPr>
          <p:cNvSpPr txBox="1"/>
          <p:nvPr/>
        </p:nvSpPr>
        <p:spPr>
          <a:xfrm>
            <a:off x="3670902" y="5872269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A</a:t>
            </a:r>
            <a:r>
              <a:rPr lang="en-US" sz="2400" dirty="0"/>
              <a:t>P</a:t>
            </a:r>
            <a:r>
              <a:rPr lang="en-US" sz="2400" baseline="-25000" dirty="0"/>
              <a:t>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B266490-428A-CA70-6ACA-C390F7627D92}"/>
              </a:ext>
            </a:extLst>
          </p:cNvPr>
          <p:cNvSpPr txBox="1"/>
          <p:nvPr/>
        </p:nvSpPr>
        <p:spPr>
          <a:xfrm>
            <a:off x="6686432" y="472904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B</a:t>
            </a:r>
            <a:r>
              <a:rPr lang="en-US" sz="2400" dirty="0"/>
              <a:t>P</a:t>
            </a:r>
            <a:r>
              <a:rPr lang="en-US" sz="2400" baseline="-25000" dirty="0"/>
              <a:t>1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08C4CB4-7E52-804D-4C36-292A9DC246A7}"/>
              </a:ext>
            </a:extLst>
          </p:cNvPr>
          <p:cNvSpPr txBox="1"/>
          <p:nvPr/>
        </p:nvSpPr>
        <p:spPr>
          <a:xfrm>
            <a:off x="7357216" y="464981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aseline="30000" dirty="0"/>
              <a:t>B</a:t>
            </a:r>
            <a:r>
              <a:rPr lang="en-US" sz="2400" dirty="0"/>
              <a:t>P</a:t>
            </a:r>
            <a:r>
              <a:rPr lang="en-US" sz="2400" baseline="-25000" dirty="0"/>
              <a:t>2</a:t>
            </a:r>
          </a:p>
        </p:txBody>
      </p: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2356425C-B1F2-3B4F-7125-A10E89787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76909"/>
              </p:ext>
            </p:extLst>
          </p:nvPr>
        </p:nvGraphicFramePr>
        <p:xfrm>
          <a:off x="6618309" y="5219387"/>
          <a:ext cx="738907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8907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6F31C8D7-058B-38E1-DF2E-6D6425433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205321"/>
              </p:ext>
            </p:extLst>
          </p:nvPr>
        </p:nvGraphicFramePr>
        <p:xfrm>
          <a:off x="7342951" y="5834682"/>
          <a:ext cx="694337" cy="627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337">
                  <a:extLst>
                    <a:ext uri="{9D8B030D-6E8A-4147-A177-3AD203B41FA5}">
                      <a16:colId xmlns:a16="http://schemas.microsoft.com/office/drawing/2014/main" val="291098210"/>
                    </a:ext>
                  </a:extLst>
                </a:gridCol>
              </a:tblGrid>
              <a:tr h="6272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06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02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9FA-B564-7439-4AF5-29251E7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Apply the intrinsic matrix</a:t>
            </a:r>
          </a:p>
        </p:txBody>
      </p:sp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/>
        </p:nvGraphicFramePr>
        <p:xfrm>
          <a:off x="5802907" y="4025293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/>
        </p:nvGraphicFramePr>
        <p:xfrm>
          <a:off x="7987747" y="1852607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/>
        </p:nvGraphicFramePr>
        <p:xfrm>
          <a:off x="7987749" y="3998438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/>
        </p:nvGraphicFramePr>
        <p:xfrm>
          <a:off x="9590721" y="3998438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8177244" y="130735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9804535" y="3511237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D66228-55C3-92FA-9265-8AC9C34C0FFE}"/>
              </a:ext>
            </a:extLst>
          </p:cNvPr>
          <p:cNvSpPr txBox="1"/>
          <p:nvPr/>
        </p:nvSpPr>
        <p:spPr>
          <a:xfrm>
            <a:off x="838200" y="1075736"/>
            <a:ext cx="24160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 = (2, 4, 2)</a:t>
            </a:r>
          </a:p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P= (16, 0)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 = 4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Flip y: Yes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 pixels / unit x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 pixels / unit y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Offset: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(8, 32)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5805842" y="3511237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E259D6F-73D5-3911-55F0-7C81B3AA5D6B}"/>
              </a:ext>
            </a:extLst>
          </p:cNvPr>
          <p:cNvSpPr txBox="1"/>
          <p:nvPr/>
        </p:nvSpPr>
        <p:spPr>
          <a:xfrm>
            <a:off x="5473744" y="1323617"/>
            <a:ext cx="21317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259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D9FA-B564-7439-4AF5-29251E773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Apply the intrinsic matrix</a:t>
            </a:r>
          </a:p>
        </p:txBody>
      </p:sp>
      <p:graphicFrame>
        <p:nvGraphicFramePr>
          <p:cNvPr id="3" name="Table 43">
            <a:extLst>
              <a:ext uri="{FF2B5EF4-FFF2-40B4-BE49-F238E27FC236}">
                <a16:creationId xmlns:a16="http://schemas.microsoft.com/office/drawing/2014/main" id="{2C2B33CD-3F03-68F0-22E5-F08BC8A2127F}"/>
              </a:ext>
            </a:extLst>
          </p:cNvPr>
          <p:cNvGraphicFramePr>
            <a:graphicFrameLocks noGrp="1"/>
          </p:cNvGraphicFramePr>
          <p:nvPr/>
        </p:nvGraphicFramePr>
        <p:xfrm>
          <a:off x="5802907" y="4025293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E129B1-8F9A-3858-E3BB-555B09211314}"/>
              </a:ext>
            </a:extLst>
          </p:cNvPr>
          <p:cNvGraphicFramePr>
            <a:graphicFrameLocks noGrp="1"/>
          </p:cNvGraphicFramePr>
          <p:nvPr/>
        </p:nvGraphicFramePr>
        <p:xfrm>
          <a:off x="7987747" y="1852607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58A8F8-4365-5996-9D4B-AD7FE12825B9}"/>
              </a:ext>
            </a:extLst>
          </p:cNvPr>
          <p:cNvGraphicFramePr>
            <a:graphicFrameLocks noGrp="1"/>
          </p:cNvGraphicFramePr>
          <p:nvPr/>
        </p:nvGraphicFramePr>
        <p:xfrm>
          <a:off x="7987749" y="3998438"/>
          <a:ext cx="97297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40EDA263-FB99-6A91-8275-0E357150CDC1}"/>
              </a:ext>
            </a:extLst>
          </p:cNvPr>
          <p:cNvGraphicFramePr>
            <a:graphicFrameLocks noGrp="1"/>
          </p:cNvGraphicFramePr>
          <p:nvPr/>
        </p:nvGraphicFramePr>
        <p:xfrm>
          <a:off x="9590721" y="3998438"/>
          <a:ext cx="972971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30054619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133030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5369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45755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039A4F02-D375-7673-B88D-502652047A8B}"/>
              </a:ext>
            </a:extLst>
          </p:cNvPr>
          <p:cNvSpPr txBox="1"/>
          <p:nvPr/>
        </p:nvSpPr>
        <p:spPr>
          <a:xfrm>
            <a:off x="8177244" y="1307357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C8A6D2A-AC8A-24B6-58DE-C82CD4D945F4}"/>
              </a:ext>
            </a:extLst>
          </p:cNvPr>
          <p:cNvSpPr txBox="1"/>
          <p:nvPr/>
        </p:nvSpPr>
        <p:spPr>
          <a:xfrm>
            <a:off x="9804535" y="3511237"/>
            <a:ext cx="518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7D66228-55C3-92FA-9265-8AC9C34C0FFE}"/>
              </a:ext>
            </a:extLst>
          </p:cNvPr>
          <p:cNvSpPr txBox="1"/>
          <p:nvPr/>
        </p:nvSpPr>
        <p:spPr>
          <a:xfrm>
            <a:off x="838200" y="1075736"/>
            <a:ext cx="24160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 = (2, 4, 4)</a:t>
            </a:r>
          </a:p>
          <a:p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P= (2, 2)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 = (4, 2)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Flip y: Yes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 pixels / unit x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 pixels / unit y</a:t>
            </a: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Offset:</a:t>
            </a:r>
          </a:p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(-2, 8)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268AD307-B4C4-C2A7-3D23-5D5E12D15484}"/>
              </a:ext>
            </a:extLst>
          </p:cNvPr>
          <p:cNvSpPr txBox="1"/>
          <p:nvPr/>
        </p:nvSpPr>
        <p:spPr>
          <a:xfrm>
            <a:off x="5805842" y="3511237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CE259D6F-73D5-3911-55F0-7C81B3AA5D6B}"/>
              </a:ext>
            </a:extLst>
          </p:cNvPr>
          <p:cNvSpPr txBox="1"/>
          <p:nvPr/>
        </p:nvSpPr>
        <p:spPr>
          <a:xfrm>
            <a:off x="5473743" y="1323617"/>
            <a:ext cx="24740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______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______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4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Projections on virtual image planes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0249E4-84DD-A50D-DE5C-8605E265955F}"/>
              </a:ext>
            </a:extLst>
          </p:cNvPr>
          <p:cNvGrpSpPr/>
          <p:nvPr/>
        </p:nvGrpSpPr>
        <p:grpSpPr>
          <a:xfrm>
            <a:off x="5022355" y="1718569"/>
            <a:ext cx="6248548" cy="4036375"/>
            <a:chOff x="2692110" y="1659575"/>
            <a:chExt cx="6248548" cy="403637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D0F491-EB52-2061-D484-EB23C1EC3E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6233" y="1672159"/>
              <a:ext cx="3293085" cy="366694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C119DFE-92C9-B175-62E6-C2E1A5D7F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3395" y="1703850"/>
              <a:ext cx="3265405" cy="3576060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F42DB5C-7E98-14A1-2AF2-E1384145495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3867862" y="2934360"/>
              <a:ext cx="4741317" cy="231880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7A5A2978-E00B-0B03-B5F0-D21C88EDCC8B}"/>
                </a:ext>
              </a:extLst>
            </p:cNvPr>
            <p:cNvSpPr/>
            <p:nvPr/>
          </p:nvSpPr>
          <p:spPr>
            <a:xfrm rot="5400000">
              <a:off x="2365027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239802E-73DE-6C9A-B94B-C37958164566}"/>
                </a:ext>
              </a:extLst>
            </p:cNvPr>
            <p:cNvSpPr/>
            <p:nvPr/>
          </p:nvSpPr>
          <p:spPr>
            <a:xfrm rot="16200000" flipH="1">
              <a:off x="6870352" y="3650904"/>
              <a:ext cx="2374069" cy="1716023"/>
            </a:xfrm>
            <a:prstGeom prst="parallelogram">
              <a:avLst>
                <a:gd name="adj" fmla="val 71655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6BC7BC2-E6B8-2D60-BD1F-234C77064B56}"/>
                </a:ext>
              </a:extLst>
            </p:cNvPr>
            <p:cNvSpPr/>
            <p:nvPr/>
          </p:nvSpPr>
          <p:spPr>
            <a:xfrm>
              <a:off x="5717900" y="2061316"/>
              <a:ext cx="182880" cy="18262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C082C12-265B-D187-EE5C-44AC48D80303}"/>
                </a:ext>
              </a:extLst>
            </p:cNvPr>
            <p:cNvSpPr/>
            <p:nvPr/>
          </p:nvSpPr>
          <p:spPr>
            <a:xfrm>
              <a:off x="2829997" y="5150894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AD3EA03-7005-BE88-A7B6-2B4041570E2C}"/>
                </a:ext>
              </a:extLst>
            </p:cNvPr>
            <p:cNvSpPr/>
            <p:nvPr/>
          </p:nvSpPr>
          <p:spPr>
            <a:xfrm>
              <a:off x="8571842" y="5217563"/>
              <a:ext cx="254953" cy="24307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1290D5-92D0-16AB-86AB-768EC48C411A}"/>
                </a:ext>
              </a:extLst>
            </p:cNvPr>
            <p:cNvSpPr/>
            <p:nvPr/>
          </p:nvSpPr>
          <p:spPr>
            <a:xfrm>
              <a:off x="4608538" y="3291210"/>
              <a:ext cx="182880" cy="18288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0B34E4-A2E9-5280-8D97-8FC16D3A65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2545" y="5277930"/>
              <a:ext cx="5707170" cy="38891"/>
            </a:xfrm>
            <a:prstGeom prst="line">
              <a:avLst/>
            </a:prstGeom>
            <a:ln w="28575">
              <a:solidFill>
                <a:schemeClr val="bg2">
                  <a:lumMod val="75000"/>
                </a:schemeClr>
              </a:solidFill>
              <a:prstDash val="sys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B78A848-71E2-78D0-F222-5502A88EB5C2}"/>
                </a:ext>
              </a:extLst>
            </p:cNvPr>
            <p:cNvSpPr txBox="1"/>
            <p:nvPr/>
          </p:nvSpPr>
          <p:spPr>
            <a:xfrm>
              <a:off x="3476337" y="4292638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  <a:latin typeface="Source Sans Pro" panose="020B0503030403020204" pitchFamily="34" charset="0"/>
                </a:rPr>
                <a:t>⦻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826C91-D10F-7415-02E4-097FC16D8930}"/>
                </a:ext>
              </a:extLst>
            </p:cNvPr>
            <p:cNvSpPr txBox="1"/>
            <p:nvPr/>
          </p:nvSpPr>
          <p:spPr>
            <a:xfrm>
              <a:off x="3621853" y="4520731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14D6655-8A13-0A8A-539F-D7DA1D100159}"/>
                </a:ext>
              </a:extLst>
            </p:cNvPr>
            <p:cNvSpPr txBox="1"/>
            <p:nvPr/>
          </p:nvSpPr>
          <p:spPr>
            <a:xfrm>
              <a:off x="4024306" y="5093474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  <a:latin typeface="Source Sans Pro" panose="020B0503030403020204" pitchFamily="34" charset="0"/>
                </a:rPr>
                <a:t>⦻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54B868-825A-4B3A-8A39-20AAFF040C28}"/>
                </a:ext>
              </a:extLst>
            </p:cNvPr>
            <p:cNvSpPr txBox="1"/>
            <p:nvPr/>
          </p:nvSpPr>
          <p:spPr>
            <a:xfrm>
              <a:off x="7281414" y="510873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  <a:latin typeface="Source Sans Pro" panose="020B0503030403020204" pitchFamily="34" charset="0"/>
                </a:rPr>
                <a:t>⦻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BC2A82-9896-BD89-E367-1ED4FA6D1E29}"/>
                </a:ext>
              </a:extLst>
            </p:cNvPr>
            <p:cNvSpPr txBox="1"/>
            <p:nvPr/>
          </p:nvSpPr>
          <p:spPr>
            <a:xfrm>
              <a:off x="7818881" y="4380489"/>
              <a:ext cx="405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effectLst/>
                  <a:latin typeface="Source Sans Pro" panose="020B0503030403020204" pitchFamily="34" charset="0"/>
                </a:rPr>
                <a:t>⦻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4321165-A0BF-C52D-B8B8-15EF865AA37E}"/>
                </a:ext>
              </a:extLst>
            </p:cNvPr>
            <p:cNvSpPr txBox="1"/>
            <p:nvPr/>
          </p:nvSpPr>
          <p:spPr>
            <a:xfrm flipH="1">
              <a:off x="5669554" y="1659575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4B18D6A-D080-4345-5268-C48EBF903974}"/>
                </a:ext>
              </a:extLst>
            </p:cNvPr>
            <p:cNvSpPr txBox="1"/>
            <p:nvPr/>
          </p:nvSpPr>
          <p:spPr>
            <a:xfrm flipH="1">
              <a:off x="4408861" y="2873400"/>
              <a:ext cx="44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baseline="-25000" dirty="0"/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17E7B6-54D3-981B-E9BA-AE69EC66C8FA}"/>
                </a:ext>
              </a:extLst>
            </p:cNvPr>
            <p:cNvSpPr txBox="1"/>
            <p:nvPr/>
          </p:nvSpPr>
          <p:spPr>
            <a:xfrm>
              <a:off x="6981491" y="16595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009F45-F0FB-CD82-5C4D-7F1A832267B2}"/>
                </a:ext>
              </a:extLst>
            </p:cNvPr>
            <p:cNvSpPr txBox="1"/>
            <p:nvPr/>
          </p:nvSpPr>
          <p:spPr>
            <a:xfrm>
              <a:off x="2692110" y="349534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821FE-D14A-9D3E-D0C1-DB92F95DDC3E}"/>
                </a:ext>
              </a:extLst>
            </p:cNvPr>
            <p:cNvSpPr txBox="1"/>
            <p:nvPr/>
          </p:nvSpPr>
          <p:spPr>
            <a:xfrm>
              <a:off x="8598429" y="3452869"/>
              <a:ext cx="342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B8E684B6-B54B-7B11-2326-85EA2D610158}"/>
              </a:ext>
            </a:extLst>
          </p:cNvPr>
          <p:cNvSpPr txBox="1"/>
          <p:nvPr/>
        </p:nvSpPr>
        <p:spPr>
          <a:xfrm>
            <a:off x="776073" y="1007932"/>
            <a:ext cx="4982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P</a:t>
            </a:r>
            <a:r>
              <a:rPr lang="en-US" sz="2800" baseline="-25000" dirty="0"/>
              <a:t>1</a:t>
            </a:r>
            <a:r>
              <a:rPr lang="en-US" sz="2800" dirty="0"/>
              <a:t>, P</a:t>
            </a:r>
            <a:r>
              <a:rPr lang="en-US" sz="2800" baseline="-25000" dirty="0"/>
              <a:t>2</a:t>
            </a:r>
            <a:r>
              <a:rPr lang="en-US" sz="2800" dirty="0"/>
              <a:t>, P</a:t>
            </a:r>
            <a:r>
              <a:rPr lang="en-US" sz="2800" baseline="-25000" dirty="0"/>
              <a:t>3</a:t>
            </a:r>
            <a:r>
              <a:rPr lang="en-US" sz="2800" dirty="0"/>
              <a:t> are co-planar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/>
              <a:t>Draw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 b</a:t>
            </a:r>
            <a:r>
              <a:rPr lang="en-US" sz="2800" baseline="-25000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2800" dirty="0"/>
              <a:t> = P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B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/>
              <a:t>Draw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 a</a:t>
            </a:r>
            <a:r>
              <a:rPr lang="en-US" sz="2800" baseline="-25000" dirty="0">
                <a:solidFill>
                  <a:srgbClr val="202124"/>
                </a:solidFill>
                <a:latin typeface="Google Sans"/>
              </a:rPr>
              <a:t>3</a:t>
            </a:r>
            <a:r>
              <a:rPr lang="en-US" sz="2800" dirty="0"/>
              <a:t> = P</a:t>
            </a:r>
            <a:r>
              <a:rPr lang="en-US" sz="2800" baseline="-25000" dirty="0"/>
              <a:t>3</a:t>
            </a:r>
            <a:r>
              <a:rPr lang="en-US" sz="2800" dirty="0"/>
              <a:t> </a:t>
            </a:r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↓ </a:t>
            </a:r>
            <a:r>
              <a:rPr lang="en-US" sz="2800" i="0" dirty="0">
                <a:solidFill>
                  <a:srgbClr val="202124"/>
                </a:solidFill>
                <a:effectLst/>
                <a:latin typeface="Google Sans"/>
              </a:rPr>
              <a:t>A</a:t>
            </a:r>
            <a:endParaRPr lang="en-US" sz="28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800" dirty="0">
              <a:solidFill>
                <a:srgbClr val="202124"/>
              </a:solidFill>
              <a:latin typeface="Google Sans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sz="2800" dirty="0">
              <a:solidFill>
                <a:srgbClr val="202124"/>
              </a:solidFill>
              <a:latin typeface="Google San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419200-BCA4-9619-0D13-221CBE16F7A6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3A1F2-8AA7-6959-6B1C-4C71662C289E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AA617F-A746-C319-E741-219D79CEB2AF}"/>
              </a:ext>
            </a:extLst>
          </p:cNvPr>
          <p:cNvSpPr txBox="1"/>
          <p:nvPr/>
        </p:nvSpPr>
        <p:spPr>
          <a:xfrm>
            <a:off x="10272529" y="4219199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15159B4-963C-A054-D26E-8B91EE19780C}"/>
              </a:ext>
            </a:extLst>
          </p:cNvPr>
          <p:cNvSpPr/>
          <p:nvPr/>
        </p:nvSpPr>
        <p:spPr>
          <a:xfrm>
            <a:off x="8334268" y="3997738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03EE1F-09F8-0C21-5EAF-E666121D284F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5287719" y="3380874"/>
            <a:ext cx="4729116" cy="207208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6CC1E45-1144-0CAB-1A6F-25E25B78DA80}"/>
              </a:ext>
            </a:extLst>
          </p:cNvPr>
          <p:cNvSpPr txBox="1"/>
          <p:nvPr/>
        </p:nvSpPr>
        <p:spPr>
          <a:xfrm flipH="1">
            <a:off x="8209012" y="3575855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51B1FB-DB0C-DFDE-AA18-683CD181D7A8}"/>
              </a:ext>
            </a:extLst>
          </p:cNvPr>
          <p:cNvSpPr txBox="1"/>
          <p:nvPr/>
        </p:nvSpPr>
        <p:spPr>
          <a:xfrm>
            <a:off x="5661066" y="412353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885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</a:t>
            </a:r>
            <a:r>
              <a:rPr lang="en-US" dirty="0" err="1"/>
              <a:t>epipolar</a:t>
            </a:r>
            <a:r>
              <a:rPr lang="en-US" dirty="0"/>
              <a:t> 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D0F491-EB52-2061-D484-EB23C1EC3E9C}"/>
              </a:ext>
            </a:extLst>
          </p:cNvPr>
          <p:cNvCxnSpPr>
            <a:cxnSpLocks/>
          </p:cNvCxnSpPr>
          <p:nvPr/>
        </p:nvCxnSpPr>
        <p:spPr>
          <a:xfrm flipH="1" flipV="1">
            <a:off x="7736478" y="1731153"/>
            <a:ext cx="3293085" cy="366694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19DFE-92C9-B175-62E6-C2E1A5D7F168}"/>
              </a:ext>
            </a:extLst>
          </p:cNvPr>
          <p:cNvCxnSpPr>
            <a:cxnSpLocks/>
          </p:cNvCxnSpPr>
          <p:nvPr/>
        </p:nvCxnSpPr>
        <p:spPr>
          <a:xfrm flipH="1">
            <a:off x="5283640" y="1762844"/>
            <a:ext cx="3265405" cy="357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A5A2978-E00B-0B03-B5F0-D21C88EDCC8B}"/>
              </a:ext>
            </a:extLst>
          </p:cNvPr>
          <p:cNvSpPr/>
          <p:nvPr/>
        </p:nvSpPr>
        <p:spPr>
          <a:xfrm rot="5400000">
            <a:off x="4695272" y="3709898"/>
            <a:ext cx="2374069" cy="1716023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E239802E-73DE-6C9A-B94B-C37958164566}"/>
              </a:ext>
            </a:extLst>
          </p:cNvPr>
          <p:cNvSpPr/>
          <p:nvPr/>
        </p:nvSpPr>
        <p:spPr>
          <a:xfrm rot="16200000" flipH="1">
            <a:off x="9200597" y="3709898"/>
            <a:ext cx="2374069" cy="1716023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C7BC2-E6B8-2D60-BD1F-234C77064B56}"/>
              </a:ext>
            </a:extLst>
          </p:cNvPr>
          <p:cNvSpPr/>
          <p:nvPr/>
        </p:nvSpPr>
        <p:spPr>
          <a:xfrm>
            <a:off x="8048145" y="2120310"/>
            <a:ext cx="182880" cy="182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082C12-265B-D187-EE5C-44AC48D80303}"/>
              </a:ext>
            </a:extLst>
          </p:cNvPr>
          <p:cNvSpPr/>
          <p:nvPr/>
        </p:nvSpPr>
        <p:spPr>
          <a:xfrm>
            <a:off x="5160242" y="5209888"/>
            <a:ext cx="254953" cy="24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D3EA03-7005-BE88-A7B6-2B4041570E2C}"/>
              </a:ext>
            </a:extLst>
          </p:cNvPr>
          <p:cNvSpPr/>
          <p:nvPr/>
        </p:nvSpPr>
        <p:spPr>
          <a:xfrm>
            <a:off x="10902087" y="5276557"/>
            <a:ext cx="254953" cy="24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BF170D-3CA0-0A2A-783A-296F71542366}"/>
              </a:ext>
            </a:extLst>
          </p:cNvPr>
          <p:cNvSpPr/>
          <p:nvPr/>
        </p:nvSpPr>
        <p:spPr>
          <a:xfrm>
            <a:off x="7431790" y="280046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0B34E4-A2E9-5280-8D97-8FC16D3A658E}"/>
              </a:ext>
            </a:extLst>
          </p:cNvPr>
          <p:cNvCxnSpPr>
            <a:cxnSpLocks/>
          </p:cNvCxnSpPr>
          <p:nvPr/>
        </p:nvCxnSpPr>
        <p:spPr>
          <a:xfrm flipH="1" flipV="1">
            <a:off x="5322790" y="5336924"/>
            <a:ext cx="5707170" cy="3889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78A848-71E2-78D0-F222-5502A88EB5C2}"/>
              </a:ext>
            </a:extLst>
          </p:cNvPr>
          <p:cNvSpPr txBox="1"/>
          <p:nvPr/>
        </p:nvSpPr>
        <p:spPr>
          <a:xfrm>
            <a:off x="5806582" y="4351632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26C91-D10F-7415-02E4-097FC16D8930}"/>
              </a:ext>
            </a:extLst>
          </p:cNvPr>
          <p:cNvSpPr txBox="1"/>
          <p:nvPr/>
        </p:nvSpPr>
        <p:spPr>
          <a:xfrm>
            <a:off x="5952098" y="4579725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D6655-8A13-0A8A-539F-D7DA1D100159}"/>
              </a:ext>
            </a:extLst>
          </p:cNvPr>
          <p:cNvSpPr txBox="1"/>
          <p:nvPr/>
        </p:nvSpPr>
        <p:spPr>
          <a:xfrm>
            <a:off x="6354551" y="5152468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B868-825A-4B3A-8A39-20AAFF040C28}"/>
              </a:ext>
            </a:extLst>
          </p:cNvPr>
          <p:cNvSpPr txBox="1"/>
          <p:nvPr/>
        </p:nvSpPr>
        <p:spPr>
          <a:xfrm>
            <a:off x="9611659" y="5167733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C2A82-9896-BD89-E367-1ED4FA6D1E29}"/>
              </a:ext>
            </a:extLst>
          </p:cNvPr>
          <p:cNvSpPr txBox="1"/>
          <p:nvPr/>
        </p:nvSpPr>
        <p:spPr>
          <a:xfrm>
            <a:off x="10149126" y="4439483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21165-A0BF-C52D-B8B8-15EF865AA37E}"/>
              </a:ext>
            </a:extLst>
          </p:cNvPr>
          <p:cNvSpPr txBox="1"/>
          <p:nvPr/>
        </p:nvSpPr>
        <p:spPr>
          <a:xfrm flipH="1">
            <a:off x="7999799" y="1718569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9FBB7-465D-7B61-EA0C-77361E0ADE9C}"/>
              </a:ext>
            </a:extLst>
          </p:cNvPr>
          <p:cNvSpPr txBox="1"/>
          <p:nvPr/>
        </p:nvSpPr>
        <p:spPr>
          <a:xfrm flipH="1">
            <a:off x="7305556" y="2440483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7E7B6-54D3-981B-E9BA-AE69EC66C8FA}"/>
              </a:ext>
            </a:extLst>
          </p:cNvPr>
          <p:cNvSpPr txBox="1"/>
          <p:nvPr/>
        </p:nvSpPr>
        <p:spPr>
          <a:xfrm>
            <a:off x="9311736" y="1718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009F45-F0FB-CD82-5C4D-7F1A832267B2}"/>
              </a:ext>
            </a:extLst>
          </p:cNvPr>
          <p:cNvSpPr txBox="1"/>
          <p:nvPr/>
        </p:nvSpPr>
        <p:spPr>
          <a:xfrm>
            <a:off x="5022355" y="35543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C821FE-D14A-9D3E-D0C1-DB92F95DDC3E}"/>
              </a:ext>
            </a:extLst>
          </p:cNvPr>
          <p:cNvSpPr txBox="1"/>
          <p:nvPr/>
        </p:nvSpPr>
        <p:spPr>
          <a:xfrm>
            <a:off x="10928674" y="3511863"/>
            <a:ext cx="34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B8E684B6-B54B-7B11-2326-85EA2D610158}"/>
              </a:ext>
            </a:extLst>
          </p:cNvPr>
          <p:cNvSpPr txBox="1"/>
          <p:nvPr/>
        </p:nvSpPr>
        <p:spPr>
          <a:xfrm>
            <a:off x="776073" y="1007932"/>
            <a:ext cx="48722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800" dirty="0"/>
              <a:t>Draw the </a:t>
            </a:r>
            <a:r>
              <a:rPr lang="en-US" sz="2800" dirty="0" err="1"/>
              <a:t>epipolar</a:t>
            </a:r>
            <a:r>
              <a:rPr lang="en-US" sz="2800" dirty="0"/>
              <a:t> line on B corresponding to P</a:t>
            </a:r>
            <a:r>
              <a:rPr lang="en-US" sz="2800" baseline="-25000" dirty="0"/>
              <a:t>1,</a:t>
            </a:r>
            <a:r>
              <a:rPr lang="en-US" sz="2800" dirty="0"/>
              <a:t> P</a:t>
            </a:r>
            <a:r>
              <a:rPr lang="en-US" sz="2800" baseline="-25000" dirty="0"/>
              <a:t>2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>
                <a:solidFill>
                  <a:srgbClr val="202124"/>
                </a:solidFill>
                <a:latin typeface="Google Sans"/>
              </a:rPr>
              <a:t>Draw b</a:t>
            </a:r>
            <a:r>
              <a:rPr lang="en-US" sz="2800" baseline="-25000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 = P</a:t>
            </a:r>
            <a:r>
              <a:rPr lang="en-US" sz="2800" baseline="-25000" dirty="0">
                <a:solidFill>
                  <a:srgbClr val="202124"/>
                </a:solidFill>
                <a:latin typeface="Google Sans"/>
              </a:rPr>
              <a:t>2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800" i="0" dirty="0">
                <a:solidFill>
                  <a:srgbClr val="202124"/>
                </a:solidFill>
                <a:effectLst/>
                <a:latin typeface="Google Sans"/>
              </a:rPr>
              <a:t>↓ B</a:t>
            </a:r>
            <a:endParaRPr lang="en-US" sz="28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419200-BCA4-9619-0D13-221CBE16F7A6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3A1F2-8AA7-6959-6B1C-4C71662C289E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97B64-98CD-09BE-D0B3-3FEE85FF0918}"/>
              </a:ext>
            </a:extLst>
          </p:cNvPr>
          <p:cNvSpPr txBox="1"/>
          <p:nvPr/>
        </p:nvSpPr>
        <p:spPr>
          <a:xfrm>
            <a:off x="776074" y="5754944"/>
            <a:ext cx="366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</a:t>
            </a:r>
            <a:r>
              <a:rPr lang="en-US" dirty="0" err="1"/>
              <a:t>Epipolar</a:t>
            </a:r>
            <a:r>
              <a:rPr lang="en-US" dirty="0"/>
              <a:t> lines must go through the </a:t>
            </a:r>
            <a:r>
              <a:rPr lang="en-US" dirty="0" err="1"/>
              <a:t>epipole</a:t>
            </a:r>
            <a:r>
              <a:rPr lang="en-US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CEE94-7AF5-7FC7-9DE9-BA08C0F54076}"/>
              </a:ext>
            </a:extLst>
          </p:cNvPr>
          <p:cNvSpPr txBox="1"/>
          <p:nvPr/>
        </p:nvSpPr>
        <p:spPr>
          <a:xfrm>
            <a:off x="6263726" y="4421770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6F38A-A594-8192-61C0-8518019F02E9}"/>
              </a:ext>
            </a:extLst>
          </p:cNvPr>
          <p:cNvSpPr txBox="1"/>
          <p:nvPr/>
        </p:nvSpPr>
        <p:spPr>
          <a:xfrm flipH="1">
            <a:off x="10288090" y="4232538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0C1F2A-F90C-BCB6-1308-9145E70C7670}"/>
              </a:ext>
            </a:extLst>
          </p:cNvPr>
          <p:cNvCxnSpPr>
            <a:cxnSpLocks/>
          </p:cNvCxnSpPr>
          <p:nvPr/>
        </p:nvCxnSpPr>
        <p:spPr>
          <a:xfrm flipV="1">
            <a:off x="11532004" y="1202819"/>
            <a:ext cx="0" cy="37999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7DD06F-C4F9-522A-8550-7B2A4B3B0E81}"/>
              </a:ext>
            </a:extLst>
          </p:cNvPr>
          <p:cNvSpPr txBox="1"/>
          <p:nvPr/>
        </p:nvSpPr>
        <p:spPr>
          <a:xfrm>
            <a:off x="6330050" y="725260"/>
            <a:ext cx="499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You can either draw directly or drag this dotted line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21EB7F-1AEB-4B39-E9CE-B9A38B79A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6065" y="1171740"/>
            <a:ext cx="619708" cy="6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918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7060EF4-326D-4979-E967-4263F73CB840}"/>
              </a:ext>
            </a:extLst>
          </p:cNvPr>
          <p:cNvCxnSpPr>
            <a:cxnSpLocks/>
          </p:cNvCxnSpPr>
          <p:nvPr/>
        </p:nvCxnSpPr>
        <p:spPr>
          <a:xfrm flipH="1">
            <a:off x="5297530" y="2854908"/>
            <a:ext cx="4013809" cy="247651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567CD6B-77F4-2F72-54DB-72797F673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</a:t>
            </a:r>
            <a:r>
              <a:rPr lang="en-US" dirty="0" err="1"/>
              <a:t>epipolar</a:t>
            </a:r>
            <a:r>
              <a:rPr lang="en-US" dirty="0"/>
              <a:t> lines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8D0F491-EB52-2061-D484-EB23C1EC3E9C}"/>
              </a:ext>
            </a:extLst>
          </p:cNvPr>
          <p:cNvCxnSpPr>
            <a:cxnSpLocks/>
          </p:cNvCxnSpPr>
          <p:nvPr/>
        </p:nvCxnSpPr>
        <p:spPr>
          <a:xfrm flipH="1" flipV="1">
            <a:off x="7736478" y="1731153"/>
            <a:ext cx="3293085" cy="366694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C119DFE-92C9-B175-62E6-C2E1A5D7F168}"/>
              </a:ext>
            </a:extLst>
          </p:cNvPr>
          <p:cNvCxnSpPr>
            <a:cxnSpLocks/>
          </p:cNvCxnSpPr>
          <p:nvPr/>
        </p:nvCxnSpPr>
        <p:spPr>
          <a:xfrm flipH="1">
            <a:off x="5283640" y="1762844"/>
            <a:ext cx="3265405" cy="357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Parallelogram 8">
            <a:extLst>
              <a:ext uri="{FF2B5EF4-FFF2-40B4-BE49-F238E27FC236}">
                <a16:creationId xmlns:a16="http://schemas.microsoft.com/office/drawing/2014/main" id="{7A5A2978-E00B-0B03-B5F0-D21C88EDCC8B}"/>
              </a:ext>
            </a:extLst>
          </p:cNvPr>
          <p:cNvSpPr/>
          <p:nvPr/>
        </p:nvSpPr>
        <p:spPr>
          <a:xfrm rot="5400000">
            <a:off x="4695272" y="3709898"/>
            <a:ext cx="2374069" cy="1716023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E239802E-73DE-6C9A-B94B-C37958164566}"/>
              </a:ext>
            </a:extLst>
          </p:cNvPr>
          <p:cNvSpPr/>
          <p:nvPr/>
        </p:nvSpPr>
        <p:spPr>
          <a:xfrm rot="16200000" flipH="1">
            <a:off x="9200597" y="3709898"/>
            <a:ext cx="2374069" cy="1716023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C7BC2-E6B8-2D60-BD1F-234C77064B56}"/>
              </a:ext>
            </a:extLst>
          </p:cNvPr>
          <p:cNvSpPr/>
          <p:nvPr/>
        </p:nvSpPr>
        <p:spPr>
          <a:xfrm>
            <a:off x="8048145" y="2120310"/>
            <a:ext cx="182880" cy="1826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C082C12-265B-D187-EE5C-44AC48D80303}"/>
              </a:ext>
            </a:extLst>
          </p:cNvPr>
          <p:cNvSpPr/>
          <p:nvPr/>
        </p:nvSpPr>
        <p:spPr>
          <a:xfrm>
            <a:off x="5160242" y="5209888"/>
            <a:ext cx="254953" cy="24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AD3EA03-7005-BE88-A7B6-2B4041570E2C}"/>
              </a:ext>
            </a:extLst>
          </p:cNvPr>
          <p:cNvSpPr/>
          <p:nvPr/>
        </p:nvSpPr>
        <p:spPr>
          <a:xfrm>
            <a:off x="10902087" y="5276557"/>
            <a:ext cx="254953" cy="2430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FBF170D-3CA0-0A2A-783A-296F71542366}"/>
              </a:ext>
            </a:extLst>
          </p:cNvPr>
          <p:cNvSpPr/>
          <p:nvPr/>
        </p:nvSpPr>
        <p:spPr>
          <a:xfrm>
            <a:off x="7431790" y="280046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0B34E4-A2E9-5280-8D97-8FC16D3A658E}"/>
              </a:ext>
            </a:extLst>
          </p:cNvPr>
          <p:cNvCxnSpPr>
            <a:cxnSpLocks/>
          </p:cNvCxnSpPr>
          <p:nvPr/>
        </p:nvCxnSpPr>
        <p:spPr>
          <a:xfrm flipH="1" flipV="1">
            <a:off x="5322790" y="5336924"/>
            <a:ext cx="5707170" cy="3889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B78A848-71E2-78D0-F222-5502A88EB5C2}"/>
              </a:ext>
            </a:extLst>
          </p:cNvPr>
          <p:cNvSpPr txBox="1"/>
          <p:nvPr/>
        </p:nvSpPr>
        <p:spPr>
          <a:xfrm>
            <a:off x="5806582" y="4351632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26C91-D10F-7415-02E4-097FC16D8930}"/>
              </a:ext>
            </a:extLst>
          </p:cNvPr>
          <p:cNvSpPr txBox="1"/>
          <p:nvPr/>
        </p:nvSpPr>
        <p:spPr>
          <a:xfrm>
            <a:off x="5952098" y="4579725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D6655-8A13-0A8A-539F-D7DA1D100159}"/>
              </a:ext>
            </a:extLst>
          </p:cNvPr>
          <p:cNvSpPr txBox="1"/>
          <p:nvPr/>
        </p:nvSpPr>
        <p:spPr>
          <a:xfrm>
            <a:off x="6354551" y="5152468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54B868-825A-4B3A-8A39-20AAFF040C28}"/>
              </a:ext>
            </a:extLst>
          </p:cNvPr>
          <p:cNvSpPr txBox="1"/>
          <p:nvPr/>
        </p:nvSpPr>
        <p:spPr>
          <a:xfrm>
            <a:off x="9611659" y="5167733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C2A82-9896-BD89-E367-1ED4FA6D1E29}"/>
              </a:ext>
            </a:extLst>
          </p:cNvPr>
          <p:cNvSpPr txBox="1"/>
          <p:nvPr/>
        </p:nvSpPr>
        <p:spPr>
          <a:xfrm>
            <a:off x="10149126" y="4439483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321165-A0BF-C52D-B8B8-15EF865AA37E}"/>
              </a:ext>
            </a:extLst>
          </p:cNvPr>
          <p:cNvSpPr txBox="1"/>
          <p:nvPr/>
        </p:nvSpPr>
        <p:spPr>
          <a:xfrm flipH="1">
            <a:off x="7999799" y="1718569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29FBB7-465D-7B61-EA0C-77361E0ADE9C}"/>
              </a:ext>
            </a:extLst>
          </p:cNvPr>
          <p:cNvSpPr txBox="1"/>
          <p:nvPr/>
        </p:nvSpPr>
        <p:spPr>
          <a:xfrm flipH="1">
            <a:off x="7305556" y="2440483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B18D6A-D080-4345-5268-C48EBF903974}"/>
              </a:ext>
            </a:extLst>
          </p:cNvPr>
          <p:cNvSpPr txBox="1"/>
          <p:nvPr/>
        </p:nvSpPr>
        <p:spPr>
          <a:xfrm flipH="1">
            <a:off x="7620098" y="3316256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17E7B6-54D3-981B-E9BA-AE69EC66C8FA}"/>
              </a:ext>
            </a:extLst>
          </p:cNvPr>
          <p:cNvSpPr txBox="1"/>
          <p:nvPr/>
        </p:nvSpPr>
        <p:spPr>
          <a:xfrm>
            <a:off x="9311736" y="17185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009F45-F0FB-CD82-5C4D-7F1A832267B2}"/>
              </a:ext>
            </a:extLst>
          </p:cNvPr>
          <p:cNvSpPr txBox="1"/>
          <p:nvPr/>
        </p:nvSpPr>
        <p:spPr>
          <a:xfrm>
            <a:off x="5022355" y="35543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C821FE-D14A-9D3E-D0C1-DB92F95DDC3E}"/>
              </a:ext>
            </a:extLst>
          </p:cNvPr>
          <p:cNvSpPr txBox="1"/>
          <p:nvPr/>
        </p:nvSpPr>
        <p:spPr>
          <a:xfrm>
            <a:off x="10928674" y="3511863"/>
            <a:ext cx="34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B8E684B6-B54B-7B11-2326-85EA2D610158}"/>
              </a:ext>
            </a:extLst>
          </p:cNvPr>
          <p:cNvSpPr txBox="1"/>
          <p:nvPr/>
        </p:nvSpPr>
        <p:spPr>
          <a:xfrm>
            <a:off x="776073" y="1007932"/>
            <a:ext cx="5287767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that P</a:t>
            </a:r>
            <a:r>
              <a:rPr lang="en-US" sz="2800" baseline="-25000" dirty="0"/>
              <a:t>3</a:t>
            </a:r>
            <a:r>
              <a:rPr lang="en-US" sz="2800" dirty="0"/>
              <a:t> and P</a:t>
            </a:r>
            <a:r>
              <a:rPr lang="en-US" sz="2800" baseline="-25000" dirty="0"/>
              <a:t>4</a:t>
            </a:r>
            <a:r>
              <a:rPr lang="en-US" sz="2800" dirty="0"/>
              <a:t> are a plane “above” P</a:t>
            </a:r>
            <a:r>
              <a:rPr lang="en-US" sz="2800" baseline="-25000" dirty="0"/>
              <a:t>1</a:t>
            </a:r>
            <a:r>
              <a:rPr lang="en-US" sz="2800" dirty="0"/>
              <a:t> and P</a:t>
            </a:r>
            <a:r>
              <a:rPr lang="en-US" sz="2800" baseline="-25000" dirty="0"/>
              <a:t>2</a:t>
            </a:r>
          </a:p>
          <a:p>
            <a:endParaRPr lang="en-US" sz="2800" baseline="-25000" dirty="0"/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/>
              <a:t>Draw the </a:t>
            </a:r>
            <a:r>
              <a:rPr lang="en-US" sz="2800" dirty="0" err="1"/>
              <a:t>epipolar</a:t>
            </a:r>
            <a:r>
              <a:rPr lang="en-US" sz="2800" dirty="0"/>
              <a:t> line on B corresponding to P</a:t>
            </a:r>
            <a:r>
              <a:rPr lang="en-US" sz="2800" baseline="-25000" dirty="0"/>
              <a:t>3</a:t>
            </a:r>
            <a:r>
              <a:rPr lang="en-US" sz="2800" dirty="0"/>
              <a:t>, P</a:t>
            </a:r>
            <a:r>
              <a:rPr lang="en-US" sz="2800" baseline="-25000" dirty="0"/>
              <a:t>4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800" dirty="0">
                <a:solidFill>
                  <a:srgbClr val="202124"/>
                </a:solidFill>
                <a:latin typeface="Google Sans"/>
              </a:rPr>
              <a:t>Draw b</a:t>
            </a:r>
            <a:r>
              <a:rPr lang="en-US" sz="2800" baseline="-25000" dirty="0">
                <a:solidFill>
                  <a:srgbClr val="202124"/>
                </a:solidFill>
                <a:latin typeface="Google Sans"/>
              </a:rPr>
              <a:t>4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 = P</a:t>
            </a:r>
            <a:r>
              <a:rPr lang="en-US" sz="2800" baseline="-25000" dirty="0">
                <a:solidFill>
                  <a:srgbClr val="202124"/>
                </a:solidFill>
                <a:latin typeface="Google Sans"/>
              </a:rPr>
              <a:t>4</a:t>
            </a:r>
            <a:r>
              <a:rPr lang="en-US" sz="2800" dirty="0">
                <a:solidFill>
                  <a:srgbClr val="202124"/>
                </a:solidFill>
                <a:latin typeface="Google Sans"/>
              </a:rPr>
              <a:t> </a:t>
            </a:r>
            <a:r>
              <a:rPr lang="en-US" sz="2800" i="0" dirty="0">
                <a:solidFill>
                  <a:srgbClr val="202124"/>
                </a:solidFill>
                <a:effectLst/>
                <a:latin typeface="Google Sans"/>
              </a:rPr>
              <a:t>↓ B</a:t>
            </a:r>
            <a:endParaRPr lang="en-US" sz="2800" baseline="-25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3419200-BCA4-9619-0D13-221CBE16F7A6}"/>
              </a:ext>
            </a:extLst>
          </p:cNvPr>
          <p:cNvSpPr txBox="1"/>
          <p:nvPr/>
        </p:nvSpPr>
        <p:spPr>
          <a:xfrm>
            <a:off x="4776808" y="5173761"/>
            <a:ext cx="380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63A1F2-8AA7-6959-6B1C-4C71662C289E}"/>
              </a:ext>
            </a:extLst>
          </p:cNvPr>
          <p:cNvSpPr txBox="1"/>
          <p:nvPr/>
        </p:nvSpPr>
        <p:spPr>
          <a:xfrm>
            <a:off x="11157040" y="5286513"/>
            <a:ext cx="48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  <a:r>
              <a:rPr lang="en-US" baseline="-25000" dirty="0"/>
              <a:t>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F0A4FF-5F6F-F218-45F6-56A9844F0096}"/>
              </a:ext>
            </a:extLst>
          </p:cNvPr>
          <p:cNvSpPr/>
          <p:nvPr/>
        </p:nvSpPr>
        <p:spPr>
          <a:xfrm>
            <a:off x="7820160" y="3657031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DF817C-1C7A-020F-59DD-A483C3D9C881}"/>
              </a:ext>
            </a:extLst>
          </p:cNvPr>
          <p:cNvSpPr txBox="1"/>
          <p:nvPr/>
        </p:nvSpPr>
        <p:spPr>
          <a:xfrm flipH="1">
            <a:off x="7064903" y="3638952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97B64-98CD-09BE-D0B3-3FEE85FF0918}"/>
              </a:ext>
            </a:extLst>
          </p:cNvPr>
          <p:cNvSpPr txBox="1"/>
          <p:nvPr/>
        </p:nvSpPr>
        <p:spPr>
          <a:xfrm>
            <a:off x="776074" y="5754944"/>
            <a:ext cx="366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Hint: </a:t>
            </a:r>
            <a:r>
              <a:rPr lang="en-US" dirty="0" err="1"/>
              <a:t>Epipolar</a:t>
            </a:r>
            <a:r>
              <a:rPr lang="en-US" dirty="0"/>
              <a:t> lines must go through the </a:t>
            </a:r>
            <a:r>
              <a:rPr lang="en-US" dirty="0" err="1"/>
              <a:t>epipole</a:t>
            </a:r>
            <a:r>
              <a:rPr lang="en-US" dirty="0"/>
              <a:t>.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0450546-F592-CA4F-CC35-1CE7A703746F}"/>
              </a:ext>
            </a:extLst>
          </p:cNvPr>
          <p:cNvCxnSpPr>
            <a:cxnSpLocks/>
          </p:cNvCxnSpPr>
          <p:nvPr/>
        </p:nvCxnSpPr>
        <p:spPr>
          <a:xfrm flipH="1" flipV="1">
            <a:off x="6466711" y="2926855"/>
            <a:ext cx="4562852" cy="246576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1A1E1CA-EC3A-34A8-0167-520B29DC8B7E}"/>
              </a:ext>
            </a:extLst>
          </p:cNvPr>
          <p:cNvSpPr txBox="1"/>
          <p:nvPr/>
        </p:nvSpPr>
        <p:spPr>
          <a:xfrm>
            <a:off x="9535733" y="4486888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1290D5-92D0-16AB-86AB-768EC48C411A}"/>
              </a:ext>
            </a:extLst>
          </p:cNvPr>
          <p:cNvSpPr/>
          <p:nvPr/>
        </p:nvSpPr>
        <p:spPr>
          <a:xfrm>
            <a:off x="7202491" y="4001726"/>
            <a:ext cx="182880" cy="1828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CEE94-7AF5-7FC7-9DE9-BA08C0F54076}"/>
              </a:ext>
            </a:extLst>
          </p:cNvPr>
          <p:cNvSpPr txBox="1"/>
          <p:nvPr/>
        </p:nvSpPr>
        <p:spPr>
          <a:xfrm>
            <a:off x="6263726" y="4421770"/>
            <a:ext cx="40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6F38A-A594-8192-61C0-8518019F02E9}"/>
              </a:ext>
            </a:extLst>
          </p:cNvPr>
          <p:cNvSpPr txBox="1"/>
          <p:nvPr/>
        </p:nvSpPr>
        <p:spPr>
          <a:xfrm flipH="1">
            <a:off x="10288090" y="4232538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5AE393-B3A5-38C2-FA72-0015E48CCCE3}"/>
              </a:ext>
            </a:extLst>
          </p:cNvPr>
          <p:cNvSpPr txBox="1"/>
          <p:nvPr/>
        </p:nvSpPr>
        <p:spPr>
          <a:xfrm flipH="1">
            <a:off x="9702972" y="4327398"/>
            <a:ext cx="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0C1F2A-F90C-BCB6-1308-9145E70C7670}"/>
              </a:ext>
            </a:extLst>
          </p:cNvPr>
          <p:cNvCxnSpPr>
            <a:cxnSpLocks/>
          </p:cNvCxnSpPr>
          <p:nvPr/>
        </p:nvCxnSpPr>
        <p:spPr>
          <a:xfrm flipV="1">
            <a:off x="11532004" y="1202819"/>
            <a:ext cx="0" cy="3799998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A186B39-9738-6B43-DBBA-D03FF269E163}"/>
              </a:ext>
            </a:extLst>
          </p:cNvPr>
          <p:cNvSpPr txBox="1"/>
          <p:nvPr/>
        </p:nvSpPr>
        <p:spPr>
          <a:xfrm>
            <a:off x="6330050" y="725260"/>
            <a:ext cx="499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You can either draw directly or drag this dotted line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7FDE561B-210B-1FB0-336C-12F938BBF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6065" y="1171740"/>
            <a:ext cx="619708" cy="6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052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30A2-B2AC-5E5B-7A26-6AE1189A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Translation </a:t>
            </a:r>
            <a:r>
              <a:rPr lang="en-US" dirty="0">
                <a:sym typeface="Wingdings" pitchFamily="2" charset="2"/>
              </a:rPr>
              <a:t> Cross-product Matrix</a:t>
            </a:r>
            <a:endParaRPr lang="en-US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01FDFA2-6751-4DC0-83F3-4DABAEEA21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510114"/>
              </p:ext>
            </p:extLst>
          </p:nvPr>
        </p:nvGraphicFramePr>
        <p:xfrm>
          <a:off x="1884208" y="3167475"/>
          <a:ext cx="2226210" cy="217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7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2420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-t</a:t>
                      </a:r>
                      <a:r>
                        <a:rPr lang="en-US" sz="2800" baseline="-25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r>
                        <a:rPr lang="en-US" sz="2800" baseline="-25000" dirty="0"/>
                        <a:t>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r>
                        <a:rPr lang="en-US" sz="2800" baseline="-25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-t</a:t>
                      </a:r>
                      <a:r>
                        <a:rPr lang="en-US" sz="2800" baseline="-250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-t</a:t>
                      </a:r>
                      <a:r>
                        <a:rPr lang="en-US" sz="2400" baseline="-25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</a:t>
                      </a:r>
                      <a:r>
                        <a:rPr lang="en-US" sz="2800" baseline="-25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EA495C42-D3C6-4595-C7A7-4184A0FD8650}"/>
              </a:ext>
            </a:extLst>
          </p:cNvPr>
          <p:cNvSpPr txBox="1"/>
          <p:nvPr/>
        </p:nvSpPr>
        <p:spPr>
          <a:xfrm>
            <a:off x="924454" y="3856092"/>
            <a:ext cx="10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Tx =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79554FE-7240-E7AB-1C0D-8E986759B6AF}"/>
              </a:ext>
            </a:extLst>
          </p:cNvPr>
          <p:cNvSpPr txBox="1"/>
          <p:nvPr/>
        </p:nvSpPr>
        <p:spPr>
          <a:xfrm>
            <a:off x="705177" y="1520931"/>
            <a:ext cx="407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 = [ t</a:t>
            </a:r>
            <a:r>
              <a:rPr lang="en-US" sz="3200" baseline="-25000" dirty="0"/>
              <a:t>x</a:t>
            </a:r>
            <a:r>
              <a:rPr lang="en-US" sz="3200" dirty="0"/>
              <a:t>, t</a:t>
            </a:r>
            <a:r>
              <a:rPr lang="en-US" sz="3200" baseline="-25000" dirty="0"/>
              <a:t>y</a:t>
            </a:r>
            <a:r>
              <a:rPr lang="en-US" sz="3200" dirty="0"/>
              <a:t>, t</a:t>
            </a:r>
            <a:r>
              <a:rPr lang="en-US" sz="3200" baseline="-25000" dirty="0"/>
              <a:t>z</a:t>
            </a:r>
            <a:r>
              <a:rPr lang="en-US" sz="3200" dirty="0"/>
              <a:t> ]</a:t>
            </a:r>
          </a:p>
        </p:txBody>
      </p:sp>
      <p:graphicFrame>
        <p:nvGraphicFramePr>
          <p:cNvPr id="82" name="Table 81">
            <a:extLst>
              <a:ext uri="{FF2B5EF4-FFF2-40B4-BE49-F238E27FC236}">
                <a16:creationId xmlns:a16="http://schemas.microsoft.com/office/drawing/2014/main" id="{7CF7D9CC-B118-8293-56A3-4B2AE0945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67653"/>
              </p:ext>
            </p:extLst>
          </p:nvPr>
        </p:nvGraphicFramePr>
        <p:xfrm>
          <a:off x="5715229" y="3167475"/>
          <a:ext cx="2226210" cy="217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7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2420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C51338CE-9CFE-BEE6-EA46-BEEC8A7AF10D}"/>
              </a:ext>
            </a:extLst>
          </p:cNvPr>
          <p:cNvSpPr txBox="1"/>
          <p:nvPr/>
        </p:nvSpPr>
        <p:spPr>
          <a:xfrm>
            <a:off x="4692411" y="3859098"/>
            <a:ext cx="10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Tx =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1C9EA14-3A5D-99DF-59AD-6D17C474CEF6}"/>
              </a:ext>
            </a:extLst>
          </p:cNvPr>
          <p:cNvSpPr txBox="1"/>
          <p:nvPr/>
        </p:nvSpPr>
        <p:spPr>
          <a:xfrm>
            <a:off x="4536198" y="1520931"/>
            <a:ext cx="407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 = [ 2, 3, -1 ]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F9DF9A-F53F-88EA-4116-91DA1C2AB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311667"/>
              </p:ext>
            </p:extLst>
          </p:nvPr>
        </p:nvGraphicFramePr>
        <p:xfrm>
          <a:off x="9367159" y="3164469"/>
          <a:ext cx="2226210" cy="217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07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74207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724200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724200">
                <a:tc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BAACA8-C7AC-A6A0-C38E-E76C42CDD590}"/>
              </a:ext>
            </a:extLst>
          </p:cNvPr>
          <p:cNvSpPr txBox="1"/>
          <p:nvPr/>
        </p:nvSpPr>
        <p:spPr>
          <a:xfrm>
            <a:off x="8344341" y="3856092"/>
            <a:ext cx="1041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Tx =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746569-FC97-6A3B-5704-C4E3110CC937}"/>
              </a:ext>
            </a:extLst>
          </p:cNvPr>
          <p:cNvSpPr txBox="1"/>
          <p:nvPr/>
        </p:nvSpPr>
        <p:spPr>
          <a:xfrm>
            <a:off x="8188128" y="1517925"/>
            <a:ext cx="40770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 = [ 5, -2, 4 ]</a:t>
            </a:r>
          </a:p>
        </p:txBody>
      </p:sp>
    </p:spTree>
    <p:extLst>
      <p:ext uri="{BB962C8B-B14F-4D97-AF65-F5344CB8AC3E}">
        <p14:creationId xmlns:p14="http://schemas.microsoft.com/office/powerpoint/2010/main" val="902879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EC6B-8EFC-8E98-D82E-DF36266E6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Derive [Tx] and [R]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8990F8-40C4-BBE9-8133-60F070EA9F25}"/>
              </a:ext>
            </a:extLst>
          </p:cNvPr>
          <p:cNvCxnSpPr>
            <a:cxnSpLocks/>
          </p:cNvCxnSpPr>
          <p:nvPr/>
        </p:nvCxnSpPr>
        <p:spPr>
          <a:xfrm flipH="1" flipV="1">
            <a:off x="5539793" y="717322"/>
            <a:ext cx="2810585" cy="29515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6BE4B1-B51C-833B-CEA6-CE6A2100D718}"/>
              </a:ext>
            </a:extLst>
          </p:cNvPr>
          <p:cNvCxnSpPr>
            <a:cxnSpLocks/>
          </p:cNvCxnSpPr>
          <p:nvPr/>
        </p:nvCxnSpPr>
        <p:spPr>
          <a:xfrm flipH="1">
            <a:off x="3675218" y="740120"/>
            <a:ext cx="2482264" cy="25725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7B12D4-857C-69D7-FE09-CC8B1722D647}"/>
              </a:ext>
            </a:extLst>
          </p:cNvPr>
          <p:cNvCxnSpPr>
            <a:cxnSpLocks/>
          </p:cNvCxnSpPr>
          <p:nvPr/>
        </p:nvCxnSpPr>
        <p:spPr>
          <a:xfrm flipH="1">
            <a:off x="3692185" y="1299209"/>
            <a:ext cx="3285480" cy="201204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A8A71A3-27F6-345A-11CD-889D11468006}"/>
              </a:ext>
            </a:extLst>
          </p:cNvPr>
          <p:cNvSpPr/>
          <p:nvPr/>
        </p:nvSpPr>
        <p:spPr>
          <a:xfrm rot="5400000">
            <a:off x="3276374" y="2105801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4E8F3ED3-B5DF-F5CF-08FA-3814D0A017B5}"/>
              </a:ext>
            </a:extLst>
          </p:cNvPr>
          <p:cNvSpPr/>
          <p:nvPr/>
        </p:nvSpPr>
        <p:spPr>
          <a:xfrm rot="16200000" flipH="1">
            <a:off x="6701189" y="2105801"/>
            <a:ext cx="1707865" cy="1304470"/>
          </a:xfrm>
          <a:prstGeom prst="parallelogram">
            <a:avLst>
              <a:gd name="adj" fmla="val 7165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904B87-4D14-CA29-CD6A-6B2C80731F8F}"/>
              </a:ext>
            </a:extLst>
          </p:cNvPr>
          <p:cNvSpPr/>
          <p:nvPr/>
        </p:nvSpPr>
        <p:spPr>
          <a:xfrm>
            <a:off x="5776713" y="997275"/>
            <a:ext cx="139020" cy="1313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8FC384-D60C-73FB-111A-9E849663234F}"/>
              </a:ext>
            </a:extLst>
          </p:cNvPr>
          <p:cNvSpPr/>
          <p:nvPr/>
        </p:nvSpPr>
        <p:spPr>
          <a:xfrm>
            <a:off x="3581415" y="3219864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D2FDE-9DDA-A909-D3F9-FEFB649A63BB}"/>
              </a:ext>
            </a:extLst>
          </p:cNvPr>
          <p:cNvSpPr/>
          <p:nvPr/>
        </p:nvSpPr>
        <p:spPr>
          <a:xfrm>
            <a:off x="7946195" y="3267825"/>
            <a:ext cx="193808" cy="1748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EDBF26-DF3A-8FB4-2C94-D2942D140676}"/>
              </a:ext>
            </a:extLst>
          </p:cNvPr>
          <p:cNvSpPr/>
          <p:nvPr/>
        </p:nvSpPr>
        <p:spPr>
          <a:xfrm>
            <a:off x="6344276" y="1590862"/>
            <a:ext cx="139020" cy="13156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34AAA-97B8-3FDA-F56B-D56B29C58BFD}"/>
              </a:ext>
            </a:extLst>
          </p:cNvPr>
          <p:cNvCxnSpPr>
            <a:cxnSpLocks/>
          </p:cNvCxnSpPr>
          <p:nvPr/>
        </p:nvCxnSpPr>
        <p:spPr>
          <a:xfrm flipH="1" flipV="1">
            <a:off x="3704979" y="3311252"/>
            <a:ext cx="4338421" cy="2797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8425E5-577F-3E35-964D-6045A61C4603}"/>
              </a:ext>
            </a:extLst>
          </p:cNvPr>
          <p:cNvSpPr txBox="1"/>
          <p:nvPr/>
        </p:nvSpPr>
        <p:spPr>
          <a:xfrm>
            <a:off x="4022900" y="2546822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5F2FBA-977C-D137-37C2-6E58C2F0C5C2}"/>
              </a:ext>
            </a:extLst>
          </p:cNvPr>
          <p:cNvSpPr txBox="1"/>
          <p:nvPr/>
        </p:nvSpPr>
        <p:spPr>
          <a:xfrm>
            <a:off x="7373816" y="2665648"/>
            <a:ext cx="308003" cy="2656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ource Sans Pro" panose="020B0503030403020204" pitchFamily="34" charset="0"/>
              </a:rPr>
              <a:t>⦻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30798-F106-3304-828E-F76D0AD8A127}"/>
              </a:ext>
            </a:extLst>
          </p:cNvPr>
          <p:cNvSpPr txBox="1"/>
          <p:nvPr/>
        </p:nvSpPr>
        <p:spPr>
          <a:xfrm>
            <a:off x="6737257" y="708269"/>
            <a:ext cx="140427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80BF7C-6639-2306-FE06-6DCE8113CF5D}"/>
              </a:ext>
            </a:extLst>
          </p:cNvPr>
          <p:cNvSpPr txBox="1"/>
          <p:nvPr/>
        </p:nvSpPr>
        <p:spPr>
          <a:xfrm>
            <a:off x="3476597" y="2028890"/>
            <a:ext cx="241518" cy="265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4B5589-0D0A-CDEE-4890-8C9477863F4A}"/>
              </a:ext>
            </a:extLst>
          </p:cNvPr>
          <p:cNvSpPr txBox="1"/>
          <p:nvPr/>
        </p:nvSpPr>
        <p:spPr>
          <a:xfrm>
            <a:off x="7966405" y="1998334"/>
            <a:ext cx="260152" cy="265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64A261A-544B-E580-0D3C-080EACDA8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495258"/>
              </p:ext>
            </p:extLst>
          </p:nvPr>
        </p:nvGraphicFramePr>
        <p:xfrm>
          <a:off x="2795237" y="4537252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3D48F504-52EB-346C-42AD-A8AAD167F779}"/>
              </a:ext>
            </a:extLst>
          </p:cNvPr>
          <p:cNvSpPr txBox="1"/>
          <p:nvPr/>
        </p:nvSpPr>
        <p:spPr>
          <a:xfrm flipH="1">
            <a:off x="4891614" y="3391967"/>
            <a:ext cx="1965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aseline="30000" dirty="0" err="1"/>
              <a:t>left</a:t>
            </a:r>
            <a:r>
              <a:rPr lang="en-US" sz="2400" dirty="0" err="1"/>
              <a:t>T</a:t>
            </a:r>
            <a:r>
              <a:rPr lang="en-US" sz="2400" dirty="0"/>
              <a:t>=[2, 3, -1]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07BD474-0D73-ED3B-687B-ABC3E029C706}"/>
              </a:ext>
            </a:extLst>
          </p:cNvPr>
          <p:cNvGraphicFramePr>
            <a:graphicFrameLocks noGrp="1"/>
          </p:cNvGraphicFramePr>
          <p:nvPr/>
        </p:nvGraphicFramePr>
        <p:xfrm>
          <a:off x="6537945" y="4537252"/>
          <a:ext cx="19202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77503188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724413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9625138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7101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24769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475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763A6D37-BEE7-291E-6939-5DD0ED4B9795}"/>
              </a:ext>
            </a:extLst>
          </p:cNvPr>
          <p:cNvSpPr txBox="1"/>
          <p:nvPr/>
        </p:nvSpPr>
        <p:spPr>
          <a:xfrm>
            <a:off x="1527600" y="4888560"/>
            <a:ext cx="13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err="1"/>
              <a:t>Left</a:t>
            </a:r>
            <a:r>
              <a:rPr lang="en-US" sz="3200" dirty="0" err="1"/>
              <a:t>Tx</a:t>
            </a:r>
            <a:r>
              <a:rPr lang="en-US" sz="3200" dirty="0"/>
              <a:t> =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5B4B03-A5B2-7391-63B4-4C70DBC86C1C}"/>
              </a:ext>
            </a:extLst>
          </p:cNvPr>
          <p:cNvSpPr txBox="1"/>
          <p:nvPr/>
        </p:nvSpPr>
        <p:spPr>
          <a:xfrm>
            <a:off x="5316242" y="4894647"/>
            <a:ext cx="1368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aseline="30000" dirty="0" err="1"/>
              <a:t>Left</a:t>
            </a:r>
            <a:r>
              <a:rPr lang="en-US" sz="3200" dirty="0" err="1"/>
              <a:t>R</a:t>
            </a:r>
            <a:r>
              <a:rPr lang="en-US" sz="3200" dirty="0"/>
              <a:t> =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7B07BC3-7E94-FC87-284C-D0B3A010010E}"/>
              </a:ext>
            </a:extLst>
          </p:cNvPr>
          <p:cNvSpPr txBox="1"/>
          <p:nvPr/>
        </p:nvSpPr>
        <p:spPr>
          <a:xfrm>
            <a:off x="8593155" y="3523776"/>
            <a:ext cx="2640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Camera </a:t>
            </a:r>
            <a:r>
              <a:rPr lang="en-US" dirty="0"/>
              <a:t>Rotates </a:t>
            </a:r>
            <a:r>
              <a:rPr lang="en-US" sz="1800" dirty="0"/>
              <a:t>90</a:t>
            </a:r>
            <a:r>
              <a:rPr lang="en-US" sz="1800" baseline="30000" dirty="0"/>
              <a:t>o </a:t>
            </a:r>
            <a:r>
              <a:rPr lang="en-US" sz="1800" dirty="0"/>
              <a:t>(X-&gt;Z)</a:t>
            </a:r>
          </a:p>
        </p:txBody>
      </p:sp>
    </p:spTree>
    <p:extLst>
      <p:ext uri="{BB962C8B-B14F-4D97-AF65-F5344CB8AC3E}">
        <p14:creationId xmlns:p14="http://schemas.microsoft.com/office/powerpoint/2010/main" val="26608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1257</Words>
  <Application>Microsoft Office PowerPoint</Application>
  <PresentationFormat>Widescreen</PresentationFormat>
  <Paragraphs>466</Paragraphs>
  <Slides>21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Apply the intrinsic matrix</vt:lpstr>
      <vt:lpstr>Apply the intrinsic matrix</vt:lpstr>
      <vt:lpstr>Apply the intrinsic matrix</vt:lpstr>
      <vt:lpstr>Projections on virtual image planes</vt:lpstr>
      <vt:lpstr>Draw epipolar lines</vt:lpstr>
      <vt:lpstr>Draw epipolar lines</vt:lpstr>
      <vt:lpstr>Translation  Cross-product Matrix</vt:lpstr>
      <vt:lpstr>Derive [Tx] and [R]</vt:lpstr>
      <vt:lpstr>Epipolar Constraint leftP1  rightP2 </vt:lpstr>
      <vt:lpstr>Epipolar Constraint leftP1  rightP2 </vt:lpstr>
      <vt:lpstr>Calculate the Essential Matrix (E)</vt:lpstr>
      <vt:lpstr>Calculate the Essential Matrix (E)</vt:lpstr>
      <vt:lpstr>Derive MI and MI-1</vt:lpstr>
      <vt:lpstr>Infer Sx and Sy and Derive MI-1</vt:lpstr>
      <vt:lpstr>Calculate the Fundamental Matrix (F)</vt:lpstr>
      <vt:lpstr>Calculate the Fundamental Matrix (F)</vt:lpstr>
      <vt:lpstr>Epipolar Line</vt:lpstr>
      <vt:lpstr>Epipolar Line</vt:lpstr>
      <vt:lpstr>Estimate F’s parameter</vt:lpstr>
      <vt:lpstr>Estimate F’s parameters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 Yeh</cp:lastModifiedBy>
  <cp:revision>4</cp:revision>
  <dcterms:created xsi:type="dcterms:W3CDTF">2023-09-26T16:58:49Z</dcterms:created>
  <dcterms:modified xsi:type="dcterms:W3CDTF">2024-03-20T22:35:50Z</dcterms:modified>
</cp:coreProperties>
</file>