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3"/>
  </p:notesMasterIdLst>
  <p:sldIdLst>
    <p:sldId id="454" r:id="rId2"/>
    <p:sldId id="713" r:id="rId3"/>
    <p:sldId id="712" r:id="rId4"/>
    <p:sldId id="722" r:id="rId5"/>
    <p:sldId id="816" r:id="rId6"/>
    <p:sldId id="814" r:id="rId7"/>
    <p:sldId id="815" r:id="rId8"/>
    <p:sldId id="723" r:id="rId9"/>
    <p:sldId id="813" r:id="rId10"/>
    <p:sldId id="812" r:id="rId11"/>
    <p:sldId id="811" r:id="rId12"/>
    <p:sldId id="805" r:id="rId13"/>
    <p:sldId id="817" r:id="rId14"/>
    <p:sldId id="819" r:id="rId15"/>
    <p:sldId id="821" r:id="rId16"/>
    <p:sldId id="822" r:id="rId17"/>
    <p:sldId id="818" r:id="rId18"/>
    <p:sldId id="820" r:id="rId19"/>
    <p:sldId id="720" r:id="rId20"/>
    <p:sldId id="798" r:id="rId21"/>
    <p:sldId id="80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2E"/>
    <a:srgbClr val="4472C4"/>
    <a:srgbClr val="00468B"/>
    <a:srgbClr val="035E2F"/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C4DDA4-857D-3941-99A8-F58D25F1EC83}" v="1003" dt="2024-04-03T23:09:21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98"/>
    <p:restoredTop sz="96667"/>
  </p:normalViewPr>
  <p:slideViewPr>
    <p:cSldViewPr snapToGrid="0">
      <p:cViewPr varScale="1">
        <p:scale>
          <a:sx n="129" d="100"/>
          <a:sy n="129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CE9EA-6847-E244-BACC-4F260BB27CA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86197-4258-9B42-8FF9-9E832230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00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63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18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0E15-F972-82E8-F4E8-7E525966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5211-70B1-6B27-E254-6E067D70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4687-A232-CC49-4411-E57E71E0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1957-68D6-2253-F48B-8B3E70ED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16CA0-E944-5E4A-A237-ECD29B65D234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versity of Colorado Boulder Logo [CU Boulder | 01] - PNG Logo Vector  Downloads (SVG, EPS)">
            <a:extLst>
              <a:ext uri="{FF2B5EF4-FFF2-40B4-BE49-F238E27FC236}">
                <a16:creationId xmlns:a16="http://schemas.microsoft.com/office/drawing/2014/main" id="{0BADDC15-5CD0-68C0-3CB8-534D0EFF9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575" y="4562475"/>
            <a:ext cx="4709425" cy="294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1C11F-ABFD-4FA8-8326-90FA2CC7E591}"/>
              </a:ext>
            </a:extLst>
          </p:cNvPr>
          <p:cNvSpPr txBox="1"/>
          <p:nvPr userDrawn="1"/>
        </p:nvSpPr>
        <p:spPr>
          <a:xfrm>
            <a:off x="831850" y="4816336"/>
            <a:ext cx="4148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CSCI 5722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72349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y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120DE9-801A-E370-14F3-8E3556CF9ED2}"/>
              </a:ext>
            </a:extLst>
          </p:cNvPr>
          <p:cNvSpPr/>
          <p:nvPr userDrawn="1"/>
        </p:nvSpPr>
        <p:spPr>
          <a:xfrm>
            <a:off x="911384" y="471825"/>
            <a:ext cx="578429" cy="356261"/>
          </a:xfrm>
          <a:prstGeom prst="rect">
            <a:avLst/>
          </a:prstGeom>
          <a:solidFill>
            <a:srgbClr val="035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19EA2A-B56C-896D-B915-DEF8E1C5D392}"/>
              </a:ext>
            </a:extLst>
          </p:cNvPr>
          <p:cNvSpPr/>
          <p:nvPr userDrawn="1"/>
        </p:nvSpPr>
        <p:spPr>
          <a:xfrm>
            <a:off x="1095742" y="535655"/>
            <a:ext cx="228600" cy="228600"/>
          </a:xfrm>
          <a:prstGeom prst="ellipse">
            <a:avLst/>
          </a:prstGeom>
          <a:solidFill>
            <a:srgbClr val="035E2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908431-8FDB-E783-BB28-235516F35732}"/>
              </a:ext>
            </a:extLst>
          </p:cNvPr>
          <p:cNvSpPr/>
          <p:nvPr userDrawn="1"/>
        </p:nvSpPr>
        <p:spPr>
          <a:xfrm>
            <a:off x="586537" y="495471"/>
            <a:ext cx="249543" cy="22710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DC40B0-2608-8517-5369-C7383DD0DF4F}"/>
              </a:ext>
            </a:extLst>
          </p:cNvPr>
          <p:cNvSpPr/>
          <p:nvPr userDrawn="1"/>
        </p:nvSpPr>
        <p:spPr>
          <a:xfrm>
            <a:off x="911384" y="471825"/>
            <a:ext cx="578429" cy="356261"/>
          </a:xfrm>
          <a:prstGeom prst="rect">
            <a:avLst/>
          </a:prstGeom>
          <a:solidFill>
            <a:srgbClr val="035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FECCD4-3459-7B98-AF5E-3DAA127223B5}"/>
              </a:ext>
            </a:extLst>
          </p:cNvPr>
          <p:cNvSpPr/>
          <p:nvPr userDrawn="1"/>
        </p:nvSpPr>
        <p:spPr>
          <a:xfrm>
            <a:off x="1095742" y="535655"/>
            <a:ext cx="228600" cy="228600"/>
          </a:xfrm>
          <a:prstGeom prst="ellipse">
            <a:avLst/>
          </a:prstGeom>
          <a:solidFill>
            <a:srgbClr val="035E2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DDEE530D-35D4-A7EE-FDAF-FA989C3A43A7}"/>
              </a:ext>
            </a:extLst>
          </p:cNvPr>
          <p:cNvSpPr txBox="1">
            <a:spLocks/>
          </p:cNvSpPr>
          <p:nvPr userDrawn="1"/>
        </p:nvSpPr>
        <p:spPr>
          <a:xfrm>
            <a:off x="-19319" y="430148"/>
            <a:ext cx="674073" cy="409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A06268-2AE6-FB42-9F12-F72ABBA9F728}" type="slidenum">
              <a:rPr lang="en-US" sz="2000" smtClean="0"/>
              <a:pPr algn="r"/>
              <a:t>‹#›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72390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3A5D6A-F571-34F6-9CFC-2C5CD8EF2DB0}"/>
              </a:ext>
            </a:extLst>
          </p:cNvPr>
          <p:cNvGrpSpPr/>
          <p:nvPr userDrawn="1"/>
        </p:nvGrpSpPr>
        <p:grpSpPr>
          <a:xfrm>
            <a:off x="911384" y="479384"/>
            <a:ext cx="578429" cy="356261"/>
            <a:chOff x="11300111" y="347154"/>
            <a:chExt cx="578429" cy="3562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D28DFB-0D66-0C3A-62FA-CEDB84E28FC7}"/>
                </a:ext>
              </a:extLst>
            </p:cNvPr>
            <p:cNvSpPr/>
            <p:nvPr/>
          </p:nvSpPr>
          <p:spPr>
            <a:xfrm>
              <a:off x="11300111" y="347154"/>
              <a:ext cx="578429" cy="356261"/>
            </a:xfrm>
            <a:prstGeom prst="rect">
              <a:avLst/>
            </a:prstGeom>
            <a:solidFill>
              <a:srgbClr val="00468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20FE82-3326-496F-7377-D2366F2E44F8}"/>
                </a:ext>
              </a:extLst>
            </p:cNvPr>
            <p:cNvSpPr/>
            <p:nvPr/>
          </p:nvSpPr>
          <p:spPr>
            <a:xfrm>
              <a:off x="11492771" y="420070"/>
              <a:ext cx="193108" cy="193305"/>
            </a:xfrm>
            <a:prstGeom prst="rect">
              <a:avLst/>
            </a:prstGeom>
            <a:solidFill>
              <a:srgbClr val="00468B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7B469A-4C27-874B-8FFE-D3913E580B1C}"/>
              </a:ext>
            </a:extLst>
          </p:cNvPr>
          <p:cNvSpPr/>
          <p:nvPr userDrawn="1"/>
        </p:nvSpPr>
        <p:spPr>
          <a:xfrm>
            <a:off x="586537" y="495471"/>
            <a:ext cx="249543" cy="22710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7D7A9476-FE2B-3824-B43D-F63D0191A274}"/>
              </a:ext>
            </a:extLst>
          </p:cNvPr>
          <p:cNvSpPr txBox="1">
            <a:spLocks/>
          </p:cNvSpPr>
          <p:nvPr userDrawn="1"/>
        </p:nvSpPr>
        <p:spPr>
          <a:xfrm>
            <a:off x="-19319" y="430148"/>
            <a:ext cx="674073" cy="409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A06268-2AE6-FB42-9F12-F72ABBA9F728}" type="slidenum">
              <a:rPr lang="en-US" sz="2000" smtClean="0"/>
              <a:pPr algn="r"/>
              <a:t>‹#›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629065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icu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7E703-5296-3B16-85AA-C3B987BDA2EA}"/>
              </a:ext>
            </a:extLst>
          </p:cNvPr>
          <p:cNvSpPr/>
          <p:nvPr userDrawn="1"/>
        </p:nvSpPr>
        <p:spPr>
          <a:xfrm>
            <a:off x="901171" y="474316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59EA3FA-12D0-5A17-98BD-EDD4359CF94B}"/>
              </a:ext>
            </a:extLst>
          </p:cNvPr>
          <p:cNvSpPr/>
          <p:nvPr userDrawn="1"/>
        </p:nvSpPr>
        <p:spPr>
          <a:xfrm>
            <a:off x="1079920" y="529970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DE8965-414F-79E7-3E4D-70CD5AF71E91}"/>
              </a:ext>
            </a:extLst>
          </p:cNvPr>
          <p:cNvSpPr/>
          <p:nvPr userDrawn="1"/>
        </p:nvSpPr>
        <p:spPr>
          <a:xfrm>
            <a:off x="586537" y="495471"/>
            <a:ext cx="249543" cy="22710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9BAB69F4-CFC1-09D1-EC4D-CCA2E7D9507D}"/>
              </a:ext>
            </a:extLst>
          </p:cNvPr>
          <p:cNvSpPr txBox="1">
            <a:spLocks/>
          </p:cNvSpPr>
          <p:nvPr userDrawn="1"/>
        </p:nvSpPr>
        <p:spPr>
          <a:xfrm>
            <a:off x="-19319" y="430148"/>
            <a:ext cx="674073" cy="409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A06268-2AE6-FB42-9F12-F72ABBA9F728}" type="slidenum">
              <a:rPr lang="en-US" sz="2000" smtClean="0"/>
              <a:pPr algn="r"/>
              <a:t>‹#›</a:t>
            </a:fld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3373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C229-6020-5906-6DD4-D1FC1A86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50AE0-1891-C532-5C1B-A8AFE7EE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11ADE-BFFC-BE59-C34B-AE378BB7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11156-CAF4-B7D7-0688-24B54EDC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7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26EC89-B7E1-6BD9-A38D-52C05296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566"/>
            <a:ext cx="10515600" cy="5094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02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8" r:id="rId3"/>
    <p:sldLayoutId id="2147483679" r:id="rId4"/>
    <p:sldLayoutId id="2147483673" r:id="rId5"/>
    <p:sldLayoutId id="2147483674" r:id="rId6"/>
    <p:sldLayoutId id="2147483675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D732F2-662B-8AEF-9FA3-9983BFA5B85E}"/>
              </a:ext>
            </a:extLst>
          </p:cNvPr>
          <p:cNvGraphicFramePr>
            <a:graphicFrameLocks noGrp="1"/>
          </p:cNvGraphicFramePr>
          <p:nvPr/>
        </p:nvGraphicFramePr>
        <p:xfrm>
          <a:off x="1358233" y="2646934"/>
          <a:ext cx="6871367" cy="39103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068">
                  <a:extLst>
                    <a:ext uri="{9D8B030D-6E8A-4147-A177-3AD203B41FA5}">
                      <a16:colId xmlns:a16="http://schemas.microsoft.com/office/drawing/2014/main" val="3255437525"/>
                    </a:ext>
                  </a:extLst>
                </a:gridCol>
                <a:gridCol w="3142152">
                  <a:extLst>
                    <a:ext uri="{9D8B030D-6E8A-4147-A177-3AD203B41FA5}">
                      <a16:colId xmlns:a16="http://schemas.microsoft.com/office/drawing/2014/main" val="4002714973"/>
                    </a:ext>
                  </a:extLst>
                </a:gridCol>
                <a:gridCol w="2342147">
                  <a:extLst>
                    <a:ext uri="{9D8B030D-6E8A-4147-A177-3AD203B41FA5}">
                      <a16:colId xmlns:a16="http://schemas.microsoft.com/office/drawing/2014/main" val="794359870"/>
                    </a:ext>
                  </a:extLst>
                </a:gridCol>
              </a:tblGrid>
              <a:tr h="782066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Level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Completed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197101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Beginner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4509939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Intermediate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759356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Advanced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962992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Expert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4677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B6A0F3-225F-F72E-D03F-5C55D0BF7EDD}"/>
              </a:ext>
            </a:extLst>
          </p:cNvPr>
          <p:cNvGraphicFramePr>
            <a:graphicFrameLocks noGrp="1"/>
          </p:cNvGraphicFramePr>
          <p:nvPr/>
        </p:nvGraphicFramePr>
        <p:xfrm>
          <a:off x="1358231" y="909656"/>
          <a:ext cx="9634622" cy="15320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8355">
                  <a:extLst>
                    <a:ext uri="{9D8B030D-6E8A-4147-A177-3AD203B41FA5}">
                      <a16:colId xmlns:a16="http://schemas.microsoft.com/office/drawing/2014/main" val="1038372824"/>
                    </a:ext>
                  </a:extLst>
                </a:gridCol>
                <a:gridCol w="7336267">
                  <a:extLst>
                    <a:ext uri="{9D8B030D-6E8A-4147-A177-3AD203B41FA5}">
                      <a16:colId xmlns:a16="http://schemas.microsoft.com/office/drawing/2014/main" val="2433023980"/>
                    </a:ext>
                  </a:extLst>
                </a:gridCol>
              </a:tblGrid>
              <a:tr h="76602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+mn-lt"/>
                        </a:rPr>
                        <a:t>{Replace this with your name}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5262"/>
                  </a:ext>
                </a:extLst>
              </a:tr>
              <a:tr h="766022">
                <a:tc>
                  <a:txBody>
                    <a:bodyPr/>
                    <a:lstStyle/>
                    <a:p>
                      <a:pPr algn="l"/>
                      <a:r>
                        <a:rPr lang="en-US" sz="2000" b="1"/>
                        <a:t>Identity Key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+mn-lt"/>
                        </a:rPr>
                        <a:t>{Replace this with your identity key}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884441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8C2F9854-88A6-72B9-2F03-96C75AC73F2A}"/>
              </a:ext>
            </a:extLst>
          </p:cNvPr>
          <p:cNvGrpSpPr/>
          <p:nvPr/>
        </p:nvGrpSpPr>
        <p:grpSpPr>
          <a:xfrm>
            <a:off x="1665572" y="3657239"/>
            <a:ext cx="578429" cy="356261"/>
            <a:chOff x="911384" y="471825"/>
            <a:chExt cx="578429" cy="35626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C9E3B6-E3E5-9D6D-376E-915058FA11A2}"/>
                </a:ext>
              </a:extLst>
            </p:cNvPr>
            <p:cNvSpPr/>
            <p:nvPr/>
          </p:nvSpPr>
          <p:spPr>
            <a:xfrm>
              <a:off x="911384" y="471825"/>
              <a:ext cx="578429" cy="356261"/>
            </a:xfrm>
            <a:prstGeom prst="rect">
              <a:avLst/>
            </a:prstGeom>
            <a:solidFill>
              <a:srgbClr val="035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B421BA5-0B82-ED89-5F0B-D577BD10E8D0}"/>
                </a:ext>
              </a:extLst>
            </p:cNvPr>
            <p:cNvSpPr/>
            <p:nvPr/>
          </p:nvSpPr>
          <p:spPr>
            <a:xfrm>
              <a:off x="1095742" y="535655"/>
              <a:ext cx="228600" cy="228600"/>
            </a:xfrm>
            <a:prstGeom prst="ellipse">
              <a:avLst/>
            </a:prstGeom>
            <a:solidFill>
              <a:srgbClr val="035E2F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1132FC-5EE8-BF35-4660-6786322F72CB}"/>
              </a:ext>
            </a:extLst>
          </p:cNvPr>
          <p:cNvGrpSpPr/>
          <p:nvPr/>
        </p:nvGrpSpPr>
        <p:grpSpPr>
          <a:xfrm>
            <a:off x="1665572" y="4423968"/>
            <a:ext cx="578429" cy="356261"/>
            <a:chOff x="11300111" y="347154"/>
            <a:chExt cx="578429" cy="3562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97D746-1512-EFC7-21C4-D7CE84C096B5}"/>
                </a:ext>
              </a:extLst>
            </p:cNvPr>
            <p:cNvSpPr/>
            <p:nvPr/>
          </p:nvSpPr>
          <p:spPr>
            <a:xfrm>
              <a:off x="11300111" y="347154"/>
              <a:ext cx="578429" cy="356261"/>
            </a:xfrm>
            <a:prstGeom prst="rect">
              <a:avLst/>
            </a:prstGeom>
            <a:solidFill>
              <a:srgbClr val="00468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6BEFF11-0231-134F-FDCF-3C4A1626075C}"/>
                </a:ext>
              </a:extLst>
            </p:cNvPr>
            <p:cNvSpPr/>
            <p:nvPr/>
          </p:nvSpPr>
          <p:spPr>
            <a:xfrm>
              <a:off x="11492771" y="420070"/>
              <a:ext cx="193108" cy="193305"/>
            </a:xfrm>
            <a:prstGeom prst="rect">
              <a:avLst/>
            </a:prstGeom>
            <a:solidFill>
              <a:srgbClr val="00468B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397A498-B593-7465-A6F9-D62E9F0F0FCC}"/>
              </a:ext>
            </a:extLst>
          </p:cNvPr>
          <p:cNvSpPr/>
          <p:nvPr/>
        </p:nvSpPr>
        <p:spPr>
          <a:xfrm>
            <a:off x="1665572" y="5190697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B19E4DDB-18F4-5D88-8C37-0633DE4D9F1C}"/>
              </a:ext>
            </a:extLst>
          </p:cNvPr>
          <p:cNvSpPr/>
          <p:nvPr/>
        </p:nvSpPr>
        <p:spPr>
          <a:xfrm>
            <a:off x="1844321" y="5246351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E2F21D-9D40-BDB0-34D4-E829526FCEBE}"/>
              </a:ext>
            </a:extLst>
          </p:cNvPr>
          <p:cNvSpPr/>
          <p:nvPr/>
        </p:nvSpPr>
        <p:spPr>
          <a:xfrm>
            <a:off x="1665572" y="5988745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297771FA-D042-51AB-DCC7-421A426F9D15}"/>
              </a:ext>
            </a:extLst>
          </p:cNvPr>
          <p:cNvSpPr/>
          <p:nvPr/>
        </p:nvSpPr>
        <p:spPr>
          <a:xfrm>
            <a:off x="1787171" y="6044399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C2935671-ECF5-8E08-2C56-F33A2892BDB6}"/>
              </a:ext>
            </a:extLst>
          </p:cNvPr>
          <p:cNvSpPr/>
          <p:nvPr/>
        </p:nvSpPr>
        <p:spPr>
          <a:xfrm>
            <a:off x="1916711" y="6059639"/>
            <a:ext cx="220929" cy="244952"/>
          </a:xfrm>
          <a:prstGeom prst="diamond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44932-B064-DA36-69FC-EA812450926F}"/>
              </a:ext>
            </a:extLst>
          </p:cNvPr>
          <p:cNvSpPr txBox="1"/>
          <p:nvPr/>
        </p:nvSpPr>
        <p:spPr>
          <a:xfrm>
            <a:off x="1358231" y="119647"/>
            <a:ext cx="9634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CNN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07EA596-1B7E-DEF0-3D93-A8E478B53A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663800"/>
              </p:ext>
            </p:extLst>
          </p:nvPr>
        </p:nvGraphicFramePr>
        <p:xfrm>
          <a:off x="8650706" y="2646934"/>
          <a:ext cx="2342148" cy="2346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1074">
                  <a:extLst>
                    <a:ext uri="{9D8B030D-6E8A-4147-A177-3AD203B41FA5}">
                      <a16:colId xmlns:a16="http://schemas.microsoft.com/office/drawing/2014/main" val="1522755451"/>
                    </a:ext>
                  </a:extLst>
                </a:gridCol>
                <a:gridCol w="1171074">
                  <a:extLst>
                    <a:ext uri="{9D8B030D-6E8A-4147-A177-3AD203B41FA5}">
                      <a16:colId xmlns:a16="http://schemas.microsoft.com/office/drawing/2014/main" val="3137458179"/>
                    </a:ext>
                  </a:extLst>
                </a:gridCol>
              </a:tblGrid>
              <a:tr h="78206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/>
                        <a:t>Goal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974723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4722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903007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5722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135526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813D74-2253-7BAE-E40D-2759E8A56DEC}"/>
              </a:ext>
            </a:extLst>
          </p:cNvPr>
          <p:cNvGraphicFramePr>
            <a:graphicFrameLocks noGrp="1"/>
          </p:cNvGraphicFramePr>
          <p:nvPr/>
        </p:nvGraphicFramePr>
        <p:xfrm>
          <a:off x="8650706" y="4993132"/>
          <a:ext cx="2342147" cy="1564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2147">
                  <a:extLst>
                    <a:ext uri="{9D8B030D-6E8A-4147-A177-3AD203B41FA5}">
                      <a16:colId xmlns:a16="http://schemas.microsoft.com/office/drawing/2014/main" val="1522755451"/>
                    </a:ext>
                  </a:extLst>
                </a:gridCol>
              </a:tblGrid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Total Completed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974723"/>
                  </a:ext>
                </a:extLst>
              </a:tr>
              <a:tr h="782066"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903007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FCE6C-0131-8E6A-DD6D-BB4BABA4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F0537-2BCE-514C-8EA0-7A0C12589E62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8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92137-6D73-97BA-83DB-51EC979E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504F-03B3-977C-E9F9-38E1B47B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Stride: (2, 2) | sum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3E7F68-B9F2-DCF9-CA93-1EF45EF41999}"/>
              </a:ext>
            </a:extLst>
          </p:cNvPr>
          <p:cNvSpPr txBox="1"/>
          <p:nvPr/>
        </p:nvSpPr>
        <p:spPr>
          <a:xfrm>
            <a:off x="796562" y="3239234"/>
            <a:ext cx="154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sym typeface="Wingdings" pitchFamily="2" charset="2"/>
              </a:rPr>
              <a:t>Subsample</a:t>
            </a:r>
            <a:endParaRPr lang="en-US" sz="240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ED8770C-F0A3-2CDE-2685-713444F63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149590"/>
              </p:ext>
            </p:extLst>
          </p:nvPr>
        </p:nvGraphicFramePr>
        <p:xfrm>
          <a:off x="1709583" y="1559280"/>
          <a:ext cx="1327708" cy="1327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927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331927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  <a:gridCol w="331927">
                  <a:extLst>
                    <a:ext uri="{9D8B030D-6E8A-4147-A177-3AD203B41FA5}">
                      <a16:colId xmlns:a16="http://schemas.microsoft.com/office/drawing/2014/main" val="733603299"/>
                    </a:ext>
                  </a:extLst>
                </a:gridCol>
                <a:gridCol w="331927">
                  <a:extLst>
                    <a:ext uri="{9D8B030D-6E8A-4147-A177-3AD203B41FA5}">
                      <a16:colId xmlns:a16="http://schemas.microsoft.com/office/drawing/2014/main" val="312600363"/>
                    </a:ext>
                  </a:extLst>
                </a:gridCol>
              </a:tblGrid>
              <a:tr h="331927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3319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  <a:tr h="3319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74552"/>
                  </a:ext>
                </a:extLst>
              </a:tr>
              <a:tr h="3319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094832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47B2DE55-0678-0015-DD8A-A3203C0298DA}"/>
              </a:ext>
            </a:extLst>
          </p:cNvPr>
          <p:cNvSpPr/>
          <p:nvPr/>
        </p:nvSpPr>
        <p:spPr>
          <a:xfrm>
            <a:off x="1720571" y="1558007"/>
            <a:ext cx="652259" cy="66190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F26B930-6DED-B5D0-E15D-28282AFB3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367784"/>
              </p:ext>
            </p:extLst>
          </p:nvPr>
        </p:nvGraphicFramePr>
        <p:xfrm>
          <a:off x="1995182" y="4071058"/>
          <a:ext cx="663854" cy="663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927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331927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</a:tblGrid>
              <a:tr h="331927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331927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0779EA1-1CD0-EBE5-3F28-3150CE785ABA}"/>
              </a:ext>
            </a:extLst>
          </p:cNvPr>
          <p:cNvCxnSpPr/>
          <p:nvPr/>
        </p:nvCxnSpPr>
        <p:spPr>
          <a:xfrm>
            <a:off x="2367659" y="3242377"/>
            <a:ext cx="0" cy="45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B08FCC-4B90-6086-BB07-F10FE06EEDCE}"/>
              </a:ext>
            </a:extLst>
          </p:cNvPr>
          <p:cNvGraphicFramePr>
            <a:graphicFrameLocks noGrp="1"/>
          </p:cNvGraphicFramePr>
          <p:nvPr/>
        </p:nvGraphicFramePr>
        <p:xfrm>
          <a:off x="4444364" y="1590168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155458178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2710253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85317522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65771946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899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7334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601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1040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094F7F-97B4-2AAD-DCE8-24AE0D24E934}"/>
              </a:ext>
            </a:extLst>
          </p:cNvPr>
          <p:cNvGraphicFramePr>
            <a:graphicFrameLocks noGrp="1"/>
          </p:cNvGraphicFramePr>
          <p:nvPr/>
        </p:nvGraphicFramePr>
        <p:xfrm>
          <a:off x="4434354" y="3278668"/>
          <a:ext cx="14630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90856692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9052002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26825895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0041998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0" marR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0" marR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911507"/>
                  </a:ext>
                </a:extLst>
              </a:tr>
            </a:tbl>
          </a:graphicData>
        </a:graphic>
      </p:graphicFrame>
      <p:sp>
        <p:nvSpPr>
          <p:cNvPr id="178" name="TextBox 177">
            <a:extLst>
              <a:ext uri="{FF2B5EF4-FFF2-40B4-BE49-F238E27FC236}">
                <a16:creationId xmlns:a16="http://schemas.microsoft.com/office/drawing/2014/main" id="{0402F803-DDC4-A4B3-7591-58CAB667C912}"/>
              </a:ext>
            </a:extLst>
          </p:cNvPr>
          <p:cNvSpPr txBox="1"/>
          <p:nvPr/>
        </p:nvSpPr>
        <p:spPr>
          <a:xfrm>
            <a:off x="3629965" y="3187295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90304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92137-6D73-97BA-83DB-51EC979E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2CDACB-FFF1-6E0A-DBF3-F7B396D50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995524"/>
              </p:ext>
            </p:extLst>
          </p:nvPr>
        </p:nvGraphicFramePr>
        <p:xfrm>
          <a:off x="1007352" y="5632136"/>
          <a:ext cx="2935314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6146">
                  <a:extLst>
                    <a:ext uri="{9D8B030D-6E8A-4147-A177-3AD203B41FA5}">
                      <a16:colId xmlns:a16="http://schemas.microsoft.com/office/drawing/2014/main" val="638344624"/>
                    </a:ext>
                  </a:extLst>
                </a:gridCol>
                <a:gridCol w="326146">
                  <a:extLst>
                    <a:ext uri="{9D8B030D-6E8A-4147-A177-3AD203B41FA5}">
                      <a16:colId xmlns:a16="http://schemas.microsoft.com/office/drawing/2014/main" val="227980888"/>
                    </a:ext>
                  </a:extLst>
                </a:gridCol>
                <a:gridCol w="326146">
                  <a:extLst>
                    <a:ext uri="{9D8B030D-6E8A-4147-A177-3AD203B41FA5}">
                      <a16:colId xmlns:a16="http://schemas.microsoft.com/office/drawing/2014/main" val="980379555"/>
                    </a:ext>
                  </a:extLst>
                </a:gridCol>
                <a:gridCol w="326146">
                  <a:extLst>
                    <a:ext uri="{9D8B030D-6E8A-4147-A177-3AD203B41FA5}">
                      <a16:colId xmlns:a16="http://schemas.microsoft.com/office/drawing/2014/main" val="879073452"/>
                    </a:ext>
                  </a:extLst>
                </a:gridCol>
                <a:gridCol w="326146">
                  <a:extLst>
                    <a:ext uri="{9D8B030D-6E8A-4147-A177-3AD203B41FA5}">
                      <a16:colId xmlns:a16="http://schemas.microsoft.com/office/drawing/2014/main" val="61730973"/>
                    </a:ext>
                  </a:extLst>
                </a:gridCol>
                <a:gridCol w="326146">
                  <a:extLst>
                    <a:ext uri="{9D8B030D-6E8A-4147-A177-3AD203B41FA5}">
                      <a16:colId xmlns:a16="http://schemas.microsoft.com/office/drawing/2014/main" val="1563821886"/>
                    </a:ext>
                  </a:extLst>
                </a:gridCol>
                <a:gridCol w="326146">
                  <a:extLst>
                    <a:ext uri="{9D8B030D-6E8A-4147-A177-3AD203B41FA5}">
                      <a16:colId xmlns:a16="http://schemas.microsoft.com/office/drawing/2014/main" val="55677033"/>
                    </a:ext>
                  </a:extLst>
                </a:gridCol>
                <a:gridCol w="326146">
                  <a:extLst>
                    <a:ext uri="{9D8B030D-6E8A-4147-A177-3AD203B41FA5}">
                      <a16:colId xmlns:a16="http://schemas.microsoft.com/office/drawing/2014/main" val="2904154941"/>
                    </a:ext>
                  </a:extLst>
                </a:gridCol>
                <a:gridCol w="326146">
                  <a:extLst>
                    <a:ext uri="{9D8B030D-6E8A-4147-A177-3AD203B41FA5}">
                      <a16:colId xmlns:a16="http://schemas.microsoft.com/office/drawing/2014/main" val="325662108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69665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C39141-D439-1A0B-B857-953CD8B1F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377000"/>
              </p:ext>
            </p:extLst>
          </p:nvPr>
        </p:nvGraphicFramePr>
        <p:xfrm>
          <a:off x="4111961" y="5632136"/>
          <a:ext cx="58521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B6F9F6-F497-9728-D7F6-75588E825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764422"/>
              </p:ext>
            </p:extLst>
          </p:nvPr>
        </p:nvGraphicFramePr>
        <p:xfrm>
          <a:off x="4111961" y="2201473"/>
          <a:ext cx="5852160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027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28568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74171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62370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4287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40775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2768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6521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A07BC6-AFF7-FB52-ACCB-9F8B731D6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087103"/>
              </p:ext>
            </p:extLst>
          </p:nvPr>
        </p:nvGraphicFramePr>
        <p:xfrm>
          <a:off x="1007352" y="1883325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336032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260036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74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09483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A200AB-715F-D5CA-7B66-9432FCC15B7F}"/>
              </a:ext>
            </a:extLst>
          </p:cNvPr>
          <p:cNvSpPr/>
          <p:nvPr/>
        </p:nvSpPr>
        <p:spPr>
          <a:xfrm>
            <a:off x="1007352" y="1866130"/>
            <a:ext cx="826672" cy="853819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F53277-AD59-1DCE-D721-A971EB3CCE49}"/>
              </a:ext>
            </a:extLst>
          </p:cNvPr>
          <p:cNvCxnSpPr>
            <a:cxnSpLocks/>
          </p:cNvCxnSpPr>
          <p:nvPr/>
        </p:nvCxnSpPr>
        <p:spPr>
          <a:xfrm>
            <a:off x="5560424" y="2025838"/>
            <a:ext cx="0" cy="43997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7B4F58-250C-9C0D-4DF8-4554A694AD29}"/>
              </a:ext>
            </a:extLst>
          </p:cNvPr>
          <p:cNvCxnSpPr>
            <a:cxnSpLocks/>
          </p:cNvCxnSpPr>
          <p:nvPr/>
        </p:nvCxnSpPr>
        <p:spPr>
          <a:xfrm>
            <a:off x="7038041" y="2025838"/>
            <a:ext cx="0" cy="43997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38B86F4-7A78-B66B-7EA5-B74F5F3CDBED}"/>
              </a:ext>
            </a:extLst>
          </p:cNvPr>
          <p:cNvCxnSpPr>
            <a:cxnSpLocks/>
          </p:cNvCxnSpPr>
          <p:nvPr/>
        </p:nvCxnSpPr>
        <p:spPr>
          <a:xfrm flipH="1">
            <a:off x="8477626" y="2025838"/>
            <a:ext cx="11528" cy="43997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D337440-56E7-B38E-8FCF-2A0643B02839}"/>
              </a:ext>
            </a:extLst>
          </p:cNvPr>
          <p:cNvSpPr txBox="1"/>
          <p:nvPr/>
        </p:nvSpPr>
        <p:spPr>
          <a:xfrm>
            <a:off x="1616110" y="937064"/>
            <a:ext cx="2813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Padding: Same Size; Repeat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F1D2668-47D7-72D1-7969-86E252F70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Padding</a:t>
            </a:r>
          </a:p>
        </p:txBody>
      </p:sp>
      <p:graphicFrame>
        <p:nvGraphicFramePr>
          <p:cNvPr id="130" name="Table 129">
            <a:extLst>
              <a:ext uri="{FF2B5EF4-FFF2-40B4-BE49-F238E27FC236}">
                <a16:creationId xmlns:a16="http://schemas.microsoft.com/office/drawing/2014/main" id="{5D29591C-5C63-197C-116A-C4FDF5132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199628"/>
              </p:ext>
            </p:extLst>
          </p:nvPr>
        </p:nvGraphicFramePr>
        <p:xfrm>
          <a:off x="1284348" y="3957927"/>
          <a:ext cx="758193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731">
                  <a:extLst>
                    <a:ext uri="{9D8B030D-6E8A-4147-A177-3AD203B41FA5}">
                      <a16:colId xmlns:a16="http://schemas.microsoft.com/office/drawing/2014/main" val="81876612"/>
                    </a:ext>
                  </a:extLst>
                </a:gridCol>
                <a:gridCol w="252731">
                  <a:extLst>
                    <a:ext uri="{9D8B030D-6E8A-4147-A177-3AD203B41FA5}">
                      <a16:colId xmlns:a16="http://schemas.microsoft.com/office/drawing/2014/main" val="1018630967"/>
                    </a:ext>
                  </a:extLst>
                </a:gridCol>
                <a:gridCol w="252731">
                  <a:extLst>
                    <a:ext uri="{9D8B030D-6E8A-4147-A177-3AD203B41FA5}">
                      <a16:colId xmlns:a16="http://schemas.microsoft.com/office/drawing/2014/main" val="216338735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1526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75367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723652"/>
                  </a:ext>
                </a:extLst>
              </a:tr>
            </a:tbl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90EAAEC8-D67A-4D4C-8600-34FEDBBB7491}"/>
              </a:ext>
            </a:extLst>
          </p:cNvPr>
          <p:cNvSpPr txBox="1"/>
          <p:nvPr/>
        </p:nvSpPr>
        <p:spPr>
          <a:xfrm>
            <a:off x="5675969" y="475399"/>
            <a:ext cx="272414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Calculate all the blanks. Skip *’s.</a:t>
            </a:r>
          </a:p>
        </p:txBody>
      </p:sp>
    </p:spTree>
    <p:extLst>
      <p:ext uri="{BB962C8B-B14F-4D97-AF65-F5344CB8AC3E}">
        <p14:creationId xmlns:p14="http://schemas.microsoft.com/office/powerpoint/2010/main" val="273585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92137-6D73-97BA-83DB-51EC979E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>
            <a:extLst>
              <a:ext uri="{FF2B5EF4-FFF2-40B4-BE49-F238E27FC236}">
                <a16:creationId xmlns:a16="http://schemas.microsoft.com/office/drawing/2014/main" id="{2D5F44B6-3E26-8966-37E7-6D5B849CE911}"/>
              </a:ext>
            </a:extLst>
          </p:cNvPr>
          <p:cNvSpPr/>
          <p:nvPr/>
        </p:nvSpPr>
        <p:spPr>
          <a:xfrm>
            <a:off x="7542422" y="2040616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698C4CD-5858-0FB4-6827-E899F8BD4340}"/>
              </a:ext>
            </a:extLst>
          </p:cNvPr>
          <p:cNvSpPr/>
          <p:nvPr/>
        </p:nvSpPr>
        <p:spPr>
          <a:xfrm>
            <a:off x="3030614" y="2006032"/>
            <a:ext cx="914400" cy="91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8504F-03B3-977C-E9F9-38E1B47B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10725292" cy="1568895"/>
          </a:xfrm>
        </p:spPr>
        <p:txBody>
          <a:bodyPr>
            <a:noAutofit/>
          </a:bodyPr>
          <a:lstStyle/>
          <a:p>
            <a:r>
              <a:rPr lang="en-US" sz="2800" dirty="0"/>
              <a:t>Input: (height x 8, width x 6, depth x 5)</a:t>
            </a:r>
            <a:br>
              <a:rPr lang="en-US" sz="2800" dirty="0"/>
            </a:br>
            <a:r>
              <a:rPr lang="en-US" sz="2800" dirty="0"/>
              <a:t>X:1@4x4 | Conv:1@[2,2]x1 | Y:2@4x4 =&gt;</a:t>
            </a:r>
            <a:br>
              <a:rPr lang="en-US" sz="2800" dirty="0"/>
            </a:br>
            <a:r>
              <a:rPr lang="en-US" sz="2800" dirty="0"/>
              <a:t>X:___@____x____ | Conv:___@[___,___]x____ | Y:____@____x____</a:t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25DCB1-8C89-2CC9-2833-754B5A9DD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312291"/>
              </p:ext>
            </p:extLst>
          </p:nvPr>
        </p:nvGraphicFramePr>
        <p:xfrm>
          <a:off x="3161108" y="4006605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336032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260036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74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09483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58E6E89-6C52-76DE-D3F7-488B35A14293}"/>
              </a:ext>
            </a:extLst>
          </p:cNvPr>
          <p:cNvSpPr/>
          <p:nvPr/>
        </p:nvSpPr>
        <p:spPr>
          <a:xfrm>
            <a:off x="3161109" y="4003507"/>
            <a:ext cx="552992" cy="53758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267CD1-0036-9371-042F-03807F2E6882}"/>
              </a:ext>
            </a:extLst>
          </p:cNvPr>
          <p:cNvSpPr/>
          <p:nvPr/>
        </p:nvSpPr>
        <p:spPr>
          <a:xfrm>
            <a:off x="3325443" y="2235423"/>
            <a:ext cx="914400" cy="914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D4DC21-943D-44F3-840D-689BADCDD70D}"/>
              </a:ext>
            </a:extLst>
          </p:cNvPr>
          <p:cNvSpPr/>
          <p:nvPr/>
        </p:nvSpPr>
        <p:spPr>
          <a:xfrm>
            <a:off x="7673544" y="2177678"/>
            <a:ext cx="9144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F2CD94-996F-E58B-C517-3FE013C88C96}"/>
              </a:ext>
            </a:extLst>
          </p:cNvPr>
          <p:cNvSpPr/>
          <p:nvPr/>
        </p:nvSpPr>
        <p:spPr>
          <a:xfrm>
            <a:off x="3690073" y="2501003"/>
            <a:ext cx="292556" cy="29401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8F2A57-FD56-3C5A-A692-D27044A36F20}"/>
              </a:ext>
            </a:extLst>
          </p:cNvPr>
          <p:cNvCxnSpPr>
            <a:cxnSpLocks/>
          </p:cNvCxnSpPr>
          <p:nvPr/>
        </p:nvCxnSpPr>
        <p:spPr>
          <a:xfrm>
            <a:off x="4000426" y="2501003"/>
            <a:ext cx="3951733" cy="179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98412B-69C1-35E6-432D-E20B48C8E420}"/>
              </a:ext>
            </a:extLst>
          </p:cNvPr>
          <p:cNvCxnSpPr>
            <a:cxnSpLocks/>
          </p:cNvCxnSpPr>
          <p:nvPr/>
        </p:nvCxnSpPr>
        <p:spPr>
          <a:xfrm flipV="1">
            <a:off x="4000426" y="2668709"/>
            <a:ext cx="3951733" cy="1186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2" name="TextBox 421">
            <a:extLst>
              <a:ext uri="{FF2B5EF4-FFF2-40B4-BE49-F238E27FC236}">
                <a16:creationId xmlns:a16="http://schemas.microsoft.com/office/drawing/2014/main" id="{5A5304F2-54A3-BBF8-CA1E-6D92A69A7E1D}"/>
              </a:ext>
            </a:extLst>
          </p:cNvPr>
          <p:cNvSpPr txBox="1"/>
          <p:nvPr/>
        </p:nvSpPr>
        <p:spPr>
          <a:xfrm>
            <a:off x="10007600" y="426332"/>
            <a:ext cx="18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(Padding = Same)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750BE8-91F2-B1A7-5881-18ADB5E6C0F3}"/>
              </a:ext>
            </a:extLst>
          </p:cNvPr>
          <p:cNvSpPr txBox="1"/>
          <p:nvPr/>
        </p:nvSpPr>
        <p:spPr>
          <a:xfrm>
            <a:off x="4730545" y="3866583"/>
            <a:ext cx="680484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DE619E-2702-9EC3-957A-B5A0F6B97512}"/>
              </a:ext>
            </a:extLst>
          </p:cNvPr>
          <p:cNvCxnSpPr>
            <a:cxnSpLocks/>
          </p:cNvCxnSpPr>
          <p:nvPr/>
        </p:nvCxnSpPr>
        <p:spPr>
          <a:xfrm>
            <a:off x="4286063" y="4003507"/>
            <a:ext cx="37124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60492A4-CF4E-AD83-FB00-F393D5DD8E3D}"/>
              </a:ext>
            </a:extLst>
          </p:cNvPr>
          <p:cNvSpPr txBox="1"/>
          <p:nvPr/>
        </p:nvSpPr>
        <p:spPr>
          <a:xfrm>
            <a:off x="3287345" y="5433905"/>
            <a:ext cx="680484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E6B227-1791-5FEA-2C26-D5E62A80A041}"/>
              </a:ext>
            </a:extLst>
          </p:cNvPr>
          <p:cNvCxnSpPr>
            <a:cxnSpLocks/>
          </p:cNvCxnSpPr>
          <p:nvPr/>
        </p:nvCxnSpPr>
        <p:spPr>
          <a:xfrm>
            <a:off x="3149619" y="5171707"/>
            <a:ext cx="1618" cy="3771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A86603-DD6F-F223-CEC3-68E80ACED549}"/>
              </a:ext>
            </a:extLst>
          </p:cNvPr>
          <p:cNvCxnSpPr>
            <a:cxnSpLocks/>
          </p:cNvCxnSpPr>
          <p:nvPr/>
        </p:nvCxnSpPr>
        <p:spPr>
          <a:xfrm flipH="1" flipV="1">
            <a:off x="2735499" y="3639781"/>
            <a:ext cx="373805" cy="2881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2457003-6329-C950-026A-A625EC42813C}"/>
              </a:ext>
            </a:extLst>
          </p:cNvPr>
          <p:cNvSpPr txBox="1"/>
          <p:nvPr/>
        </p:nvSpPr>
        <p:spPr>
          <a:xfrm>
            <a:off x="2256985" y="3927894"/>
            <a:ext cx="680484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60" name="Table 459">
            <a:extLst>
              <a:ext uri="{FF2B5EF4-FFF2-40B4-BE49-F238E27FC236}">
                <a16:creationId xmlns:a16="http://schemas.microsoft.com/office/drawing/2014/main" id="{35FBBA99-BA55-6E00-1DC7-CFF8EBA331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154702"/>
              </p:ext>
            </p:extLst>
          </p:nvPr>
        </p:nvGraphicFramePr>
        <p:xfrm>
          <a:off x="7599106" y="4006605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336032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260036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74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094832"/>
                  </a:ext>
                </a:extLst>
              </a:tr>
            </a:tbl>
          </a:graphicData>
        </a:graphic>
      </p:graphicFrame>
      <p:sp>
        <p:nvSpPr>
          <p:cNvPr id="464" name="Rectangle 463">
            <a:extLst>
              <a:ext uri="{FF2B5EF4-FFF2-40B4-BE49-F238E27FC236}">
                <a16:creationId xmlns:a16="http://schemas.microsoft.com/office/drawing/2014/main" id="{4E1C0DA8-454C-7DD2-656B-9C2FF4B40303}"/>
              </a:ext>
            </a:extLst>
          </p:cNvPr>
          <p:cNvSpPr/>
          <p:nvPr/>
        </p:nvSpPr>
        <p:spPr>
          <a:xfrm>
            <a:off x="7599107" y="4003507"/>
            <a:ext cx="552992" cy="53758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2A3DA4BB-AD42-CBE0-930E-872A339A8A59}"/>
              </a:ext>
            </a:extLst>
          </p:cNvPr>
          <p:cNvSpPr txBox="1"/>
          <p:nvPr/>
        </p:nvSpPr>
        <p:spPr>
          <a:xfrm>
            <a:off x="9168543" y="3866583"/>
            <a:ext cx="680484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38BD2EB9-6643-8D0A-5149-1F54309F6EB6}"/>
              </a:ext>
            </a:extLst>
          </p:cNvPr>
          <p:cNvCxnSpPr>
            <a:cxnSpLocks/>
          </p:cNvCxnSpPr>
          <p:nvPr/>
        </p:nvCxnSpPr>
        <p:spPr>
          <a:xfrm>
            <a:off x="8724061" y="4003507"/>
            <a:ext cx="37124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4" name="TextBox 473">
            <a:extLst>
              <a:ext uri="{FF2B5EF4-FFF2-40B4-BE49-F238E27FC236}">
                <a16:creationId xmlns:a16="http://schemas.microsoft.com/office/drawing/2014/main" id="{705409BC-8639-AECA-C8E7-099E01C732E6}"/>
              </a:ext>
            </a:extLst>
          </p:cNvPr>
          <p:cNvSpPr txBox="1"/>
          <p:nvPr/>
        </p:nvSpPr>
        <p:spPr>
          <a:xfrm>
            <a:off x="8720212" y="4068811"/>
            <a:ext cx="55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X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1D7417E3-E8B0-9CB9-4C49-DDC7E39AFFD6}"/>
              </a:ext>
            </a:extLst>
          </p:cNvPr>
          <p:cNvSpPr txBox="1"/>
          <p:nvPr/>
        </p:nvSpPr>
        <p:spPr>
          <a:xfrm>
            <a:off x="7725343" y="5433905"/>
            <a:ext cx="680484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96E91728-130D-6E3E-D236-FAD5CAB83751}"/>
              </a:ext>
            </a:extLst>
          </p:cNvPr>
          <p:cNvSpPr txBox="1"/>
          <p:nvPr/>
        </p:nvSpPr>
        <p:spPr>
          <a:xfrm>
            <a:off x="7247558" y="5559096"/>
            <a:ext cx="4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X</a:t>
            </a:r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CBA00F37-F4CA-3E5E-84D6-55A81465B1D7}"/>
              </a:ext>
            </a:extLst>
          </p:cNvPr>
          <p:cNvCxnSpPr>
            <a:cxnSpLocks/>
          </p:cNvCxnSpPr>
          <p:nvPr/>
        </p:nvCxnSpPr>
        <p:spPr>
          <a:xfrm flipH="1">
            <a:off x="7585999" y="5171707"/>
            <a:ext cx="1618" cy="3771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1069C029-25C9-3BF3-1170-E3449D2552AE}"/>
              </a:ext>
            </a:extLst>
          </p:cNvPr>
          <p:cNvCxnSpPr>
            <a:cxnSpLocks/>
          </p:cNvCxnSpPr>
          <p:nvPr/>
        </p:nvCxnSpPr>
        <p:spPr>
          <a:xfrm flipH="1" flipV="1">
            <a:off x="7173497" y="3639781"/>
            <a:ext cx="373805" cy="2881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8" name="TextBox 487">
            <a:extLst>
              <a:ext uri="{FF2B5EF4-FFF2-40B4-BE49-F238E27FC236}">
                <a16:creationId xmlns:a16="http://schemas.microsoft.com/office/drawing/2014/main" id="{37446C5F-7593-D813-2BF5-D28E65D3D3E2}"/>
              </a:ext>
            </a:extLst>
          </p:cNvPr>
          <p:cNvSpPr txBox="1"/>
          <p:nvPr/>
        </p:nvSpPr>
        <p:spPr>
          <a:xfrm>
            <a:off x="6694983" y="3927894"/>
            <a:ext cx="680484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2DC84FC8-CB8A-F9F7-2829-2EC6DA314D6D}"/>
              </a:ext>
            </a:extLst>
          </p:cNvPr>
          <p:cNvSpPr txBox="1"/>
          <p:nvPr/>
        </p:nvSpPr>
        <p:spPr>
          <a:xfrm>
            <a:off x="6224709" y="4031129"/>
            <a:ext cx="54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X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EB4CFC2-EA21-C3A9-2538-9FD5F5453762}"/>
              </a:ext>
            </a:extLst>
          </p:cNvPr>
          <p:cNvCxnSpPr>
            <a:cxnSpLocks/>
          </p:cNvCxnSpPr>
          <p:nvPr/>
        </p:nvCxnSpPr>
        <p:spPr>
          <a:xfrm>
            <a:off x="3946561" y="2009458"/>
            <a:ext cx="283445" cy="238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8357AF41-1D7E-50B7-F3CB-ABA21A181555}"/>
              </a:ext>
            </a:extLst>
          </p:cNvPr>
          <p:cNvCxnSpPr>
            <a:cxnSpLocks/>
          </p:cNvCxnSpPr>
          <p:nvPr/>
        </p:nvCxnSpPr>
        <p:spPr>
          <a:xfrm>
            <a:off x="3027519" y="2924846"/>
            <a:ext cx="297924" cy="22497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5FC7D43-0358-8634-E1A4-32B201540BE7}"/>
              </a:ext>
            </a:extLst>
          </p:cNvPr>
          <p:cNvCxnSpPr>
            <a:cxnSpLocks/>
          </p:cNvCxnSpPr>
          <p:nvPr/>
        </p:nvCxnSpPr>
        <p:spPr>
          <a:xfrm>
            <a:off x="3027519" y="2008232"/>
            <a:ext cx="297924" cy="227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558910B-2683-DD04-1C5C-9392EEF689BC}"/>
              </a:ext>
            </a:extLst>
          </p:cNvPr>
          <p:cNvCxnSpPr>
            <a:cxnSpLocks/>
          </p:cNvCxnSpPr>
          <p:nvPr/>
        </p:nvCxnSpPr>
        <p:spPr>
          <a:xfrm>
            <a:off x="7542422" y="2040159"/>
            <a:ext cx="131122" cy="137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9ECC8EDA-6905-2A4A-01F2-D9F37612EAED}"/>
              </a:ext>
            </a:extLst>
          </p:cNvPr>
          <p:cNvCxnSpPr>
            <a:cxnSpLocks/>
          </p:cNvCxnSpPr>
          <p:nvPr/>
        </p:nvCxnSpPr>
        <p:spPr>
          <a:xfrm>
            <a:off x="8456822" y="2057321"/>
            <a:ext cx="119237" cy="1202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F843FD8-795B-F590-A160-EABC3CD20402}"/>
              </a:ext>
            </a:extLst>
          </p:cNvPr>
          <p:cNvCxnSpPr>
            <a:cxnSpLocks/>
          </p:cNvCxnSpPr>
          <p:nvPr/>
        </p:nvCxnSpPr>
        <p:spPr>
          <a:xfrm>
            <a:off x="7542422" y="2952610"/>
            <a:ext cx="131122" cy="135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6572FBAA-0133-89DF-0890-13642A937680}"/>
              </a:ext>
            </a:extLst>
          </p:cNvPr>
          <p:cNvSpPr txBox="1"/>
          <p:nvPr/>
        </p:nvSpPr>
        <p:spPr>
          <a:xfrm>
            <a:off x="4279939" y="4068811"/>
            <a:ext cx="552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X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182BA606-A0F3-C0AA-C7B9-0B7B87C13AE8}"/>
              </a:ext>
            </a:extLst>
          </p:cNvPr>
          <p:cNvSpPr txBox="1"/>
          <p:nvPr/>
        </p:nvSpPr>
        <p:spPr>
          <a:xfrm>
            <a:off x="2807285" y="5559096"/>
            <a:ext cx="474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X</a:t>
            </a: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A2054496-ADA6-7021-77F6-0F0EE5EF99E7}"/>
              </a:ext>
            </a:extLst>
          </p:cNvPr>
          <p:cNvCxnSpPr>
            <a:cxnSpLocks/>
          </p:cNvCxnSpPr>
          <p:nvPr/>
        </p:nvCxnSpPr>
        <p:spPr>
          <a:xfrm flipH="1">
            <a:off x="3145726" y="5171707"/>
            <a:ext cx="1618" cy="37713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8DE7C97D-79EA-58B3-7B8E-3CA95CF5A3E0}"/>
              </a:ext>
            </a:extLst>
          </p:cNvPr>
          <p:cNvSpPr txBox="1"/>
          <p:nvPr/>
        </p:nvSpPr>
        <p:spPr>
          <a:xfrm>
            <a:off x="1784436" y="4031129"/>
            <a:ext cx="54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X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5555D855-6908-E20D-8A5A-5534C339A0DF}"/>
              </a:ext>
            </a:extLst>
          </p:cNvPr>
          <p:cNvSpPr txBox="1"/>
          <p:nvPr/>
        </p:nvSpPr>
        <p:spPr>
          <a:xfrm>
            <a:off x="8996708" y="1824745"/>
            <a:ext cx="272414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Figure out the dimensions. Fill the blanks __.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0B10FB1F-6325-6430-B4D2-37E1583D0518}"/>
              </a:ext>
            </a:extLst>
          </p:cNvPr>
          <p:cNvSpPr txBox="1"/>
          <p:nvPr/>
        </p:nvSpPr>
        <p:spPr>
          <a:xfrm>
            <a:off x="9041210" y="5047245"/>
            <a:ext cx="246300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Figure out scaling factors. Fill the boxes.</a:t>
            </a:r>
          </a:p>
        </p:txBody>
      </p:sp>
    </p:spTree>
    <p:extLst>
      <p:ext uri="{BB962C8B-B14F-4D97-AF65-F5344CB8AC3E}">
        <p14:creationId xmlns:p14="http://schemas.microsoft.com/office/powerpoint/2010/main" val="3214955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92137-6D73-97BA-83DB-51EC979E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504F-03B3-977C-E9F9-38E1B47B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09" y="365125"/>
            <a:ext cx="11599825" cy="1522220"/>
          </a:xfrm>
        </p:spPr>
        <p:txBody>
          <a:bodyPr>
            <a:noAutofit/>
          </a:bodyPr>
          <a:lstStyle/>
          <a:p>
            <a:r>
              <a:rPr lang="en-US" sz="2800" dirty="0"/>
              <a:t># of filters x 12, # of input maps x 16</a:t>
            </a:r>
            <a:br>
              <a:rPr lang="en-US" sz="2800" dirty="0"/>
            </a:br>
            <a:r>
              <a:rPr lang="en-US" sz="2800" dirty="0"/>
              <a:t>X:1@4x4 | Conv:1@[2,2]x1 | Y:1@4x4 =&gt;</a:t>
            </a:r>
            <a:br>
              <a:rPr lang="en-US" sz="2800" dirty="0"/>
            </a:br>
            <a:r>
              <a:rPr lang="en-US" sz="2800" dirty="0"/>
              <a:t>X:____@____x____ | Conv:___@[___,___]x____ | Y:___@___x___</a:t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C2D548-7B94-AF95-56B9-5765C157D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594864"/>
              </p:ext>
            </p:extLst>
          </p:nvPr>
        </p:nvGraphicFramePr>
        <p:xfrm>
          <a:off x="3569177" y="3070533"/>
          <a:ext cx="585216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76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2768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6521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950FBF7-690A-78CB-64D1-373381793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865786"/>
              </p:ext>
            </p:extLst>
          </p:nvPr>
        </p:nvGraphicFramePr>
        <p:xfrm>
          <a:off x="3587388" y="4863888"/>
          <a:ext cx="58521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B84996-7833-BF11-A59B-790A44734A43}"/>
              </a:ext>
            </a:extLst>
          </p:cNvPr>
          <p:cNvCxnSpPr>
            <a:cxnSpLocks/>
          </p:cNvCxnSpPr>
          <p:nvPr/>
        </p:nvCxnSpPr>
        <p:spPr>
          <a:xfrm>
            <a:off x="5043802" y="1648978"/>
            <a:ext cx="0" cy="3747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A06F27-B566-2E1D-4801-EB2A9FA80BCB}"/>
              </a:ext>
            </a:extLst>
          </p:cNvPr>
          <p:cNvCxnSpPr>
            <a:cxnSpLocks/>
          </p:cNvCxnSpPr>
          <p:nvPr/>
        </p:nvCxnSpPr>
        <p:spPr>
          <a:xfrm>
            <a:off x="7972532" y="1648979"/>
            <a:ext cx="0" cy="3747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4CB225-FCE5-3063-EF4F-9CCC1927AFC5}"/>
              </a:ext>
            </a:extLst>
          </p:cNvPr>
          <p:cNvCxnSpPr>
            <a:cxnSpLocks/>
          </p:cNvCxnSpPr>
          <p:nvPr/>
        </p:nvCxnSpPr>
        <p:spPr>
          <a:xfrm>
            <a:off x="6502369" y="1648979"/>
            <a:ext cx="0" cy="3747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3" name="Table 342">
            <a:extLst>
              <a:ext uri="{FF2B5EF4-FFF2-40B4-BE49-F238E27FC236}">
                <a16:creationId xmlns:a16="http://schemas.microsoft.com/office/drawing/2014/main" id="{C267ACF7-3819-0F22-BF85-066E1D361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05486"/>
              </p:ext>
            </p:extLst>
          </p:nvPr>
        </p:nvGraphicFramePr>
        <p:xfrm>
          <a:off x="2472698" y="4872976"/>
          <a:ext cx="82584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462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206462">
                  <a:extLst>
                    <a:ext uri="{9D8B030D-6E8A-4147-A177-3AD203B41FA5}">
                      <a16:colId xmlns:a16="http://schemas.microsoft.com/office/drawing/2014/main" val="2108166631"/>
                    </a:ext>
                  </a:extLst>
                </a:gridCol>
                <a:gridCol w="206462">
                  <a:extLst>
                    <a:ext uri="{9D8B030D-6E8A-4147-A177-3AD203B41FA5}">
                      <a16:colId xmlns:a16="http://schemas.microsoft.com/office/drawing/2014/main" val="3843848878"/>
                    </a:ext>
                  </a:extLst>
                </a:gridCol>
                <a:gridCol w="206462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1615" marR="5161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1615" marR="5161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1615" marR="5161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1615" marR="5161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sp>
        <p:nvSpPr>
          <p:cNvPr id="422" name="TextBox 421">
            <a:extLst>
              <a:ext uri="{FF2B5EF4-FFF2-40B4-BE49-F238E27FC236}">
                <a16:creationId xmlns:a16="http://schemas.microsoft.com/office/drawing/2014/main" id="{5A5304F2-54A3-BBF8-CA1E-6D92A69A7E1D}"/>
              </a:ext>
            </a:extLst>
          </p:cNvPr>
          <p:cNvSpPr txBox="1"/>
          <p:nvPr/>
        </p:nvSpPr>
        <p:spPr>
          <a:xfrm>
            <a:off x="10007600" y="426332"/>
            <a:ext cx="18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(Padding = Same)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7DECA-3BB7-7CCD-708F-602F8D213CAF}"/>
              </a:ext>
            </a:extLst>
          </p:cNvPr>
          <p:cNvSpPr txBox="1"/>
          <p:nvPr/>
        </p:nvSpPr>
        <p:spPr>
          <a:xfrm>
            <a:off x="1309094" y="4752956"/>
            <a:ext cx="680484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6F7A43-E4B1-D646-5DD6-78C58224281B}"/>
              </a:ext>
            </a:extLst>
          </p:cNvPr>
          <p:cNvSpPr txBox="1"/>
          <p:nvPr/>
        </p:nvSpPr>
        <p:spPr>
          <a:xfrm>
            <a:off x="2072110" y="4860316"/>
            <a:ext cx="3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006EB2-C310-0E85-43BC-9F891D8787C3}"/>
              </a:ext>
            </a:extLst>
          </p:cNvPr>
          <p:cNvSpPr txBox="1"/>
          <p:nvPr/>
        </p:nvSpPr>
        <p:spPr>
          <a:xfrm>
            <a:off x="2533998" y="5620323"/>
            <a:ext cx="680484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EC6F40-96C8-4372-8114-746C1B31ADC7}"/>
              </a:ext>
            </a:extLst>
          </p:cNvPr>
          <p:cNvSpPr txBox="1"/>
          <p:nvPr/>
        </p:nvSpPr>
        <p:spPr>
          <a:xfrm>
            <a:off x="2704440" y="5247824"/>
            <a:ext cx="3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2A6137-4312-CC3B-DD95-4B9D3ADC169C}"/>
              </a:ext>
            </a:extLst>
          </p:cNvPr>
          <p:cNvSpPr txBox="1"/>
          <p:nvPr/>
        </p:nvSpPr>
        <p:spPr>
          <a:xfrm>
            <a:off x="4258878" y="5729439"/>
            <a:ext cx="680484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CC08E1-C27B-610B-6DF3-F1BA5D964094}"/>
              </a:ext>
            </a:extLst>
          </p:cNvPr>
          <p:cNvSpPr txBox="1"/>
          <p:nvPr/>
        </p:nvSpPr>
        <p:spPr>
          <a:xfrm>
            <a:off x="4445899" y="5388364"/>
            <a:ext cx="3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7" name="Double Bracket 56">
            <a:extLst>
              <a:ext uri="{FF2B5EF4-FFF2-40B4-BE49-F238E27FC236}">
                <a16:creationId xmlns:a16="http://schemas.microsoft.com/office/drawing/2014/main" id="{4ACB6758-2CE7-39A9-1303-0D58374D3CE5}"/>
              </a:ext>
            </a:extLst>
          </p:cNvPr>
          <p:cNvSpPr/>
          <p:nvPr/>
        </p:nvSpPr>
        <p:spPr>
          <a:xfrm rot="5400000">
            <a:off x="6202742" y="2100201"/>
            <a:ext cx="597798" cy="5875813"/>
          </a:xfrm>
          <a:prstGeom prst="bracketPair">
            <a:avLst>
              <a:gd name="adj" fmla="val 565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8019D51-F1EB-22C1-2A94-7208A45E1E69}"/>
              </a:ext>
            </a:extLst>
          </p:cNvPr>
          <p:cNvCxnSpPr>
            <a:cxnSpLocks/>
          </p:cNvCxnSpPr>
          <p:nvPr/>
        </p:nvCxnSpPr>
        <p:spPr>
          <a:xfrm flipH="1">
            <a:off x="2004207" y="5252152"/>
            <a:ext cx="36499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2A4E1CD-59BE-77BD-9679-4D7772222975}"/>
              </a:ext>
            </a:extLst>
          </p:cNvPr>
          <p:cNvCxnSpPr>
            <a:cxnSpLocks/>
          </p:cNvCxnSpPr>
          <p:nvPr/>
        </p:nvCxnSpPr>
        <p:spPr>
          <a:xfrm>
            <a:off x="2704440" y="5337007"/>
            <a:ext cx="0" cy="3248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702E0A36-8955-2773-95D3-B3007A3BECDE}"/>
              </a:ext>
            </a:extLst>
          </p:cNvPr>
          <p:cNvCxnSpPr>
            <a:cxnSpLocks/>
          </p:cNvCxnSpPr>
          <p:nvPr/>
        </p:nvCxnSpPr>
        <p:spPr>
          <a:xfrm>
            <a:off x="4445899" y="5432809"/>
            <a:ext cx="0" cy="3248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2" name="Double Bracket 451">
            <a:extLst>
              <a:ext uri="{FF2B5EF4-FFF2-40B4-BE49-F238E27FC236}">
                <a16:creationId xmlns:a16="http://schemas.microsoft.com/office/drawing/2014/main" id="{C834060C-E085-70A8-AE8C-18DBB450458C}"/>
              </a:ext>
            </a:extLst>
          </p:cNvPr>
          <p:cNvSpPr/>
          <p:nvPr/>
        </p:nvSpPr>
        <p:spPr>
          <a:xfrm rot="5400000">
            <a:off x="5649555" y="824526"/>
            <a:ext cx="1651344" cy="5928639"/>
          </a:xfrm>
          <a:prstGeom prst="bracketPair">
            <a:avLst>
              <a:gd name="adj" fmla="val 565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3D054A40-D905-2DBB-09F2-D00E57A9A473}"/>
              </a:ext>
            </a:extLst>
          </p:cNvPr>
          <p:cNvSpPr txBox="1"/>
          <p:nvPr/>
        </p:nvSpPr>
        <p:spPr>
          <a:xfrm>
            <a:off x="5423142" y="2052040"/>
            <a:ext cx="680484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FCB8B9A6-EE3B-5B83-F4EF-840E1302EBB4}"/>
              </a:ext>
            </a:extLst>
          </p:cNvPr>
          <p:cNvSpPr txBox="1"/>
          <p:nvPr/>
        </p:nvSpPr>
        <p:spPr>
          <a:xfrm>
            <a:off x="5603961" y="2620256"/>
            <a:ext cx="3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9BB10EEF-4A33-D5FF-8D58-EA5171C2AE8A}"/>
              </a:ext>
            </a:extLst>
          </p:cNvPr>
          <p:cNvCxnSpPr>
            <a:cxnSpLocks/>
          </p:cNvCxnSpPr>
          <p:nvPr/>
        </p:nvCxnSpPr>
        <p:spPr>
          <a:xfrm flipV="1">
            <a:off x="5996899" y="2636091"/>
            <a:ext cx="0" cy="3163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13050853-E7D6-E6AE-2A9E-6450EB635049}"/>
              </a:ext>
            </a:extLst>
          </p:cNvPr>
          <p:cNvSpPr txBox="1"/>
          <p:nvPr/>
        </p:nvSpPr>
        <p:spPr>
          <a:xfrm>
            <a:off x="565560" y="3173715"/>
            <a:ext cx="246300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Figure out scaling factors. Fill the boxes.</a:t>
            </a:r>
          </a:p>
        </p:txBody>
      </p:sp>
      <p:sp>
        <p:nvSpPr>
          <p:cNvPr id="502" name="TextBox 501">
            <a:extLst>
              <a:ext uri="{FF2B5EF4-FFF2-40B4-BE49-F238E27FC236}">
                <a16:creationId xmlns:a16="http://schemas.microsoft.com/office/drawing/2014/main" id="{638BE3EB-7939-0FB5-7E7F-A5D3A438C7E5}"/>
              </a:ext>
            </a:extLst>
          </p:cNvPr>
          <p:cNvSpPr txBox="1"/>
          <p:nvPr/>
        </p:nvSpPr>
        <p:spPr>
          <a:xfrm>
            <a:off x="8996708" y="1584404"/>
            <a:ext cx="272414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Figure out the dimensions. Fill the blanks __.</a:t>
            </a:r>
          </a:p>
        </p:txBody>
      </p:sp>
    </p:spTree>
    <p:extLst>
      <p:ext uri="{BB962C8B-B14F-4D97-AF65-F5344CB8AC3E}">
        <p14:creationId xmlns:p14="http://schemas.microsoft.com/office/powerpoint/2010/main" val="3632573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92137-6D73-97BA-83DB-51EC979E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504F-03B3-977C-E9F9-38E1B47B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09" y="365125"/>
            <a:ext cx="11599825" cy="1522220"/>
          </a:xfrm>
        </p:spPr>
        <p:txBody>
          <a:bodyPr>
            <a:noAutofit/>
          </a:bodyPr>
          <a:lstStyle/>
          <a:p>
            <a:r>
              <a:rPr lang="en-US" sz="2800" dirty="0"/>
              <a:t># of filters x ____, # of input maps x ____</a:t>
            </a:r>
            <a:br>
              <a:rPr lang="en-US" sz="2800" dirty="0"/>
            </a:br>
            <a:r>
              <a:rPr lang="en-US" sz="2800" dirty="0"/>
              <a:t>X:1@4x4 | Conv:1@[2,2]x1 | Y:1@4x4 =&gt;</a:t>
            </a:r>
            <a:br>
              <a:rPr lang="en-US" sz="2800" dirty="0"/>
            </a:br>
            <a:r>
              <a:rPr lang="en-US" sz="2800" dirty="0"/>
              <a:t>X:____@____x____ | Conv:___@[___,___]x____ | Y:___@___x___</a:t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C2D548-7B94-AF95-56B9-5765C157D22F}"/>
              </a:ext>
            </a:extLst>
          </p:cNvPr>
          <p:cNvGraphicFramePr>
            <a:graphicFrameLocks noGrp="1"/>
          </p:cNvGraphicFramePr>
          <p:nvPr/>
        </p:nvGraphicFramePr>
        <p:xfrm>
          <a:off x="3569177" y="3070533"/>
          <a:ext cx="585216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76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2768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6521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950FBF7-690A-78CB-64D1-373381793603}"/>
              </a:ext>
            </a:extLst>
          </p:cNvPr>
          <p:cNvGraphicFramePr>
            <a:graphicFrameLocks noGrp="1"/>
          </p:cNvGraphicFramePr>
          <p:nvPr/>
        </p:nvGraphicFramePr>
        <p:xfrm>
          <a:off x="3587388" y="4863888"/>
          <a:ext cx="58521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B84996-7833-BF11-A59B-790A44734A43}"/>
              </a:ext>
            </a:extLst>
          </p:cNvPr>
          <p:cNvCxnSpPr>
            <a:cxnSpLocks/>
          </p:cNvCxnSpPr>
          <p:nvPr/>
        </p:nvCxnSpPr>
        <p:spPr>
          <a:xfrm>
            <a:off x="5043802" y="1648978"/>
            <a:ext cx="0" cy="3747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A06F27-B566-2E1D-4801-EB2A9FA80BCB}"/>
              </a:ext>
            </a:extLst>
          </p:cNvPr>
          <p:cNvCxnSpPr>
            <a:cxnSpLocks/>
          </p:cNvCxnSpPr>
          <p:nvPr/>
        </p:nvCxnSpPr>
        <p:spPr>
          <a:xfrm>
            <a:off x="7972532" y="1648979"/>
            <a:ext cx="0" cy="3747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4CB225-FCE5-3063-EF4F-9CCC1927AFC5}"/>
              </a:ext>
            </a:extLst>
          </p:cNvPr>
          <p:cNvCxnSpPr>
            <a:cxnSpLocks/>
          </p:cNvCxnSpPr>
          <p:nvPr/>
        </p:nvCxnSpPr>
        <p:spPr>
          <a:xfrm>
            <a:off x="6502369" y="1648979"/>
            <a:ext cx="0" cy="3747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3" name="Table 342">
            <a:extLst>
              <a:ext uri="{FF2B5EF4-FFF2-40B4-BE49-F238E27FC236}">
                <a16:creationId xmlns:a16="http://schemas.microsoft.com/office/drawing/2014/main" id="{C267ACF7-3819-0F22-BF85-066E1D361E20}"/>
              </a:ext>
            </a:extLst>
          </p:cNvPr>
          <p:cNvGraphicFramePr>
            <a:graphicFrameLocks noGrp="1"/>
          </p:cNvGraphicFramePr>
          <p:nvPr/>
        </p:nvGraphicFramePr>
        <p:xfrm>
          <a:off x="2472698" y="4872976"/>
          <a:ext cx="82584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462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206462">
                  <a:extLst>
                    <a:ext uri="{9D8B030D-6E8A-4147-A177-3AD203B41FA5}">
                      <a16:colId xmlns:a16="http://schemas.microsoft.com/office/drawing/2014/main" val="2108166631"/>
                    </a:ext>
                  </a:extLst>
                </a:gridCol>
                <a:gridCol w="206462">
                  <a:extLst>
                    <a:ext uri="{9D8B030D-6E8A-4147-A177-3AD203B41FA5}">
                      <a16:colId xmlns:a16="http://schemas.microsoft.com/office/drawing/2014/main" val="3843848878"/>
                    </a:ext>
                  </a:extLst>
                </a:gridCol>
                <a:gridCol w="206462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1615" marR="5161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1615" marR="5161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1615" marR="5161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1615" marR="5161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sp>
        <p:nvSpPr>
          <p:cNvPr id="422" name="TextBox 421">
            <a:extLst>
              <a:ext uri="{FF2B5EF4-FFF2-40B4-BE49-F238E27FC236}">
                <a16:creationId xmlns:a16="http://schemas.microsoft.com/office/drawing/2014/main" id="{5A5304F2-54A3-BBF8-CA1E-6D92A69A7E1D}"/>
              </a:ext>
            </a:extLst>
          </p:cNvPr>
          <p:cNvSpPr txBox="1"/>
          <p:nvPr/>
        </p:nvSpPr>
        <p:spPr>
          <a:xfrm>
            <a:off x="10007600" y="426332"/>
            <a:ext cx="18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(Padding = Same)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6F7A43-E4B1-D646-5DD6-78C58224281B}"/>
              </a:ext>
            </a:extLst>
          </p:cNvPr>
          <p:cNvSpPr txBox="1"/>
          <p:nvPr/>
        </p:nvSpPr>
        <p:spPr>
          <a:xfrm>
            <a:off x="2072110" y="4860316"/>
            <a:ext cx="3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EC6F40-96C8-4372-8114-746C1B31ADC7}"/>
              </a:ext>
            </a:extLst>
          </p:cNvPr>
          <p:cNvSpPr txBox="1"/>
          <p:nvPr/>
        </p:nvSpPr>
        <p:spPr>
          <a:xfrm>
            <a:off x="2704440" y="5247824"/>
            <a:ext cx="3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CC08E1-C27B-610B-6DF3-F1BA5D964094}"/>
              </a:ext>
            </a:extLst>
          </p:cNvPr>
          <p:cNvSpPr txBox="1"/>
          <p:nvPr/>
        </p:nvSpPr>
        <p:spPr>
          <a:xfrm>
            <a:off x="4445899" y="5388364"/>
            <a:ext cx="3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7" name="Double Bracket 56">
            <a:extLst>
              <a:ext uri="{FF2B5EF4-FFF2-40B4-BE49-F238E27FC236}">
                <a16:creationId xmlns:a16="http://schemas.microsoft.com/office/drawing/2014/main" id="{4ACB6758-2CE7-39A9-1303-0D58374D3CE5}"/>
              </a:ext>
            </a:extLst>
          </p:cNvPr>
          <p:cNvSpPr/>
          <p:nvPr/>
        </p:nvSpPr>
        <p:spPr>
          <a:xfrm rot="5400000">
            <a:off x="6202742" y="2100201"/>
            <a:ext cx="597798" cy="5875813"/>
          </a:xfrm>
          <a:prstGeom prst="bracketPair">
            <a:avLst>
              <a:gd name="adj" fmla="val 565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8019D51-F1EB-22C1-2A94-7208A45E1E69}"/>
              </a:ext>
            </a:extLst>
          </p:cNvPr>
          <p:cNvCxnSpPr>
            <a:cxnSpLocks/>
          </p:cNvCxnSpPr>
          <p:nvPr/>
        </p:nvCxnSpPr>
        <p:spPr>
          <a:xfrm flipH="1">
            <a:off x="2004207" y="5252152"/>
            <a:ext cx="36499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2A4E1CD-59BE-77BD-9679-4D7772222975}"/>
              </a:ext>
            </a:extLst>
          </p:cNvPr>
          <p:cNvCxnSpPr>
            <a:cxnSpLocks/>
          </p:cNvCxnSpPr>
          <p:nvPr/>
        </p:nvCxnSpPr>
        <p:spPr>
          <a:xfrm>
            <a:off x="2704440" y="5337007"/>
            <a:ext cx="0" cy="3248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702E0A36-8955-2773-95D3-B3007A3BECDE}"/>
              </a:ext>
            </a:extLst>
          </p:cNvPr>
          <p:cNvCxnSpPr>
            <a:cxnSpLocks/>
          </p:cNvCxnSpPr>
          <p:nvPr/>
        </p:nvCxnSpPr>
        <p:spPr>
          <a:xfrm>
            <a:off x="4445899" y="5432809"/>
            <a:ext cx="0" cy="3248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2" name="Double Bracket 451">
            <a:extLst>
              <a:ext uri="{FF2B5EF4-FFF2-40B4-BE49-F238E27FC236}">
                <a16:creationId xmlns:a16="http://schemas.microsoft.com/office/drawing/2014/main" id="{C834060C-E085-70A8-AE8C-18DBB450458C}"/>
              </a:ext>
            </a:extLst>
          </p:cNvPr>
          <p:cNvSpPr/>
          <p:nvPr/>
        </p:nvSpPr>
        <p:spPr>
          <a:xfrm rot="5400000">
            <a:off x="5649555" y="824526"/>
            <a:ext cx="1651344" cy="5928639"/>
          </a:xfrm>
          <a:prstGeom prst="bracketPair">
            <a:avLst>
              <a:gd name="adj" fmla="val 565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FCB8B9A6-EE3B-5B83-F4EF-840E1302EBB4}"/>
              </a:ext>
            </a:extLst>
          </p:cNvPr>
          <p:cNvSpPr txBox="1"/>
          <p:nvPr/>
        </p:nvSpPr>
        <p:spPr>
          <a:xfrm>
            <a:off x="5603961" y="2620256"/>
            <a:ext cx="3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9BB10EEF-4A33-D5FF-8D58-EA5171C2AE8A}"/>
              </a:ext>
            </a:extLst>
          </p:cNvPr>
          <p:cNvCxnSpPr>
            <a:cxnSpLocks/>
          </p:cNvCxnSpPr>
          <p:nvPr/>
        </p:nvCxnSpPr>
        <p:spPr>
          <a:xfrm flipV="1">
            <a:off x="5996899" y="2636091"/>
            <a:ext cx="0" cy="3163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B2977A-73AE-67EA-FFCF-78883BE07E61}"/>
              </a:ext>
            </a:extLst>
          </p:cNvPr>
          <p:cNvSpPr txBox="1"/>
          <p:nvPr/>
        </p:nvSpPr>
        <p:spPr>
          <a:xfrm>
            <a:off x="5459787" y="2041312"/>
            <a:ext cx="635046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/>
              <a:t>128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CBA7F-86FD-9FC9-BB88-C9D6367C3B0A}"/>
              </a:ext>
            </a:extLst>
          </p:cNvPr>
          <p:cNvSpPr txBox="1"/>
          <p:nvPr/>
        </p:nvSpPr>
        <p:spPr>
          <a:xfrm>
            <a:off x="2459487" y="5694041"/>
            <a:ext cx="635046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FDF07-0DC7-B2AF-2DB8-0D5C6E8A3FB3}"/>
              </a:ext>
            </a:extLst>
          </p:cNvPr>
          <p:cNvSpPr txBox="1"/>
          <p:nvPr/>
        </p:nvSpPr>
        <p:spPr>
          <a:xfrm>
            <a:off x="4248076" y="5772006"/>
            <a:ext cx="635046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/>
              <a:t>512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37E7D-982B-16D1-C52D-0D96DE68443C}"/>
              </a:ext>
            </a:extLst>
          </p:cNvPr>
          <p:cNvSpPr txBox="1"/>
          <p:nvPr/>
        </p:nvSpPr>
        <p:spPr>
          <a:xfrm>
            <a:off x="1255636" y="4817974"/>
            <a:ext cx="635046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85B9C64B-99C7-3D0C-3066-3591EDBD5407}"/>
              </a:ext>
            </a:extLst>
          </p:cNvPr>
          <p:cNvSpPr txBox="1"/>
          <p:nvPr/>
        </p:nvSpPr>
        <p:spPr>
          <a:xfrm>
            <a:off x="565560" y="3173715"/>
            <a:ext cx="246300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Figure out scaling factors. Fill the boxes.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D1C8EA0A-94DD-8481-8C4C-F0E296E44E3B}"/>
              </a:ext>
            </a:extLst>
          </p:cNvPr>
          <p:cNvSpPr txBox="1"/>
          <p:nvPr/>
        </p:nvSpPr>
        <p:spPr>
          <a:xfrm>
            <a:off x="8996708" y="1584404"/>
            <a:ext cx="272414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Figure out the dimensions. Fill the blanks __.</a:t>
            </a:r>
          </a:p>
        </p:txBody>
      </p:sp>
    </p:spTree>
    <p:extLst>
      <p:ext uri="{BB962C8B-B14F-4D97-AF65-F5344CB8AC3E}">
        <p14:creationId xmlns:p14="http://schemas.microsoft.com/office/powerpoint/2010/main" val="639863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92137-6D73-97BA-83DB-51EC979E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504F-03B3-977C-E9F9-38E1B47B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09" y="365125"/>
            <a:ext cx="11599825" cy="1522220"/>
          </a:xfrm>
        </p:spPr>
        <p:txBody>
          <a:bodyPr>
            <a:noAutofit/>
          </a:bodyPr>
          <a:lstStyle/>
          <a:p>
            <a:r>
              <a:rPr lang="en-US" sz="2800" dirty="0"/>
              <a:t>Filter size (Width+1, Height+1) </a:t>
            </a:r>
            <a:br>
              <a:rPr lang="en-US" sz="2800" dirty="0"/>
            </a:br>
            <a:r>
              <a:rPr lang="en-US" sz="2800" dirty="0"/>
              <a:t>X:1@4x4 | Conv:1@[2,2]x1 | Y:1@4x4 =&gt;</a:t>
            </a:r>
            <a:br>
              <a:rPr lang="en-US" sz="2800" dirty="0"/>
            </a:br>
            <a:r>
              <a:rPr lang="en-US" sz="2800" dirty="0"/>
              <a:t>X:____@____x____ | Conv:___@[___,___]x____ | Y:___@___x___</a:t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C2D548-7B94-AF95-56B9-5765C157D22F}"/>
              </a:ext>
            </a:extLst>
          </p:cNvPr>
          <p:cNvGraphicFramePr>
            <a:graphicFrameLocks noGrp="1"/>
          </p:cNvGraphicFramePr>
          <p:nvPr/>
        </p:nvGraphicFramePr>
        <p:xfrm>
          <a:off x="3569177" y="3070533"/>
          <a:ext cx="585216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76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2768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6521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950FBF7-690A-78CB-64D1-373381793603}"/>
              </a:ext>
            </a:extLst>
          </p:cNvPr>
          <p:cNvGraphicFramePr>
            <a:graphicFrameLocks noGrp="1"/>
          </p:cNvGraphicFramePr>
          <p:nvPr/>
        </p:nvGraphicFramePr>
        <p:xfrm>
          <a:off x="3587388" y="4863888"/>
          <a:ext cx="58521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B84996-7833-BF11-A59B-790A44734A43}"/>
              </a:ext>
            </a:extLst>
          </p:cNvPr>
          <p:cNvCxnSpPr>
            <a:cxnSpLocks/>
          </p:cNvCxnSpPr>
          <p:nvPr/>
        </p:nvCxnSpPr>
        <p:spPr>
          <a:xfrm>
            <a:off x="5043802" y="1648978"/>
            <a:ext cx="0" cy="3747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A06F27-B566-2E1D-4801-EB2A9FA80BCB}"/>
              </a:ext>
            </a:extLst>
          </p:cNvPr>
          <p:cNvCxnSpPr>
            <a:cxnSpLocks/>
          </p:cNvCxnSpPr>
          <p:nvPr/>
        </p:nvCxnSpPr>
        <p:spPr>
          <a:xfrm>
            <a:off x="7972532" y="1648979"/>
            <a:ext cx="0" cy="3747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4CB225-FCE5-3063-EF4F-9CCC1927AFC5}"/>
              </a:ext>
            </a:extLst>
          </p:cNvPr>
          <p:cNvCxnSpPr>
            <a:cxnSpLocks/>
          </p:cNvCxnSpPr>
          <p:nvPr/>
        </p:nvCxnSpPr>
        <p:spPr>
          <a:xfrm>
            <a:off x="6502369" y="1648979"/>
            <a:ext cx="0" cy="3747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3" name="Table 342">
            <a:extLst>
              <a:ext uri="{FF2B5EF4-FFF2-40B4-BE49-F238E27FC236}">
                <a16:creationId xmlns:a16="http://schemas.microsoft.com/office/drawing/2014/main" id="{C267ACF7-3819-0F22-BF85-066E1D361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065676"/>
              </p:ext>
            </p:extLst>
          </p:nvPr>
        </p:nvGraphicFramePr>
        <p:xfrm>
          <a:off x="2307005" y="4872976"/>
          <a:ext cx="9915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885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247885">
                  <a:extLst>
                    <a:ext uri="{9D8B030D-6E8A-4147-A177-3AD203B41FA5}">
                      <a16:colId xmlns:a16="http://schemas.microsoft.com/office/drawing/2014/main" val="2108166631"/>
                    </a:ext>
                  </a:extLst>
                </a:gridCol>
                <a:gridCol w="247885">
                  <a:extLst>
                    <a:ext uri="{9D8B030D-6E8A-4147-A177-3AD203B41FA5}">
                      <a16:colId xmlns:a16="http://schemas.microsoft.com/office/drawing/2014/main" val="3843848878"/>
                    </a:ext>
                  </a:extLst>
                </a:gridCol>
                <a:gridCol w="247885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1615" marR="51615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1615" marR="5161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1615" marR="51615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1615" marR="51615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sp>
        <p:nvSpPr>
          <p:cNvPr id="422" name="TextBox 421">
            <a:extLst>
              <a:ext uri="{FF2B5EF4-FFF2-40B4-BE49-F238E27FC236}">
                <a16:creationId xmlns:a16="http://schemas.microsoft.com/office/drawing/2014/main" id="{5A5304F2-54A3-BBF8-CA1E-6D92A69A7E1D}"/>
              </a:ext>
            </a:extLst>
          </p:cNvPr>
          <p:cNvSpPr txBox="1"/>
          <p:nvPr/>
        </p:nvSpPr>
        <p:spPr>
          <a:xfrm>
            <a:off x="10007600" y="426332"/>
            <a:ext cx="18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(Padding = Same)</a:t>
            </a:r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D1C8EA0A-94DD-8481-8C4C-F0E296E44E3B}"/>
              </a:ext>
            </a:extLst>
          </p:cNvPr>
          <p:cNvSpPr txBox="1"/>
          <p:nvPr/>
        </p:nvSpPr>
        <p:spPr>
          <a:xfrm>
            <a:off x="8996708" y="1584404"/>
            <a:ext cx="272414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Figure out the dimensions. Fill the blanks __.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05FCFA-859B-B6AC-0E5E-494D74539800}"/>
              </a:ext>
            </a:extLst>
          </p:cNvPr>
          <p:cNvCxnSpPr>
            <a:cxnSpLocks/>
          </p:cNvCxnSpPr>
          <p:nvPr/>
        </p:nvCxnSpPr>
        <p:spPr>
          <a:xfrm flipV="1">
            <a:off x="3587388" y="2741258"/>
            <a:ext cx="0" cy="3163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207F72-0A24-421D-E224-3727916C9245}"/>
              </a:ext>
            </a:extLst>
          </p:cNvPr>
          <p:cNvSpPr txBox="1"/>
          <p:nvPr/>
        </p:nvSpPr>
        <p:spPr>
          <a:xfrm>
            <a:off x="3153725" y="2157207"/>
            <a:ext cx="635046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884012F-76DE-5142-1B65-ECB921592072}"/>
              </a:ext>
            </a:extLst>
          </p:cNvPr>
          <p:cNvSpPr txBox="1"/>
          <p:nvPr/>
        </p:nvSpPr>
        <p:spPr>
          <a:xfrm>
            <a:off x="3774983" y="2295548"/>
            <a:ext cx="63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62F177-C3DD-2E92-29EB-DD695F919605}"/>
              </a:ext>
            </a:extLst>
          </p:cNvPr>
          <p:cNvCxnSpPr>
            <a:cxnSpLocks/>
          </p:cNvCxnSpPr>
          <p:nvPr/>
        </p:nvCxnSpPr>
        <p:spPr>
          <a:xfrm flipH="1">
            <a:off x="1720942" y="5018933"/>
            <a:ext cx="5860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30F22EF-D5DC-433A-7AAA-FFF7A8BFD35E}"/>
              </a:ext>
            </a:extLst>
          </p:cNvPr>
          <p:cNvSpPr txBox="1"/>
          <p:nvPr/>
        </p:nvSpPr>
        <p:spPr>
          <a:xfrm>
            <a:off x="1571774" y="4231412"/>
            <a:ext cx="635046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1D0838-9B84-72CE-8642-2901D8258A9E}"/>
              </a:ext>
            </a:extLst>
          </p:cNvPr>
          <p:cNvSpPr txBox="1"/>
          <p:nvPr/>
        </p:nvSpPr>
        <p:spPr>
          <a:xfrm>
            <a:off x="2181395" y="4337151"/>
            <a:ext cx="54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cols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0D680E30-E158-58A0-14E5-CC55C6C601F4}"/>
              </a:ext>
            </a:extLst>
          </p:cNvPr>
          <p:cNvSpPr txBox="1"/>
          <p:nvPr/>
        </p:nvSpPr>
        <p:spPr>
          <a:xfrm>
            <a:off x="2833298" y="2246164"/>
            <a:ext cx="30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BF0F025D-7228-EF92-4DC6-AEE2BD50E36A}"/>
              </a:ext>
            </a:extLst>
          </p:cNvPr>
          <p:cNvSpPr txBox="1"/>
          <p:nvPr/>
        </p:nvSpPr>
        <p:spPr>
          <a:xfrm>
            <a:off x="1256732" y="4320440"/>
            <a:ext cx="30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+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EF8D7144-BF39-1C80-FA2F-81E8DF779DB6}"/>
              </a:ext>
            </a:extLst>
          </p:cNvPr>
          <p:cNvSpPr txBox="1"/>
          <p:nvPr/>
        </p:nvSpPr>
        <p:spPr>
          <a:xfrm>
            <a:off x="457998" y="2445248"/>
            <a:ext cx="225626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Figure out how more cols and rows to grow.</a:t>
            </a:r>
          </a:p>
        </p:txBody>
      </p:sp>
    </p:spTree>
    <p:extLst>
      <p:ext uri="{BB962C8B-B14F-4D97-AF65-F5344CB8AC3E}">
        <p14:creationId xmlns:p14="http://schemas.microsoft.com/office/powerpoint/2010/main" val="29845594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92137-6D73-97BA-83DB-51EC979E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504F-03B3-977C-E9F9-38E1B47B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09" y="365125"/>
            <a:ext cx="11599825" cy="647007"/>
          </a:xfrm>
        </p:spPr>
        <p:txBody>
          <a:bodyPr>
            <a:noAutofit/>
          </a:bodyPr>
          <a:lstStyle/>
          <a:p>
            <a:r>
              <a:rPr lang="en-US" sz="2800" dirty="0"/>
              <a:t>Trainable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E73F15-8D4A-72D9-1224-EF9BEC2223F9}"/>
              </a:ext>
            </a:extLst>
          </p:cNvPr>
          <p:cNvSpPr txBox="1"/>
          <p:nvPr/>
        </p:nvSpPr>
        <p:spPr>
          <a:xfrm>
            <a:off x="785189" y="1885997"/>
            <a:ext cx="108634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X:6@5x5 | Conv:__@[2,2]x__ | Y:2@5x5  =&gt;  ______________ = ______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C52EA-2ECF-3ED9-012D-7CFE4C1753EB}"/>
              </a:ext>
            </a:extLst>
          </p:cNvPr>
          <p:cNvSpPr txBox="1"/>
          <p:nvPr/>
        </p:nvSpPr>
        <p:spPr>
          <a:xfrm>
            <a:off x="785189" y="3033330"/>
            <a:ext cx="10764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X:2@4x4 | Conv:__@[2,3]x__ | Y:5@4x4  =&gt; ______________ = ______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495208-1EB7-3185-A165-1842E0CC76D2}"/>
              </a:ext>
            </a:extLst>
          </p:cNvPr>
          <p:cNvSpPr txBox="1"/>
          <p:nvPr/>
        </p:nvSpPr>
        <p:spPr>
          <a:xfrm>
            <a:off x="9733283" y="942651"/>
            <a:ext cx="2266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of Trainable Parameters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E2AD84EE-DB2A-23E4-F043-BF5D7107AFE3}"/>
              </a:ext>
            </a:extLst>
          </p:cNvPr>
          <p:cNvSpPr txBox="1"/>
          <p:nvPr/>
        </p:nvSpPr>
        <p:spPr>
          <a:xfrm>
            <a:off x="785189" y="4520421"/>
            <a:ext cx="10764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X:2@4x4 | Maxpool | Y:2@4x4  =&gt;  ______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526877D9-79BC-3490-A29C-A771306B9588}"/>
              </a:ext>
            </a:extLst>
          </p:cNvPr>
          <p:cNvSpPr txBox="1"/>
          <p:nvPr/>
        </p:nvSpPr>
        <p:spPr>
          <a:xfrm>
            <a:off x="785189" y="5421810"/>
            <a:ext cx="107640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X:2@4x4 | </a:t>
            </a:r>
            <a:r>
              <a:rPr lang="en-US" sz="2800" dirty="0" err="1"/>
              <a:t>Meanpool</a:t>
            </a:r>
            <a:r>
              <a:rPr lang="en-US" sz="2800" dirty="0"/>
              <a:t> | Y:2@4x4  =&gt;  ______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A3E6C32B-6C4A-0D26-3602-F1F1AC6E72D7}"/>
              </a:ext>
            </a:extLst>
          </p:cNvPr>
          <p:cNvSpPr txBox="1"/>
          <p:nvPr/>
        </p:nvSpPr>
        <p:spPr>
          <a:xfrm>
            <a:off x="5773840" y="3732929"/>
            <a:ext cx="1950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of Trainable Parameters</a:t>
            </a:r>
          </a:p>
        </p:txBody>
      </p:sp>
    </p:spTree>
    <p:extLst>
      <p:ext uri="{BB962C8B-B14F-4D97-AF65-F5344CB8AC3E}">
        <p14:creationId xmlns:p14="http://schemas.microsoft.com/office/powerpoint/2010/main" val="831128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92137-6D73-97BA-83DB-51EC979E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504F-03B3-977C-E9F9-38E1B47B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10575890" cy="1562235"/>
          </a:xfrm>
        </p:spPr>
        <p:txBody>
          <a:bodyPr>
            <a:noAutofit/>
          </a:bodyPr>
          <a:lstStyle/>
          <a:p>
            <a:r>
              <a:rPr lang="en-US" sz="2800" dirty="0"/>
              <a:t># of filters x 3, input: (Width x 5, Depth x 4) </a:t>
            </a:r>
            <a:br>
              <a:rPr lang="en-US" sz="2800" dirty="0"/>
            </a:br>
            <a:r>
              <a:rPr lang="en-US" sz="2800" dirty="0"/>
              <a:t>X:1@4x4 | Conv:1@[2,2]x1 | Y:1@4x4 =&gt;</a:t>
            </a:r>
            <a:br>
              <a:rPr lang="en-US" sz="2800" dirty="0"/>
            </a:br>
            <a:r>
              <a:rPr lang="en-US" sz="2800" dirty="0"/>
              <a:t>X:____@____x____ | Conv:___@[___,___]x____ | Y:____@____x____</a:t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C2D548-7B94-AF95-56B9-5765C157D22F}"/>
              </a:ext>
            </a:extLst>
          </p:cNvPr>
          <p:cNvGraphicFramePr>
            <a:graphicFrameLocks noGrp="1"/>
          </p:cNvGraphicFramePr>
          <p:nvPr/>
        </p:nvGraphicFramePr>
        <p:xfrm>
          <a:off x="3569177" y="3070533"/>
          <a:ext cx="585216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76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2768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6521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950FBF7-690A-78CB-64D1-373381793603}"/>
              </a:ext>
            </a:extLst>
          </p:cNvPr>
          <p:cNvGraphicFramePr>
            <a:graphicFrameLocks noGrp="1"/>
          </p:cNvGraphicFramePr>
          <p:nvPr/>
        </p:nvGraphicFramePr>
        <p:xfrm>
          <a:off x="3587388" y="4863888"/>
          <a:ext cx="58521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B84996-7833-BF11-A59B-790A44734A43}"/>
              </a:ext>
            </a:extLst>
          </p:cNvPr>
          <p:cNvCxnSpPr>
            <a:cxnSpLocks/>
          </p:cNvCxnSpPr>
          <p:nvPr/>
        </p:nvCxnSpPr>
        <p:spPr>
          <a:xfrm>
            <a:off x="5043802" y="1648978"/>
            <a:ext cx="0" cy="3747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A06F27-B566-2E1D-4801-EB2A9FA80BCB}"/>
              </a:ext>
            </a:extLst>
          </p:cNvPr>
          <p:cNvCxnSpPr>
            <a:cxnSpLocks/>
          </p:cNvCxnSpPr>
          <p:nvPr/>
        </p:nvCxnSpPr>
        <p:spPr>
          <a:xfrm>
            <a:off x="7972532" y="1648979"/>
            <a:ext cx="0" cy="3747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4CB225-FCE5-3063-EF4F-9CCC1927AFC5}"/>
              </a:ext>
            </a:extLst>
          </p:cNvPr>
          <p:cNvCxnSpPr>
            <a:cxnSpLocks/>
          </p:cNvCxnSpPr>
          <p:nvPr/>
        </p:nvCxnSpPr>
        <p:spPr>
          <a:xfrm>
            <a:off x="6502369" y="1648979"/>
            <a:ext cx="0" cy="3747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3" name="Table 342">
            <a:extLst>
              <a:ext uri="{FF2B5EF4-FFF2-40B4-BE49-F238E27FC236}">
                <a16:creationId xmlns:a16="http://schemas.microsoft.com/office/drawing/2014/main" id="{C267ACF7-3819-0F22-BF85-066E1D361E20}"/>
              </a:ext>
            </a:extLst>
          </p:cNvPr>
          <p:cNvGraphicFramePr>
            <a:graphicFrameLocks noGrp="1"/>
          </p:cNvGraphicFramePr>
          <p:nvPr/>
        </p:nvGraphicFramePr>
        <p:xfrm>
          <a:off x="2472698" y="4872976"/>
          <a:ext cx="82584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462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206462">
                  <a:extLst>
                    <a:ext uri="{9D8B030D-6E8A-4147-A177-3AD203B41FA5}">
                      <a16:colId xmlns:a16="http://schemas.microsoft.com/office/drawing/2014/main" val="2108166631"/>
                    </a:ext>
                  </a:extLst>
                </a:gridCol>
                <a:gridCol w="206462">
                  <a:extLst>
                    <a:ext uri="{9D8B030D-6E8A-4147-A177-3AD203B41FA5}">
                      <a16:colId xmlns:a16="http://schemas.microsoft.com/office/drawing/2014/main" val="3843848878"/>
                    </a:ext>
                  </a:extLst>
                </a:gridCol>
                <a:gridCol w="206462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1615" marR="5161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1615" marR="5161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1615" marR="5161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1615" marR="5161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sp>
        <p:nvSpPr>
          <p:cNvPr id="344" name="Rectangle 343">
            <a:extLst>
              <a:ext uri="{FF2B5EF4-FFF2-40B4-BE49-F238E27FC236}">
                <a16:creationId xmlns:a16="http://schemas.microsoft.com/office/drawing/2014/main" id="{1C4B9FE2-51C1-9700-7362-7F759366651B}"/>
              </a:ext>
            </a:extLst>
          </p:cNvPr>
          <p:cNvSpPr/>
          <p:nvPr/>
        </p:nvSpPr>
        <p:spPr>
          <a:xfrm>
            <a:off x="2432039" y="4863888"/>
            <a:ext cx="908426" cy="374848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5A5304F2-54A3-BBF8-CA1E-6D92A69A7E1D}"/>
              </a:ext>
            </a:extLst>
          </p:cNvPr>
          <p:cNvSpPr txBox="1"/>
          <p:nvPr/>
        </p:nvSpPr>
        <p:spPr>
          <a:xfrm>
            <a:off x="10007600" y="426332"/>
            <a:ext cx="18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(Padding = Same)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7DECA-3BB7-7CCD-708F-602F8D213CAF}"/>
              </a:ext>
            </a:extLst>
          </p:cNvPr>
          <p:cNvSpPr txBox="1"/>
          <p:nvPr/>
        </p:nvSpPr>
        <p:spPr>
          <a:xfrm>
            <a:off x="1309094" y="4752956"/>
            <a:ext cx="680484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6F7A43-E4B1-D646-5DD6-78C58224281B}"/>
              </a:ext>
            </a:extLst>
          </p:cNvPr>
          <p:cNvSpPr txBox="1"/>
          <p:nvPr/>
        </p:nvSpPr>
        <p:spPr>
          <a:xfrm>
            <a:off x="2072110" y="4860316"/>
            <a:ext cx="3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006EB2-C310-0E85-43BC-9F891D8787C3}"/>
              </a:ext>
            </a:extLst>
          </p:cNvPr>
          <p:cNvSpPr txBox="1"/>
          <p:nvPr/>
        </p:nvSpPr>
        <p:spPr>
          <a:xfrm>
            <a:off x="2533998" y="5620323"/>
            <a:ext cx="680484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EC6F40-96C8-4372-8114-746C1B31ADC7}"/>
              </a:ext>
            </a:extLst>
          </p:cNvPr>
          <p:cNvSpPr txBox="1"/>
          <p:nvPr/>
        </p:nvSpPr>
        <p:spPr>
          <a:xfrm>
            <a:off x="2704440" y="5247824"/>
            <a:ext cx="3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9" name="Double Bracket 48">
            <a:extLst>
              <a:ext uri="{FF2B5EF4-FFF2-40B4-BE49-F238E27FC236}">
                <a16:creationId xmlns:a16="http://schemas.microsoft.com/office/drawing/2014/main" id="{4B77B3E2-1021-F367-F7A9-E338BEF4DBC8}"/>
              </a:ext>
            </a:extLst>
          </p:cNvPr>
          <p:cNvSpPr/>
          <p:nvPr/>
        </p:nvSpPr>
        <p:spPr>
          <a:xfrm>
            <a:off x="3426743" y="1927361"/>
            <a:ext cx="6172759" cy="4531098"/>
          </a:xfrm>
          <a:prstGeom prst="bracketPair">
            <a:avLst>
              <a:gd name="adj" fmla="val 565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A4818D-68D1-0DA3-69F0-601129F43362}"/>
              </a:ext>
            </a:extLst>
          </p:cNvPr>
          <p:cNvSpPr txBox="1"/>
          <p:nvPr/>
        </p:nvSpPr>
        <p:spPr>
          <a:xfrm>
            <a:off x="9599507" y="3070533"/>
            <a:ext cx="3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2A6137-4312-CC3B-DD95-4B9D3ADC169C}"/>
              </a:ext>
            </a:extLst>
          </p:cNvPr>
          <p:cNvSpPr txBox="1"/>
          <p:nvPr/>
        </p:nvSpPr>
        <p:spPr>
          <a:xfrm>
            <a:off x="4258878" y="5729439"/>
            <a:ext cx="680484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CC08E1-C27B-610B-6DF3-F1BA5D964094}"/>
              </a:ext>
            </a:extLst>
          </p:cNvPr>
          <p:cNvSpPr txBox="1"/>
          <p:nvPr/>
        </p:nvSpPr>
        <p:spPr>
          <a:xfrm>
            <a:off x="4445899" y="5388364"/>
            <a:ext cx="3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7" name="Double Bracket 56">
            <a:extLst>
              <a:ext uri="{FF2B5EF4-FFF2-40B4-BE49-F238E27FC236}">
                <a16:creationId xmlns:a16="http://schemas.microsoft.com/office/drawing/2014/main" id="{4ACB6758-2CE7-39A9-1303-0D58374D3CE5}"/>
              </a:ext>
            </a:extLst>
          </p:cNvPr>
          <p:cNvSpPr/>
          <p:nvPr/>
        </p:nvSpPr>
        <p:spPr>
          <a:xfrm rot="5400000">
            <a:off x="6202742" y="2100201"/>
            <a:ext cx="597798" cy="5875813"/>
          </a:xfrm>
          <a:prstGeom prst="bracketPair">
            <a:avLst>
              <a:gd name="adj" fmla="val 565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8019D51-F1EB-22C1-2A94-7208A45E1E69}"/>
              </a:ext>
            </a:extLst>
          </p:cNvPr>
          <p:cNvCxnSpPr>
            <a:cxnSpLocks/>
          </p:cNvCxnSpPr>
          <p:nvPr/>
        </p:nvCxnSpPr>
        <p:spPr>
          <a:xfrm flipH="1">
            <a:off x="2004207" y="5252152"/>
            <a:ext cx="36499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2A4E1CD-59BE-77BD-9679-4D7772222975}"/>
              </a:ext>
            </a:extLst>
          </p:cNvPr>
          <p:cNvCxnSpPr>
            <a:cxnSpLocks/>
          </p:cNvCxnSpPr>
          <p:nvPr/>
        </p:nvCxnSpPr>
        <p:spPr>
          <a:xfrm>
            <a:off x="2704440" y="5337007"/>
            <a:ext cx="0" cy="3248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702E0A36-8955-2773-95D3-B3007A3BECDE}"/>
              </a:ext>
            </a:extLst>
          </p:cNvPr>
          <p:cNvCxnSpPr>
            <a:cxnSpLocks/>
          </p:cNvCxnSpPr>
          <p:nvPr/>
        </p:nvCxnSpPr>
        <p:spPr>
          <a:xfrm>
            <a:off x="4445899" y="5432809"/>
            <a:ext cx="0" cy="3248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44AE7D7A-5C2C-386E-B516-D23A6AF696C8}"/>
              </a:ext>
            </a:extLst>
          </p:cNvPr>
          <p:cNvCxnSpPr>
            <a:cxnSpLocks/>
          </p:cNvCxnSpPr>
          <p:nvPr/>
        </p:nvCxnSpPr>
        <p:spPr>
          <a:xfrm>
            <a:off x="9578074" y="3423684"/>
            <a:ext cx="3369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2" name="Double Bracket 451">
            <a:extLst>
              <a:ext uri="{FF2B5EF4-FFF2-40B4-BE49-F238E27FC236}">
                <a16:creationId xmlns:a16="http://schemas.microsoft.com/office/drawing/2014/main" id="{C834060C-E085-70A8-AE8C-18DBB450458C}"/>
              </a:ext>
            </a:extLst>
          </p:cNvPr>
          <p:cNvSpPr/>
          <p:nvPr/>
        </p:nvSpPr>
        <p:spPr>
          <a:xfrm rot="5400000">
            <a:off x="5649555" y="824526"/>
            <a:ext cx="1651344" cy="5928639"/>
          </a:xfrm>
          <a:prstGeom prst="bracketPair">
            <a:avLst>
              <a:gd name="adj" fmla="val 565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3D054A40-D905-2DBB-09F2-D00E57A9A473}"/>
              </a:ext>
            </a:extLst>
          </p:cNvPr>
          <p:cNvSpPr txBox="1"/>
          <p:nvPr/>
        </p:nvSpPr>
        <p:spPr>
          <a:xfrm>
            <a:off x="5423142" y="2052040"/>
            <a:ext cx="680484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FCB8B9A6-EE3B-5B83-F4EF-840E1302EBB4}"/>
              </a:ext>
            </a:extLst>
          </p:cNvPr>
          <p:cNvSpPr txBox="1"/>
          <p:nvPr/>
        </p:nvSpPr>
        <p:spPr>
          <a:xfrm>
            <a:off x="5603961" y="2620256"/>
            <a:ext cx="3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9BB10EEF-4A33-D5FF-8D58-EA5171C2AE8A}"/>
              </a:ext>
            </a:extLst>
          </p:cNvPr>
          <p:cNvCxnSpPr>
            <a:cxnSpLocks/>
          </p:cNvCxnSpPr>
          <p:nvPr/>
        </p:nvCxnSpPr>
        <p:spPr>
          <a:xfrm flipV="1">
            <a:off x="5996899" y="2636091"/>
            <a:ext cx="0" cy="3163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2" name="TextBox 461">
            <a:extLst>
              <a:ext uri="{FF2B5EF4-FFF2-40B4-BE49-F238E27FC236}">
                <a16:creationId xmlns:a16="http://schemas.microsoft.com/office/drawing/2014/main" id="{AAF31196-7FCF-EE66-1311-423A292E3E05}"/>
              </a:ext>
            </a:extLst>
          </p:cNvPr>
          <p:cNvSpPr txBox="1"/>
          <p:nvPr/>
        </p:nvSpPr>
        <p:spPr>
          <a:xfrm>
            <a:off x="4317351" y="2142581"/>
            <a:ext cx="635046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9640E01F-18D7-93E3-0131-03ECC3C9337F}"/>
              </a:ext>
            </a:extLst>
          </p:cNvPr>
          <p:cNvSpPr txBox="1"/>
          <p:nvPr/>
        </p:nvSpPr>
        <p:spPr>
          <a:xfrm>
            <a:off x="4064993" y="2447764"/>
            <a:ext cx="32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64" name="Left Bracket 463">
            <a:extLst>
              <a:ext uri="{FF2B5EF4-FFF2-40B4-BE49-F238E27FC236}">
                <a16:creationId xmlns:a16="http://schemas.microsoft.com/office/drawing/2014/main" id="{2F7D69F3-8028-86D3-9DA0-71914E7FF71F}"/>
              </a:ext>
            </a:extLst>
          </p:cNvPr>
          <p:cNvSpPr/>
          <p:nvPr/>
        </p:nvSpPr>
        <p:spPr>
          <a:xfrm rot="5400000">
            <a:off x="3892182" y="2825947"/>
            <a:ext cx="431650" cy="325071"/>
          </a:xfrm>
          <a:prstGeom prst="leftBracket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D25E0C4D-5E20-EFB8-BFDD-830B3DD0B545}"/>
              </a:ext>
            </a:extLst>
          </p:cNvPr>
          <p:cNvSpPr txBox="1"/>
          <p:nvPr/>
        </p:nvSpPr>
        <p:spPr>
          <a:xfrm>
            <a:off x="9951342" y="2912282"/>
            <a:ext cx="635046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E77E36-F373-E49A-B110-848EF9EF3CC5}"/>
              </a:ext>
            </a:extLst>
          </p:cNvPr>
          <p:cNvSpPr txBox="1"/>
          <p:nvPr/>
        </p:nvSpPr>
        <p:spPr>
          <a:xfrm>
            <a:off x="3684487" y="2151134"/>
            <a:ext cx="69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</a:t>
            </a:r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8A969596-41FE-59EA-0567-EB3C614F6DE3}"/>
              </a:ext>
            </a:extLst>
          </p:cNvPr>
          <p:cNvSpPr txBox="1"/>
          <p:nvPr/>
        </p:nvSpPr>
        <p:spPr>
          <a:xfrm>
            <a:off x="565560" y="3173715"/>
            <a:ext cx="246300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Figure out scaling factors. Fill the boxes.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7DE1F20C-6407-0352-5F52-64234D3566B1}"/>
              </a:ext>
            </a:extLst>
          </p:cNvPr>
          <p:cNvSpPr txBox="1"/>
          <p:nvPr/>
        </p:nvSpPr>
        <p:spPr>
          <a:xfrm>
            <a:off x="8996708" y="1584404"/>
            <a:ext cx="272414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Figure out the dimensions. Fill the blanks __.</a:t>
            </a:r>
          </a:p>
        </p:txBody>
      </p:sp>
    </p:spTree>
    <p:extLst>
      <p:ext uri="{BB962C8B-B14F-4D97-AF65-F5344CB8AC3E}">
        <p14:creationId xmlns:p14="http://schemas.microsoft.com/office/powerpoint/2010/main" val="398267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92137-6D73-97BA-83DB-51EC979E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504F-03B3-977C-E9F9-38E1B47B3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10575890" cy="1562235"/>
          </a:xfrm>
        </p:spPr>
        <p:txBody>
          <a:bodyPr>
            <a:noAutofit/>
          </a:bodyPr>
          <a:lstStyle/>
          <a:p>
            <a:r>
              <a:rPr lang="en-US" sz="2800" dirty="0"/>
              <a:t># of filters x ___, input: (Height x ___, Width x ___, Depth x ___) </a:t>
            </a:r>
            <a:br>
              <a:rPr lang="en-US" sz="2800" dirty="0"/>
            </a:br>
            <a:r>
              <a:rPr lang="en-US" sz="2800" dirty="0"/>
              <a:t>X:1@4x4 | Conv:1@[2,2]x1 | Y:1@4x4 =&gt;</a:t>
            </a:r>
            <a:br>
              <a:rPr lang="en-US" sz="2800" dirty="0"/>
            </a:br>
            <a:r>
              <a:rPr lang="en-US" sz="2800" dirty="0"/>
              <a:t>X:____@____x____ | Conv:___@[___,___]x____ | Y:____@____x____</a:t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C2D548-7B94-AF95-56B9-5765C157D22F}"/>
              </a:ext>
            </a:extLst>
          </p:cNvPr>
          <p:cNvGraphicFramePr>
            <a:graphicFrameLocks noGrp="1"/>
          </p:cNvGraphicFramePr>
          <p:nvPr/>
        </p:nvGraphicFramePr>
        <p:xfrm>
          <a:off x="3569177" y="3070533"/>
          <a:ext cx="585216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76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2768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6521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950FBF7-690A-78CB-64D1-373381793603}"/>
              </a:ext>
            </a:extLst>
          </p:cNvPr>
          <p:cNvGraphicFramePr>
            <a:graphicFrameLocks noGrp="1"/>
          </p:cNvGraphicFramePr>
          <p:nvPr/>
        </p:nvGraphicFramePr>
        <p:xfrm>
          <a:off x="3587388" y="4863888"/>
          <a:ext cx="58521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B84996-7833-BF11-A59B-790A44734A43}"/>
              </a:ext>
            </a:extLst>
          </p:cNvPr>
          <p:cNvCxnSpPr>
            <a:cxnSpLocks/>
          </p:cNvCxnSpPr>
          <p:nvPr/>
        </p:nvCxnSpPr>
        <p:spPr>
          <a:xfrm>
            <a:off x="5043802" y="1648978"/>
            <a:ext cx="0" cy="3747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A06F27-B566-2E1D-4801-EB2A9FA80BCB}"/>
              </a:ext>
            </a:extLst>
          </p:cNvPr>
          <p:cNvCxnSpPr>
            <a:cxnSpLocks/>
          </p:cNvCxnSpPr>
          <p:nvPr/>
        </p:nvCxnSpPr>
        <p:spPr>
          <a:xfrm>
            <a:off x="7972532" y="1648979"/>
            <a:ext cx="0" cy="3747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4CB225-FCE5-3063-EF4F-9CCC1927AFC5}"/>
              </a:ext>
            </a:extLst>
          </p:cNvPr>
          <p:cNvCxnSpPr>
            <a:cxnSpLocks/>
          </p:cNvCxnSpPr>
          <p:nvPr/>
        </p:nvCxnSpPr>
        <p:spPr>
          <a:xfrm>
            <a:off x="6502369" y="1648979"/>
            <a:ext cx="0" cy="37472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3" name="Table 342">
            <a:extLst>
              <a:ext uri="{FF2B5EF4-FFF2-40B4-BE49-F238E27FC236}">
                <a16:creationId xmlns:a16="http://schemas.microsoft.com/office/drawing/2014/main" id="{C267ACF7-3819-0F22-BF85-066E1D361E20}"/>
              </a:ext>
            </a:extLst>
          </p:cNvPr>
          <p:cNvGraphicFramePr>
            <a:graphicFrameLocks noGrp="1"/>
          </p:cNvGraphicFramePr>
          <p:nvPr/>
        </p:nvGraphicFramePr>
        <p:xfrm>
          <a:off x="2472698" y="4872976"/>
          <a:ext cx="82584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462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206462">
                  <a:extLst>
                    <a:ext uri="{9D8B030D-6E8A-4147-A177-3AD203B41FA5}">
                      <a16:colId xmlns:a16="http://schemas.microsoft.com/office/drawing/2014/main" val="2108166631"/>
                    </a:ext>
                  </a:extLst>
                </a:gridCol>
                <a:gridCol w="206462">
                  <a:extLst>
                    <a:ext uri="{9D8B030D-6E8A-4147-A177-3AD203B41FA5}">
                      <a16:colId xmlns:a16="http://schemas.microsoft.com/office/drawing/2014/main" val="3843848878"/>
                    </a:ext>
                  </a:extLst>
                </a:gridCol>
                <a:gridCol w="206462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1615" marR="5161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1615" marR="5161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51615" marR="5161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51615" marR="51615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sp>
        <p:nvSpPr>
          <p:cNvPr id="344" name="Rectangle 343">
            <a:extLst>
              <a:ext uri="{FF2B5EF4-FFF2-40B4-BE49-F238E27FC236}">
                <a16:creationId xmlns:a16="http://schemas.microsoft.com/office/drawing/2014/main" id="{1C4B9FE2-51C1-9700-7362-7F759366651B}"/>
              </a:ext>
            </a:extLst>
          </p:cNvPr>
          <p:cNvSpPr/>
          <p:nvPr/>
        </p:nvSpPr>
        <p:spPr>
          <a:xfrm>
            <a:off x="2432039" y="4863888"/>
            <a:ext cx="908426" cy="374848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5A5304F2-54A3-BBF8-CA1E-6D92A69A7E1D}"/>
              </a:ext>
            </a:extLst>
          </p:cNvPr>
          <p:cNvSpPr txBox="1"/>
          <p:nvPr/>
        </p:nvSpPr>
        <p:spPr>
          <a:xfrm>
            <a:off x="567773" y="1678516"/>
            <a:ext cx="181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(Padding = Same)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6F7A43-E4B1-D646-5DD6-78C58224281B}"/>
              </a:ext>
            </a:extLst>
          </p:cNvPr>
          <p:cNvSpPr txBox="1"/>
          <p:nvPr/>
        </p:nvSpPr>
        <p:spPr>
          <a:xfrm>
            <a:off x="2072110" y="4860316"/>
            <a:ext cx="3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006EB2-C310-0E85-43BC-9F891D8787C3}"/>
              </a:ext>
            </a:extLst>
          </p:cNvPr>
          <p:cNvSpPr txBox="1"/>
          <p:nvPr/>
        </p:nvSpPr>
        <p:spPr>
          <a:xfrm>
            <a:off x="2533998" y="5620323"/>
            <a:ext cx="680484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EC6F40-96C8-4372-8114-746C1B31ADC7}"/>
              </a:ext>
            </a:extLst>
          </p:cNvPr>
          <p:cNvSpPr txBox="1"/>
          <p:nvPr/>
        </p:nvSpPr>
        <p:spPr>
          <a:xfrm>
            <a:off x="2704440" y="5247824"/>
            <a:ext cx="3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9" name="Double Bracket 48">
            <a:extLst>
              <a:ext uri="{FF2B5EF4-FFF2-40B4-BE49-F238E27FC236}">
                <a16:creationId xmlns:a16="http://schemas.microsoft.com/office/drawing/2014/main" id="{4B77B3E2-1021-F367-F7A9-E338BEF4DBC8}"/>
              </a:ext>
            </a:extLst>
          </p:cNvPr>
          <p:cNvSpPr/>
          <p:nvPr/>
        </p:nvSpPr>
        <p:spPr>
          <a:xfrm>
            <a:off x="3426743" y="1927361"/>
            <a:ext cx="6172759" cy="4531098"/>
          </a:xfrm>
          <a:prstGeom prst="bracketPair">
            <a:avLst>
              <a:gd name="adj" fmla="val 565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A4818D-68D1-0DA3-69F0-601129F43362}"/>
              </a:ext>
            </a:extLst>
          </p:cNvPr>
          <p:cNvSpPr txBox="1"/>
          <p:nvPr/>
        </p:nvSpPr>
        <p:spPr>
          <a:xfrm>
            <a:off x="9599507" y="3070533"/>
            <a:ext cx="3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3CC08E1-C27B-610B-6DF3-F1BA5D964094}"/>
              </a:ext>
            </a:extLst>
          </p:cNvPr>
          <p:cNvSpPr txBox="1"/>
          <p:nvPr/>
        </p:nvSpPr>
        <p:spPr>
          <a:xfrm>
            <a:off x="4445899" y="5388364"/>
            <a:ext cx="3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7" name="Double Bracket 56">
            <a:extLst>
              <a:ext uri="{FF2B5EF4-FFF2-40B4-BE49-F238E27FC236}">
                <a16:creationId xmlns:a16="http://schemas.microsoft.com/office/drawing/2014/main" id="{4ACB6758-2CE7-39A9-1303-0D58374D3CE5}"/>
              </a:ext>
            </a:extLst>
          </p:cNvPr>
          <p:cNvSpPr/>
          <p:nvPr/>
        </p:nvSpPr>
        <p:spPr>
          <a:xfrm rot="5400000">
            <a:off x="6202742" y="2100201"/>
            <a:ext cx="597798" cy="5875813"/>
          </a:xfrm>
          <a:prstGeom prst="bracketPair">
            <a:avLst>
              <a:gd name="adj" fmla="val 565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8019D51-F1EB-22C1-2A94-7208A45E1E69}"/>
              </a:ext>
            </a:extLst>
          </p:cNvPr>
          <p:cNvCxnSpPr>
            <a:cxnSpLocks/>
          </p:cNvCxnSpPr>
          <p:nvPr/>
        </p:nvCxnSpPr>
        <p:spPr>
          <a:xfrm flipH="1">
            <a:off x="2004207" y="5252152"/>
            <a:ext cx="36499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2A4E1CD-59BE-77BD-9679-4D7772222975}"/>
              </a:ext>
            </a:extLst>
          </p:cNvPr>
          <p:cNvCxnSpPr>
            <a:cxnSpLocks/>
          </p:cNvCxnSpPr>
          <p:nvPr/>
        </p:nvCxnSpPr>
        <p:spPr>
          <a:xfrm>
            <a:off x="2704440" y="5337007"/>
            <a:ext cx="0" cy="3248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702E0A36-8955-2773-95D3-B3007A3BECDE}"/>
              </a:ext>
            </a:extLst>
          </p:cNvPr>
          <p:cNvCxnSpPr>
            <a:cxnSpLocks/>
          </p:cNvCxnSpPr>
          <p:nvPr/>
        </p:nvCxnSpPr>
        <p:spPr>
          <a:xfrm>
            <a:off x="4445899" y="5432809"/>
            <a:ext cx="0" cy="32488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44AE7D7A-5C2C-386E-B516-D23A6AF696C8}"/>
              </a:ext>
            </a:extLst>
          </p:cNvPr>
          <p:cNvCxnSpPr>
            <a:cxnSpLocks/>
          </p:cNvCxnSpPr>
          <p:nvPr/>
        </p:nvCxnSpPr>
        <p:spPr>
          <a:xfrm>
            <a:off x="9578074" y="3423684"/>
            <a:ext cx="33696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2" name="Double Bracket 451">
            <a:extLst>
              <a:ext uri="{FF2B5EF4-FFF2-40B4-BE49-F238E27FC236}">
                <a16:creationId xmlns:a16="http://schemas.microsoft.com/office/drawing/2014/main" id="{C834060C-E085-70A8-AE8C-18DBB450458C}"/>
              </a:ext>
            </a:extLst>
          </p:cNvPr>
          <p:cNvSpPr/>
          <p:nvPr/>
        </p:nvSpPr>
        <p:spPr>
          <a:xfrm rot="5400000">
            <a:off x="5649555" y="824526"/>
            <a:ext cx="1651344" cy="5928639"/>
          </a:xfrm>
          <a:prstGeom prst="bracketPair">
            <a:avLst>
              <a:gd name="adj" fmla="val 565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3D054A40-D905-2DBB-09F2-D00E57A9A473}"/>
              </a:ext>
            </a:extLst>
          </p:cNvPr>
          <p:cNvSpPr txBox="1"/>
          <p:nvPr/>
        </p:nvSpPr>
        <p:spPr>
          <a:xfrm>
            <a:off x="5423142" y="2052040"/>
            <a:ext cx="680484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FCB8B9A6-EE3B-5B83-F4EF-840E1302EBB4}"/>
              </a:ext>
            </a:extLst>
          </p:cNvPr>
          <p:cNvSpPr txBox="1"/>
          <p:nvPr/>
        </p:nvSpPr>
        <p:spPr>
          <a:xfrm>
            <a:off x="5603961" y="2620256"/>
            <a:ext cx="33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9BB10EEF-4A33-D5FF-8D58-EA5171C2AE8A}"/>
              </a:ext>
            </a:extLst>
          </p:cNvPr>
          <p:cNvCxnSpPr>
            <a:cxnSpLocks/>
          </p:cNvCxnSpPr>
          <p:nvPr/>
        </p:nvCxnSpPr>
        <p:spPr>
          <a:xfrm flipV="1">
            <a:off x="5996899" y="2636091"/>
            <a:ext cx="0" cy="31635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2" name="TextBox 461">
            <a:extLst>
              <a:ext uri="{FF2B5EF4-FFF2-40B4-BE49-F238E27FC236}">
                <a16:creationId xmlns:a16="http://schemas.microsoft.com/office/drawing/2014/main" id="{AAF31196-7FCF-EE66-1311-423A292E3E05}"/>
              </a:ext>
            </a:extLst>
          </p:cNvPr>
          <p:cNvSpPr txBox="1"/>
          <p:nvPr/>
        </p:nvSpPr>
        <p:spPr>
          <a:xfrm>
            <a:off x="4317351" y="2142581"/>
            <a:ext cx="635046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400" dirty="0"/>
              <a:t>8</a:t>
            </a:r>
            <a:endParaRPr lang="en-US" sz="3200" dirty="0"/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9640E01F-18D7-93E3-0131-03ECC3C9337F}"/>
              </a:ext>
            </a:extLst>
          </p:cNvPr>
          <p:cNvSpPr txBox="1"/>
          <p:nvPr/>
        </p:nvSpPr>
        <p:spPr>
          <a:xfrm>
            <a:off x="4064993" y="2447764"/>
            <a:ext cx="32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64" name="Left Bracket 463">
            <a:extLst>
              <a:ext uri="{FF2B5EF4-FFF2-40B4-BE49-F238E27FC236}">
                <a16:creationId xmlns:a16="http://schemas.microsoft.com/office/drawing/2014/main" id="{2F7D69F3-8028-86D3-9DA0-71914E7FF71F}"/>
              </a:ext>
            </a:extLst>
          </p:cNvPr>
          <p:cNvSpPr/>
          <p:nvPr/>
        </p:nvSpPr>
        <p:spPr>
          <a:xfrm rot="5400000">
            <a:off x="3892182" y="2825947"/>
            <a:ext cx="431650" cy="325071"/>
          </a:xfrm>
          <a:prstGeom prst="leftBracket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D25E0C4D-5E20-EFB8-BFDD-830B3DD0B545}"/>
              </a:ext>
            </a:extLst>
          </p:cNvPr>
          <p:cNvSpPr txBox="1"/>
          <p:nvPr/>
        </p:nvSpPr>
        <p:spPr>
          <a:xfrm>
            <a:off x="9951342" y="2912282"/>
            <a:ext cx="635046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/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E77E36-F373-E49A-B110-848EF9EF3CC5}"/>
              </a:ext>
            </a:extLst>
          </p:cNvPr>
          <p:cNvSpPr txBox="1"/>
          <p:nvPr/>
        </p:nvSpPr>
        <p:spPr>
          <a:xfrm>
            <a:off x="3684487" y="2151134"/>
            <a:ext cx="694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8191F-4959-54BB-30AF-56CA3BF769CD}"/>
              </a:ext>
            </a:extLst>
          </p:cNvPr>
          <p:cNvSpPr txBox="1"/>
          <p:nvPr/>
        </p:nvSpPr>
        <p:spPr>
          <a:xfrm>
            <a:off x="4248076" y="5772006"/>
            <a:ext cx="635046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/>
              <a:t>16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07312E-565B-1C0E-A30D-8764C5172B25}"/>
              </a:ext>
            </a:extLst>
          </p:cNvPr>
          <p:cNvSpPr txBox="1"/>
          <p:nvPr/>
        </p:nvSpPr>
        <p:spPr>
          <a:xfrm>
            <a:off x="1289477" y="4872976"/>
            <a:ext cx="635046" cy="5840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2000" dirty="0"/>
              <a:t>64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F163CD3C-4FAD-339D-B1AD-AD117F91D7CE}"/>
              </a:ext>
            </a:extLst>
          </p:cNvPr>
          <p:cNvSpPr txBox="1"/>
          <p:nvPr/>
        </p:nvSpPr>
        <p:spPr>
          <a:xfrm>
            <a:off x="565560" y="3173715"/>
            <a:ext cx="246300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Figure out scaling factors. Fill the boxes.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D5D1FC35-0F9B-7B7F-7062-36AD0EDA05DD}"/>
              </a:ext>
            </a:extLst>
          </p:cNvPr>
          <p:cNvSpPr txBox="1"/>
          <p:nvPr/>
        </p:nvSpPr>
        <p:spPr>
          <a:xfrm>
            <a:off x="8996708" y="1584404"/>
            <a:ext cx="272414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Figure out the dimensions. Fill the blanks __.</a:t>
            </a:r>
          </a:p>
        </p:txBody>
      </p:sp>
    </p:spTree>
    <p:extLst>
      <p:ext uri="{BB962C8B-B14F-4D97-AF65-F5344CB8AC3E}">
        <p14:creationId xmlns:p14="http://schemas.microsoft.com/office/powerpoint/2010/main" val="665423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92137-6D73-97BA-83DB-51EC979E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504F-03B3-977C-E9F9-38E1B47B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X:_@4x4 | max pool:[2x2],s:(2,2) | Y:_@_x_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C2D548-7B94-AF95-56B9-5765C157D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005494"/>
              </p:ext>
            </p:extLst>
          </p:nvPr>
        </p:nvGraphicFramePr>
        <p:xfrm>
          <a:off x="4632960" y="3002681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76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2768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6521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25DCB1-8C89-2CC9-2833-754B5A9DD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086511"/>
              </p:ext>
            </p:extLst>
          </p:nvPr>
        </p:nvGraphicFramePr>
        <p:xfrm>
          <a:off x="2175284" y="2839633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336032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260036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74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6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094832"/>
                  </a:ext>
                </a:extLst>
              </a:tr>
            </a:tbl>
          </a:graphicData>
        </a:graphic>
      </p:graphicFrame>
      <p:graphicFrame>
        <p:nvGraphicFramePr>
          <p:cNvPr id="163" name="Table 162">
            <a:extLst>
              <a:ext uri="{FF2B5EF4-FFF2-40B4-BE49-F238E27FC236}">
                <a16:creationId xmlns:a16="http://schemas.microsoft.com/office/drawing/2014/main" id="{A149C0CC-D38E-A101-7C62-D6DC2587B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681986"/>
              </p:ext>
            </p:extLst>
          </p:nvPr>
        </p:nvGraphicFramePr>
        <p:xfrm>
          <a:off x="4632960" y="4680676"/>
          <a:ext cx="14630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91BE99-10C8-000E-17C3-70EF262C2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5819"/>
              </p:ext>
            </p:extLst>
          </p:nvPr>
        </p:nvGraphicFramePr>
        <p:xfrm>
          <a:off x="1427556" y="1418979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336032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260036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74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09483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4ECF3F-13E3-FC61-26D5-CD36BB9A323D}"/>
              </a:ext>
            </a:extLst>
          </p:cNvPr>
          <p:cNvSpPr/>
          <p:nvPr/>
        </p:nvSpPr>
        <p:spPr>
          <a:xfrm>
            <a:off x="1415402" y="1425942"/>
            <a:ext cx="539057" cy="53758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27D48B78-33F3-FFA9-E35F-D097DAB0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920682"/>
              </p:ext>
            </p:extLst>
          </p:nvPr>
        </p:nvGraphicFramePr>
        <p:xfrm>
          <a:off x="4626989" y="1388050"/>
          <a:ext cx="146304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76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2768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6521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BE0867-F1E3-7470-5963-1D9181040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550841"/>
              </p:ext>
            </p:extLst>
          </p:nvPr>
        </p:nvGraphicFramePr>
        <p:xfrm>
          <a:off x="4623591" y="5337625"/>
          <a:ext cx="14630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sp>
        <p:nvSpPr>
          <p:cNvPr id="114" name="Rectangle 113">
            <a:extLst>
              <a:ext uri="{FF2B5EF4-FFF2-40B4-BE49-F238E27FC236}">
                <a16:creationId xmlns:a16="http://schemas.microsoft.com/office/drawing/2014/main" id="{007D70D5-87D6-BA92-F56E-484AA6CA2946}"/>
              </a:ext>
            </a:extLst>
          </p:cNvPr>
          <p:cNvSpPr/>
          <p:nvPr/>
        </p:nvSpPr>
        <p:spPr>
          <a:xfrm>
            <a:off x="2177960" y="2867827"/>
            <a:ext cx="539057" cy="53758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3B93A23A-4F68-5943-FE45-D82FBD23D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558573"/>
              </p:ext>
            </p:extLst>
          </p:nvPr>
        </p:nvGraphicFramePr>
        <p:xfrm>
          <a:off x="1456769" y="4465721"/>
          <a:ext cx="547178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89">
                  <a:extLst>
                    <a:ext uri="{9D8B030D-6E8A-4147-A177-3AD203B41FA5}">
                      <a16:colId xmlns:a16="http://schemas.microsoft.com/office/drawing/2014/main" val="3020958856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44851538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59112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428272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B56E7B2F-4CF6-6CC0-EDCB-95774ACDC3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597551"/>
              </p:ext>
            </p:extLst>
          </p:nvPr>
        </p:nvGraphicFramePr>
        <p:xfrm>
          <a:off x="2161476" y="5014361"/>
          <a:ext cx="547178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89">
                  <a:extLst>
                    <a:ext uri="{9D8B030D-6E8A-4147-A177-3AD203B41FA5}">
                      <a16:colId xmlns:a16="http://schemas.microsoft.com/office/drawing/2014/main" val="4117266445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15428366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7955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177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4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2713-C8C8-A605-6C7D-622E388F3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Cross-Correlation vs Convolution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37DCDA-BFA5-EB77-A861-98B463991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580963"/>
              </p:ext>
            </p:extLst>
          </p:nvPr>
        </p:nvGraphicFramePr>
        <p:xfrm>
          <a:off x="2981945" y="1697018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336032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260036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74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09483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9FCD72-EC45-6FBA-E01A-CE84CAD7E8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26808"/>
              </p:ext>
            </p:extLst>
          </p:nvPr>
        </p:nvGraphicFramePr>
        <p:xfrm>
          <a:off x="1451810" y="1971338"/>
          <a:ext cx="5486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315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19535802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561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2939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AA00ED-8018-FC57-3D42-8193D3F19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273724"/>
              </p:ext>
            </p:extLst>
          </p:nvPr>
        </p:nvGraphicFramePr>
        <p:xfrm>
          <a:off x="2981945" y="4063703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336032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260036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74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09483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939EF3-D1CD-EF20-63D5-E190B32A5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031146"/>
              </p:ext>
            </p:extLst>
          </p:nvPr>
        </p:nvGraphicFramePr>
        <p:xfrm>
          <a:off x="1451810" y="4338023"/>
          <a:ext cx="5486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206315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19535802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561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29396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2E291DFC-38B5-D51F-2D35-ACB6B6775F49}"/>
              </a:ext>
            </a:extLst>
          </p:cNvPr>
          <p:cNvSpPr/>
          <p:nvPr/>
        </p:nvSpPr>
        <p:spPr>
          <a:xfrm>
            <a:off x="3248645" y="1693920"/>
            <a:ext cx="539057" cy="53758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854B1B-D01B-5FF0-96B3-DC2DC9E0E5CA}"/>
              </a:ext>
            </a:extLst>
          </p:cNvPr>
          <p:cNvSpPr/>
          <p:nvPr/>
        </p:nvSpPr>
        <p:spPr>
          <a:xfrm>
            <a:off x="3248703" y="4063703"/>
            <a:ext cx="539057" cy="53758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DFA914-D695-668C-30C0-FEBC54588826}"/>
              </a:ext>
            </a:extLst>
          </p:cNvPr>
          <p:cNvSpPr txBox="1"/>
          <p:nvPr/>
        </p:nvSpPr>
        <p:spPr>
          <a:xfrm>
            <a:off x="1263316" y="1203158"/>
            <a:ext cx="17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Cross-correlation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33CD3B-8E62-CF17-B8E2-DF985041D5E2}"/>
              </a:ext>
            </a:extLst>
          </p:cNvPr>
          <p:cNvSpPr txBox="1"/>
          <p:nvPr/>
        </p:nvSpPr>
        <p:spPr>
          <a:xfrm>
            <a:off x="1263316" y="3375712"/>
            <a:ext cx="132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Convolution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614DAEAA-AE05-D912-E332-1438DFCED109}"/>
              </a:ext>
            </a:extLst>
          </p:cNvPr>
          <p:cNvGraphicFramePr>
            <a:graphicFrameLocks noGrp="1"/>
          </p:cNvGraphicFramePr>
          <p:nvPr/>
        </p:nvGraphicFramePr>
        <p:xfrm>
          <a:off x="7037479" y="3922247"/>
          <a:ext cx="1485910" cy="1373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5">
                  <a:extLst>
                    <a:ext uri="{9D8B030D-6E8A-4147-A177-3AD203B41FA5}">
                      <a16:colId xmlns:a16="http://schemas.microsoft.com/office/drawing/2014/main" val="2627384894"/>
                    </a:ext>
                  </a:extLst>
                </a:gridCol>
                <a:gridCol w="742955">
                  <a:extLst>
                    <a:ext uri="{9D8B030D-6E8A-4147-A177-3AD203B41FA5}">
                      <a16:colId xmlns:a16="http://schemas.microsoft.com/office/drawing/2014/main" val="2828301799"/>
                    </a:ext>
                  </a:extLst>
                </a:gridCol>
              </a:tblGrid>
              <a:tr h="686738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316096"/>
                  </a:ext>
                </a:extLst>
              </a:tr>
              <a:tr h="686738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686115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99BB88BA-9BF2-9F28-24BD-395E70A305B1}"/>
              </a:ext>
            </a:extLst>
          </p:cNvPr>
          <p:cNvGraphicFramePr>
            <a:graphicFrameLocks noGrp="1"/>
          </p:cNvGraphicFramePr>
          <p:nvPr/>
        </p:nvGraphicFramePr>
        <p:xfrm>
          <a:off x="7037479" y="1533107"/>
          <a:ext cx="1485910" cy="13734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5">
                  <a:extLst>
                    <a:ext uri="{9D8B030D-6E8A-4147-A177-3AD203B41FA5}">
                      <a16:colId xmlns:a16="http://schemas.microsoft.com/office/drawing/2014/main" val="2627384894"/>
                    </a:ext>
                  </a:extLst>
                </a:gridCol>
                <a:gridCol w="742955">
                  <a:extLst>
                    <a:ext uri="{9D8B030D-6E8A-4147-A177-3AD203B41FA5}">
                      <a16:colId xmlns:a16="http://schemas.microsoft.com/office/drawing/2014/main" val="2828301799"/>
                    </a:ext>
                  </a:extLst>
                </a:gridCol>
              </a:tblGrid>
              <a:tr h="686738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3316096"/>
                  </a:ext>
                </a:extLst>
              </a:tr>
              <a:tr h="686738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686115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14261B55-6CDD-946F-470C-5E7F3BCDFF2F}"/>
              </a:ext>
            </a:extLst>
          </p:cNvPr>
          <p:cNvSpPr txBox="1"/>
          <p:nvPr/>
        </p:nvSpPr>
        <p:spPr>
          <a:xfrm>
            <a:off x="2175786" y="1881221"/>
            <a:ext cx="378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⨂</a:t>
            </a:r>
            <a:endParaRPr lang="en-US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5C7E9F-B39D-AF50-4D54-0664E625121D}"/>
              </a:ext>
            </a:extLst>
          </p:cNvPr>
          <p:cNvSpPr txBox="1"/>
          <p:nvPr/>
        </p:nvSpPr>
        <p:spPr>
          <a:xfrm>
            <a:off x="2217962" y="4366053"/>
            <a:ext cx="3780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*</a:t>
            </a:r>
            <a:endParaRPr lang="en-US" sz="3600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AA7784C-C219-474C-6EE3-64A10CE6E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331193"/>
              </p:ext>
            </p:extLst>
          </p:nvPr>
        </p:nvGraphicFramePr>
        <p:xfrm>
          <a:off x="9339520" y="1849585"/>
          <a:ext cx="742955" cy="686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5">
                  <a:extLst>
                    <a:ext uri="{9D8B030D-6E8A-4147-A177-3AD203B41FA5}">
                      <a16:colId xmlns:a16="http://schemas.microsoft.com/office/drawing/2014/main" val="3498821854"/>
                    </a:ext>
                  </a:extLst>
                </a:gridCol>
              </a:tblGrid>
              <a:tr h="68673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416276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553695C-B682-884A-2B41-D05B4D233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92039"/>
              </p:ext>
            </p:extLst>
          </p:nvPr>
        </p:nvGraphicFramePr>
        <p:xfrm>
          <a:off x="9336957" y="4232467"/>
          <a:ext cx="742955" cy="686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2955">
                  <a:extLst>
                    <a:ext uri="{9D8B030D-6E8A-4147-A177-3AD203B41FA5}">
                      <a16:colId xmlns:a16="http://schemas.microsoft.com/office/drawing/2014/main" val="3498821854"/>
                    </a:ext>
                  </a:extLst>
                </a:gridCol>
              </a:tblGrid>
              <a:tr h="68673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416276"/>
                  </a:ext>
                </a:extLst>
              </a:tr>
            </a:tbl>
          </a:graphicData>
        </a:graphic>
      </p:graphicFrame>
      <p:pic>
        <p:nvPicPr>
          <p:cNvPr id="67" name="Graphic 66">
            <a:extLst>
              <a:ext uri="{FF2B5EF4-FFF2-40B4-BE49-F238E27FC236}">
                <a16:creationId xmlns:a16="http://schemas.microsoft.com/office/drawing/2014/main" id="{2EB6AE61-5FB7-1678-B273-898F5CF0F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4378" y="4097984"/>
            <a:ext cx="520700" cy="914400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8C9EFF37-BC3A-DF0A-0080-453B04CB1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69329" y="1759485"/>
            <a:ext cx="520700" cy="9144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32F7651-A068-ADBE-5D27-81BB596ED21B}"/>
              </a:ext>
            </a:extLst>
          </p:cNvPr>
          <p:cNvSpPr txBox="1"/>
          <p:nvPr/>
        </p:nvSpPr>
        <p:spPr>
          <a:xfrm>
            <a:off x="9571274" y="1394607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1FFD26-10DE-B289-1567-8319F6D3E7D3}"/>
              </a:ext>
            </a:extLst>
          </p:cNvPr>
          <p:cNvSpPr txBox="1"/>
          <p:nvPr/>
        </p:nvSpPr>
        <p:spPr>
          <a:xfrm>
            <a:off x="9571274" y="3820985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790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92137-6D73-97BA-83DB-51EC979E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Table 157">
            <a:extLst>
              <a:ext uri="{FF2B5EF4-FFF2-40B4-BE49-F238E27FC236}">
                <a16:creationId xmlns:a16="http://schemas.microsoft.com/office/drawing/2014/main" id="{5D24A848-1A9A-2CE8-CC78-F70C4D4F6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172031"/>
              </p:ext>
            </p:extLst>
          </p:nvPr>
        </p:nvGraphicFramePr>
        <p:xfrm>
          <a:off x="4162116" y="4682075"/>
          <a:ext cx="21945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159" name="Table 158">
            <a:extLst>
              <a:ext uri="{FF2B5EF4-FFF2-40B4-BE49-F238E27FC236}">
                <a16:creationId xmlns:a16="http://schemas.microsoft.com/office/drawing/2014/main" id="{337110F7-9C89-0C2A-D69C-5DD814E136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876024"/>
              </p:ext>
            </p:extLst>
          </p:nvPr>
        </p:nvGraphicFramePr>
        <p:xfrm>
          <a:off x="3312906" y="4688610"/>
          <a:ext cx="731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8438488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graphicFrame>
        <p:nvGraphicFramePr>
          <p:cNvPr id="160" name="Table 159">
            <a:extLst>
              <a:ext uri="{FF2B5EF4-FFF2-40B4-BE49-F238E27FC236}">
                <a16:creationId xmlns:a16="http://schemas.microsoft.com/office/drawing/2014/main" id="{E86307C7-F2B3-AEAA-4D01-684A93BA3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41619"/>
              </p:ext>
            </p:extLst>
          </p:nvPr>
        </p:nvGraphicFramePr>
        <p:xfrm>
          <a:off x="2501780" y="4688610"/>
          <a:ext cx="731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8438488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5CD79431-4F0C-5B5D-AFD1-135BCAE09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073636"/>
              </p:ext>
            </p:extLst>
          </p:nvPr>
        </p:nvGraphicFramePr>
        <p:xfrm>
          <a:off x="2502899" y="3840734"/>
          <a:ext cx="731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8438488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C2D548-7B94-AF95-56B9-5765C157D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823424"/>
              </p:ext>
            </p:extLst>
          </p:nvPr>
        </p:nvGraphicFramePr>
        <p:xfrm>
          <a:off x="4154689" y="2913778"/>
          <a:ext cx="219456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6521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25DCB1-8C89-2CC9-2833-754B5A9DD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547942"/>
              </p:ext>
            </p:extLst>
          </p:nvPr>
        </p:nvGraphicFramePr>
        <p:xfrm>
          <a:off x="1830793" y="2643218"/>
          <a:ext cx="82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3360329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58E6E89-6C52-76DE-D3F7-488B35A14293}"/>
              </a:ext>
            </a:extLst>
          </p:cNvPr>
          <p:cNvSpPr/>
          <p:nvPr/>
        </p:nvSpPr>
        <p:spPr>
          <a:xfrm>
            <a:off x="1830793" y="2640120"/>
            <a:ext cx="539057" cy="294493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91BE99-10C8-000E-17C3-70EF262C2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463390"/>
              </p:ext>
            </p:extLst>
          </p:nvPr>
        </p:nvGraphicFramePr>
        <p:xfrm>
          <a:off x="850354" y="1790152"/>
          <a:ext cx="82296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3360329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4ECF3F-13E3-FC61-26D5-CD36BB9A323D}"/>
              </a:ext>
            </a:extLst>
          </p:cNvPr>
          <p:cNvSpPr/>
          <p:nvPr/>
        </p:nvSpPr>
        <p:spPr>
          <a:xfrm>
            <a:off x="838200" y="1797115"/>
            <a:ext cx="539057" cy="294402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27D48B78-33F3-FFA9-E35F-D097DAB0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471530"/>
              </p:ext>
            </p:extLst>
          </p:nvPr>
        </p:nvGraphicFramePr>
        <p:xfrm>
          <a:off x="4154689" y="2031564"/>
          <a:ext cx="219456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6521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06F2124-A46F-4546-7ABC-9B29D605D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8070"/>
              </p:ext>
            </p:extLst>
          </p:nvPr>
        </p:nvGraphicFramePr>
        <p:xfrm>
          <a:off x="3314025" y="3840374"/>
          <a:ext cx="731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8438488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757920F1-577C-0A18-6720-EBFBCD185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900656"/>
              </p:ext>
            </p:extLst>
          </p:nvPr>
        </p:nvGraphicFramePr>
        <p:xfrm>
          <a:off x="4162116" y="4260180"/>
          <a:ext cx="21945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15162C7D-53C0-13AA-5426-8DC841536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893798"/>
              </p:ext>
            </p:extLst>
          </p:nvPr>
        </p:nvGraphicFramePr>
        <p:xfrm>
          <a:off x="3314025" y="4266715"/>
          <a:ext cx="731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8438488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93683F82-4673-1CB0-28DF-1DCEF1E2E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129063"/>
              </p:ext>
            </p:extLst>
          </p:nvPr>
        </p:nvGraphicFramePr>
        <p:xfrm>
          <a:off x="2502899" y="4266715"/>
          <a:ext cx="731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8438488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4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4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F8F9F58-5308-439C-B0FF-AAB5865FE657}"/>
              </a:ext>
            </a:extLst>
          </p:cNvPr>
          <p:cNvSpPr txBox="1"/>
          <p:nvPr/>
        </p:nvSpPr>
        <p:spPr>
          <a:xfrm>
            <a:off x="2116208" y="3840734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</a:t>
            </a:r>
            <a:r>
              <a:rPr lang="en-US" baseline="-2500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05933D-19D0-3E58-3341-4A595DBF629C}"/>
              </a:ext>
            </a:extLst>
          </p:cNvPr>
          <p:cNvSpPr txBox="1"/>
          <p:nvPr/>
        </p:nvSpPr>
        <p:spPr>
          <a:xfrm>
            <a:off x="2116208" y="4233020"/>
            <a:ext cx="38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</a:t>
            </a:r>
            <a:r>
              <a:rPr lang="en-US" baseline="-25000"/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4CC64D-5D52-F7A4-2A9D-64E224DD4842}"/>
              </a:ext>
            </a:extLst>
          </p:cNvPr>
          <p:cNvSpPr txBox="1"/>
          <p:nvPr/>
        </p:nvSpPr>
        <p:spPr>
          <a:xfrm>
            <a:off x="2124754" y="4606857"/>
            <a:ext cx="383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</a:t>
            </a:r>
            <a:r>
              <a:rPr lang="en-US" baseline="-25000"/>
              <a:t>3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A050A81-71D4-4A28-2029-8D399B22C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476553"/>
              </p:ext>
            </p:extLst>
          </p:nvPr>
        </p:nvGraphicFramePr>
        <p:xfrm>
          <a:off x="4154689" y="3840374"/>
          <a:ext cx="21945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B84996-7833-BF11-A59B-790A44734A43}"/>
              </a:ext>
            </a:extLst>
          </p:cNvPr>
          <p:cNvCxnSpPr>
            <a:cxnSpLocks/>
          </p:cNvCxnSpPr>
          <p:nvPr/>
        </p:nvCxnSpPr>
        <p:spPr>
          <a:xfrm>
            <a:off x="5244753" y="1835968"/>
            <a:ext cx="0" cy="340973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itle 1">
            <a:extLst>
              <a:ext uri="{FF2B5EF4-FFF2-40B4-BE49-F238E27FC236}">
                <a16:creationId xmlns:a16="http://schemas.microsoft.com/office/drawing/2014/main" id="{B843F739-253F-42C5-037E-2B1EB346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98520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+ FC Layer for multi-class classification (c=___)</a:t>
            </a:r>
            <a:br>
              <a:rPr lang="en-US" sz="3200" dirty="0"/>
            </a:br>
            <a:r>
              <a:rPr lang="en-US" sz="3200" dirty="0"/>
              <a:t>X:2@3x3 | Conv:3@[1,2]x2 | H:3@2x2 | FC:__-&gt;__ | Y: __x__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0DBFFAA-00C0-7949-2E6E-099BFC027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684527"/>
              </p:ext>
            </p:extLst>
          </p:nvPr>
        </p:nvGraphicFramePr>
        <p:xfrm>
          <a:off x="7731752" y="1420893"/>
          <a:ext cx="402336" cy="3650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336">
                  <a:extLst>
                    <a:ext uri="{9D8B030D-6E8A-4147-A177-3AD203B41FA5}">
                      <a16:colId xmlns:a16="http://schemas.microsoft.com/office/drawing/2014/main" val="2521135654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035194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923500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2229995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803285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921057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402051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650397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4747321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998535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674269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64721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48477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E7053B-6B8E-0C2F-412B-5A1B1B4EA987}"/>
              </a:ext>
            </a:extLst>
          </p:cNvPr>
          <p:cNvCxnSpPr>
            <a:cxnSpLocks/>
          </p:cNvCxnSpPr>
          <p:nvPr/>
        </p:nvCxnSpPr>
        <p:spPr>
          <a:xfrm>
            <a:off x="6550849" y="4317124"/>
            <a:ext cx="781582" cy="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6397FD-662A-40A8-795B-3CCD3FDBB4FE}"/>
              </a:ext>
            </a:extLst>
          </p:cNvPr>
          <p:cNvSpPr txBox="1"/>
          <p:nvPr/>
        </p:nvSpPr>
        <p:spPr>
          <a:xfrm>
            <a:off x="6552562" y="3088362"/>
            <a:ext cx="1514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Flatten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44CBF16-94B1-1E8B-B451-E4CE522BF5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301052"/>
              </p:ext>
            </p:extLst>
          </p:nvPr>
        </p:nvGraphicFramePr>
        <p:xfrm>
          <a:off x="7731752" y="5375131"/>
          <a:ext cx="402336" cy="912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336">
                  <a:extLst>
                    <a:ext uri="{9D8B030D-6E8A-4147-A177-3AD203B41FA5}">
                      <a16:colId xmlns:a16="http://schemas.microsoft.com/office/drawing/2014/main" val="2642171209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835353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 marL="100584" marR="100584" marT="37785" marB="3778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399683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 marL="100584" marR="100584" marT="37785" marB="3778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92609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382B1E0-DC78-3798-8F6F-D9A9B4559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1855770"/>
              </p:ext>
            </p:extLst>
          </p:nvPr>
        </p:nvGraphicFramePr>
        <p:xfrm>
          <a:off x="2653754" y="5373192"/>
          <a:ext cx="4914949" cy="912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8073">
                  <a:extLst>
                    <a:ext uri="{9D8B030D-6E8A-4147-A177-3AD203B41FA5}">
                      <a16:colId xmlns:a16="http://schemas.microsoft.com/office/drawing/2014/main" val="2642171209"/>
                    </a:ext>
                  </a:extLst>
                </a:gridCol>
                <a:gridCol w="378073">
                  <a:extLst>
                    <a:ext uri="{9D8B030D-6E8A-4147-A177-3AD203B41FA5}">
                      <a16:colId xmlns:a16="http://schemas.microsoft.com/office/drawing/2014/main" val="277490937"/>
                    </a:ext>
                  </a:extLst>
                </a:gridCol>
                <a:gridCol w="378073">
                  <a:extLst>
                    <a:ext uri="{9D8B030D-6E8A-4147-A177-3AD203B41FA5}">
                      <a16:colId xmlns:a16="http://schemas.microsoft.com/office/drawing/2014/main" val="2723592886"/>
                    </a:ext>
                  </a:extLst>
                </a:gridCol>
                <a:gridCol w="378073">
                  <a:extLst>
                    <a:ext uri="{9D8B030D-6E8A-4147-A177-3AD203B41FA5}">
                      <a16:colId xmlns:a16="http://schemas.microsoft.com/office/drawing/2014/main" val="1761247508"/>
                    </a:ext>
                  </a:extLst>
                </a:gridCol>
                <a:gridCol w="378073">
                  <a:extLst>
                    <a:ext uri="{9D8B030D-6E8A-4147-A177-3AD203B41FA5}">
                      <a16:colId xmlns:a16="http://schemas.microsoft.com/office/drawing/2014/main" val="571454112"/>
                    </a:ext>
                  </a:extLst>
                </a:gridCol>
                <a:gridCol w="378073">
                  <a:extLst>
                    <a:ext uri="{9D8B030D-6E8A-4147-A177-3AD203B41FA5}">
                      <a16:colId xmlns:a16="http://schemas.microsoft.com/office/drawing/2014/main" val="1411704347"/>
                    </a:ext>
                  </a:extLst>
                </a:gridCol>
                <a:gridCol w="378073">
                  <a:extLst>
                    <a:ext uri="{9D8B030D-6E8A-4147-A177-3AD203B41FA5}">
                      <a16:colId xmlns:a16="http://schemas.microsoft.com/office/drawing/2014/main" val="328222317"/>
                    </a:ext>
                  </a:extLst>
                </a:gridCol>
                <a:gridCol w="378073">
                  <a:extLst>
                    <a:ext uri="{9D8B030D-6E8A-4147-A177-3AD203B41FA5}">
                      <a16:colId xmlns:a16="http://schemas.microsoft.com/office/drawing/2014/main" val="2376613349"/>
                    </a:ext>
                  </a:extLst>
                </a:gridCol>
                <a:gridCol w="378073">
                  <a:extLst>
                    <a:ext uri="{9D8B030D-6E8A-4147-A177-3AD203B41FA5}">
                      <a16:colId xmlns:a16="http://schemas.microsoft.com/office/drawing/2014/main" val="45316135"/>
                    </a:ext>
                  </a:extLst>
                </a:gridCol>
                <a:gridCol w="378073">
                  <a:extLst>
                    <a:ext uri="{9D8B030D-6E8A-4147-A177-3AD203B41FA5}">
                      <a16:colId xmlns:a16="http://schemas.microsoft.com/office/drawing/2014/main" val="245931343"/>
                    </a:ext>
                  </a:extLst>
                </a:gridCol>
                <a:gridCol w="378073">
                  <a:extLst>
                    <a:ext uri="{9D8B030D-6E8A-4147-A177-3AD203B41FA5}">
                      <a16:colId xmlns:a16="http://schemas.microsoft.com/office/drawing/2014/main" val="901658554"/>
                    </a:ext>
                  </a:extLst>
                </a:gridCol>
                <a:gridCol w="378073">
                  <a:extLst>
                    <a:ext uri="{9D8B030D-6E8A-4147-A177-3AD203B41FA5}">
                      <a16:colId xmlns:a16="http://schemas.microsoft.com/office/drawing/2014/main" val="2873752810"/>
                    </a:ext>
                  </a:extLst>
                </a:gridCol>
                <a:gridCol w="378073">
                  <a:extLst>
                    <a:ext uri="{9D8B030D-6E8A-4147-A177-3AD203B41FA5}">
                      <a16:colId xmlns:a16="http://schemas.microsoft.com/office/drawing/2014/main" val="2721011683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0</a:t>
                      </a:r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1</a:t>
                      </a:r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-1</a:t>
                      </a:r>
                    </a:p>
                  </a:txBody>
                  <a:tcPr marL="100584" marR="100584" marT="37785" marB="37785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835353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399683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500" dirty="0"/>
                    </a:p>
                  </a:txBody>
                  <a:tcPr marL="100584" marR="100584" marT="37785" marB="37785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926099"/>
                  </a:ext>
                </a:extLst>
              </a:tr>
            </a:tbl>
          </a:graphicData>
        </a:graphic>
      </p:graphicFrame>
      <p:sp>
        <p:nvSpPr>
          <p:cNvPr id="70" name="TextBox 69">
            <a:extLst>
              <a:ext uri="{FF2B5EF4-FFF2-40B4-BE49-F238E27FC236}">
                <a16:creationId xmlns:a16="http://schemas.microsoft.com/office/drawing/2014/main" id="{C0DF8063-9A0E-7DED-6C95-D8B939EB4748}"/>
              </a:ext>
            </a:extLst>
          </p:cNvPr>
          <p:cNvSpPr txBox="1"/>
          <p:nvPr/>
        </p:nvSpPr>
        <p:spPr>
          <a:xfrm>
            <a:off x="7782077" y="5033677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32F599F7-44A5-B287-AC02-9D5A4ABC3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394058"/>
              </p:ext>
            </p:extLst>
          </p:nvPr>
        </p:nvGraphicFramePr>
        <p:xfrm>
          <a:off x="8818430" y="5373192"/>
          <a:ext cx="402336" cy="912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2336">
                  <a:extLst>
                    <a:ext uri="{9D8B030D-6E8A-4147-A177-3AD203B41FA5}">
                      <a16:colId xmlns:a16="http://schemas.microsoft.com/office/drawing/2014/main" val="2642171209"/>
                    </a:ext>
                  </a:extLst>
                </a:gridCol>
              </a:tblGrid>
              <a:tr h="302281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100584" marR="100584" marT="37785" marB="3778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835353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 marL="100584" marR="100584" marT="37785" marB="3778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399683"/>
                  </a:ext>
                </a:extLst>
              </a:tr>
              <a:tr h="302281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*</a:t>
                      </a:r>
                    </a:p>
                  </a:txBody>
                  <a:tcPr marL="100584" marR="100584" marT="37785" marB="37785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926099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5CF7A4B8-4001-15A9-5563-341BBFC5F4F8}"/>
              </a:ext>
            </a:extLst>
          </p:cNvPr>
          <p:cNvSpPr txBox="1"/>
          <p:nvPr/>
        </p:nvSpPr>
        <p:spPr>
          <a:xfrm>
            <a:off x="8296169" y="5592739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70AFA39-FD81-558B-D8B0-4F207F79CC28}"/>
              </a:ext>
            </a:extLst>
          </p:cNvPr>
          <p:cNvSpPr txBox="1"/>
          <p:nvPr/>
        </p:nvSpPr>
        <p:spPr>
          <a:xfrm>
            <a:off x="8253035" y="5373192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Source Sans Pro" panose="020B0503030403020204" pitchFamily="34" charset="0"/>
              </a:rPr>
              <a:t>ɸ</a:t>
            </a:r>
            <a:endParaRPr lang="en-US" baseline="-25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F7F647-9EEE-5A92-2CC0-05878CF929B1}"/>
              </a:ext>
            </a:extLst>
          </p:cNvPr>
          <p:cNvSpPr txBox="1"/>
          <p:nvPr/>
        </p:nvSpPr>
        <p:spPr>
          <a:xfrm>
            <a:off x="8715490" y="4691980"/>
            <a:ext cx="1448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effectLst/>
                <a:latin typeface="Source Sans Pro" panose="020B0503030403020204" pitchFamily="34" charset="0"/>
              </a:rPr>
              <a:t>ɸ</a:t>
            </a:r>
            <a:r>
              <a:rPr lang="en-US" b="0" i="0" baseline="-25000" dirty="0">
                <a:effectLst/>
                <a:latin typeface="Source Sans Pro" panose="020B0503030403020204" pitchFamily="34" charset="0"/>
              </a:rPr>
              <a:t> 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=  ReLU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6912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9112B87-F9E9-FB74-6127-8E41869B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09" y="365125"/>
            <a:ext cx="10300907" cy="911632"/>
          </a:xfrm>
        </p:spPr>
        <p:txBody>
          <a:bodyPr>
            <a:noAutofit/>
          </a:bodyPr>
          <a:lstStyle/>
          <a:p>
            <a:r>
              <a:rPr lang="en-US" sz="2400" dirty="0"/>
              <a:t>X:__@__x__ | Conv:__@[_,_]x__ s</a:t>
            </a:r>
            <a:r>
              <a:rPr lang="en-US" sz="2400" dirty="0">
                <a:sym typeface="Wingdings" pitchFamily="2" charset="2"/>
              </a:rPr>
              <a:t>:(__,__)</a:t>
            </a:r>
            <a:r>
              <a:rPr lang="en-US" sz="2400" dirty="0"/>
              <a:t> | H1:__@__x__ | Maxpool s:(__,__) | H2:__@__x__  | FC: _-&gt;_ | </a:t>
            </a:r>
            <a:r>
              <a:rPr lang="en-US" sz="2400" dirty="0" err="1"/>
              <a:t>Y:__x</a:t>
            </a:r>
            <a:r>
              <a:rPr lang="en-US" sz="2400" dirty="0"/>
              <a:t>__</a:t>
            </a: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803C3FAC-CC01-3DFF-4116-A92142926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926786"/>
              </p:ext>
            </p:extLst>
          </p:nvPr>
        </p:nvGraphicFramePr>
        <p:xfrm>
          <a:off x="2332221" y="4381620"/>
          <a:ext cx="219456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12729955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08496294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75460265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33665887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6958773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47647172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20498957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122160225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536037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752882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6903354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A8C29310-8BB3-372F-8DD0-084131FA3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029806"/>
              </p:ext>
            </p:extLst>
          </p:nvPr>
        </p:nvGraphicFramePr>
        <p:xfrm>
          <a:off x="1969997" y="2264954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336032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260036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74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094832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38782C4-E345-EBEF-2CBC-CE4557C03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120036"/>
              </p:ext>
            </p:extLst>
          </p:nvPr>
        </p:nvGraphicFramePr>
        <p:xfrm>
          <a:off x="3211829" y="3042935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336032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260036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74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094832"/>
                  </a:ext>
                </a:extLst>
              </a:tr>
            </a:tbl>
          </a:graphicData>
        </a:graphic>
      </p:graphicFrame>
      <p:sp>
        <p:nvSpPr>
          <p:cNvPr id="58" name="Rectangle 57">
            <a:extLst>
              <a:ext uri="{FF2B5EF4-FFF2-40B4-BE49-F238E27FC236}">
                <a16:creationId xmlns:a16="http://schemas.microsoft.com/office/drawing/2014/main" id="{85406C23-70CA-EE52-A87E-4409F7BA177D}"/>
              </a:ext>
            </a:extLst>
          </p:cNvPr>
          <p:cNvSpPr/>
          <p:nvPr/>
        </p:nvSpPr>
        <p:spPr>
          <a:xfrm>
            <a:off x="3207869" y="3053857"/>
            <a:ext cx="539057" cy="53758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A9B8EDA-769C-1452-353A-D3AECE0C1048}"/>
              </a:ext>
            </a:extLst>
          </p:cNvPr>
          <p:cNvSpPr/>
          <p:nvPr/>
        </p:nvSpPr>
        <p:spPr>
          <a:xfrm>
            <a:off x="1957843" y="2271917"/>
            <a:ext cx="539057" cy="53758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7766455B-EEE3-10F0-9E49-5B40855F9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371620"/>
              </p:ext>
            </p:extLst>
          </p:nvPr>
        </p:nvGraphicFramePr>
        <p:xfrm>
          <a:off x="4626036" y="4394040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43132820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42692368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2301472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960322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32138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29376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58001"/>
                  </a:ext>
                </a:extLst>
              </a:tr>
            </a:tbl>
          </a:graphicData>
        </a:graphic>
      </p:graphicFrame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62F1810F-E9B2-E469-A187-393E62BE5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43882"/>
              </p:ext>
            </p:extLst>
          </p:nvPr>
        </p:nvGraphicFramePr>
        <p:xfrm>
          <a:off x="8599443" y="3824629"/>
          <a:ext cx="27432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0953050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u="sng" dirty="0"/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4268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u="sng" dirty="0"/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30906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u="sng" dirty="0"/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70737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u="sng" dirty="0"/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8733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u="sng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950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u="sng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952439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E2F1DAF6-FA33-6348-2ED8-6645BBFDB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69373"/>
              </p:ext>
            </p:extLst>
          </p:nvPr>
        </p:nvGraphicFramePr>
        <p:xfrm>
          <a:off x="6552411" y="5669915"/>
          <a:ext cx="192024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0562660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35843157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77960483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85263623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16587383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886814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91677574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895951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4635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70487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321545B2-4D76-CCCB-B194-B5C669373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332795"/>
              </p:ext>
            </p:extLst>
          </p:nvPr>
        </p:nvGraphicFramePr>
        <p:xfrm>
          <a:off x="8618722" y="5669915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07004422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43371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636054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0659216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D796CA7F-F5F4-E477-3EDD-DF7ACC234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473514"/>
              </p:ext>
            </p:extLst>
          </p:nvPr>
        </p:nvGraphicFramePr>
        <p:xfrm>
          <a:off x="9273418" y="5669915"/>
          <a:ext cx="27432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10953050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59502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95243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27927"/>
                  </a:ext>
                </a:extLst>
              </a:tr>
            </a:tbl>
          </a:graphicData>
        </a:graphic>
      </p:graphicFrame>
      <p:sp>
        <p:nvSpPr>
          <p:cNvPr id="72" name="TextBox 71">
            <a:extLst>
              <a:ext uri="{FF2B5EF4-FFF2-40B4-BE49-F238E27FC236}">
                <a16:creationId xmlns:a16="http://schemas.microsoft.com/office/drawing/2014/main" id="{8B38ADC9-84E7-7B4B-9EFD-1BD5C622F33D}"/>
              </a:ext>
            </a:extLst>
          </p:cNvPr>
          <p:cNvSpPr txBox="1"/>
          <p:nvPr/>
        </p:nvSpPr>
        <p:spPr>
          <a:xfrm flipH="1">
            <a:off x="8617891" y="5419072"/>
            <a:ext cx="2662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C5F0E4-EF8E-E5C4-EC52-5D3B1BE530CB}"/>
              </a:ext>
            </a:extLst>
          </p:cNvPr>
          <p:cNvSpPr txBox="1"/>
          <p:nvPr/>
        </p:nvSpPr>
        <p:spPr>
          <a:xfrm>
            <a:off x="8921850" y="5869638"/>
            <a:ext cx="2900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>
                <a:effectLst/>
                <a:latin typeface="Source Sans Pro" panose="020B0503030403020204" pitchFamily="34" charset="0"/>
              </a:rPr>
              <a:t>≈</a:t>
            </a:r>
            <a:endParaRPr lang="en-US" sz="240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DBFEEF-0FF2-69C1-7AE0-ED1C88F96CBA}"/>
              </a:ext>
            </a:extLst>
          </p:cNvPr>
          <p:cNvSpPr txBox="1"/>
          <p:nvPr/>
        </p:nvSpPr>
        <p:spPr>
          <a:xfrm>
            <a:off x="8906713" y="5669915"/>
            <a:ext cx="462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>
                <a:effectLst/>
                <a:latin typeface="Source Sans Pro" panose="020B0503030403020204" pitchFamily="34" charset="0"/>
              </a:rPr>
              <a:t>ɸ</a:t>
            </a:r>
            <a:endParaRPr lang="en-US" baseline="-250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82D162A-4414-9D09-D71F-D0527C77D735}"/>
              </a:ext>
            </a:extLst>
          </p:cNvPr>
          <p:cNvSpPr txBox="1"/>
          <p:nvPr/>
        </p:nvSpPr>
        <p:spPr>
          <a:xfrm>
            <a:off x="4526781" y="1631115"/>
            <a:ext cx="1029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stride=(2,2)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DE31878-5C4C-A7EC-ED88-FAA68F7F116C}"/>
              </a:ext>
            </a:extLst>
          </p:cNvPr>
          <p:cNvSpPr txBox="1"/>
          <p:nvPr/>
        </p:nvSpPr>
        <p:spPr>
          <a:xfrm>
            <a:off x="4526781" y="1394952"/>
            <a:ext cx="1090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Conv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AFD19A3-687C-A10B-3806-8C17D1A58DAD}"/>
              </a:ext>
            </a:extLst>
          </p:cNvPr>
          <p:cNvSpPr txBox="1"/>
          <p:nvPr/>
        </p:nvSpPr>
        <p:spPr>
          <a:xfrm>
            <a:off x="8477174" y="3432904"/>
            <a:ext cx="539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AAFF3C-27BE-FD09-BA53-3AEE9F8C805F}"/>
              </a:ext>
            </a:extLst>
          </p:cNvPr>
          <p:cNvSpPr txBox="1"/>
          <p:nvPr/>
        </p:nvSpPr>
        <p:spPr>
          <a:xfrm>
            <a:off x="9243066" y="5328746"/>
            <a:ext cx="548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Y</a:t>
            </a:r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2992D433-47B1-4449-5C93-E6BFB0FD9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497882"/>
              </p:ext>
            </p:extLst>
          </p:nvPr>
        </p:nvGraphicFramePr>
        <p:xfrm>
          <a:off x="6171118" y="4692113"/>
          <a:ext cx="5486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12161629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8404267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4431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740312"/>
                  </a:ext>
                </a:extLst>
              </a:tr>
            </a:tbl>
          </a:graphicData>
        </a:graphic>
      </p:graphicFrame>
      <p:sp>
        <p:nvSpPr>
          <p:cNvPr id="80" name="Rectangle 79">
            <a:extLst>
              <a:ext uri="{FF2B5EF4-FFF2-40B4-BE49-F238E27FC236}">
                <a16:creationId xmlns:a16="http://schemas.microsoft.com/office/drawing/2014/main" id="{E1D4FEB5-11B6-E7E2-1623-7CFB0CEC794D}"/>
              </a:ext>
            </a:extLst>
          </p:cNvPr>
          <p:cNvSpPr/>
          <p:nvPr/>
        </p:nvSpPr>
        <p:spPr>
          <a:xfrm>
            <a:off x="6142585" y="4687425"/>
            <a:ext cx="579969" cy="284589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871439-1F41-1940-4A7D-92D9D2CEFA79}"/>
              </a:ext>
            </a:extLst>
          </p:cNvPr>
          <p:cNvSpPr txBox="1"/>
          <p:nvPr/>
        </p:nvSpPr>
        <p:spPr>
          <a:xfrm>
            <a:off x="6073053" y="4367579"/>
            <a:ext cx="783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stride=1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3675CDB-373F-D305-DA03-19AC2A3CA3DE}"/>
              </a:ext>
            </a:extLst>
          </p:cNvPr>
          <p:cNvSpPr txBox="1"/>
          <p:nvPr/>
        </p:nvSpPr>
        <p:spPr>
          <a:xfrm>
            <a:off x="1842425" y="1825723"/>
            <a:ext cx="548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E7C285F-2418-1AAC-3B08-0C323723CEA8}"/>
              </a:ext>
            </a:extLst>
          </p:cNvPr>
          <p:cNvSpPr txBox="1"/>
          <p:nvPr/>
        </p:nvSpPr>
        <p:spPr>
          <a:xfrm>
            <a:off x="6851148" y="1965510"/>
            <a:ext cx="1021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Maxpool</a:t>
            </a:r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43BBC2FA-77B9-7FCB-3A1E-75F0EB05B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613396"/>
              </p:ext>
            </p:extLst>
          </p:nvPr>
        </p:nvGraphicFramePr>
        <p:xfrm>
          <a:off x="6165409" y="3696164"/>
          <a:ext cx="5486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12161629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8404267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4431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740312"/>
                  </a:ext>
                </a:extLst>
              </a:tr>
            </a:tbl>
          </a:graphicData>
        </a:graphic>
      </p:graphicFrame>
      <p:sp>
        <p:nvSpPr>
          <p:cNvPr id="86" name="Rectangle 85">
            <a:extLst>
              <a:ext uri="{FF2B5EF4-FFF2-40B4-BE49-F238E27FC236}">
                <a16:creationId xmlns:a16="http://schemas.microsoft.com/office/drawing/2014/main" id="{5775BF43-8366-955A-3715-06055F218705}"/>
              </a:ext>
            </a:extLst>
          </p:cNvPr>
          <p:cNvSpPr/>
          <p:nvPr/>
        </p:nvSpPr>
        <p:spPr>
          <a:xfrm>
            <a:off x="6136876" y="3691476"/>
            <a:ext cx="579969" cy="284589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DACF4D5-547E-E675-53EA-5B15C5A2A295}"/>
              </a:ext>
            </a:extLst>
          </p:cNvPr>
          <p:cNvSpPr txBox="1"/>
          <p:nvPr/>
        </p:nvSpPr>
        <p:spPr>
          <a:xfrm>
            <a:off x="6067344" y="3371630"/>
            <a:ext cx="783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stride=1</a:t>
            </a:r>
          </a:p>
        </p:txBody>
      </p:sp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922C0719-2D75-4E64-C412-284E555A7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1108"/>
              </p:ext>
            </p:extLst>
          </p:nvPr>
        </p:nvGraphicFramePr>
        <p:xfrm>
          <a:off x="6173914" y="2622463"/>
          <a:ext cx="5486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12161629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48404267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44319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740312"/>
                  </a:ext>
                </a:extLst>
              </a:tr>
            </a:tbl>
          </a:graphicData>
        </a:graphic>
      </p:graphicFrame>
      <p:sp>
        <p:nvSpPr>
          <p:cNvPr id="89" name="Rectangle 88">
            <a:extLst>
              <a:ext uri="{FF2B5EF4-FFF2-40B4-BE49-F238E27FC236}">
                <a16:creationId xmlns:a16="http://schemas.microsoft.com/office/drawing/2014/main" id="{C5B30260-DB38-1EB4-E602-A3D6DF98D717}"/>
              </a:ext>
            </a:extLst>
          </p:cNvPr>
          <p:cNvSpPr/>
          <p:nvPr/>
        </p:nvSpPr>
        <p:spPr>
          <a:xfrm>
            <a:off x="6145381" y="2617775"/>
            <a:ext cx="579969" cy="284589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D1C641-FD03-CDE4-4302-E06682BCF269}"/>
              </a:ext>
            </a:extLst>
          </p:cNvPr>
          <p:cNvSpPr txBox="1"/>
          <p:nvPr/>
        </p:nvSpPr>
        <p:spPr>
          <a:xfrm>
            <a:off x="6889453" y="2227278"/>
            <a:ext cx="1029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stride=(1,1)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20807CE-BAE2-E0EC-C2FA-AEE0FC45D3B6}"/>
              </a:ext>
            </a:extLst>
          </p:cNvPr>
          <p:cNvSpPr txBox="1"/>
          <p:nvPr/>
        </p:nvSpPr>
        <p:spPr>
          <a:xfrm>
            <a:off x="6145381" y="2140600"/>
            <a:ext cx="548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77D4C8E-A3DC-CF61-68A9-3503529ACBA2}"/>
              </a:ext>
            </a:extLst>
          </p:cNvPr>
          <p:cNvSpPr txBox="1"/>
          <p:nvPr/>
        </p:nvSpPr>
        <p:spPr>
          <a:xfrm>
            <a:off x="7633675" y="4732189"/>
            <a:ext cx="5486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H2</a:t>
            </a:r>
          </a:p>
        </p:txBody>
      </p:sp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id="{C0DE215B-EE44-CC1E-1A22-10C744D29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820596"/>
              </p:ext>
            </p:extLst>
          </p:nvPr>
        </p:nvGraphicFramePr>
        <p:xfrm>
          <a:off x="7110994" y="2631389"/>
          <a:ext cx="5486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32659974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47991201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12163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827188"/>
                  </a:ext>
                </a:extLst>
              </a:tr>
            </a:tbl>
          </a:graphicData>
        </a:graphic>
      </p:graphicFrame>
      <p:graphicFrame>
        <p:nvGraphicFramePr>
          <p:cNvPr id="132" name="Table 131">
            <a:extLst>
              <a:ext uri="{FF2B5EF4-FFF2-40B4-BE49-F238E27FC236}">
                <a16:creationId xmlns:a16="http://schemas.microsoft.com/office/drawing/2014/main" id="{B9029F7C-D5C3-441E-CECE-4735859D5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23136"/>
              </p:ext>
            </p:extLst>
          </p:nvPr>
        </p:nvGraphicFramePr>
        <p:xfrm>
          <a:off x="7105363" y="3234981"/>
          <a:ext cx="5486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97554877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47349436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93279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871041"/>
                  </a:ext>
                </a:extLst>
              </a:tr>
            </a:tbl>
          </a:graphicData>
        </a:graphic>
      </p:graphicFrame>
      <p:graphicFrame>
        <p:nvGraphicFramePr>
          <p:cNvPr id="133" name="Table 132">
            <a:extLst>
              <a:ext uri="{FF2B5EF4-FFF2-40B4-BE49-F238E27FC236}">
                <a16:creationId xmlns:a16="http://schemas.microsoft.com/office/drawing/2014/main" id="{91B9DA1B-2B25-C68A-870F-95A184134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439304"/>
              </p:ext>
            </p:extLst>
          </p:nvPr>
        </p:nvGraphicFramePr>
        <p:xfrm>
          <a:off x="7105218" y="3854094"/>
          <a:ext cx="5486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15521539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71034726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34975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316229"/>
                  </a:ext>
                </a:extLst>
              </a:tr>
            </a:tbl>
          </a:graphicData>
        </a:graphic>
      </p:graphicFrame>
      <p:graphicFrame>
        <p:nvGraphicFramePr>
          <p:cNvPr id="137" name="Table 136">
            <a:extLst>
              <a:ext uri="{FF2B5EF4-FFF2-40B4-BE49-F238E27FC236}">
                <a16:creationId xmlns:a16="http://schemas.microsoft.com/office/drawing/2014/main" id="{6EB8BAB6-BE06-FD28-2215-A70A37E85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614820"/>
              </p:ext>
            </p:extLst>
          </p:nvPr>
        </p:nvGraphicFramePr>
        <p:xfrm>
          <a:off x="7109504" y="4525563"/>
          <a:ext cx="54864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22961195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95579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800848"/>
                  </a:ext>
                </a:extLst>
              </a:tr>
            </a:tbl>
          </a:graphicData>
        </a:graphic>
      </p:graphicFrame>
      <p:graphicFrame>
        <p:nvGraphicFramePr>
          <p:cNvPr id="138" name="Table 137">
            <a:extLst>
              <a:ext uri="{FF2B5EF4-FFF2-40B4-BE49-F238E27FC236}">
                <a16:creationId xmlns:a16="http://schemas.microsoft.com/office/drawing/2014/main" id="{96F8A7B8-3B8C-8BA4-AD3D-52BA54855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77670"/>
              </p:ext>
            </p:extLst>
          </p:nvPr>
        </p:nvGraphicFramePr>
        <p:xfrm>
          <a:off x="7109504" y="4853801"/>
          <a:ext cx="54864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19833263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302844699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206625"/>
                  </a:ext>
                </a:extLst>
              </a:tr>
            </a:tbl>
          </a:graphicData>
        </a:graphic>
      </p:graphicFrame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6E4E412F-33D5-89AD-0F44-413CB08D5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42290"/>
              </p:ext>
            </p:extLst>
          </p:nvPr>
        </p:nvGraphicFramePr>
        <p:xfrm>
          <a:off x="7109504" y="5180553"/>
          <a:ext cx="54864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78481299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3837826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452368"/>
                  </a:ext>
                </a:extLst>
              </a:tr>
            </a:tbl>
          </a:graphicData>
        </a:graphic>
      </p:graphicFrame>
      <p:graphicFrame>
        <p:nvGraphicFramePr>
          <p:cNvPr id="141" name="Table 140">
            <a:extLst>
              <a:ext uri="{FF2B5EF4-FFF2-40B4-BE49-F238E27FC236}">
                <a16:creationId xmlns:a16="http://schemas.microsoft.com/office/drawing/2014/main" id="{1C59C267-0F7B-E68A-B948-A2C35EE6E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216494"/>
              </p:ext>
            </p:extLst>
          </p:nvPr>
        </p:nvGraphicFramePr>
        <p:xfrm>
          <a:off x="4623240" y="2024779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425094232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34770829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222386616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32853142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24376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4291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61689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646669"/>
                  </a:ext>
                </a:extLst>
              </a:tr>
            </a:tbl>
          </a:graphicData>
        </a:graphic>
      </p:graphicFrame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1583D924-98FE-F29C-5F64-186214E17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57568"/>
              </p:ext>
            </p:extLst>
          </p:nvPr>
        </p:nvGraphicFramePr>
        <p:xfrm>
          <a:off x="4623240" y="3191332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3313816455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4392853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53409977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9651374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7253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59668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16823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143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595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92137-6D73-97BA-83DB-51EC979E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itle 328">
            <a:extLst>
              <a:ext uri="{FF2B5EF4-FFF2-40B4-BE49-F238E27FC236}">
                <a16:creationId xmlns:a16="http://schemas.microsoft.com/office/drawing/2014/main" id="{AA0CB762-DB45-F25C-E547-EDA100DC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a Conv Layer (padding = 0)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7CA85-B6E6-55E7-CD65-B06933C7B1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</p:spPr>
        <p:txBody>
          <a:bodyPr/>
          <a:lstStyle/>
          <a:p>
            <a:fld id="{FE7F0537-2BCE-514C-8EA0-7A0C12589E62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C2D548-7B94-AF95-56B9-5765C157D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495907"/>
              </p:ext>
            </p:extLst>
          </p:nvPr>
        </p:nvGraphicFramePr>
        <p:xfrm>
          <a:off x="3181846" y="4736503"/>
          <a:ext cx="58521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25DCB1-8C89-2CC9-2833-754B5A9DD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884795"/>
              </p:ext>
            </p:extLst>
          </p:nvPr>
        </p:nvGraphicFramePr>
        <p:xfrm>
          <a:off x="917475" y="1701774"/>
          <a:ext cx="109728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336032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260036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7455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09483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58E6E89-6C52-76DE-D3F7-488B35A14293}"/>
              </a:ext>
            </a:extLst>
          </p:cNvPr>
          <p:cNvSpPr/>
          <p:nvPr/>
        </p:nvSpPr>
        <p:spPr>
          <a:xfrm>
            <a:off x="917475" y="1698676"/>
            <a:ext cx="539057" cy="53758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A9D59B2-0828-539A-9C07-E77281446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607350"/>
              </p:ext>
            </p:extLst>
          </p:nvPr>
        </p:nvGraphicFramePr>
        <p:xfrm>
          <a:off x="3181846" y="4006967"/>
          <a:ext cx="58521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B3519E8A-F07D-1B39-B3B6-01F723BBE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853195"/>
              </p:ext>
            </p:extLst>
          </p:nvPr>
        </p:nvGraphicFramePr>
        <p:xfrm>
          <a:off x="3169920" y="3197044"/>
          <a:ext cx="58521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CEACE53E-DBD6-5A83-6683-51AF384D9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560684"/>
              </p:ext>
            </p:extLst>
          </p:nvPr>
        </p:nvGraphicFramePr>
        <p:xfrm>
          <a:off x="3169920" y="2420000"/>
          <a:ext cx="58521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163" name="Table 162">
            <a:extLst>
              <a:ext uri="{FF2B5EF4-FFF2-40B4-BE49-F238E27FC236}">
                <a16:creationId xmlns:a16="http://schemas.microsoft.com/office/drawing/2014/main" id="{A149C0CC-D38E-A101-7C62-D6DC2587B7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3385525"/>
              </p:ext>
            </p:extLst>
          </p:nvPr>
        </p:nvGraphicFramePr>
        <p:xfrm>
          <a:off x="3181846" y="5367721"/>
          <a:ext cx="585216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9968676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5243811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060314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38810577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164" name="Table 163">
            <a:extLst>
              <a:ext uri="{FF2B5EF4-FFF2-40B4-BE49-F238E27FC236}">
                <a16:creationId xmlns:a16="http://schemas.microsoft.com/office/drawing/2014/main" id="{15A90CB5-9A78-E944-B4D7-4BB31944BA2A}"/>
              </a:ext>
            </a:extLst>
          </p:cNvPr>
          <p:cNvGraphicFramePr>
            <a:graphicFrameLocks noGrp="1"/>
          </p:cNvGraphicFramePr>
          <p:nvPr/>
        </p:nvGraphicFramePr>
        <p:xfrm>
          <a:off x="1379965" y="5367723"/>
          <a:ext cx="14630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0816663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438488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graphicFrame>
        <p:nvGraphicFramePr>
          <p:cNvPr id="214" name="Table 213">
            <a:extLst>
              <a:ext uri="{FF2B5EF4-FFF2-40B4-BE49-F238E27FC236}">
                <a16:creationId xmlns:a16="http://schemas.microsoft.com/office/drawing/2014/main" id="{03BA6F61-9F75-C689-97AB-0E38C3295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39248"/>
              </p:ext>
            </p:extLst>
          </p:nvPr>
        </p:nvGraphicFramePr>
        <p:xfrm>
          <a:off x="9880561" y="5373885"/>
          <a:ext cx="1094356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89">
                  <a:extLst>
                    <a:ext uri="{9D8B030D-6E8A-4147-A177-3AD203B41FA5}">
                      <a16:colId xmlns:a16="http://schemas.microsoft.com/office/drawing/2014/main" val="776515115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1826268711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2335604093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153089774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7151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219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49047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0569705"/>
                  </a:ext>
                </a:extLst>
              </a:tr>
            </a:tbl>
          </a:graphicData>
        </a:graphic>
      </p:graphicFrame>
      <p:graphicFrame>
        <p:nvGraphicFramePr>
          <p:cNvPr id="280" name="Table 279">
            <a:extLst>
              <a:ext uri="{FF2B5EF4-FFF2-40B4-BE49-F238E27FC236}">
                <a16:creationId xmlns:a16="http://schemas.microsoft.com/office/drawing/2014/main" id="{9488B200-A8BD-12CB-7955-091A48CCB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186319"/>
              </p:ext>
            </p:extLst>
          </p:nvPr>
        </p:nvGraphicFramePr>
        <p:xfrm>
          <a:off x="881963" y="3656325"/>
          <a:ext cx="5486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187661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186309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/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1526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753671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B84996-7833-BF11-A59B-790A44734A43}"/>
              </a:ext>
            </a:extLst>
          </p:cNvPr>
          <p:cNvCxnSpPr>
            <a:cxnSpLocks/>
          </p:cNvCxnSpPr>
          <p:nvPr/>
        </p:nvCxnSpPr>
        <p:spPr>
          <a:xfrm>
            <a:off x="4638260" y="1053799"/>
            <a:ext cx="0" cy="4895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4CB225-FCE5-3063-EF4F-9CCC1927AFC5}"/>
              </a:ext>
            </a:extLst>
          </p:cNvPr>
          <p:cNvCxnSpPr>
            <a:cxnSpLocks/>
          </p:cNvCxnSpPr>
          <p:nvPr/>
        </p:nvCxnSpPr>
        <p:spPr>
          <a:xfrm>
            <a:off x="6115877" y="1053799"/>
            <a:ext cx="0" cy="4895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2A06F27-B566-2E1D-4801-EB2A9FA80BCB}"/>
              </a:ext>
            </a:extLst>
          </p:cNvPr>
          <p:cNvCxnSpPr>
            <a:cxnSpLocks/>
          </p:cNvCxnSpPr>
          <p:nvPr/>
        </p:nvCxnSpPr>
        <p:spPr>
          <a:xfrm>
            <a:off x="7566990" y="1053799"/>
            <a:ext cx="0" cy="48955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0" name="TextBox 339">
            <a:extLst>
              <a:ext uri="{FF2B5EF4-FFF2-40B4-BE49-F238E27FC236}">
                <a16:creationId xmlns:a16="http://schemas.microsoft.com/office/drawing/2014/main" id="{0795E855-8E67-D190-42F5-42A7CB20E4D8}"/>
              </a:ext>
            </a:extLst>
          </p:cNvPr>
          <p:cNvSpPr txBox="1"/>
          <p:nvPr/>
        </p:nvSpPr>
        <p:spPr>
          <a:xfrm>
            <a:off x="8806354" y="1124519"/>
            <a:ext cx="272414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Calculate all the blanks. Skip *’s.</a:t>
            </a:r>
          </a:p>
        </p:txBody>
      </p:sp>
    </p:spTree>
    <p:extLst>
      <p:ext uri="{BB962C8B-B14F-4D97-AF65-F5344CB8AC3E}">
        <p14:creationId xmlns:p14="http://schemas.microsoft.com/office/powerpoint/2010/main" val="187069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92137-6D73-97BA-83DB-51EC979E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5CD79431-4F0C-5B5D-AFD1-135BCAE092A4}"/>
              </a:ext>
            </a:extLst>
          </p:cNvPr>
          <p:cNvGraphicFramePr>
            <a:graphicFrameLocks noGrp="1"/>
          </p:cNvGraphicFramePr>
          <p:nvPr/>
        </p:nvGraphicFramePr>
        <p:xfrm>
          <a:off x="707325" y="4691754"/>
          <a:ext cx="14630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0816663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438488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868504F-03B3-977C-E9F9-38E1B47B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X:_@_x_ | Conv:_@[_x_]x_ | Y:_@_x_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C2D548-7B94-AF95-56B9-5765C157D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79991"/>
              </p:ext>
            </p:extLst>
          </p:nvPr>
        </p:nvGraphicFramePr>
        <p:xfrm>
          <a:off x="4008998" y="2889311"/>
          <a:ext cx="438912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76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2768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6521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91BE99-10C8-000E-17C3-70EF262C2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935414"/>
              </p:ext>
            </p:extLst>
          </p:nvPr>
        </p:nvGraphicFramePr>
        <p:xfrm>
          <a:off x="2327840" y="1494114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336032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260036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7455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4ECF3F-13E3-FC61-26D5-CD36BB9A323D}"/>
              </a:ext>
            </a:extLst>
          </p:cNvPr>
          <p:cNvSpPr/>
          <p:nvPr/>
        </p:nvSpPr>
        <p:spPr>
          <a:xfrm>
            <a:off x="2315686" y="1501077"/>
            <a:ext cx="539057" cy="53758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27D48B78-33F3-FFA9-E35F-D097DAB0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390929"/>
              </p:ext>
            </p:extLst>
          </p:nvPr>
        </p:nvGraphicFramePr>
        <p:xfrm>
          <a:off x="4008998" y="1230675"/>
          <a:ext cx="438912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76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2768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6521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950FBF7-690A-78CB-64D1-373381793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904969"/>
              </p:ext>
            </p:extLst>
          </p:nvPr>
        </p:nvGraphicFramePr>
        <p:xfrm>
          <a:off x="4005943" y="4682666"/>
          <a:ext cx="43891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06F2124-A46F-4546-7ABC-9B29D605D199}"/>
              </a:ext>
            </a:extLst>
          </p:cNvPr>
          <p:cNvGraphicFramePr>
            <a:graphicFrameLocks noGrp="1"/>
          </p:cNvGraphicFramePr>
          <p:nvPr/>
        </p:nvGraphicFramePr>
        <p:xfrm>
          <a:off x="2333897" y="4691754"/>
          <a:ext cx="14630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0816663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438488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757920F1-577C-0A18-6720-EBFBCD185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587450"/>
              </p:ext>
            </p:extLst>
          </p:nvPr>
        </p:nvGraphicFramePr>
        <p:xfrm>
          <a:off x="4005943" y="5278843"/>
          <a:ext cx="43891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15162C7D-53C0-13AA-5426-8DC841536715}"/>
              </a:ext>
            </a:extLst>
          </p:cNvPr>
          <p:cNvGraphicFramePr>
            <a:graphicFrameLocks noGrp="1"/>
          </p:cNvGraphicFramePr>
          <p:nvPr/>
        </p:nvGraphicFramePr>
        <p:xfrm>
          <a:off x="2333897" y="5287931"/>
          <a:ext cx="14630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0816663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438488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93683F82-4673-1CB0-28DF-1DCEF1E2E66A}"/>
              </a:ext>
            </a:extLst>
          </p:cNvPr>
          <p:cNvGraphicFramePr>
            <a:graphicFrameLocks noGrp="1"/>
          </p:cNvGraphicFramePr>
          <p:nvPr/>
        </p:nvGraphicFramePr>
        <p:xfrm>
          <a:off x="707325" y="5287571"/>
          <a:ext cx="14630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0816663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438488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B84996-7833-BF11-A59B-790A44734A43}"/>
              </a:ext>
            </a:extLst>
          </p:cNvPr>
          <p:cNvCxnSpPr>
            <a:cxnSpLocks/>
          </p:cNvCxnSpPr>
          <p:nvPr/>
        </p:nvCxnSpPr>
        <p:spPr>
          <a:xfrm>
            <a:off x="5462357" y="1035078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Table 173">
            <a:extLst>
              <a:ext uri="{FF2B5EF4-FFF2-40B4-BE49-F238E27FC236}">
                <a16:creationId xmlns:a16="http://schemas.microsoft.com/office/drawing/2014/main" id="{6954CCA1-2DE7-AE0E-9022-3D9372930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356423"/>
              </p:ext>
            </p:extLst>
          </p:nvPr>
        </p:nvGraphicFramePr>
        <p:xfrm>
          <a:off x="9118074" y="3790995"/>
          <a:ext cx="109435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89">
                  <a:extLst>
                    <a:ext uri="{9D8B030D-6E8A-4147-A177-3AD203B41FA5}">
                      <a16:colId xmlns:a16="http://schemas.microsoft.com/office/drawing/2014/main" val="776515115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1826268711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2335604093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153089774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7151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219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490474"/>
                  </a:ext>
                </a:extLst>
              </a:tr>
            </a:tbl>
          </a:graphicData>
        </a:graphic>
      </p:graphicFrame>
      <p:graphicFrame>
        <p:nvGraphicFramePr>
          <p:cNvPr id="175" name="Table 174">
            <a:extLst>
              <a:ext uri="{FF2B5EF4-FFF2-40B4-BE49-F238E27FC236}">
                <a16:creationId xmlns:a16="http://schemas.microsoft.com/office/drawing/2014/main" id="{714C219F-C108-B0BE-C337-B707F30AA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1271"/>
              </p:ext>
            </p:extLst>
          </p:nvPr>
        </p:nvGraphicFramePr>
        <p:xfrm>
          <a:off x="9395615" y="5125981"/>
          <a:ext cx="109435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89">
                  <a:extLst>
                    <a:ext uri="{9D8B030D-6E8A-4147-A177-3AD203B41FA5}">
                      <a16:colId xmlns:a16="http://schemas.microsoft.com/office/drawing/2014/main" val="776515115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1826268711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2335604093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153089774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7151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219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4904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25DCB1-8C89-2CC9-2833-754B5A9DD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27928"/>
              </p:ext>
            </p:extLst>
          </p:nvPr>
        </p:nvGraphicFramePr>
        <p:xfrm>
          <a:off x="2699759" y="2693715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336032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260036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745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58E6E89-6C52-76DE-D3F7-488B35A14293}"/>
              </a:ext>
            </a:extLst>
          </p:cNvPr>
          <p:cNvSpPr/>
          <p:nvPr/>
        </p:nvSpPr>
        <p:spPr>
          <a:xfrm>
            <a:off x="2699759" y="2690617"/>
            <a:ext cx="539057" cy="53758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A682253-5541-38FE-F349-59D961EE6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995333"/>
              </p:ext>
            </p:extLst>
          </p:nvPr>
        </p:nvGraphicFramePr>
        <p:xfrm>
          <a:off x="675652" y="1458864"/>
          <a:ext cx="5486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187661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186309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1526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753671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88BA5F8-2AB2-7626-1E27-6E3BE2816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692102"/>
              </p:ext>
            </p:extLst>
          </p:nvPr>
        </p:nvGraphicFramePr>
        <p:xfrm>
          <a:off x="1288960" y="1764343"/>
          <a:ext cx="5486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187661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186309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1526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753671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60D9C71-D4B3-8AF8-B638-29A35F190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450437"/>
              </p:ext>
            </p:extLst>
          </p:nvPr>
        </p:nvGraphicFramePr>
        <p:xfrm>
          <a:off x="675531" y="2495510"/>
          <a:ext cx="5486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187661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186309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1526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75367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0208136-6A0A-38A1-8867-09C89FB00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91027"/>
              </p:ext>
            </p:extLst>
          </p:nvPr>
        </p:nvGraphicFramePr>
        <p:xfrm>
          <a:off x="1288839" y="2800989"/>
          <a:ext cx="5486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187661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186309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1526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753671"/>
                  </a:ext>
                </a:extLst>
              </a:tr>
            </a:tbl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4CB225-FCE5-3063-EF4F-9CCC1927AFC5}"/>
              </a:ext>
            </a:extLst>
          </p:cNvPr>
          <p:cNvCxnSpPr>
            <a:cxnSpLocks/>
          </p:cNvCxnSpPr>
          <p:nvPr/>
        </p:nvCxnSpPr>
        <p:spPr>
          <a:xfrm>
            <a:off x="6939974" y="1035079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0B53D15-A27B-C163-B9FC-FCA0145BFC40}"/>
              </a:ext>
            </a:extLst>
          </p:cNvPr>
          <p:cNvSpPr txBox="1"/>
          <p:nvPr/>
        </p:nvSpPr>
        <p:spPr>
          <a:xfrm>
            <a:off x="8806354" y="1124519"/>
            <a:ext cx="2724144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Figure out the dimensions. Fill the blanks __.</a:t>
            </a:r>
          </a:p>
        </p:txBody>
      </p:sp>
    </p:spTree>
    <p:extLst>
      <p:ext uri="{BB962C8B-B14F-4D97-AF65-F5344CB8AC3E}">
        <p14:creationId xmlns:p14="http://schemas.microsoft.com/office/powerpoint/2010/main" val="16688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92137-6D73-97BA-83DB-51EC979E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5CD79431-4F0C-5B5D-AFD1-135BCAE092A4}"/>
              </a:ext>
            </a:extLst>
          </p:cNvPr>
          <p:cNvGraphicFramePr>
            <a:graphicFrameLocks noGrp="1"/>
          </p:cNvGraphicFramePr>
          <p:nvPr/>
        </p:nvGraphicFramePr>
        <p:xfrm>
          <a:off x="2078763" y="4683026"/>
          <a:ext cx="731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C2D548-7B94-AF95-56B9-5765C157D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9019904"/>
              </p:ext>
            </p:extLst>
          </p:nvPr>
        </p:nvGraphicFramePr>
        <p:xfrm>
          <a:off x="4006857" y="3748090"/>
          <a:ext cx="4389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6521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91BE99-10C8-000E-17C3-70EF262C2904}"/>
              </a:ext>
            </a:extLst>
          </p:cNvPr>
          <p:cNvGraphicFramePr>
            <a:graphicFrameLocks noGrp="1"/>
          </p:cNvGraphicFramePr>
          <p:nvPr/>
        </p:nvGraphicFramePr>
        <p:xfrm>
          <a:off x="2327840" y="1494114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336032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260036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7455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4ECF3F-13E3-FC61-26D5-CD36BB9A323D}"/>
              </a:ext>
            </a:extLst>
          </p:cNvPr>
          <p:cNvSpPr/>
          <p:nvPr/>
        </p:nvSpPr>
        <p:spPr>
          <a:xfrm>
            <a:off x="2315687" y="1501077"/>
            <a:ext cx="548640" cy="27432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27D48B78-33F3-FFA9-E35F-D097DAB0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997327"/>
              </p:ext>
            </p:extLst>
          </p:nvPr>
        </p:nvGraphicFramePr>
        <p:xfrm>
          <a:off x="4005943" y="2719130"/>
          <a:ext cx="4389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6521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950FBF7-690A-78CB-64D1-373381793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444540"/>
              </p:ext>
            </p:extLst>
          </p:nvPr>
        </p:nvGraphicFramePr>
        <p:xfrm>
          <a:off x="4005943" y="4682666"/>
          <a:ext cx="43891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06F2124-A46F-4546-7ABC-9B29D605D199}"/>
              </a:ext>
            </a:extLst>
          </p:cNvPr>
          <p:cNvGraphicFramePr>
            <a:graphicFrameLocks noGrp="1"/>
          </p:cNvGraphicFramePr>
          <p:nvPr/>
        </p:nvGraphicFramePr>
        <p:xfrm>
          <a:off x="2914786" y="4682666"/>
          <a:ext cx="731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757920F1-577C-0A18-6720-EBFBCD185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516842"/>
              </p:ext>
            </p:extLst>
          </p:nvPr>
        </p:nvGraphicFramePr>
        <p:xfrm>
          <a:off x="4005943" y="5278843"/>
          <a:ext cx="43891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15162C7D-53C0-13AA-5426-8DC841536715}"/>
              </a:ext>
            </a:extLst>
          </p:cNvPr>
          <p:cNvGraphicFramePr>
            <a:graphicFrameLocks noGrp="1"/>
          </p:cNvGraphicFramePr>
          <p:nvPr/>
        </p:nvGraphicFramePr>
        <p:xfrm>
          <a:off x="2914786" y="5278843"/>
          <a:ext cx="731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93683F82-4673-1CB0-28DF-1DCEF1E2E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63368"/>
              </p:ext>
            </p:extLst>
          </p:nvPr>
        </p:nvGraphicFramePr>
        <p:xfrm>
          <a:off x="2078763" y="5278843"/>
          <a:ext cx="731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B84996-7833-BF11-A59B-790A44734A43}"/>
              </a:ext>
            </a:extLst>
          </p:cNvPr>
          <p:cNvCxnSpPr>
            <a:cxnSpLocks/>
          </p:cNvCxnSpPr>
          <p:nvPr/>
        </p:nvCxnSpPr>
        <p:spPr>
          <a:xfrm>
            <a:off x="5462357" y="1035078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Table 173">
            <a:extLst>
              <a:ext uri="{FF2B5EF4-FFF2-40B4-BE49-F238E27FC236}">
                <a16:creationId xmlns:a16="http://schemas.microsoft.com/office/drawing/2014/main" id="{6954CCA1-2DE7-AE0E-9022-3D9372930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042243"/>
              </p:ext>
            </p:extLst>
          </p:nvPr>
        </p:nvGraphicFramePr>
        <p:xfrm>
          <a:off x="9118074" y="3790995"/>
          <a:ext cx="109435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89">
                  <a:extLst>
                    <a:ext uri="{9D8B030D-6E8A-4147-A177-3AD203B41FA5}">
                      <a16:colId xmlns:a16="http://schemas.microsoft.com/office/drawing/2014/main" val="776515115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1826268711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2335604093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153089774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7151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219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490474"/>
                  </a:ext>
                </a:extLst>
              </a:tr>
            </a:tbl>
          </a:graphicData>
        </a:graphic>
      </p:graphicFrame>
      <p:graphicFrame>
        <p:nvGraphicFramePr>
          <p:cNvPr id="175" name="Table 174">
            <a:extLst>
              <a:ext uri="{FF2B5EF4-FFF2-40B4-BE49-F238E27FC236}">
                <a16:creationId xmlns:a16="http://schemas.microsoft.com/office/drawing/2014/main" id="{714C219F-C108-B0BE-C337-B707F30AA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09024"/>
              </p:ext>
            </p:extLst>
          </p:nvPr>
        </p:nvGraphicFramePr>
        <p:xfrm>
          <a:off x="9395615" y="5125981"/>
          <a:ext cx="109435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89">
                  <a:extLst>
                    <a:ext uri="{9D8B030D-6E8A-4147-A177-3AD203B41FA5}">
                      <a16:colId xmlns:a16="http://schemas.microsoft.com/office/drawing/2014/main" val="776515115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1826268711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2335604093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153089774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7151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219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4904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25DCB1-8C89-2CC9-2833-754B5A9DDB18}"/>
              </a:ext>
            </a:extLst>
          </p:cNvPr>
          <p:cNvGraphicFramePr>
            <a:graphicFrameLocks noGrp="1"/>
          </p:cNvGraphicFramePr>
          <p:nvPr/>
        </p:nvGraphicFramePr>
        <p:xfrm>
          <a:off x="2699759" y="2693715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336032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260036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745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58E6E89-6C52-76DE-D3F7-488B35A14293}"/>
              </a:ext>
            </a:extLst>
          </p:cNvPr>
          <p:cNvSpPr/>
          <p:nvPr/>
        </p:nvSpPr>
        <p:spPr>
          <a:xfrm>
            <a:off x="2699759" y="2690617"/>
            <a:ext cx="548638" cy="274320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4CB225-FCE5-3063-EF4F-9CCC1927AFC5}"/>
              </a:ext>
            </a:extLst>
          </p:cNvPr>
          <p:cNvCxnSpPr>
            <a:cxnSpLocks/>
          </p:cNvCxnSpPr>
          <p:nvPr/>
        </p:nvCxnSpPr>
        <p:spPr>
          <a:xfrm>
            <a:off x="6939974" y="1035079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F3D30ED1-252D-C71F-3FBB-1EA5EF98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Calculate a Conv Layer (no padding: X)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EB43F90-BA52-4193-A029-12EECAA0F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372443"/>
              </p:ext>
            </p:extLst>
          </p:nvPr>
        </p:nvGraphicFramePr>
        <p:xfrm>
          <a:off x="675652" y="1458864"/>
          <a:ext cx="54864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187661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186309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15262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4D8923-0971-A907-DE97-DC5149B32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9972966"/>
              </p:ext>
            </p:extLst>
          </p:nvPr>
        </p:nvGraphicFramePr>
        <p:xfrm>
          <a:off x="1288960" y="1764343"/>
          <a:ext cx="54864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187661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186309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15262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470369-B785-074B-CA68-E16CBFC31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201923"/>
              </p:ext>
            </p:extLst>
          </p:nvPr>
        </p:nvGraphicFramePr>
        <p:xfrm>
          <a:off x="675531" y="2495510"/>
          <a:ext cx="54864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187661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186309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15262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1F5D97A-EEC1-627F-A17F-91EE8308C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068581"/>
              </p:ext>
            </p:extLst>
          </p:nvPr>
        </p:nvGraphicFramePr>
        <p:xfrm>
          <a:off x="1288839" y="2800989"/>
          <a:ext cx="548640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187661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186309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152624"/>
                  </a:ext>
                </a:extLst>
              </a:tr>
            </a:tbl>
          </a:graphicData>
        </a:graphic>
      </p:graphicFrame>
      <p:sp>
        <p:nvSpPr>
          <p:cNvPr id="74" name="TextBox 73">
            <a:extLst>
              <a:ext uri="{FF2B5EF4-FFF2-40B4-BE49-F238E27FC236}">
                <a16:creationId xmlns:a16="http://schemas.microsoft.com/office/drawing/2014/main" id="{9D6BE4B5-3908-A7F6-250E-34E4FC993EC8}"/>
              </a:ext>
            </a:extLst>
          </p:cNvPr>
          <p:cNvSpPr txBox="1"/>
          <p:nvPr/>
        </p:nvSpPr>
        <p:spPr>
          <a:xfrm>
            <a:off x="8806354" y="1124519"/>
            <a:ext cx="272414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Calculate all the blanks. Skip *’s.</a:t>
            </a:r>
          </a:p>
        </p:txBody>
      </p:sp>
    </p:spTree>
    <p:extLst>
      <p:ext uri="{BB962C8B-B14F-4D97-AF65-F5344CB8AC3E}">
        <p14:creationId xmlns:p14="http://schemas.microsoft.com/office/powerpoint/2010/main" val="2937270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92137-6D73-97BA-83DB-51EC979E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5CD79431-4F0C-5B5D-AFD1-135BCAE09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83226"/>
              </p:ext>
            </p:extLst>
          </p:nvPr>
        </p:nvGraphicFramePr>
        <p:xfrm>
          <a:off x="2078763" y="4683026"/>
          <a:ext cx="731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C2D548-7B94-AF95-56B9-5765C157D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195937"/>
              </p:ext>
            </p:extLst>
          </p:nvPr>
        </p:nvGraphicFramePr>
        <p:xfrm>
          <a:off x="4006857" y="3748090"/>
          <a:ext cx="4389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6521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91BE99-10C8-000E-17C3-70EF262C2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923436"/>
              </p:ext>
            </p:extLst>
          </p:nvPr>
        </p:nvGraphicFramePr>
        <p:xfrm>
          <a:off x="2327840" y="1494114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336032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260036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7455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4ECF3F-13E3-FC61-26D5-CD36BB9A323D}"/>
              </a:ext>
            </a:extLst>
          </p:cNvPr>
          <p:cNvSpPr/>
          <p:nvPr/>
        </p:nvSpPr>
        <p:spPr>
          <a:xfrm>
            <a:off x="2315687" y="1501077"/>
            <a:ext cx="299604" cy="53758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27D48B78-33F3-FFA9-E35F-D097DAB0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9520"/>
              </p:ext>
            </p:extLst>
          </p:nvPr>
        </p:nvGraphicFramePr>
        <p:xfrm>
          <a:off x="4005943" y="2719130"/>
          <a:ext cx="4389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6521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950FBF7-690A-78CB-64D1-373381793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092808"/>
              </p:ext>
            </p:extLst>
          </p:nvPr>
        </p:nvGraphicFramePr>
        <p:xfrm>
          <a:off x="4005943" y="4682666"/>
          <a:ext cx="43891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06F2124-A46F-4546-7ABC-9B29D605D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964355"/>
              </p:ext>
            </p:extLst>
          </p:nvPr>
        </p:nvGraphicFramePr>
        <p:xfrm>
          <a:off x="2914786" y="4682666"/>
          <a:ext cx="731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757920F1-577C-0A18-6720-EBFBCD185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95987"/>
              </p:ext>
            </p:extLst>
          </p:nvPr>
        </p:nvGraphicFramePr>
        <p:xfrm>
          <a:off x="4005943" y="5278843"/>
          <a:ext cx="43891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15162C7D-53C0-13AA-5426-8DC841536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437187"/>
              </p:ext>
            </p:extLst>
          </p:nvPr>
        </p:nvGraphicFramePr>
        <p:xfrm>
          <a:off x="2914786" y="5278843"/>
          <a:ext cx="731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93683F82-4673-1CB0-28DF-1DCEF1E2E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965536"/>
              </p:ext>
            </p:extLst>
          </p:nvPr>
        </p:nvGraphicFramePr>
        <p:xfrm>
          <a:off x="2078763" y="5278843"/>
          <a:ext cx="731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B84996-7833-BF11-A59B-790A44734A43}"/>
              </a:ext>
            </a:extLst>
          </p:cNvPr>
          <p:cNvCxnSpPr>
            <a:cxnSpLocks/>
          </p:cNvCxnSpPr>
          <p:nvPr/>
        </p:nvCxnSpPr>
        <p:spPr>
          <a:xfrm>
            <a:off x="5462357" y="1035078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Table 173">
            <a:extLst>
              <a:ext uri="{FF2B5EF4-FFF2-40B4-BE49-F238E27FC236}">
                <a16:creationId xmlns:a16="http://schemas.microsoft.com/office/drawing/2014/main" id="{6954CCA1-2DE7-AE0E-9022-3D9372930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905808"/>
              </p:ext>
            </p:extLst>
          </p:nvPr>
        </p:nvGraphicFramePr>
        <p:xfrm>
          <a:off x="9118074" y="3790995"/>
          <a:ext cx="109435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89">
                  <a:extLst>
                    <a:ext uri="{9D8B030D-6E8A-4147-A177-3AD203B41FA5}">
                      <a16:colId xmlns:a16="http://schemas.microsoft.com/office/drawing/2014/main" val="776515115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1826268711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2335604093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153089774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7151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219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490474"/>
                  </a:ext>
                </a:extLst>
              </a:tr>
            </a:tbl>
          </a:graphicData>
        </a:graphic>
      </p:graphicFrame>
      <p:graphicFrame>
        <p:nvGraphicFramePr>
          <p:cNvPr id="175" name="Table 174">
            <a:extLst>
              <a:ext uri="{FF2B5EF4-FFF2-40B4-BE49-F238E27FC236}">
                <a16:creationId xmlns:a16="http://schemas.microsoft.com/office/drawing/2014/main" id="{714C219F-C108-B0BE-C337-B707F30AA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845498"/>
              </p:ext>
            </p:extLst>
          </p:nvPr>
        </p:nvGraphicFramePr>
        <p:xfrm>
          <a:off x="9395615" y="5125981"/>
          <a:ext cx="109435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89">
                  <a:extLst>
                    <a:ext uri="{9D8B030D-6E8A-4147-A177-3AD203B41FA5}">
                      <a16:colId xmlns:a16="http://schemas.microsoft.com/office/drawing/2014/main" val="776515115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1826268711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2335604093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153089774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7151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219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4904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25DCB1-8C89-2CC9-2833-754B5A9DD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8906"/>
              </p:ext>
            </p:extLst>
          </p:nvPr>
        </p:nvGraphicFramePr>
        <p:xfrm>
          <a:off x="2699759" y="2693715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336032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260036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745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58E6E89-6C52-76DE-D3F7-488B35A14293}"/>
              </a:ext>
            </a:extLst>
          </p:cNvPr>
          <p:cNvSpPr/>
          <p:nvPr/>
        </p:nvSpPr>
        <p:spPr>
          <a:xfrm>
            <a:off x="2699759" y="2690617"/>
            <a:ext cx="287329" cy="53758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A682253-5541-38FE-F349-59D961EE6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26455"/>
              </p:ext>
            </p:extLst>
          </p:nvPr>
        </p:nvGraphicFramePr>
        <p:xfrm>
          <a:off x="675652" y="1458864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187661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1526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753671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88BA5F8-2AB2-7626-1E27-6E3BE2816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685957"/>
              </p:ext>
            </p:extLst>
          </p:nvPr>
        </p:nvGraphicFramePr>
        <p:xfrm>
          <a:off x="1034902" y="1769870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187661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1526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753671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60D9C71-D4B3-8AF8-B638-29A35F190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540476"/>
              </p:ext>
            </p:extLst>
          </p:nvPr>
        </p:nvGraphicFramePr>
        <p:xfrm>
          <a:off x="675531" y="2495510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187661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1526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75367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0208136-6A0A-38A1-8867-09C89FB00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03276"/>
              </p:ext>
            </p:extLst>
          </p:nvPr>
        </p:nvGraphicFramePr>
        <p:xfrm>
          <a:off x="1034902" y="2769830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187661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1526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753671"/>
                  </a:ext>
                </a:extLst>
              </a:tr>
            </a:tbl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4CB225-FCE5-3063-EF4F-9CCC1927AFC5}"/>
              </a:ext>
            </a:extLst>
          </p:cNvPr>
          <p:cNvCxnSpPr>
            <a:cxnSpLocks/>
          </p:cNvCxnSpPr>
          <p:nvPr/>
        </p:nvCxnSpPr>
        <p:spPr>
          <a:xfrm>
            <a:off x="6939974" y="1035079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F3D30ED1-252D-C71F-3FBB-1EA5EF98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Calculate a Conv Layer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5FE925-08E5-6825-AC26-4FC20171A3FF}"/>
              </a:ext>
            </a:extLst>
          </p:cNvPr>
          <p:cNvSpPr txBox="1"/>
          <p:nvPr/>
        </p:nvSpPr>
        <p:spPr>
          <a:xfrm>
            <a:off x="8806354" y="1124519"/>
            <a:ext cx="272414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Calculate all the blanks. Skip *’s.</a:t>
            </a:r>
          </a:p>
        </p:txBody>
      </p:sp>
    </p:spTree>
    <p:extLst>
      <p:ext uri="{BB962C8B-B14F-4D97-AF65-F5344CB8AC3E}">
        <p14:creationId xmlns:p14="http://schemas.microsoft.com/office/powerpoint/2010/main" val="2256963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92137-6D73-97BA-83DB-51EC979E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5CD79431-4F0C-5B5D-AFD1-135BCAE09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960151"/>
              </p:ext>
            </p:extLst>
          </p:nvPr>
        </p:nvGraphicFramePr>
        <p:xfrm>
          <a:off x="2078763" y="4683026"/>
          <a:ext cx="731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C2D548-7B94-AF95-56B9-5765C157D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874993"/>
              </p:ext>
            </p:extLst>
          </p:nvPr>
        </p:nvGraphicFramePr>
        <p:xfrm>
          <a:off x="4006857" y="3748090"/>
          <a:ext cx="4389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6521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91BE99-10C8-000E-17C3-70EF262C2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62726"/>
              </p:ext>
            </p:extLst>
          </p:nvPr>
        </p:nvGraphicFramePr>
        <p:xfrm>
          <a:off x="2327840" y="1494114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336032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260036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7455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4ECF3F-13E3-FC61-26D5-CD36BB9A323D}"/>
              </a:ext>
            </a:extLst>
          </p:cNvPr>
          <p:cNvSpPr/>
          <p:nvPr/>
        </p:nvSpPr>
        <p:spPr>
          <a:xfrm>
            <a:off x="2315687" y="1501077"/>
            <a:ext cx="299604" cy="53758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27D48B78-33F3-FFA9-E35F-D097DAB0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808098"/>
              </p:ext>
            </p:extLst>
          </p:nvPr>
        </p:nvGraphicFramePr>
        <p:xfrm>
          <a:off x="4005843" y="2754860"/>
          <a:ext cx="438912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6521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950FBF7-690A-78CB-64D1-373381793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648290"/>
              </p:ext>
            </p:extLst>
          </p:nvPr>
        </p:nvGraphicFramePr>
        <p:xfrm>
          <a:off x="4005943" y="4682666"/>
          <a:ext cx="43891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06F2124-A46F-4546-7ABC-9B29D605D199}"/>
              </a:ext>
            </a:extLst>
          </p:cNvPr>
          <p:cNvGraphicFramePr>
            <a:graphicFrameLocks noGrp="1"/>
          </p:cNvGraphicFramePr>
          <p:nvPr/>
        </p:nvGraphicFramePr>
        <p:xfrm>
          <a:off x="2914786" y="4682666"/>
          <a:ext cx="731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757920F1-577C-0A18-6720-EBFBCD185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327920"/>
              </p:ext>
            </p:extLst>
          </p:nvPr>
        </p:nvGraphicFramePr>
        <p:xfrm>
          <a:off x="4005943" y="5278843"/>
          <a:ext cx="43891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*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15162C7D-53C0-13AA-5426-8DC841536715}"/>
              </a:ext>
            </a:extLst>
          </p:cNvPr>
          <p:cNvGraphicFramePr>
            <a:graphicFrameLocks noGrp="1"/>
          </p:cNvGraphicFramePr>
          <p:nvPr/>
        </p:nvGraphicFramePr>
        <p:xfrm>
          <a:off x="2914786" y="5278843"/>
          <a:ext cx="731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93683F82-4673-1CB0-28DF-1DCEF1E2E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60690"/>
              </p:ext>
            </p:extLst>
          </p:nvPr>
        </p:nvGraphicFramePr>
        <p:xfrm>
          <a:off x="2078763" y="5278843"/>
          <a:ext cx="7315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B84996-7833-BF11-A59B-790A44734A43}"/>
              </a:ext>
            </a:extLst>
          </p:cNvPr>
          <p:cNvCxnSpPr>
            <a:cxnSpLocks/>
          </p:cNvCxnSpPr>
          <p:nvPr/>
        </p:nvCxnSpPr>
        <p:spPr>
          <a:xfrm>
            <a:off x="5462357" y="1035078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Table 173">
            <a:extLst>
              <a:ext uri="{FF2B5EF4-FFF2-40B4-BE49-F238E27FC236}">
                <a16:creationId xmlns:a16="http://schemas.microsoft.com/office/drawing/2014/main" id="{6954CCA1-2DE7-AE0E-9022-3D9372930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704489"/>
              </p:ext>
            </p:extLst>
          </p:nvPr>
        </p:nvGraphicFramePr>
        <p:xfrm>
          <a:off x="9118074" y="3790995"/>
          <a:ext cx="109435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89">
                  <a:extLst>
                    <a:ext uri="{9D8B030D-6E8A-4147-A177-3AD203B41FA5}">
                      <a16:colId xmlns:a16="http://schemas.microsoft.com/office/drawing/2014/main" val="776515115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1826268711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2335604093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153089774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7151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219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490474"/>
                  </a:ext>
                </a:extLst>
              </a:tr>
            </a:tbl>
          </a:graphicData>
        </a:graphic>
      </p:graphicFrame>
      <p:graphicFrame>
        <p:nvGraphicFramePr>
          <p:cNvPr id="175" name="Table 174">
            <a:extLst>
              <a:ext uri="{FF2B5EF4-FFF2-40B4-BE49-F238E27FC236}">
                <a16:creationId xmlns:a16="http://schemas.microsoft.com/office/drawing/2014/main" id="{714C219F-C108-B0BE-C337-B707F30AA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375020"/>
              </p:ext>
            </p:extLst>
          </p:nvPr>
        </p:nvGraphicFramePr>
        <p:xfrm>
          <a:off x="9395615" y="5125981"/>
          <a:ext cx="109435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89">
                  <a:extLst>
                    <a:ext uri="{9D8B030D-6E8A-4147-A177-3AD203B41FA5}">
                      <a16:colId xmlns:a16="http://schemas.microsoft.com/office/drawing/2014/main" val="776515115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1826268711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2335604093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153089774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7151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219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4904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25DCB1-8C89-2CC9-2833-754B5A9DD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22683"/>
              </p:ext>
            </p:extLst>
          </p:nvPr>
        </p:nvGraphicFramePr>
        <p:xfrm>
          <a:off x="2699759" y="2693715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336032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260036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745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58E6E89-6C52-76DE-D3F7-488B35A14293}"/>
              </a:ext>
            </a:extLst>
          </p:cNvPr>
          <p:cNvSpPr/>
          <p:nvPr/>
        </p:nvSpPr>
        <p:spPr>
          <a:xfrm>
            <a:off x="2699759" y="2690617"/>
            <a:ext cx="287329" cy="53758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A682253-5541-38FE-F349-59D961EE6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133729"/>
              </p:ext>
            </p:extLst>
          </p:nvPr>
        </p:nvGraphicFramePr>
        <p:xfrm>
          <a:off x="675652" y="1458864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187661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1526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753671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88BA5F8-2AB2-7626-1E27-6E3BE2816492}"/>
              </a:ext>
            </a:extLst>
          </p:cNvPr>
          <p:cNvGraphicFramePr>
            <a:graphicFrameLocks noGrp="1"/>
          </p:cNvGraphicFramePr>
          <p:nvPr/>
        </p:nvGraphicFramePr>
        <p:xfrm>
          <a:off x="1034902" y="1769870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187661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1526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753671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60D9C71-D4B3-8AF8-B638-29A35F190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748577"/>
              </p:ext>
            </p:extLst>
          </p:nvPr>
        </p:nvGraphicFramePr>
        <p:xfrm>
          <a:off x="675531" y="2495510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187661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1526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75367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0208136-6A0A-38A1-8867-09C89FB00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220124"/>
              </p:ext>
            </p:extLst>
          </p:nvPr>
        </p:nvGraphicFramePr>
        <p:xfrm>
          <a:off x="1034902" y="2769830"/>
          <a:ext cx="27432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187661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1526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753671"/>
                  </a:ext>
                </a:extLst>
              </a:tr>
            </a:tbl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4CB225-FCE5-3063-EF4F-9CCC1927AFC5}"/>
              </a:ext>
            </a:extLst>
          </p:cNvPr>
          <p:cNvCxnSpPr>
            <a:cxnSpLocks/>
          </p:cNvCxnSpPr>
          <p:nvPr/>
        </p:nvCxnSpPr>
        <p:spPr>
          <a:xfrm>
            <a:off x="6939974" y="1035079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F3D30ED1-252D-C71F-3FBB-1EA5EF989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Calculate a Conv Layer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3EA13F-2828-A72F-653D-E7E4D6592FF0}"/>
              </a:ext>
            </a:extLst>
          </p:cNvPr>
          <p:cNvSpPr txBox="1"/>
          <p:nvPr/>
        </p:nvSpPr>
        <p:spPr>
          <a:xfrm>
            <a:off x="8806354" y="1124519"/>
            <a:ext cx="272414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Calculate all the blanks. Skip *’s.</a:t>
            </a:r>
          </a:p>
        </p:txBody>
      </p:sp>
    </p:spTree>
    <p:extLst>
      <p:ext uri="{BB962C8B-B14F-4D97-AF65-F5344CB8AC3E}">
        <p14:creationId xmlns:p14="http://schemas.microsoft.com/office/powerpoint/2010/main" val="2825327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92137-6D73-97BA-83DB-51EC979E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5CD79431-4F0C-5B5D-AFD1-135BCAE092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557397"/>
              </p:ext>
            </p:extLst>
          </p:nvPr>
        </p:nvGraphicFramePr>
        <p:xfrm>
          <a:off x="707325" y="4691754"/>
          <a:ext cx="14630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0816663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438488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868504F-03B3-977C-E9F9-38E1B47B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a Conv Layer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FC2D548-7B94-AF95-56B9-5765C157D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220438"/>
              </p:ext>
            </p:extLst>
          </p:nvPr>
        </p:nvGraphicFramePr>
        <p:xfrm>
          <a:off x="4008998" y="2889311"/>
          <a:ext cx="438912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76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2768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6521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91BE99-10C8-000E-17C3-70EF262C2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880536"/>
              </p:ext>
            </p:extLst>
          </p:nvPr>
        </p:nvGraphicFramePr>
        <p:xfrm>
          <a:off x="2327840" y="1494114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336032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260036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7455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4ECF3F-13E3-FC61-26D5-CD36BB9A323D}"/>
              </a:ext>
            </a:extLst>
          </p:cNvPr>
          <p:cNvSpPr/>
          <p:nvPr/>
        </p:nvSpPr>
        <p:spPr>
          <a:xfrm>
            <a:off x="2315686" y="1501077"/>
            <a:ext cx="539057" cy="53758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27D48B78-33F3-FFA9-E35F-D097DAB04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565807"/>
              </p:ext>
            </p:extLst>
          </p:nvPr>
        </p:nvGraphicFramePr>
        <p:xfrm>
          <a:off x="4008998" y="1230675"/>
          <a:ext cx="438912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376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2768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6521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950FBF7-690A-78CB-64D1-373381793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75492"/>
              </p:ext>
            </p:extLst>
          </p:nvPr>
        </p:nvGraphicFramePr>
        <p:xfrm>
          <a:off x="4005943" y="4682666"/>
          <a:ext cx="43891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06F2124-A46F-4546-7ABC-9B29D605D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75846"/>
              </p:ext>
            </p:extLst>
          </p:nvPr>
        </p:nvGraphicFramePr>
        <p:xfrm>
          <a:off x="2333897" y="4691754"/>
          <a:ext cx="14630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0816663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438488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graphicFrame>
        <p:nvGraphicFramePr>
          <p:cNvPr id="108" name="Table 107">
            <a:extLst>
              <a:ext uri="{FF2B5EF4-FFF2-40B4-BE49-F238E27FC236}">
                <a16:creationId xmlns:a16="http://schemas.microsoft.com/office/drawing/2014/main" id="{757920F1-577C-0A18-6720-EBFBCD185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782326"/>
              </p:ext>
            </p:extLst>
          </p:nvPr>
        </p:nvGraphicFramePr>
        <p:xfrm>
          <a:off x="4005943" y="5278843"/>
          <a:ext cx="438912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239716519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545293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1711905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55381485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34178494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63826332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10638096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46125393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405571951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06687039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82207873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7061500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*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009200"/>
                  </a:ext>
                </a:extLst>
              </a:tr>
            </a:tbl>
          </a:graphicData>
        </a:graphic>
      </p:graphicFrame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15162C7D-53C0-13AA-5426-8DC841536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876410"/>
              </p:ext>
            </p:extLst>
          </p:nvPr>
        </p:nvGraphicFramePr>
        <p:xfrm>
          <a:off x="2333897" y="5287931"/>
          <a:ext cx="14630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0816663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438488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93683F82-4673-1CB0-28DF-1DCEF1E2E6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109169"/>
              </p:ext>
            </p:extLst>
          </p:nvPr>
        </p:nvGraphicFramePr>
        <p:xfrm>
          <a:off x="707325" y="5287571"/>
          <a:ext cx="14630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">
                  <a:extLst>
                    <a:ext uri="{9D8B030D-6E8A-4147-A177-3AD203B41FA5}">
                      <a16:colId xmlns:a16="http://schemas.microsoft.com/office/drawing/2014/main" val="3741561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10816663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384384887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19476356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02767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B84996-7833-BF11-A59B-790A44734A43}"/>
              </a:ext>
            </a:extLst>
          </p:cNvPr>
          <p:cNvCxnSpPr>
            <a:cxnSpLocks/>
          </p:cNvCxnSpPr>
          <p:nvPr/>
        </p:nvCxnSpPr>
        <p:spPr>
          <a:xfrm>
            <a:off x="5462357" y="1035078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4" name="Table 173">
            <a:extLst>
              <a:ext uri="{FF2B5EF4-FFF2-40B4-BE49-F238E27FC236}">
                <a16:creationId xmlns:a16="http://schemas.microsoft.com/office/drawing/2014/main" id="{6954CCA1-2DE7-AE0E-9022-3D9372930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271850"/>
              </p:ext>
            </p:extLst>
          </p:nvPr>
        </p:nvGraphicFramePr>
        <p:xfrm>
          <a:off x="9118074" y="3790995"/>
          <a:ext cx="109435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89">
                  <a:extLst>
                    <a:ext uri="{9D8B030D-6E8A-4147-A177-3AD203B41FA5}">
                      <a16:colId xmlns:a16="http://schemas.microsoft.com/office/drawing/2014/main" val="776515115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1826268711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2335604093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153089774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7151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219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490474"/>
                  </a:ext>
                </a:extLst>
              </a:tr>
            </a:tbl>
          </a:graphicData>
        </a:graphic>
      </p:graphicFrame>
      <p:graphicFrame>
        <p:nvGraphicFramePr>
          <p:cNvPr id="175" name="Table 174">
            <a:extLst>
              <a:ext uri="{FF2B5EF4-FFF2-40B4-BE49-F238E27FC236}">
                <a16:creationId xmlns:a16="http://schemas.microsoft.com/office/drawing/2014/main" id="{714C219F-C108-B0BE-C337-B707F30AA3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447941"/>
              </p:ext>
            </p:extLst>
          </p:nvPr>
        </p:nvGraphicFramePr>
        <p:xfrm>
          <a:off x="9395615" y="5125981"/>
          <a:ext cx="109435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3589">
                  <a:extLst>
                    <a:ext uri="{9D8B030D-6E8A-4147-A177-3AD203B41FA5}">
                      <a16:colId xmlns:a16="http://schemas.microsoft.com/office/drawing/2014/main" val="776515115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1826268711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2335604093"/>
                    </a:ext>
                  </a:extLst>
                </a:gridCol>
                <a:gridCol w="273589">
                  <a:extLst>
                    <a:ext uri="{9D8B030D-6E8A-4147-A177-3AD203B41FA5}">
                      <a16:colId xmlns:a16="http://schemas.microsoft.com/office/drawing/2014/main" val="1530897740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71515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*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52193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4904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25DCB1-8C89-2CC9-2833-754B5A9DD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054564"/>
              </p:ext>
            </p:extLst>
          </p:nvPr>
        </p:nvGraphicFramePr>
        <p:xfrm>
          <a:off x="2699759" y="2693715"/>
          <a:ext cx="1097280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733603299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31260036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7455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58E6E89-6C52-76DE-D3F7-488B35A14293}"/>
              </a:ext>
            </a:extLst>
          </p:cNvPr>
          <p:cNvSpPr/>
          <p:nvPr/>
        </p:nvSpPr>
        <p:spPr>
          <a:xfrm>
            <a:off x="2699759" y="2690617"/>
            <a:ext cx="539057" cy="53758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AA682253-5541-38FE-F349-59D961EE6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86708"/>
              </p:ext>
            </p:extLst>
          </p:nvPr>
        </p:nvGraphicFramePr>
        <p:xfrm>
          <a:off x="675652" y="1458864"/>
          <a:ext cx="5486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187661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186309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1526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753671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88BA5F8-2AB2-7626-1E27-6E3BE2816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45764"/>
              </p:ext>
            </p:extLst>
          </p:nvPr>
        </p:nvGraphicFramePr>
        <p:xfrm>
          <a:off x="1288960" y="1764343"/>
          <a:ext cx="5486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187661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186309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1526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753671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660D9C71-D4B3-8AF8-B638-29A35F190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46393"/>
              </p:ext>
            </p:extLst>
          </p:nvPr>
        </p:nvGraphicFramePr>
        <p:xfrm>
          <a:off x="675531" y="2495510"/>
          <a:ext cx="5486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187661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186309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1526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-1</a:t>
                      </a:r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753671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00208136-6A0A-38A1-8867-09C89FB00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16117"/>
              </p:ext>
            </p:extLst>
          </p:nvPr>
        </p:nvGraphicFramePr>
        <p:xfrm>
          <a:off x="1288839" y="2800989"/>
          <a:ext cx="5486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8187661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1018630967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15262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marL="0" marR="0" marT="0" marB="0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753671"/>
                  </a:ext>
                </a:extLst>
              </a:tr>
            </a:tbl>
          </a:graphicData>
        </a:graphic>
      </p:graphicFrame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4CB225-FCE5-3063-EF4F-9CCC1927AFC5}"/>
              </a:ext>
            </a:extLst>
          </p:cNvPr>
          <p:cNvCxnSpPr>
            <a:cxnSpLocks/>
          </p:cNvCxnSpPr>
          <p:nvPr/>
        </p:nvCxnSpPr>
        <p:spPr>
          <a:xfrm>
            <a:off x="6939974" y="1035079"/>
            <a:ext cx="0" cy="5486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8549B12-B9FD-D885-31A3-FBDF1D56B45B}"/>
              </a:ext>
            </a:extLst>
          </p:cNvPr>
          <p:cNvSpPr txBox="1"/>
          <p:nvPr/>
        </p:nvSpPr>
        <p:spPr>
          <a:xfrm>
            <a:off x="8806354" y="1124519"/>
            <a:ext cx="2724144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Calculate all the blanks. Skip *’s.</a:t>
            </a:r>
          </a:p>
        </p:txBody>
      </p:sp>
    </p:spTree>
    <p:extLst>
      <p:ext uri="{BB962C8B-B14F-4D97-AF65-F5344CB8AC3E}">
        <p14:creationId xmlns:p14="http://schemas.microsoft.com/office/powerpoint/2010/main" val="362790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92137-6D73-97BA-83DB-51EC979E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504F-03B3-977C-E9F9-38E1B47B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Stride: (1, 2) | sum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83E7F68-B9F2-DCF9-CA93-1EF45EF41999}"/>
              </a:ext>
            </a:extLst>
          </p:cNvPr>
          <p:cNvSpPr txBox="1"/>
          <p:nvPr/>
        </p:nvSpPr>
        <p:spPr>
          <a:xfrm>
            <a:off x="853424" y="3056794"/>
            <a:ext cx="154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ym typeface="Wingdings" pitchFamily="2" charset="2"/>
              </a:rPr>
              <a:t>Subsample</a:t>
            </a:r>
            <a:endParaRPr lang="en-US" sz="2400" dirty="0"/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ED8770C-F0A3-2CDE-2685-713444F63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7234708"/>
              </p:ext>
            </p:extLst>
          </p:nvPr>
        </p:nvGraphicFramePr>
        <p:xfrm>
          <a:off x="1616110" y="1591441"/>
          <a:ext cx="1327708" cy="13277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927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331927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  <a:gridCol w="331927">
                  <a:extLst>
                    <a:ext uri="{9D8B030D-6E8A-4147-A177-3AD203B41FA5}">
                      <a16:colId xmlns:a16="http://schemas.microsoft.com/office/drawing/2014/main" val="733603299"/>
                    </a:ext>
                  </a:extLst>
                </a:gridCol>
                <a:gridCol w="331927">
                  <a:extLst>
                    <a:ext uri="{9D8B030D-6E8A-4147-A177-3AD203B41FA5}">
                      <a16:colId xmlns:a16="http://schemas.microsoft.com/office/drawing/2014/main" val="312600363"/>
                    </a:ext>
                  </a:extLst>
                </a:gridCol>
              </a:tblGrid>
              <a:tr h="331927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3319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  <a:tr h="3319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974552"/>
                  </a:ext>
                </a:extLst>
              </a:tr>
              <a:tr h="3319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 marL="0" marR="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094832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47B2DE55-0678-0015-DD8A-A3203C0298DA}"/>
              </a:ext>
            </a:extLst>
          </p:cNvPr>
          <p:cNvSpPr/>
          <p:nvPr/>
        </p:nvSpPr>
        <p:spPr>
          <a:xfrm>
            <a:off x="1627098" y="1590168"/>
            <a:ext cx="652259" cy="661906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2F26B930-6DED-B5D0-E15D-28282AFB3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63786"/>
              </p:ext>
            </p:extLst>
          </p:nvPr>
        </p:nvGraphicFramePr>
        <p:xfrm>
          <a:off x="2047668" y="3868440"/>
          <a:ext cx="663854" cy="9957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927">
                  <a:extLst>
                    <a:ext uri="{9D8B030D-6E8A-4147-A177-3AD203B41FA5}">
                      <a16:colId xmlns:a16="http://schemas.microsoft.com/office/drawing/2014/main" val="850100048"/>
                    </a:ext>
                  </a:extLst>
                </a:gridCol>
                <a:gridCol w="331927">
                  <a:extLst>
                    <a:ext uri="{9D8B030D-6E8A-4147-A177-3AD203B41FA5}">
                      <a16:colId xmlns:a16="http://schemas.microsoft.com/office/drawing/2014/main" val="1980785002"/>
                    </a:ext>
                  </a:extLst>
                </a:gridCol>
              </a:tblGrid>
              <a:tr h="3319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238190"/>
                  </a:ext>
                </a:extLst>
              </a:tr>
              <a:tr h="3319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869836"/>
                  </a:ext>
                </a:extLst>
              </a:tr>
              <a:tr h="33192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</a:t>
                      </a:r>
                    </a:p>
                  </a:txBody>
                  <a:tcPr marL="0" marR="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966775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0779EA1-1CD0-EBE5-3F28-3150CE785ABA}"/>
              </a:ext>
            </a:extLst>
          </p:cNvPr>
          <p:cNvCxnSpPr/>
          <p:nvPr/>
        </p:nvCxnSpPr>
        <p:spPr>
          <a:xfrm>
            <a:off x="2424521" y="3059937"/>
            <a:ext cx="0" cy="455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B08FCC-4B90-6086-BB07-F10FE06EE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050465"/>
              </p:ext>
            </p:extLst>
          </p:nvPr>
        </p:nvGraphicFramePr>
        <p:xfrm>
          <a:off x="4444364" y="1590168"/>
          <a:ext cx="214782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970">
                  <a:extLst>
                    <a:ext uri="{9D8B030D-6E8A-4147-A177-3AD203B41FA5}">
                      <a16:colId xmlns:a16="http://schemas.microsoft.com/office/drawing/2014/main" val="1554581789"/>
                    </a:ext>
                  </a:extLst>
                </a:gridCol>
                <a:gridCol w="357970">
                  <a:extLst>
                    <a:ext uri="{9D8B030D-6E8A-4147-A177-3AD203B41FA5}">
                      <a16:colId xmlns:a16="http://schemas.microsoft.com/office/drawing/2014/main" val="3827102539"/>
                    </a:ext>
                  </a:extLst>
                </a:gridCol>
                <a:gridCol w="357970">
                  <a:extLst>
                    <a:ext uri="{9D8B030D-6E8A-4147-A177-3AD203B41FA5}">
                      <a16:colId xmlns:a16="http://schemas.microsoft.com/office/drawing/2014/main" val="2853175227"/>
                    </a:ext>
                  </a:extLst>
                </a:gridCol>
                <a:gridCol w="357970">
                  <a:extLst>
                    <a:ext uri="{9D8B030D-6E8A-4147-A177-3AD203B41FA5}">
                      <a16:colId xmlns:a16="http://schemas.microsoft.com/office/drawing/2014/main" val="2657719461"/>
                    </a:ext>
                  </a:extLst>
                </a:gridCol>
                <a:gridCol w="357970">
                  <a:extLst>
                    <a:ext uri="{9D8B030D-6E8A-4147-A177-3AD203B41FA5}">
                      <a16:colId xmlns:a16="http://schemas.microsoft.com/office/drawing/2014/main" val="2058758423"/>
                    </a:ext>
                  </a:extLst>
                </a:gridCol>
                <a:gridCol w="357970">
                  <a:extLst>
                    <a:ext uri="{9D8B030D-6E8A-4147-A177-3AD203B41FA5}">
                      <a16:colId xmlns:a16="http://schemas.microsoft.com/office/drawing/2014/main" val="249258511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89958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7334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601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01040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094F7F-97B4-2AAD-DCE8-24AE0D24E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88165"/>
              </p:ext>
            </p:extLst>
          </p:nvPr>
        </p:nvGraphicFramePr>
        <p:xfrm>
          <a:off x="4434354" y="3278668"/>
          <a:ext cx="2157828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638">
                  <a:extLst>
                    <a:ext uri="{9D8B030D-6E8A-4147-A177-3AD203B41FA5}">
                      <a16:colId xmlns:a16="http://schemas.microsoft.com/office/drawing/2014/main" val="908566923"/>
                    </a:ext>
                  </a:extLst>
                </a:gridCol>
                <a:gridCol w="359638">
                  <a:extLst>
                    <a:ext uri="{9D8B030D-6E8A-4147-A177-3AD203B41FA5}">
                      <a16:colId xmlns:a16="http://schemas.microsoft.com/office/drawing/2014/main" val="1890520023"/>
                    </a:ext>
                  </a:extLst>
                </a:gridCol>
                <a:gridCol w="359638">
                  <a:extLst>
                    <a:ext uri="{9D8B030D-6E8A-4147-A177-3AD203B41FA5}">
                      <a16:colId xmlns:a16="http://schemas.microsoft.com/office/drawing/2014/main" val="4268258955"/>
                    </a:ext>
                  </a:extLst>
                </a:gridCol>
                <a:gridCol w="359638">
                  <a:extLst>
                    <a:ext uri="{9D8B030D-6E8A-4147-A177-3AD203B41FA5}">
                      <a16:colId xmlns:a16="http://schemas.microsoft.com/office/drawing/2014/main" val="3000419981"/>
                    </a:ext>
                  </a:extLst>
                </a:gridCol>
                <a:gridCol w="359638">
                  <a:extLst>
                    <a:ext uri="{9D8B030D-6E8A-4147-A177-3AD203B41FA5}">
                      <a16:colId xmlns:a16="http://schemas.microsoft.com/office/drawing/2014/main" val="2521111610"/>
                    </a:ext>
                  </a:extLst>
                </a:gridCol>
                <a:gridCol w="359638">
                  <a:extLst>
                    <a:ext uri="{9D8B030D-6E8A-4147-A177-3AD203B41FA5}">
                      <a16:colId xmlns:a16="http://schemas.microsoft.com/office/drawing/2014/main" val="402622237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0" marR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 marL="0" marR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0" marR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</a:t>
                      </a:r>
                    </a:p>
                  </a:txBody>
                  <a:tcPr marL="0" marR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 marL="0" marR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 marL="0" marR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911507"/>
                  </a:ext>
                </a:extLst>
              </a:tr>
            </a:tbl>
          </a:graphicData>
        </a:graphic>
      </p:graphicFrame>
      <p:sp>
        <p:nvSpPr>
          <p:cNvPr id="178" name="TextBox 177">
            <a:extLst>
              <a:ext uri="{FF2B5EF4-FFF2-40B4-BE49-F238E27FC236}">
                <a16:creationId xmlns:a16="http://schemas.microsoft.com/office/drawing/2014/main" id="{0402F803-DDC4-A4B3-7591-58CAB667C912}"/>
              </a:ext>
            </a:extLst>
          </p:cNvPr>
          <p:cNvSpPr txBox="1"/>
          <p:nvPr/>
        </p:nvSpPr>
        <p:spPr>
          <a:xfrm>
            <a:off x="3629965" y="3187295"/>
            <a:ext cx="712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sum</a:t>
            </a:r>
          </a:p>
        </p:txBody>
      </p:sp>
    </p:spTree>
    <p:extLst>
      <p:ext uri="{BB962C8B-B14F-4D97-AF65-F5344CB8AC3E}">
        <p14:creationId xmlns:p14="http://schemas.microsoft.com/office/powerpoint/2010/main" val="98211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11D6B38-E77A-A44B-875C-CEC1C5C33424}">
  <we:reference id="1f4df590-35fc-4b16-a239-39709f9d8a74" version="1.0.0.1" store="EXCatalog" storeType="EXCatalog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</TotalTime>
  <Words>1855</Words>
  <Application>Microsoft Office PowerPoint</Application>
  <PresentationFormat>Widescreen</PresentationFormat>
  <Paragraphs>1155</Paragraphs>
  <Slides>21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Cross-Correlation vs Convolution</vt:lpstr>
      <vt:lpstr>Calculate a Conv Layer (padding = 0)</vt:lpstr>
      <vt:lpstr>X:_@_x_ | Conv:_@[_x_]x_ | Y:_@_x_</vt:lpstr>
      <vt:lpstr>Calculate a Conv Layer (no padding: X)</vt:lpstr>
      <vt:lpstr>Calculate a Conv Layer</vt:lpstr>
      <vt:lpstr>Calculate a Conv Layer</vt:lpstr>
      <vt:lpstr>Calculate a Conv Layer</vt:lpstr>
      <vt:lpstr>Stride: (1, 2) | sum</vt:lpstr>
      <vt:lpstr>Stride: (2, 2) | sum</vt:lpstr>
      <vt:lpstr>Calculate Padding</vt:lpstr>
      <vt:lpstr>Input: (height x 8, width x 6, depth x 5) X:1@4x4 | Conv:1@[2,2]x1 | Y:2@4x4 =&gt; X:___@____x____ | Conv:___@[___,___]x____ | Y:____@____x____ </vt:lpstr>
      <vt:lpstr># of filters x 12, # of input maps x 16 X:1@4x4 | Conv:1@[2,2]x1 | Y:1@4x4 =&gt; X:____@____x____ | Conv:___@[___,___]x____ | Y:___@___x___ </vt:lpstr>
      <vt:lpstr># of filters x ____, # of input maps x ____ X:1@4x4 | Conv:1@[2,2]x1 | Y:1@4x4 =&gt; X:____@____x____ | Conv:___@[___,___]x____ | Y:___@___x___ </vt:lpstr>
      <vt:lpstr>Filter size (Width+1, Height+1)  X:1@4x4 | Conv:1@[2,2]x1 | Y:1@4x4 =&gt; X:____@____x____ | Conv:___@[___,___]x____ | Y:___@___x___ </vt:lpstr>
      <vt:lpstr>Trainable Parameters</vt:lpstr>
      <vt:lpstr># of filters x 3, input: (Width x 5, Depth x 4)  X:1@4x4 | Conv:1@[2,2]x1 | Y:1@4x4 =&gt; X:____@____x____ | Conv:___@[___,___]x____ | Y:____@____x____ </vt:lpstr>
      <vt:lpstr># of filters x ___, input: (Height x ___, Width x ___, Depth x ___)  X:1@4x4 | Conv:1@[2,2]x1 | Y:1@4x4 =&gt; X:____@____x____ | Conv:___@[___,___]x____ | Y:____@____x____ </vt:lpstr>
      <vt:lpstr>X:_@4x4 | max pool:[2x2],s:(2,2) | Y:_@_x_</vt:lpstr>
      <vt:lpstr>+ FC Layer for multi-class classification (c=___) X:2@3x3 | Conv:3@[1,2]x2 | H:3@2x2 | FC:__-&gt;__ | Y: __x__</vt:lpstr>
      <vt:lpstr>X:__@__x__ | Conv:__@[_,_]x__ s:(__,__) | H1:__@__x__ | Maxpool s:(__,__) | H2:__@__x__  | FC: _-&gt;_ | Y:__x__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Tom Yeh</cp:lastModifiedBy>
  <cp:revision>2</cp:revision>
  <dcterms:created xsi:type="dcterms:W3CDTF">2023-09-26T16:58:49Z</dcterms:created>
  <dcterms:modified xsi:type="dcterms:W3CDTF">2024-04-04T15:38:01Z</dcterms:modified>
</cp:coreProperties>
</file>