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Amatic SC"/>
      <p:regular r:id="rId14"/>
      <p:bold r:id="rId15"/>
    </p:embeddedFont>
    <p:embeddedFont>
      <p:font typeface="Helvetica Neue"/>
      <p:regular r:id="rId16"/>
      <p:bold r:id="rId17"/>
      <p:italic r:id="rId18"/>
      <p:boldItalic r:id="rId19"/>
    </p:embeddedFont>
    <p:embeddedFont>
      <p:font typeface="Arial Black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Black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AmaticSC-bold.fntdata"/><Relationship Id="rId14" Type="http://schemas.openxmlformats.org/officeDocument/2006/relationships/font" Target="fonts/AmaticSC-regular.fntdata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HelveticaNeue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d5651eb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ed5651eb2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7242eef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a7242eef8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d5651eb2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ed5651eb2f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d5651eb2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ed5651eb2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d5651eb2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d5651eb2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d5651eb2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d5651eb2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d5651eb2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ed5651eb2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1" name="Google Shape;91;p19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2" name="Google Shape;92;p19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3" name="Google Shape;103;p21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1" name="Google Shape;111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 rot="5400000">
            <a:off x="1272778" y="-609600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4514850"/>
            <a:ext cx="9144000" cy="62865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81000" y="4686198"/>
            <a:ext cx="2171700" cy="32842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/>
        </p:nvSpPr>
        <p:spPr>
          <a:xfrm>
            <a:off x="928675" y="964425"/>
            <a:ext cx="69831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4000" u="sng">
                <a:solidFill>
                  <a:srgbClr val="3C78D8"/>
                </a:solidFill>
                <a:latin typeface="Amatic SC"/>
                <a:ea typeface="Amatic SC"/>
                <a:cs typeface="Amatic SC"/>
                <a:sym typeface="Amatic SC"/>
              </a:rPr>
              <a:t>Integrated Public TransportATION System</a:t>
            </a:r>
            <a:endParaRPr b="1" sz="4000" u="sng">
              <a:solidFill>
                <a:srgbClr val="3C78D8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 u="sng">
              <a:solidFill>
                <a:srgbClr val="3C78D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1812725" y="2103525"/>
            <a:ext cx="51435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Team Members:</a:t>
            </a:r>
            <a:endParaRPr sz="1800" u="sng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Surya Rajendran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Dharini Baskaran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/>
        </p:nvSpPr>
        <p:spPr>
          <a:xfrm>
            <a:off x="875100" y="375050"/>
            <a:ext cx="69831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rgbClr val="3C78D8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Presentation Outlines:</a:t>
            </a:r>
            <a:endParaRPr sz="2200" u="sng">
              <a:solidFill>
                <a:srgbClr val="3C78D8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➔"/>
            </a:pPr>
            <a:r>
              <a:rPr lang="en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Project Goal</a:t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➔"/>
            </a:pPr>
            <a:r>
              <a:rPr lang="en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Components</a:t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➔"/>
            </a:pPr>
            <a:r>
              <a:rPr lang="en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Architecture Diagram</a:t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➔"/>
            </a:pPr>
            <a:r>
              <a:rPr lang="en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Debugging and Testing</a:t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➔"/>
            </a:pPr>
            <a:r>
              <a:rPr lang="en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Learning and what to do differently?</a:t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/>
        </p:nvSpPr>
        <p:spPr>
          <a:xfrm>
            <a:off x="473275" y="544725"/>
            <a:ext cx="6983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rgbClr val="3C78D8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Components:</a:t>
            </a:r>
            <a:endParaRPr sz="2200" u="sng">
              <a:solidFill>
                <a:srgbClr val="3C78D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2" name="Google Shape;142;p27"/>
          <p:cNvSpPr txBox="1"/>
          <p:nvPr/>
        </p:nvSpPr>
        <p:spPr>
          <a:xfrm>
            <a:off x="1393075" y="1625200"/>
            <a:ext cx="5143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➔"/>
            </a:pPr>
            <a:r>
              <a:rPr lang="en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SQL Database - Postgres</a:t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➔"/>
            </a:pPr>
            <a:r>
              <a:rPr lang="en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Key-value store - Dynamo DB</a:t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➔"/>
            </a:pPr>
            <a:r>
              <a:rPr lang="en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Containers</a:t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➔"/>
            </a:pPr>
            <a:r>
              <a:rPr lang="en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Docker</a:t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➔"/>
            </a:pPr>
            <a:r>
              <a:rPr lang="en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Messaging Queue - Redis</a:t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➔"/>
            </a:pPr>
            <a:r>
              <a:rPr lang="en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Cache - Redis</a:t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700" y="387800"/>
            <a:ext cx="8197374" cy="407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8"/>
          <p:cNvSpPr txBox="1"/>
          <p:nvPr/>
        </p:nvSpPr>
        <p:spPr>
          <a:xfrm>
            <a:off x="625075" y="196450"/>
            <a:ext cx="514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rgbClr val="3C78D8"/>
                </a:solidFill>
                <a:latin typeface="Comic Sans MS"/>
                <a:ea typeface="Comic Sans MS"/>
                <a:cs typeface="Comic Sans MS"/>
                <a:sym typeface="Comic Sans MS"/>
              </a:rPr>
              <a:t>Architecture Diagram:</a:t>
            </a:r>
            <a:endParaRPr sz="2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/>
        </p:nvSpPr>
        <p:spPr>
          <a:xfrm>
            <a:off x="464350" y="294675"/>
            <a:ext cx="514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rgbClr val="3C78D8"/>
                </a:solidFill>
                <a:latin typeface="Comic Sans MS"/>
                <a:ea typeface="Comic Sans MS"/>
                <a:cs typeface="Comic Sans MS"/>
                <a:sym typeface="Comic Sans MS"/>
              </a:rPr>
              <a:t>Debugging and Testing</a:t>
            </a:r>
            <a:endParaRPr sz="2200" u="sng">
              <a:solidFill>
                <a:srgbClr val="3C78D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4" name="Google Shape;154;p29"/>
          <p:cNvSpPr txBox="1"/>
          <p:nvPr/>
        </p:nvSpPr>
        <p:spPr>
          <a:xfrm>
            <a:off x="669725" y="1401950"/>
            <a:ext cx="79029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➔"/>
            </a:pPr>
            <a:r>
              <a:rPr lang="en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Used Redis MQ for logging mechanism</a:t>
            </a:r>
            <a:br>
              <a:rPr lang="en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Asynchronous.</a:t>
            </a:r>
            <a:br>
              <a:rPr lang="en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Live.</a:t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➔"/>
            </a:pPr>
            <a:r>
              <a:rPr lang="en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Used Postman for load testing</a:t>
            </a:r>
            <a:br>
              <a:rPr lang="en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Changed our postgres DB connection method.</a:t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/>
        </p:nvSpPr>
        <p:spPr>
          <a:xfrm>
            <a:off x="464350" y="294675"/>
            <a:ext cx="514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rgbClr val="3C78D8"/>
                </a:solidFill>
                <a:latin typeface="Comic Sans MS"/>
                <a:ea typeface="Comic Sans MS"/>
                <a:cs typeface="Comic Sans MS"/>
                <a:sym typeface="Comic Sans MS"/>
              </a:rPr>
              <a:t>Learning and Future Scope:</a:t>
            </a:r>
            <a:endParaRPr sz="2200" u="sng">
              <a:solidFill>
                <a:srgbClr val="3C78D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0" name="Google Shape;160;p30"/>
          <p:cNvSpPr txBox="1"/>
          <p:nvPr/>
        </p:nvSpPr>
        <p:spPr>
          <a:xfrm>
            <a:off x="669725" y="1044775"/>
            <a:ext cx="79029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➔"/>
            </a:pPr>
            <a:r>
              <a:rPr lang="en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to modularize in containers</a:t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➔"/>
            </a:pPr>
            <a:r>
              <a:rPr lang="en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to use Redis MQ efficiently</a:t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➔"/>
            </a:pPr>
            <a:r>
              <a:rPr lang="en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REST-API First Approach</a:t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➔"/>
            </a:pPr>
            <a:r>
              <a:rPr lang="en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Kubernetes for container orchestration</a:t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1" name="Google Shape;161;p30"/>
          <p:cNvSpPr txBox="1"/>
          <p:nvPr/>
        </p:nvSpPr>
        <p:spPr>
          <a:xfrm>
            <a:off x="723275" y="2853675"/>
            <a:ext cx="7108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➔"/>
            </a:pPr>
            <a:r>
              <a:rPr lang="en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Frontend for payment</a:t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➔"/>
            </a:pPr>
            <a:r>
              <a:rPr lang="en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Ride suggestions</a:t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➔"/>
            </a:pPr>
            <a:r>
              <a:rPr lang="en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Fare deduction based on user type - first responders, senior citizens, students, …</a:t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/>
        </p:nvSpPr>
        <p:spPr>
          <a:xfrm>
            <a:off x="2000250" y="1729725"/>
            <a:ext cx="514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rgbClr val="3C78D8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 You</a:t>
            </a:r>
            <a:endParaRPr sz="2200" u="sng">
              <a:solidFill>
                <a:srgbClr val="3C78D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