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7" r:id="rId9"/>
    <p:sldId id="275" r:id="rId10"/>
    <p:sldId id="268" r:id="rId11"/>
    <p:sldId id="263" r:id="rId12"/>
    <p:sldId id="269" r:id="rId13"/>
    <p:sldId id="270" r:id="rId14"/>
    <p:sldId id="271" r:id="rId15"/>
    <p:sldId id="272" r:id="rId16"/>
    <p:sldId id="273" r:id="rId17"/>
    <p:sldId id="274" r:id="rId18"/>
    <p:sldId id="264" r:id="rId19"/>
    <p:sldId id="284" r:id="rId20"/>
    <p:sldId id="276" r:id="rId21"/>
    <p:sldId id="277" r:id="rId22"/>
    <p:sldId id="278" r:id="rId23"/>
    <p:sldId id="279" r:id="rId24"/>
    <p:sldId id="280" r:id="rId25"/>
    <p:sldId id="281" r:id="rId26"/>
    <p:sldId id="282" r:id="rId27"/>
    <p:sldId id="283" r:id="rId28"/>
    <p:sldId id="265"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E9D26-13CF-4E32-AA3F-0B23653A5FD7}" v="2" dt="2022-04-18T10:28:43.672"/>
    <p1510:client id="{08C074CC-6DA5-4810-8904-6569F7F71587}" v="7" dt="2022-04-18T10:59:07.932"/>
    <p1510:client id="{2F003034-E4A9-49DB-965B-4B7069C9A2E5}" v="17" dt="2022-04-19T04:54:56.330"/>
    <p1510:client id="{79E6A70A-2E56-443A-ADF5-64DE3119A5CF}" v="18" dt="2022-04-19T04:38:55.692"/>
    <p1510:client id="{82CBFCC0-51B1-485B-A84C-BFB18CBF7F81}" v="123" dt="2022-04-18T14:14:50.942"/>
    <p1510:client id="{A5A72E28-8C75-432E-BCC7-BD8D3FEAB7EB}" v="74" dt="2022-04-18T10:41:32.057"/>
    <p1510:client id="{B20862BB-4174-4D93-9713-0005A9551C3B}" v="947" dt="2022-04-19T04:54:52.584"/>
    <p1510:client id="{CB42861A-3C5F-47CC-AE7B-C2AC70D24C21}" v="101" dt="2022-04-18T14:09:14.243"/>
    <p1510:client id="{D135F4B3-10A7-4732-A7D0-257449E0968A}" v="11" dt="2022-04-18T14:16:24.646"/>
    <p1510:client id="{D23176CF-04C1-4BF0-8027-56BA89421EBD}" v="9" dt="2022-04-19T03:27:59.882"/>
    <p1510:client id="{E01C095D-2198-47F3-B503-7961634C74BB}" v="71" dt="2022-04-18T10:58:42.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99BFEA-4D26-4A32-A995-8A9AECD3276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3F689FB8-414A-4068-A809-D9D861212E10}">
      <dgm:prSet/>
      <dgm:spPr/>
      <dgm:t>
        <a:bodyPr/>
        <a:lstStyle/>
        <a:p>
          <a:r>
            <a:rPr lang="en-US">
              <a:latin typeface="Bahnschrift SemiBold"/>
            </a:rPr>
            <a:t>ABSTRACT</a:t>
          </a:r>
        </a:p>
      </dgm:t>
    </dgm:pt>
    <dgm:pt modelId="{FBC5A1C5-FE15-4AA5-8C2E-F32B9B4EAABB}" type="parTrans" cxnId="{55DE0C4E-6B91-455B-81E8-1CC2856A25CB}">
      <dgm:prSet/>
      <dgm:spPr/>
      <dgm:t>
        <a:bodyPr/>
        <a:lstStyle/>
        <a:p>
          <a:endParaRPr lang="en-US"/>
        </a:p>
      </dgm:t>
    </dgm:pt>
    <dgm:pt modelId="{EC83E83F-5715-48E5-8D27-93160EF2D114}" type="sibTrans" cxnId="{55DE0C4E-6B91-455B-81E8-1CC2856A25CB}">
      <dgm:prSet/>
      <dgm:spPr/>
      <dgm:t>
        <a:bodyPr/>
        <a:lstStyle/>
        <a:p>
          <a:endParaRPr lang="en-US"/>
        </a:p>
      </dgm:t>
    </dgm:pt>
    <dgm:pt modelId="{A6BE8961-50CC-45A0-96BD-6E59ED1E14DA}">
      <dgm:prSet/>
      <dgm:spPr/>
      <dgm:t>
        <a:bodyPr/>
        <a:lstStyle/>
        <a:p>
          <a:r>
            <a:rPr lang="en-US">
              <a:latin typeface="Bahnschrift SemiBold"/>
            </a:rPr>
            <a:t>INTRODUCTION</a:t>
          </a:r>
        </a:p>
      </dgm:t>
    </dgm:pt>
    <dgm:pt modelId="{E35CCE3E-7F0C-497E-9AA3-64ADEA32606D}" type="parTrans" cxnId="{2DB90B90-955B-4748-B1B5-2273E867E919}">
      <dgm:prSet/>
      <dgm:spPr/>
      <dgm:t>
        <a:bodyPr/>
        <a:lstStyle/>
        <a:p>
          <a:endParaRPr lang="en-US"/>
        </a:p>
      </dgm:t>
    </dgm:pt>
    <dgm:pt modelId="{EFECD038-F5D9-49B0-8749-6754F0060178}" type="sibTrans" cxnId="{2DB90B90-955B-4748-B1B5-2273E867E919}">
      <dgm:prSet/>
      <dgm:spPr/>
      <dgm:t>
        <a:bodyPr/>
        <a:lstStyle/>
        <a:p>
          <a:endParaRPr lang="en-US"/>
        </a:p>
      </dgm:t>
    </dgm:pt>
    <dgm:pt modelId="{861CA594-B1CD-4C93-8A6B-AD39A677BADF}">
      <dgm:prSet/>
      <dgm:spPr/>
      <dgm:t>
        <a:bodyPr/>
        <a:lstStyle/>
        <a:p>
          <a:r>
            <a:rPr lang="en-US">
              <a:latin typeface="Bahnschrift SemiBold"/>
            </a:rPr>
            <a:t>PROPOSED SYSTEM</a:t>
          </a:r>
        </a:p>
      </dgm:t>
    </dgm:pt>
    <dgm:pt modelId="{A759C081-2305-48DC-A5EE-586BE07AB343}" type="parTrans" cxnId="{400BF4E5-60A6-436A-8D31-F59BB6810C8C}">
      <dgm:prSet/>
      <dgm:spPr/>
      <dgm:t>
        <a:bodyPr/>
        <a:lstStyle/>
        <a:p>
          <a:endParaRPr lang="en-US"/>
        </a:p>
      </dgm:t>
    </dgm:pt>
    <dgm:pt modelId="{AEF4C933-707A-4278-8471-A608110363F0}" type="sibTrans" cxnId="{400BF4E5-60A6-436A-8D31-F59BB6810C8C}">
      <dgm:prSet/>
      <dgm:spPr/>
      <dgm:t>
        <a:bodyPr/>
        <a:lstStyle/>
        <a:p>
          <a:endParaRPr lang="en-US"/>
        </a:p>
      </dgm:t>
    </dgm:pt>
    <dgm:pt modelId="{941EC918-6F2C-42FF-AD2D-92A93A8770AF}">
      <dgm:prSet/>
      <dgm:spPr/>
      <dgm:t>
        <a:bodyPr/>
        <a:lstStyle/>
        <a:p>
          <a:r>
            <a:rPr lang="en-US">
              <a:latin typeface="Bahnschrift SemiBold"/>
            </a:rPr>
            <a:t>LSTM : AN OVERVIEW</a:t>
          </a:r>
        </a:p>
      </dgm:t>
    </dgm:pt>
    <dgm:pt modelId="{CF68082E-71F1-4CD0-B4C9-ADFE0ED70EE9}" type="parTrans" cxnId="{8AA90487-0829-462B-AFF7-BB4FB5A32164}">
      <dgm:prSet/>
      <dgm:spPr/>
      <dgm:t>
        <a:bodyPr/>
        <a:lstStyle/>
        <a:p>
          <a:endParaRPr lang="en-US"/>
        </a:p>
      </dgm:t>
    </dgm:pt>
    <dgm:pt modelId="{6324F35A-5D78-4CD0-B0CA-36186CE61BF0}" type="sibTrans" cxnId="{8AA90487-0829-462B-AFF7-BB4FB5A32164}">
      <dgm:prSet/>
      <dgm:spPr/>
      <dgm:t>
        <a:bodyPr/>
        <a:lstStyle/>
        <a:p>
          <a:endParaRPr lang="en-US"/>
        </a:p>
      </dgm:t>
    </dgm:pt>
    <dgm:pt modelId="{A0618F24-A852-4664-8524-9B4F146C7691}">
      <dgm:prSet/>
      <dgm:spPr/>
      <dgm:t>
        <a:bodyPr/>
        <a:lstStyle/>
        <a:p>
          <a:r>
            <a:rPr lang="en-US">
              <a:latin typeface="Bahnschrift SemiBold"/>
            </a:rPr>
            <a:t>ARCHITECTURE SYSTEM DESIGN</a:t>
          </a:r>
        </a:p>
      </dgm:t>
    </dgm:pt>
    <dgm:pt modelId="{9B0044EC-F5E0-449D-8FC7-78A3432A86EA}" type="parTrans" cxnId="{7124BACE-9F73-4414-A8A2-F07F54CA9326}">
      <dgm:prSet/>
      <dgm:spPr/>
      <dgm:t>
        <a:bodyPr/>
        <a:lstStyle/>
        <a:p>
          <a:endParaRPr lang="en-US"/>
        </a:p>
      </dgm:t>
    </dgm:pt>
    <dgm:pt modelId="{22971E22-A8CA-496D-91DB-9A46D0DF9421}" type="sibTrans" cxnId="{7124BACE-9F73-4414-A8A2-F07F54CA9326}">
      <dgm:prSet/>
      <dgm:spPr/>
      <dgm:t>
        <a:bodyPr/>
        <a:lstStyle/>
        <a:p>
          <a:endParaRPr lang="en-US"/>
        </a:p>
      </dgm:t>
    </dgm:pt>
    <dgm:pt modelId="{FB30076F-3F2C-4A7B-80EB-F4BF3A6BF769}">
      <dgm:prSet/>
      <dgm:spPr/>
      <dgm:t>
        <a:bodyPr/>
        <a:lstStyle/>
        <a:p>
          <a:r>
            <a:rPr lang="en-US">
              <a:latin typeface="Bahnschrift SemiBold"/>
            </a:rPr>
            <a:t>ARCHITECTURE DATA FLOW DIAGRAM</a:t>
          </a:r>
        </a:p>
      </dgm:t>
    </dgm:pt>
    <dgm:pt modelId="{400EB331-2E32-4181-BA66-D0E68E3B69C2}" type="parTrans" cxnId="{CA1913CF-FA78-46A9-8CE3-03ACEEBC2C40}">
      <dgm:prSet/>
      <dgm:spPr/>
      <dgm:t>
        <a:bodyPr/>
        <a:lstStyle/>
        <a:p>
          <a:endParaRPr lang="en-US"/>
        </a:p>
      </dgm:t>
    </dgm:pt>
    <dgm:pt modelId="{CFFE2A56-E9AB-4DB9-982F-C5FF0DF3C3D8}" type="sibTrans" cxnId="{CA1913CF-FA78-46A9-8CE3-03ACEEBC2C40}">
      <dgm:prSet/>
      <dgm:spPr/>
      <dgm:t>
        <a:bodyPr/>
        <a:lstStyle/>
        <a:p>
          <a:endParaRPr lang="en-US"/>
        </a:p>
      </dgm:t>
    </dgm:pt>
    <dgm:pt modelId="{768D0E37-2E66-4552-954E-DE2C5DFA7799}">
      <dgm:prSet/>
      <dgm:spPr/>
      <dgm:t>
        <a:bodyPr/>
        <a:lstStyle/>
        <a:p>
          <a:r>
            <a:rPr lang="en-US">
              <a:latin typeface="Bahnschrift SemiBold"/>
            </a:rPr>
            <a:t>STOCK PREDICTION ALGORITHMS</a:t>
          </a:r>
        </a:p>
      </dgm:t>
    </dgm:pt>
    <dgm:pt modelId="{954DFF23-E0BA-4545-B78C-C48CA820E569}" type="parTrans" cxnId="{A740523C-F535-41CE-8387-23309A05EF42}">
      <dgm:prSet/>
      <dgm:spPr/>
      <dgm:t>
        <a:bodyPr/>
        <a:lstStyle/>
        <a:p>
          <a:endParaRPr lang="en-US"/>
        </a:p>
      </dgm:t>
    </dgm:pt>
    <dgm:pt modelId="{41B4640E-B90E-4201-B262-5175E73ABC67}" type="sibTrans" cxnId="{A740523C-F535-41CE-8387-23309A05EF42}">
      <dgm:prSet/>
      <dgm:spPr/>
      <dgm:t>
        <a:bodyPr/>
        <a:lstStyle/>
        <a:p>
          <a:endParaRPr lang="en-US"/>
        </a:p>
      </dgm:t>
    </dgm:pt>
    <dgm:pt modelId="{52613CE7-BCF3-438D-9B3A-0264B8E397A8}">
      <dgm:prSet/>
      <dgm:spPr/>
      <dgm:t>
        <a:bodyPr/>
        <a:lstStyle/>
        <a:p>
          <a:r>
            <a:rPr lang="en-US">
              <a:latin typeface="Bahnschrift SemiBold"/>
            </a:rPr>
            <a:t>TERMINOLOGIES USED</a:t>
          </a:r>
        </a:p>
      </dgm:t>
    </dgm:pt>
    <dgm:pt modelId="{0EEF5D13-0DA0-4313-A816-AAE3949C0CA8}" type="parTrans" cxnId="{2CBC34A6-E583-4008-80D6-20480671F207}">
      <dgm:prSet/>
      <dgm:spPr/>
      <dgm:t>
        <a:bodyPr/>
        <a:lstStyle/>
        <a:p>
          <a:endParaRPr lang="en-US"/>
        </a:p>
      </dgm:t>
    </dgm:pt>
    <dgm:pt modelId="{8C8CB6B6-DB3E-454B-814C-91EA28125085}" type="sibTrans" cxnId="{2CBC34A6-E583-4008-80D6-20480671F207}">
      <dgm:prSet/>
      <dgm:spPr/>
      <dgm:t>
        <a:bodyPr/>
        <a:lstStyle/>
        <a:p>
          <a:endParaRPr lang="en-US"/>
        </a:p>
      </dgm:t>
    </dgm:pt>
    <dgm:pt modelId="{488F3048-366C-4945-96EE-608C76C44D20}">
      <dgm:prSet/>
      <dgm:spPr/>
      <dgm:t>
        <a:bodyPr/>
        <a:lstStyle/>
        <a:p>
          <a:r>
            <a:rPr lang="en-US">
              <a:latin typeface="Bahnschrift SemiBold"/>
            </a:rPr>
            <a:t>IMPLEMENTATION ALGORITHM</a:t>
          </a:r>
        </a:p>
      </dgm:t>
    </dgm:pt>
    <dgm:pt modelId="{7B204F62-176D-413F-B3F1-05222B14F4D8}" type="parTrans" cxnId="{A2B67ADE-CA7C-4292-9694-6CAA0DF80AAF}">
      <dgm:prSet/>
      <dgm:spPr/>
      <dgm:t>
        <a:bodyPr/>
        <a:lstStyle/>
        <a:p>
          <a:endParaRPr lang="en-US"/>
        </a:p>
      </dgm:t>
    </dgm:pt>
    <dgm:pt modelId="{5102F6DB-4CAF-4EBF-8B63-CE013989C0A6}" type="sibTrans" cxnId="{A2B67ADE-CA7C-4292-9694-6CAA0DF80AAF}">
      <dgm:prSet/>
      <dgm:spPr/>
      <dgm:t>
        <a:bodyPr/>
        <a:lstStyle/>
        <a:p>
          <a:endParaRPr lang="en-US"/>
        </a:p>
      </dgm:t>
    </dgm:pt>
    <dgm:pt modelId="{5BDC72D6-6A43-4795-85D4-70F1A72ACA14}">
      <dgm:prSet/>
      <dgm:spPr/>
      <dgm:t>
        <a:bodyPr/>
        <a:lstStyle/>
        <a:p>
          <a:r>
            <a:rPr lang="en-US">
              <a:latin typeface="Bahnschrift SemiBold"/>
            </a:rPr>
            <a:t>RESULTS &amp; DISCUSSIONS</a:t>
          </a:r>
        </a:p>
      </dgm:t>
    </dgm:pt>
    <dgm:pt modelId="{7BD8E9C1-4502-40C5-BBD4-899624F8A434}" type="parTrans" cxnId="{078B0324-A2B1-4733-9EA0-A5A2DFB81018}">
      <dgm:prSet/>
      <dgm:spPr/>
      <dgm:t>
        <a:bodyPr/>
        <a:lstStyle/>
        <a:p>
          <a:endParaRPr lang="en-US"/>
        </a:p>
      </dgm:t>
    </dgm:pt>
    <dgm:pt modelId="{BD0A145A-E3E4-4BED-B5DD-7487BE89A56F}" type="sibTrans" cxnId="{078B0324-A2B1-4733-9EA0-A5A2DFB81018}">
      <dgm:prSet/>
      <dgm:spPr/>
      <dgm:t>
        <a:bodyPr/>
        <a:lstStyle/>
        <a:p>
          <a:endParaRPr lang="en-US"/>
        </a:p>
      </dgm:t>
    </dgm:pt>
    <dgm:pt modelId="{414ABCC6-4CB0-4067-BF87-FBB3CD938E4B}">
      <dgm:prSet/>
      <dgm:spPr/>
      <dgm:t>
        <a:bodyPr/>
        <a:lstStyle/>
        <a:p>
          <a:r>
            <a:rPr lang="en-US">
              <a:latin typeface="Bahnschrift SemiBold"/>
            </a:rPr>
            <a:t>CONCLUSION</a:t>
          </a:r>
        </a:p>
      </dgm:t>
    </dgm:pt>
    <dgm:pt modelId="{BABFA097-F365-4C11-A523-53A0385B63CB}" type="parTrans" cxnId="{B328E3F8-2D72-488B-8CA9-7FBFCEC20DA7}">
      <dgm:prSet/>
      <dgm:spPr/>
      <dgm:t>
        <a:bodyPr/>
        <a:lstStyle/>
        <a:p>
          <a:endParaRPr lang="en-US"/>
        </a:p>
      </dgm:t>
    </dgm:pt>
    <dgm:pt modelId="{FF2616E6-D3C4-4B0A-A36B-4609875A677F}" type="sibTrans" cxnId="{B328E3F8-2D72-488B-8CA9-7FBFCEC20DA7}">
      <dgm:prSet/>
      <dgm:spPr/>
      <dgm:t>
        <a:bodyPr/>
        <a:lstStyle/>
        <a:p>
          <a:endParaRPr lang="en-US"/>
        </a:p>
      </dgm:t>
    </dgm:pt>
    <dgm:pt modelId="{B8DDA9E6-FB5C-4801-ACE2-91BD96610772}" type="pres">
      <dgm:prSet presAssocID="{CA99BFEA-4D26-4A32-A995-8A9AECD32766}" presName="Name0" presStyleCnt="0">
        <dgm:presLayoutVars>
          <dgm:dir/>
          <dgm:resizeHandles val="exact"/>
        </dgm:presLayoutVars>
      </dgm:prSet>
      <dgm:spPr/>
    </dgm:pt>
    <dgm:pt modelId="{7693349C-3830-4F45-954C-52F5343DD25F}" type="pres">
      <dgm:prSet presAssocID="{3F689FB8-414A-4068-A809-D9D861212E10}" presName="node" presStyleLbl="node1" presStyleIdx="0" presStyleCnt="11">
        <dgm:presLayoutVars>
          <dgm:bulletEnabled val="1"/>
        </dgm:presLayoutVars>
      </dgm:prSet>
      <dgm:spPr/>
    </dgm:pt>
    <dgm:pt modelId="{8F002C45-1563-49DB-942A-644BD3CE324A}" type="pres">
      <dgm:prSet presAssocID="{EC83E83F-5715-48E5-8D27-93160EF2D114}" presName="sibTrans" presStyleLbl="sibTrans1D1" presStyleIdx="0" presStyleCnt="10"/>
      <dgm:spPr/>
    </dgm:pt>
    <dgm:pt modelId="{F4327C4D-E6DF-4F3C-A122-1DC77ABA71A8}" type="pres">
      <dgm:prSet presAssocID="{EC83E83F-5715-48E5-8D27-93160EF2D114}" presName="connectorText" presStyleLbl="sibTrans1D1" presStyleIdx="0" presStyleCnt="10"/>
      <dgm:spPr/>
    </dgm:pt>
    <dgm:pt modelId="{02820DB6-0147-43DC-8875-16096FBDB73E}" type="pres">
      <dgm:prSet presAssocID="{A6BE8961-50CC-45A0-96BD-6E59ED1E14DA}" presName="node" presStyleLbl="node1" presStyleIdx="1" presStyleCnt="11">
        <dgm:presLayoutVars>
          <dgm:bulletEnabled val="1"/>
        </dgm:presLayoutVars>
      </dgm:prSet>
      <dgm:spPr/>
    </dgm:pt>
    <dgm:pt modelId="{DEFDD171-DC2C-4D3D-9781-B56A48342D70}" type="pres">
      <dgm:prSet presAssocID="{EFECD038-F5D9-49B0-8749-6754F0060178}" presName="sibTrans" presStyleLbl="sibTrans1D1" presStyleIdx="1" presStyleCnt="10"/>
      <dgm:spPr/>
    </dgm:pt>
    <dgm:pt modelId="{2B1EBD3A-2770-4558-AA86-E73EBEB1791C}" type="pres">
      <dgm:prSet presAssocID="{EFECD038-F5D9-49B0-8749-6754F0060178}" presName="connectorText" presStyleLbl="sibTrans1D1" presStyleIdx="1" presStyleCnt="10"/>
      <dgm:spPr/>
    </dgm:pt>
    <dgm:pt modelId="{FADBF2BC-8A02-41B4-8387-339E1920CDC8}" type="pres">
      <dgm:prSet presAssocID="{861CA594-B1CD-4C93-8A6B-AD39A677BADF}" presName="node" presStyleLbl="node1" presStyleIdx="2" presStyleCnt="11">
        <dgm:presLayoutVars>
          <dgm:bulletEnabled val="1"/>
        </dgm:presLayoutVars>
      </dgm:prSet>
      <dgm:spPr/>
    </dgm:pt>
    <dgm:pt modelId="{EF7B1E9B-A48C-411A-BB5C-9A1E67DDF7A7}" type="pres">
      <dgm:prSet presAssocID="{AEF4C933-707A-4278-8471-A608110363F0}" presName="sibTrans" presStyleLbl="sibTrans1D1" presStyleIdx="2" presStyleCnt="10"/>
      <dgm:spPr/>
    </dgm:pt>
    <dgm:pt modelId="{8245A5D5-7F42-42A8-8E5B-37305AB19579}" type="pres">
      <dgm:prSet presAssocID="{AEF4C933-707A-4278-8471-A608110363F0}" presName="connectorText" presStyleLbl="sibTrans1D1" presStyleIdx="2" presStyleCnt="10"/>
      <dgm:spPr/>
    </dgm:pt>
    <dgm:pt modelId="{8694A512-8509-4325-AC77-EA3DAAFA873C}" type="pres">
      <dgm:prSet presAssocID="{941EC918-6F2C-42FF-AD2D-92A93A8770AF}" presName="node" presStyleLbl="node1" presStyleIdx="3" presStyleCnt="11">
        <dgm:presLayoutVars>
          <dgm:bulletEnabled val="1"/>
        </dgm:presLayoutVars>
      </dgm:prSet>
      <dgm:spPr/>
    </dgm:pt>
    <dgm:pt modelId="{A2B4B38A-0C64-4169-84FE-428C8E51073D}" type="pres">
      <dgm:prSet presAssocID="{6324F35A-5D78-4CD0-B0CA-36186CE61BF0}" presName="sibTrans" presStyleLbl="sibTrans1D1" presStyleIdx="3" presStyleCnt="10"/>
      <dgm:spPr/>
    </dgm:pt>
    <dgm:pt modelId="{01E9AB7C-1406-417C-AF06-1ACE45604147}" type="pres">
      <dgm:prSet presAssocID="{6324F35A-5D78-4CD0-B0CA-36186CE61BF0}" presName="connectorText" presStyleLbl="sibTrans1D1" presStyleIdx="3" presStyleCnt="10"/>
      <dgm:spPr/>
    </dgm:pt>
    <dgm:pt modelId="{4ADBBB4E-054A-4885-A43C-090256D8BE75}" type="pres">
      <dgm:prSet presAssocID="{A0618F24-A852-4664-8524-9B4F146C7691}" presName="node" presStyleLbl="node1" presStyleIdx="4" presStyleCnt="11">
        <dgm:presLayoutVars>
          <dgm:bulletEnabled val="1"/>
        </dgm:presLayoutVars>
      </dgm:prSet>
      <dgm:spPr/>
    </dgm:pt>
    <dgm:pt modelId="{AF202F53-3463-4F15-9CD6-43D0FC940CD8}" type="pres">
      <dgm:prSet presAssocID="{22971E22-A8CA-496D-91DB-9A46D0DF9421}" presName="sibTrans" presStyleLbl="sibTrans1D1" presStyleIdx="4" presStyleCnt="10"/>
      <dgm:spPr/>
    </dgm:pt>
    <dgm:pt modelId="{A41161C3-FC7D-4679-94C6-438F2A414DC0}" type="pres">
      <dgm:prSet presAssocID="{22971E22-A8CA-496D-91DB-9A46D0DF9421}" presName="connectorText" presStyleLbl="sibTrans1D1" presStyleIdx="4" presStyleCnt="10"/>
      <dgm:spPr/>
    </dgm:pt>
    <dgm:pt modelId="{1E59DA76-40CC-4372-BE9C-2F0ECB01ED69}" type="pres">
      <dgm:prSet presAssocID="{FB30076F-3F2C-4A7B-80EB-F4BF3A6BF769}" presName="node" presStyleLbl="node1" presStyleIdx="5" presStyleCnt="11">
        <dgm:presLayoutVars>
          <dgm:bulletEnabled val="1"/>
        </dgm:presLayoutVars>
      </dgm:prSet>
      <dgm:spPr/>
    </dgm:pt>
    <dgm:pt modelId="{18EB5978-9888-4DB4-BB82-752B1BDDA114}" type="pres">
      <dgm:prSet presAssocID="{CFFE2A56-E9AB-4DB9-982F-C5FF0DF3C3D8}" presName="sibTrans" presStyleLbl="sibTrans1D1" presStyleIdx="5" presStyleCnt="10"/>
      <dgm:spPr/>
    </dgm:pt>
    <dgm:pt modelId="{AE84DFB2-D899-4923-802B-16A988EB230C}" type="pres">
      <dgm:prSet presAssocID="{CFFE2A56-E9AB-4DB9-982F-C5FF0DF3C3D8}" presName="connectorText" presStyleLbl="sibTrans1D1" presStyleIdx="5" presStyleCnt="10"/>
      <dgm:spPr/>
    </dgm:pt>
    <dgm:pt modelId="{44570DB3-2537-4E6F-A1F4-5A41D2422FA6}" type="pres">
      <dgm:prSet presAssocID="{768D0E37-2E66-4552-954E-DE2C5DFA7799}" presName="node" presStyleLbl="node1" presStyleIdx="6" presStyleCnt="11">
        <dgm:presLayoutVars>
          <dgm:bulletEnabled val="1"/>
        </dgm:presLayoutVars>
      </dgm:prSet>
      <dgm:spPr/>
    </dgm:pt>
    <dgm:pt modelId="{9B50E4F7-CD50-427D-A3CC-1D1142FCBC4C}" type="pres">
      <dgm:prSet presAssocID="{41B4640E-B90E-4201-B262-5175E73ABC67}" presName="sibTrans" presStyleLbl="sibTrans1D1" presStyleIdx="6" presStyleCnt="10"/>
      <dgm:spPr/>
    </dgm:pt>
    <dgm:pt modelId="{22762378-9637-4D45-A419-1425C44A9735}" type="pres">
      <dgm:prSet presAssocID="{41B4640E-B90E-4201-B262-5175E73ABC67}" presName="connectorText" presStyleLbl="sibTrans1D1" presStyleIdx="6" presStyleCnt="10"/>
      <dgm:spPr/>
    </dgm:pt>
    <dgm:pt modelId="{AE738B0E-57F5-4A7F-AA20-09A00ED0C149}" type="pres">
      <dgm:prSet presAssocID="{52613CE7-BCF3-438D-9B3A-0264B8E397A8}" presName="node" presStyleLbl="node1" presStyleIdx="7" presStyleCnt="11">
        <dgm:presLayoutVars>
          <dgm:bulletEnabled val="1"/>
        </dgm:presLayoutVars>
      </dgm:prSet>
      <dgm:spPr/>
    </dgm:pt>
    <dgm:pt modelId="{414DC4A5-0B3B-4D1D-9CB2-F8463EFD0696}" type="pres">
      <dgm:prSet presAssocID="{8C8CB6B6-DB3E-454B-814C-91EA28125085}" presName="sibTrans" presStyleLbl="sibTrans1D1" presStyleIdx="7" presStyleCnt="10"/>
      <dgm:spPr/>
    </dgm:pt>
    <dgm:pt modelId="{5106D8E7-C647-48BE-9212-B97BE7B6E1DB}" type="pres">
      <dgm:prSet presAssocID="{8C8CB6B6-DB3E-454B-814C-91EA28125085}" presName="connectorText" presStyleLbl="sibTrans1D1" presStyleIdx="7" presStyleCnt="10"/>
      <dgm:spPr/>
    </dgm:pt>
    <dgm:pt modelId="{F1C43B97-E90F-432B-85F9-3BAA0D192B75}" type="pres">
      <dgm:prSet presAssocID="{488F3048-366C-4945-96EE-608C76C44D20}" presName="node" presStyleLbl="node1" presStyleIdx="8" presStyleCnt="11">
        <dgm:presLayoutVars>
          <dgm:bulletEnabled val="1"/>
        </dgm:presLayoutVars>
      </dgm:prSet>
      <dgm:spPr/>
    </dgm:pt>
    <dgm:pt modelId="{5955A3BA-FF12-4EEC-BD95-686A5D31BE5F}" type="pres">
      <dgm:prSet presAssocID="{5102F6DB-4CAF-4EBF-8B63-CE013989C0A6}" presName="sibTrans" presStyleLbl="sibTrans1D1" presStyleIdx="8" presStyleCnt="10"/>
      <dgm:spPr/>
    </dgm:pt>
    <dgm:pt modelId="{1FD10C6A-6CF7-4C99-8DAA-64FE97DDF86A}" type="pres">
      <dgm:prSet presAssocID="{5102F6DB-4CAF-4EBF-8B63-CE013989C0A6}" presName="connectorText" presStyleLbl="sibTrans1D1" presStyleIdx="8" presStyleCnt="10"/>
      <dgm:spPr/>
    </dgm:pt>
    <dgm:pt modelId="{E42B60E0-BE3A-48F6-A677-E6952EEB1778}" type="pres">
      <dgm:prSet presAssocID="{5BDC72D6-6A43-4795-85D4-70F1A72ACA14}" presName="node" presStyleLbl="node1" presStyleIdx="9" presStyleCnt="11">
        <dgm:presLayoutVars>
          <dgm:bulletEnabled val="1"/>
        </dgm:presLayoutVars>
      </dgm:prSet>
      <dgm:spPr/>
    </dgm:pt>
    <dgm:pt modelId="{4AFA43A7-13F1-4CDA-89BF-BDD602AA3F45}" type="pres">
      <dgm:prSet presAssocID="{BD0A145A-E3E4-4BED-B5DD-7487BE89A56F}" presName="sibTrans" presStyleLbl="sibTrans1D1" presStyleIdx="9" presStyleCnt="10"/>
      <dgm:spPr/>
    </dgm:pt>
    <dgm:pt modelId="{CA4672E4-D316-4931-9245-D5F3669014ED}" type="pres">
      <dgm:prSet presAssocID="{BD0A145A-E3E4-4BED-B5DD-7487BE89A56F}" presName="connectorText" presStyleLbl="sibTrans1D1" presStyleIdx="9" presStyleCnt="10"/>
      <dgm:spPr/>
    </dgm:pt>
    <dgm:pt modelId="{137897FC-C9E7-470D-A96E-18FBB756FF95}" type="pres">
      <dgm:prSet presAssocID="{414ABCC6-4CB0-4067-BF87-FBB3CD938E4B}" presName="node" presStyleLbl="node1" presStyleIdx="10" presStyleCnt="11">
        <dgm:presLayoutVars>
          <dgm:bulletEnabled val="1"/>
        </dgm:presLayoutVars>
      </dgm:prSet>
      <dgm:spPr/>
    </dgm:pt>
  </dgm:ptLst>
  <dgm:cxnLst>
    <dgm:cxn modelId="{FD07B40A-CBDE-45F4-A9C2-E4C6AB252455}" type="presOf" srcId="{EC83E83F-5715-48E5-8D27-93160EF2D114}" destId="{8F002C45-1563-49DB-942A-644BD3CE324A}" srcOrd="0" destOrd="0" presId="urn:microsoft.com/office/officeart/2016/7/layout/RepeatingBendingProcessNew"/>
    <dgm:cxn modelId="{1C9A430F-91B4-42A0-B5E6-66247A14B95E}" type="presOf" srcId="{AEF4C933-707A-4278-8471-A608110363F0}" destId="{8245A5D5-7F42-42A8-8E5B-37305AB19579}" srcOrd="1" destOrd="0" presId="urn:microsoft.com/office/officeart/2016/7/layout/RepeatingBendingProcessNew"/>
    <dgm:cxn modelId="{2779E413-9260-4CE2-A521-1DECB07859A2}" type="presOf" srcId="{41B4640E-B90E-4201-B262-5175E73ABC67}" destId="{9B50E4F7-CD50-427D-A3CC-1D1142FCBC4C}" srcOrd="0" destOrd="0" presId="urn:microsoft.com/office/officeart/2016/7/layout/RepeatingBendingProcessNew"/>
    <dgm:cxn modelId="{B9265A20-03ED-4892-AD8E-569B8B41B595}" type="presOf" srcId="{AEF4C933-707A-4278-8471-A608110363F0}" destId="{EF7B1E9B-A48C-411A-BB5C-9A1E67DDF7A7}" srcOrd="0" destOrd="0" presId="urn:microsoft.com/office/officeart/2016/7/layout/RepeatingBendingProcessNew"/>
    <dgm:cxn modelId="{078B0324-A2B1-4733-9EA0-A5A2DFB81018}" srcId="{CA99BFEA-4D26-4A32-A995-8A9AECD32766}" destId="{5BDC72D6-6A43-4795-85D4-70F1A72ACA14}" srcOrd="9" destOrd="0" parTransId="{7BD8E9C1-4502-40C5-BBD4-899624F8A434}" sibTransId="{BD0A145A-E3E4-4BED-B5DD-7487BE89A56F}"/>
    <dgm:cxn modelId="{D8C8CD26-9160-430F-B26A-1B82A6CC8703}" type="presOf" srcId="{5102F6DB-4CAF-4EBF-8B63-CE013989C0A6}" destId="{1FD10C6A-6CF7-4C99-8DAA-64FE97DDF86A}" srcOrd="1" destOrd="0" presId="urn:microsoft.com/office/officeart/2016/7/layout/RepeatingBendingProcessNew"/>
    <dgm:cxn modelId="{0B463528-8495-4E99-889E-B31D860D5F85}" type="presOf" srcId="{41B4640E-B90E-4201-B262-5175E73ABC67}" destId="{22762378-9637-4D45-A419-1425C44A9735}" srcOrd="1" destOrd="0" presId="urn:microsoft.com/office/officeart/2016/7/layout/RepeatingBendingProcessNew"/>
    <dgm:cxn modelId="{74779633-5341-4966-8756-EA9BE1203986}" type="presOf" srcId="{BD0A145A-E3E4-4BED-B5DD-7487BE89A56F}" destId="{4AFA43A7-13F1-4CDA-89BF-BDD602AA3F45}" srcOrd="0" destOrd="0" presId="urn:microsoft.com/office/officeart/2016/7/layout/RepeatingBendingProcessNew"/>
    <dgm:cxn modelId="{8B6F9038-FB5D-4950-8C14-3E2CF4F0175E}" type="presOf" srcId="{6324F35A-5D78-4CD0-B0CA-36186CE61BF0}" destId="{01E9AB7C-1406-417C-AF06-1ACE45604147}" srcOrd="1" destOrd="0" presId="urn:microsoft.com/office/officeart/2016/7/layout/RepeatingBendingProcessNew"/>
    <dgm:cxn modelId="{A740523C-F535-41CE-8387-23309A05EF42}" srcId="{CA99BFEA-4D26-4A32-A995-8A9AECD32766}" destId="{768D0E37-2E66-4552-954E-DE2C5DFA7799}" srcOrd="6" destOrd="0" parTransId="{954DFF23-E0BA-4545-B78C-C48CA820E569}" sibTransId="{41B4640E-B90E-4201-B262-5175E73ABC67}"/>
    <dgm:cxn modelId="{0652B75E-D6D1-47AB-9B0A-D08BC13A58C3}" type="presOf" srcId="{EFECD038-F5D9-49B0-8749-6754F0060178}" destId="{DEFDD171-DC2C-4D3D-9781-B56A48342D70}" srcOrd="0" destOrd="0" presId="urn:microsoft.com/office/officeart/2016/7/layout/RepeatingBendingProcessNew"/>
    <dgm:cxn modelId="{D480AF68-8ED8-4F2B-99EC-EC9EF0A78EE6}" type="presOf" srcId="{22971E22-A8CA-496D-91DB-9A46D0DF9421}" destId="{A41161C3-FC7D-4679-94C6-438F2A414DC0}" srcOrd="1" destOrd="0" presId="urn:microsoft.com/office/officeart/2016/7/layout/RepeatingBendingProcessNew"/>
    <dgm:cxn modelId="{0DAE186C-C92A-4D60-B5D4-603F5E37DB10}" type="presOf" srcId="{768D0E37-2E66-4552-954E-DE2C5DFA7799}" destId="{44570DB3-2537-4E6F-A1F4-5A41D2422FA6}" srcOrd="0" destOrd="0" presId="urn:microsoft.com/office/officeart/2016/7/layout/RepeatingBendingProcessNew"/>
    <dgm:cxn modelId="{BE208F4D-A597-4844-A641-EDEDDCEE634F}" type="presOf" srcId="{5BDC72D6-6A43-4795-85D4-70F1A72ACA14}" destId="{E42B60E0-BE3A-48F6-A677-E6952EEB1778}" srcOrd="0" destOrd="0" presId="urn:microsoft.com/office/officeart/2016/7/layout/RepeatingBendingProcessNew"/>
    <dgm:cxn modelId="{55DE0C4E-6B91-455B-81E8-1CC2856A25CB}" srcId="{CA99BFEA-4D26-4A32-A995-8A9AECD32766}" destId="{3F689FB8-414A-4068-A809-D9D861212E10}" srcOrd="0" destOrd="0" parTransId="{FBC5A1C5-FE15-4AA5-8C2E-F32B9B4EAABB}" sibTransId="{EC83E83F-5715-48E5-8D27-93160EF2D114}"/>
    <dgm:cxn modelId="{E31D5E4F-36F9-470A-87DF-B4843781A84A}" type="presOf" srcId="{CFFE2A56-E9AB-4DB9-982F-C5FF0DF3C3D8}" destId="{AE84DFB2-D899-4923-802B-16A988EB230C}" srcOrd="1" destOrd="0" presId="urn:microsoft.com/office/officeart/2016/7/layout/RepeatingBendingProcessNew"/>
    <dgm:cxn modelId="{1E1E4D50-3733-4387-93F3-CF2DC35D22F3}" type="presOf" srcId="{22971E22-A8CA-496D-91DB-9A46D0DF9421}" destId="{AF202F53-3463-4F15-9CD6-43D0FC940CD8}" srcOrd="0" destOrd="0" presId="urn:microsoft.com/office/officeart/2016/7/layout/RepeatingBendingProcessNew"/>
    <dgm:cxn modelId="{FC15D877-5452-4ABC-93AB-570C95FD75DB}" type="presOf" srcId="{8C8CB6B6-DB3E-454B-814C-91EA28125085}" destId="{414DC4A5-0B3B-4D1D-9CB2-F8463EFD0696}" srcOrd="0" destOrd="0" presId="urn:microsoft.com/office/officeart/2016/7/layout/RepeatingBendingProcessNew"/>
    <dgm:cxn modelId="{8AA90487-0829-462B-AFF7-BB4FB5A32164}" srcId="{CA99BFEA-4D26-4A32-A995-8A9AECD32766}" destId="{941EC918-6F2C-42FF-AD2D-92A93A8770AF}" srcOrd="3" destOrd="0" parTransId="{CF68082E-71F1-4CD0-B4C9-ADFE0ED70EE9}" sibTransId="{6324F35A-5D78-4CD0-B0CA-36186CE61BF0}"/>
    <dgm:cxn modelId="{2DB90B90-955B-4748-B1B5-2273E867E919}" srcId="{CA99BFEA-4D26-4A32-A995-8A9AECD32766}" destId="{A6BE8961-50CC-45A0-96BD-6E59ED1E14DA}" srcOrd="1" destOrd="0" parTransId="{E35CCE3E-7F0C-497E-9AA3-64ADEA32606D}" sibTransId="{EFECD038-F5D9-49B0-8749-6754F0060178}"/>
    <dgm:cxn modelId="{AF024590-1911-4BF3-A298-CB677166596E}" type="presOf" srcId="{414ABCC6-4CB0-4067-BF87-FBB3CD938E4B}" destId="{137897FC-C9E7-470D-A96E-18FBB756FF95}" srcOrd="0" destOrd="0" presId="urn:microsoft.com/office/officeart/2016/7/layout/RepeatingBendingProcessNew"/>
    <dgm:cxn modelId="{F4215090-1E9E-4242-97AD-749A6C589284}" type="presOf" srcId="{A6BE8961-50CC-45A0-96BD-6E59ED1E14DA}" destId="{02820DB6-0147-43DC-8875-16096FBDB73E}" srcOrd="0" destOrd="0" presId="urn:microsoft.com/office/officeart/2016/7/layout/RepeatingBendingProcessNew"/>
    <dgm:cxn modelId="{17958C91-AEBF-4BF1-87AC-522CA2B7BE75}" type="presOf" srcId="{488F3048-366C-4945-96EE-608C76C44D20}" destId="{F1C43B97-E90F-432B-85F9-3BAA0D192B75}" srcOrd="0" destOrd="0" presId="urn:microsoft.com/office/officeart/2016/7/layout/RepeatingBendingProcessNew"/>
    <dgm:cxn modelId="{DC1527A2-96D0-4743-8E8F-CFBD1F2523B2}" type="presOf" srcId="{CFFE2A56-E9AB-4DB9-982F-C5FF0DF3C3D8}" destId="{18EB5978-9888-4DB4-BB82-752B1BDDA114}" srcOrd="0" destOrd="0" presId="urn:microsoft.com/office/officeart/2016/7/layout/RepeatingBendingProcessNew"/>
    <dgm:cxn modelId="{2CBC34A6-E583-4008-80D6-20480671F207}" srcId="{CA99BFEA-4D26-4A32-A995-8A9AECD32766}" destId="{52613CE7-BCF3-438D-9B3A-0264B8E397A8}" srcOrd="7" destOrd="0" parTransId="{0EEF5D13-0DA0-4313-A816-AAE3949C0CA8}" sibTransId="{8C8CB6B6-DB3E-454B-814C-91EA28125085}"/>
    <dgm:cxn modelId="{AC7BF0B9-B38B-47BA-95A8-FD2EC75CA90B}" type="presOf" srcId="{FB30076F-3F2C-4A7B-80EB-F4BF3A6BF769}" destId="{1E59DA76-40CC-4372-BE9C-2F0ECB01ED69}" srcOrd="0" destOrd="0" presId="urn:microsoft.com/office/officeart/2016/7/layout/RepeatingBendingProcessNew"/>
    <dgm:cxn modelId="{B6FB7CBE-AC16-4D9E-A690-F64EB43CB628}" type="presOf" srcId="{BD0A145A-E3E4-4BED-B5DD-7487BE89A56F}" destId="{CA4672E4-D316-4931-9245-D5F3669014ED}" srcOrd="1" destOrd="0" presId="urn:microsoft.com/office/officeart/2016/7/layout/RepeatingBendingProcessNew"/>
    <dgm:cxn modelId="{FE1D0FBF-A455-443C-92CA-DC702A7162B6}" type="presOf" srcId="{941EC918-6F2C-42FF-AD2D-92A93A8770AF}" destId="{8694A512-8509-4325-AC77-EA3DAAFA873C}" srcOrd="0" destOrd="0" presId="urn:microsoft.com/office/officeart/2016/7/layout/RepeatingBendingProcessNew"/>
    <dgm:cxn modelId="{EF92C6C2-AFEB-4668-9FB4-1FB94D05D059}" type="presOf" srcId="{CA99BFEA-4D26-4A32-A995-8A9AECD32766}" destId="{B8DDA9E6-FB5C-4801-ACE2-91BD96610772}" srcOrd="0" destOrd="0" presId="urn:microsoft.com/office/officeart/2016/7/layout/RepeatingBendingProcessNew"/>
    <dgm:cxn modelId="{7124BACE-9F73-4414-A8A2-F07F54CA9326}" srcId="{CA99BFEA-4D26-4A32-A995-8A9AECD32766}" destId="{A0618F24-A852-4664-8524-9B4F146C7691}" srcOrd="4" destOrd="0" parTransId="{9B0044EC-F5E0-449D-8FC7-78A3432A86EA}" sibTransId="{22971E22-A8CA-496D-91DB-9A46D0DF9421}"/>
    <dgm:cxn modelId="{CA1913CF-FA78-46A9-8CE3-03ACEEBC2C40}" srcId="{CA99BFEA-4D26-4A32-A995-8A9AECD32766}" destId="{FB30076F-3F2C-4A7B-80EB-F4BF3A6BF769}" srcOrd="5" destOrd="0" parTransId="{400EB331-2E32-4181-BA66-D0E68E3B69C2}" sibTransId="{CFFE2A56-E9AB-4DB9-982F-C5FF0DF3C3D8}"/>
    <dgm:cxn modelId="{90301BD4-10A6-42AA-8D16-3D85D132230E}" type="presOf" srcId="{EC83E83F-5715-48E5-8D27-93160EF2D114}" destId="{F4327C4D-E6DF-4F3C-A122-1DC77ABA71A8}" srcOrd="1" destOrd="0" presId="urn:microsoft.com/office/officeart/2016/7/layout/RepeatingBendingProcessNew"/>
    <dgm:cxn modelId="{35D33CD7-0D50-4BCA-9963-FE74FD0541F7}" type="presOf" srcId="{5102F6DB-4CAF-4EBF-8B63-CE013989C0A6}" destId="{5955A3BA-FF12-4EEC-BD95-686A5D31BE5F}" srcOrd="0" destOrd="0" presId="urn:microsoft.com/office/officeart/2016/7/layout/RepeatingBendingProcessNew"/>
    <dgm:cxn modelId="{A2B67ADE-CA7C-4292-9694-6CAA0DF80AAF}" srcId="{CA99BFEA-4D26-4A32-A995-8A9AECD32766}" destId="{488F3048-366C-4945-96EE-608C76C44D20}" srcOrd="8" destOrd="0" parTransId="{7B204F62-176D-413F-B3F1-05222B14F4D8}" sibTransId="{5102F6DB-4CAF-4EBF-8B63-CE013989C0A6}"/>
    <dgm:cxn modelId="{7B1ACEE4-51CC-40C3-A9DE-06462287CECD}" type="presOf" srcId="{3F689FB8-414A-4068-A809-D9D861212E10}" destId="{7693349C-3830-4F45-954C-52F5343DD25F}" srcOrd="0" destOrd="0" presId="urn:microsoft.com/office/officeart/2016/7/layout/RepeatingBendingProcessNew"/>
    <dgm:cxn modelId="{400BF4E5-60A6-436A-8D31-F59BB6810C8C}" srcId="{CA99BFEA-4D26-4A32-A995-8A9AECD32766}" destId="{861CA594-B1CD-4C93-8A6B-AD39A677BADF}" srcOrd="2" destOrd="0" parTransId="{A759C081-2305-48DC-A5EE-586BE07AB343}" sibTransId="{AEF4C933-707A-4278-8471-A608110363F0}"/>
    <dgm:cxn modelId="{BA7099E7-54AE-40A7-BB08-7B4663DE2E05}" type="presOf" srcId="{6324F35A-5D78-4CD0-B0CA-36186CE61BF0}" destId="{A2B4B38A-0C64-4169-84FE-428C8E51073D}" srcOrd="0" destOrd="0" presId="urn:microsoft.com/office/officeart/2016/7/layout/RepeatingBendingProcessNew"/>
    <dgm:cxn modelId="{2194D6ED-2AE5-48E7-A060-F405E9D77C07}" type="presOf" srcId="{8C8CB6B6-DB3E-454B-814C-91EA28125085}" destId="{5106D8E7-C647-48BE-9212-B97BE7B6E1DB}" srcOrd="1" destOrd="0" presId="urn:microsoft.com/office/officeart/2016/7/layout/RepeatingBendingProcessNew"/>
    <dgm:cxn modelId="{BF412DEE-661E-4CDA-9A54-187CB552C66C}" type="presOf" srcId="{A0618F24-A852-4664-8524-9B4F146C7691}" destId="{4ADBBB4E-054A-4885-A43C-090256D8BE75}" srcOrd="0" destOrd="0" presId="urn:microsoft.com/office/officeart/2016/7/layout/RepeatingBendingProcessNew"/>
    <dgm:cxn modelId="{85E7FFF1-18FF-4232-AC2D-1DB766F1247D}" type="presOf" srcId="{EFECD038-F5D9-49B0-8749-6754F0060178}" destId="{2B1EBD3A-2770-4558-AA86-E73EBEB1791C}" srcOrd="1" destOrd="0" presId="urn:microsoft.com/office/officeart/2016/7/layout/RepeatingBendingProcessNew"/>
    <dgm:cxn modelId="{65952EF4-3367-442A-95FC-D7B5DDC74498}" type="presOf" srcId="{52613CE7-BCF3-438D-9B3A-0264B8E397A8}" destId="{AE738B0E-57F5-4A7F-AA20-09A00ED0C149}" srcOrd="0" destOrd="0" presId="urn:microsoft.com/office/officeart/2016/7/layout/RepeatingBendingProcessNew"/>
    <dgm:cxn modelId="{B328E3F8-2D72-488B-8CA9-7FBFCEC20DA7}" srcId="{CA99BFEA-4D26-4A32-A995-8A9AECD32766}" destId="{414ABCC6-4CB0-4067-BF87-FBB3CD938E4B}" srcOrd="10" destOrd="0" parTransId="{BABFA097-F365-4C11-A523-53A0385B63CB}" sibTransId="{FF2616E6-D3C4-4B0A-A36B-4609875A677F}"/>
    <dgm:cxn modelId="{68109BFC-A1A8-41EA-B777-D919344F87FB}" type="presOf" srcId="{861CA594-B1CD-4C93-8A6B-AD39A677BADF}" destId="{FADBF2BC-8A02-41B4-8387-339E1920CDC8}" srcOrd="0" destOrd="0" presId="urn:microsoft.com/office/officeart/2016/7/layout/RepeatingBendingProcessNew"/>
    <dgm:cxn modelId="{FDC32C48-9D21-462C-89FC-34CE2B2C654F}" type="presParOf" srcId="{B8DDA9E6-FB5C-4801-ACE2-91BD96610772}" destId="{7693349C-3830-4F45-954C-52F5343DD25F}" srcOrd="0" destOrd="0" presId="urn:microsoft.com/office/officeart/2016/7/layout/RepeatingBendingProcessNew"/>
    <dgm:cxn modelId="{1AF91A67-2EC2-4C96-A3A6-F1D2E70FB212}" type="presParOf" srcId="{B8DDA9E6-FB5C-4801-ACE2-91BD96610772}" destId="{8F002C45-1563-49DB-942A-644BD3CE324A}" srcOrd="1" destOrd="0" presId="urn:microsoft.com/office/officeart/2016/7/layout/RepeatingBendingProcessNew"/>
    <dgm:cxn modelId="{B3FDD9DC-14F0-41DE-A806-8F614A9B021D}" type="presParOf" srcId="{8F002C45-1563-49DB-942A-644BD3CE324A}" destId="{F4327C4D-E6DF-4F3C-A122-1DC77ABA71A8}" srcOrd="0" destOrd="0" presId="urn:microsoft.com/office/officeart/2016/7/layout/RepeatingBendingProcessNew"/>
    <dgm:cxn modelId="{625F4070-0CED-45C8-B46F-EC188738442E}" type="presParOf" srcId="{B8DDA9E6-FB5C-4801-ACE2-91BD96610772}" destId="{02820DB6-0147-43DC-8875-16096FBDB73E}" srcOrd="2" destOrd="0" presId="urn:microsoft.com/office/officeart/2016/7/layout/RepeatingBendingProcessNew"/>
    <dgm:cxn modelId="{7FC3C1BF-39EA-45B3-973B-B5BE0A2FE52E}" type="presParOf" srcId="{B8DDA9E6-FB5C-4801-ACE2-91BD96610772}" destId="{DEFDD171-DC2C-4D3D-9781-B56A48342D70}" srcOrd="3" destOrd="0" presId="urn:microsoft.com/office/officeart/2016/7/layout/RepeatingBendingProcessNew"/>
    <dgm:cxn modelId="{E90BBAC2-46AD-4F4B-B4C7-C161F0ACAE95}" type="presParOf" srcId="{DEFDD171-DC2C-4D3D-9781-B56A48342D70}" destId="{2B1EBD3A-2770-4558-AA86-E73EBEB1791C}" srcOrd="0" destOrd="0" presId="urn:microsoft.com/office/officeart/2016/7/layout/RepeatingBendingProcessNew"/>
    <dgm:cxn modelId="{5A30F5C6-BEDC-4446-AECF-8B20D4A04140}" type="presParOf" srcId="{B8DDA9E6-FB5C-4801-ACE2-91BD96610772}" destId="{FADBF2BC-8A02-41B4-8387-339E1920CDC8}" srcOrd="4" destOrd="0" presId="urn:microsoft.com/office/officeart/2016/7/layout/RepeatingBendingProcessNew"/>
    <dgm:cxn modelId="{204A57F3-E756-499C-A789-0025134A754C}" type="presParOf" srcId="{B8DDA9E6-FB5C-4801-ACE2-91BD96610772}" destId="{EF7B1E9B-A48C-411A-BB5C-9A1E67DDF7A7}" srcOrd="5" destOrd="0" presId="urn:microsoft.com/office/officeart/2016/7/layout/RepeatingBendingProcessNew"/>
    <dgm:cxn modelId="{A43FFC8B-82B6-4AE7-871E-CA0E654C9091}" type="presParOf" srcId="{EF7B1E9B-A48C-411A-BB5C-9A1E67DDF7A7}" destId="{8245A5D5-7F42-42A8-8E5B-37305AB19579}" srcOrd="0" destOrd="0" presId="urn:microsoft.com/office/officeart/2016/7/layout/RepeatingBendingProcessNew"/>
    <dgm:cxn modelId="{B34D0205-E3D4-42FF-B158-0B6E25ECC9D2}" type="presParOf" srcId="{B8DDA9E6-FB5C-4801-ACE2-91BD96610772}" destId="{8694A512-8509-4325-AC77-EA3DAAFA873C}" srcOrd="6" destOrd="0" presId="urn:microsoft.com/office/officeart/2016/7/layout/RepeatingBendingProcessNew"/>
    <dgm:cxn modelId="{CEB8734C-A4CC-4399-A976-1A4522C1EC7B}" type="presParOf" srcId="{B8DDA9E6-FB5C-4801-ACE2-91BD96610772}" destId="{A2B4B38A-0C64-4169-84FE-428C8E51073D}" srcOrd="7" destOrd="0" presId="urn:microsoft.com/office/officeart/2016/7/layout/RepeatingBendingProcessNew"/>
    <dgm:cxn modelId="{7B43B636-D3BF-464E-B587-20C8FE6DC8FA}" type="presParOf" srcId="{A2B4B38A-0C64-4169-84FE-428C8E51073D}" destId="{01E9AB7C-1406-417C-AF06-1ACE45604147}" srcOrd="0" destOrd="0" presId="urn:microsoft.com/office/officeart/2016/7/layout/RepeatingBendingProcessNew"/>
    <dgm:cxn modelId="{D4DAD0CF-68BB-483A-8879-ADDF03B62235}" type="presParOf" srcId="{B8DDA9E6-FB5C-4801-ACE2-91BD96610772}" destId="{4ADBBB4E-054A-4885-A43C-090256D8BE75}" srcOrd="8" destOrd="0" presId="urn:microsoft.com/office/officeart/2016/7/layout/RepeatingBendingProcessNew"/>
    <dgm:cxn modelId="{BAE2D737-2024-4BA9-82C3-D5B8E0634B09}" type="presParOf" srcId="{B8DDA9E6-FB5C-4801-ACE2-91BD96610772}" destId="{AF202F53-3463-4F15-9CD6-43D0FC940CD8}" srcOrd="9" destOrd="0" presId="urn:microsoft.com/office/officeart/2016/7/layout/RepeatingBendingProcessNew"/>
    <dgm:cxn modelId="{BEBAFE52-AC34-4837-9082-BE78A85AF976}" type="presParOf" srcId="{AF202F53-3463-4F15-9CD6-43D0FC940CD8}" destId="{A41161C3-FC7D-4679-94C6-438F2A414DC0}" srcOrd="0" destOrd="0" presId="urn:microsoft.com/office/officeart/2016/7/layout/RepeatingBendingProcessNew"/>
    <dgm:cxn modelId="{F0AA5C47-EDCA-4871-910B-B325FF5703A1}" type="presParOf" srcId="{B8DDA9E6-FB5C-4801-ACE2-91BD96610772}" destId="{1E59DA76-40CC-4372-BE9C-2F0ECB01ED69}" srcOrd="10" destOrd="0" presId="urn:microsoft.com/office/officeart/2016/7/layout/RepeatingBendingProcessNew"/>
    <dgm:cxn modelId="{5E7930A9-3EE9-4D88-B77B-ABCCC6C8A7EC}" type="presParOf" srcId="{B8DDA9E6-FB5C-4801-ACE2-91BD96610772}" destId="{18EB5978-9888-4DB4-BB82-752B1BDDA114}" srcOrd="11" destOrd="0" presId="urn:microsoft.com/office/officeart/2016/7/layout/RepeatingBendingProcessNew"/>
    <dgm:cxn modelId="{B54A048A-7527-4BCE-BFB2-CF138CF64C0E}" type="presParOf" srcId="{18EB5978-9888-4DB4-BB82-752B1BDDA114}" destId="{AE84DFB2-D899-4923-802B-16A988EB230C}" srcOrd="0" destOrd="0" presId="urn:microsoft.com/office/officeart/2016/7/layout/RepeatingBendingProcessNew"/>
    <dgm:cxn modelId="{AC097774-A47A-44DC-9F64-F0B5F7A294E1}" type="presParOf" srcId="{B8DDA9E6-FB5C-4801-ACE2-91BD96610772}" destId="{44570DB3-2537-4E6F-A1F4-5A41D2422FA6}" srcOrd="12" destOrd="0" presId="urn:microsoft.com/office/officeart/2016/7/layout/RepeatingBendingProcessNew"/>
    <dgm:cxn modelId="{9F54F45A-59FC-4095-9CE7-D313B78C9F48}" type="presParOf" srcId="{B8DDA9E6-FB5C-4801-ACE2-91BD96610772}" destId="{9B50E4F7-CD50-427D-A3CC-1D1142FCBC4C}" srcOrd="13" destOrd="0" presId="urn:microsoft.com/office/officeart/2016/7/layout/RepeatingBendingProcessNew"/>
    <dgm:cxn modelId="{40BD6111-B9D0-47B8-8C9D-D60BF593D397}" type="presParOf" srcId="{9B50E4F7-CD50-427D-A3CC-1D1142FCBC4C}" destId="{22762378-9637-4D45-A419-1425C44A9735}" srcOrd="0" destOrd="0" presId="urn:microsoft.com/office/officeart/2016/7/layout/RepeatingBendingProcessNew"/>
    <dgm:cxn modelId="{8BCA8954-02CD-4C0C-9BDB-5154096F369F}" type="presParOf" srcId="{B8DDA9E6-FB5C-4801-ACE2-91BD96610772}" destId="{AE738B0E-57F5-4A7F-AA20-09A00ED0C149}" srcOrd="14" destOrd="0" presId="urn:microsoft.com/office/officeart/2016/7/layout/RepeatingBendingProcessNew"/>
    <dgm:cxn modelId="{E6203EDC-046C-415E-B090-E4801770236A}" type="presParOf" srcId="{B8DDA9E6-FB5C-4801-ACE2-91BD96610772}" destId="{414DC4A5-0B3B-4D1D-9CB2-F8463EFD0696}" srcOrd="15" destOrd="0" presId="urn:microsoft.com/office/officeart/2016/7/layout/RepeatingBendingProcessNew"/>
    <dgm:cxn modelId="{EDC61695-6B4F-4ED4-B97E-7BD6FC9F5D58}" type="presParOf" srcId="{414DC4A5-0B3B-4D1D-9CB2-F8463EFD0696}" destId="{5106D8E7-C647-48BE-9212-B97BE7B6E1DB}" srcOrd="0" destOrd="0" presId="urn:microsoft.com/office/officeart/2016/7/layout/RepeatingBendingProcessNew"/>
    <dgm:cxn modelId="{E9F5AF6C-CF21-48AE-805D-CFCB81AA92D2}" type="presParOf" srcId="{B8DDA9E6-FB5C-4801-ACE2-91BD96610772}" destId="{F1C43B97-E90F-432B-85F9-3BAA0D192B75}" srcOrd="16" destOrd="0" presId="urn:microsoft.com/office/officeart/2016/7/layout/RepeatingBendingProcessNew"/>
    <dgm:cxn modelId="{3CFD8D3F-108F-491E-A9DA-32141720B650}" type="presParOf" srcId="{B8DDA9E6-FB5C-4801-ACE2-91BD96610772}" destId="{5955A3BA-FF12-4EEC-BD95-686A5D31BE5F}" srcOrd="17" destOrd="0" presId="urn:microsoft.com/office/officeart/2016/7/layout/RepeatingBendingProcessNew"/>
    <dgm:cxn modelId="{0E357BD9-BAF4-49FC-9A4B-F79DC0B39BAB}" type="presParOf" srcId="{5955A3BA-FF12-4EEC-BD95-686A5D31BE5F}" destId="{1FD10C6A-6CF7-4C99-8DAA-64FE97DDF86A}" srcOrd="0" destOrd="0" presId="urn:microsoft.com/office/officeart/2016/7/layout/RepeatingBendingProcessNew"/>
    <dgm:cxn modelId="{02B1E59E-977C-48B5-9D80-8BA32FA1441D}" type="presParOf" srcId="{B8DDA9E6-FB5C-4801-ACE2-91BD96610772}" destId="{E42B60E0-BE3A-48F6-A677-E6952EEB1778}" srcOrd="18" destOrd="0" presId="urn:microsoft.com/office/officeart/2016/7/layout/RepeatingBendingProcessNew"/>
    <dgm:cxn modelId="{FB233583-A0F0-4143-A3B3-EC346E2C2D8E}" type="presParOf" srcId="{B8DDA9E6-FB5C-4801-ACE2-91BD96610772}" destId="{4AFA43A7-13F1-4CDA-89BF-BDD602AA3F45}" srcOrd="19" destOrd="0" presId="urn:microsoft.com/office/officeart/2016/7/layout/RepeatingBendingProcessNew"/>
    <dgm:cxn modelId="{43C92523-333A-48AE-B79B-4F2171B9AE6D}" type="presParOf" srcId="{4AFA43A7-13F1-4CDA-89BF-BDD602AA3F45}" destId="{CA4672E4-D316-4931-9245-D5F3669014ED}" srcOrd="0" destOrd="0" presId="urn:microsoft.com/office/officeart/2016/7/layout/RepeatingBendingProcessNew"/>
    <dgm:cxn modelId="{20D2FFE7-6585-4CCF-918B-8D0D91716F28}" type="presParOf" srcId="{B8DDA9E6-FB5C-4801-ACE2-91BD96610772}" destId="{137897FC-C9E7-470D-A96E-18FBB756FF95}"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EFDCF-AAB4-4CFE-802A-EF2DFD1519D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AA79362-5A59-4BBF-930F-68CE49F3C768}">
      <dgm:prSet/>
      <dgm:spPr/>
      <dgm:t>
        <a:bodyPr/>
        <a:lstStyle/>
        <a:p>
          <a:r>
            <a:rPr lang="en-US"/>
            <a:t>We propose an online learning algorithm for analysing and predicting </a:t>
          </a:r>
        </a:p>
      </dgm:t>
    </dgm:pt>
    <dgm:pt modelId="{FCD66751-69B3-4408-B870-B8CEFA2E5F11}" type="parTrans" cxnId="{28DCD5EB-F3A2-495C-BFE7-2E32DBB5E382}">
      <dgm:prSet/>
      <dgm:spPr/>
      <dgm:t>
        <a:bodyPr/>
        <a:lstStyle/>
        <a:p>
          <a:endParaRPr lang="en-US"/>
        </a:p>
      </dgm:t>
    </dgm:pt>
    <dgm:pt modelId="{DADF01B1-13E7-4CDD-8E4B-4E8954334141}" type="sibTrans" cxnId="{28DCD5EB-F3A2-495C-BFE7-2E32DBB5E382}">
      <dgm:prSet/>
      <dgm:spPr/>
      <dgm:t>
        <a:bodyPr/>
        <a:lstStyle/>
        <a:p>
          <a:endParaRPr lang="en-US"/>
        </a:p>
      </dgm:t>
    </dgm:pt>
    <dgm:pt modelId="{31252791-E99F-4AE9-8A51-1BC84F0BC8DE}">
      <dgm:prSet/>
      <dgm:spPr/>
      <dgm:t>
        <a:bodyPr/>
        <a:lstStyle/>
        <a:p>
          <a:r>
            <a:rPr lang="en-US"/>
            <a:t>What was the change in price of the stock overtime?</a:t>
          </a:r>
        </a:p>
      </dgm:t>
    </dgm:pt>
    <dgm:pt modelId="{8CC8711E-271F-42E6-82C8-C67A5984F1C7}" type="parTrans" cxnId="{F6D8670C-DF71-428E-B8C1-81065225C59F}">
      <dgm:prSet/>
      <dgm:spPr/>
      <dgm:t>
        <a:bodyPr/>
        <a:lstStyle/>
        <a:p>
          <a:endParaRPr lang="en-US"/>
        </a:p>
      </dgm:t>
    </dgm:pt>
    <dgm:pt modelId="{CEAF6FC1-0424-4736-9866-8F95FF35B66E}" type="sibTrans" cxnId="{F6D8670C-DF71-428E-B8C1-81065225C59F}">
      <dgm:prSet/>
      <dgm:spPr/>
      <dgm:t>
        <a:bodyPr/>
        <a:lstStyle/>
        <a:p>
          <a:endParaRPr lang="en-US"/>
        </a:p>
      </dgm:t>
    </dgm:pt>
    <dgm:pt modelId="{C4187776-5DFD-4D8F-9FCA-740D77E870A3}">
      <dgm:prSet/>
      <dgm:spPr/>
      <dgm:t>
        <a:bodyPr/>
        <a:lstStyle/>
        <a:p>
          <a:r>
            <a:rPr lang="en-US"/>
            <a:t>What was the daily return of the stock on average?</a:t>
          </a:r>
        </a:p>
      </dgm:t>
    </dgm:pt>
    <dgm:pt modelId="{646CA20E-8CEB-42DB-96B0-B4D193C75AD5}" type="parTrans" cxnId="{4585C2A5-3063-4C89-854F-581421D462D0}">
      <dgm:prSet/>
      <dgm:spPr/>
      <dgm:t>
        <a:bodyPr/>
        <a:lstStyle/>
        <a:p>
          <a:endParaRPr lang="en-US"/>
        </a:p>
      </dgm:t>
    </dgm:pt>
    <dgm:pt modelId="{2E71969F-9022-457A-9F97-02CFC255DC84}" type="sibTrans" cxnId="{4585C2A5-3063-4C89-854F-581421D462D0}">
      <dgm:prSet/>
      <dgm:spPr/>
      <dgm:t>
        <a:bodyPr/>
        <a:lstStyle/>
        <a:p>
          <a:endParaRPr lang="en-US"/>
        </a:p>
      </dgm:t>
    </dgm:pt>
    <dgm:pt modelId="{D838EED6-C9B1-4C22-A318-FB9D3927AB5C}">
      <dgm:prSet/>
      <dgm:spPr/>
      <dgm:t>
        <a:bodyPr/>
        <a:lstStyle/>
        <a:p>
          <a:r>
            <a:rPr lang="en-US"/>
            <a:t>What was the moving average of the various stocks?</a:t>
          </a:r>
        </a:p>
      </dgm:t>
    </dgm:pt>
    <dgm:pt modelId="{B1371B21-5A3E-44DE-929C-C66454F21CD7}" type="parTrans" cxnId="{1E28DA70-C69C-4B19-9E65-8824B6D3164D}">
      <dgm:prSet/>
      <dgm:spPr/>
      <dgm:t>
        <a:bodyPr/>
        <a:lstStyle/>
        <a:p>
          <a:endParaRPr lang="en-US"/>
        </a:p>
      </dgm:t>
    </dgm:pt>
    <dgm:pt modelId="{A577128E-776A-4209-8DE0-7B2624AB22BA}" type="sibTrans" cxnId="{1E28DA70-C69C-4B19-9E65-8824B6D3164D}">
      <dgm:prSet/>
      <dgm:spPr/>
      <dgm:t>
        <a:bodyPr/>
        <a:lstStyle/>
        <a:p>
          <a:endParaRPr lang="en-US"/>
        </a:p>
      </dgm:t>
    </dgm:pt>
    <dgm:pt modelId="{E87BFDED-7B13-4D51-910C-3D59F41FA2B6}">
      <dgm:prSet/>
      <dgm:spPr/>
      <dgm:t>
        <a:bodyPr/>
        <a:lstStyle/>
        <a:p>
          <a:r>
            <a:rPr lang="en-US"/>
            <a:t>What was the correlation between different stocks?</a:t>
          </a:r>
        </a:p>
      </dgm:t>
    </dgm:pt>
    <dgm:pt modelId="{2FDB21BC-910A-4FC4-B415-08F00914D603}" type="parTrans" cxnId="{56123FCE-12BC-4346-85A8-AFEDD4E5CCE7}">
      <dgm:prSet/>
      <dgm:spPr/>
      <dgm:t>
        <a:bodyPr/>
        <a:lstStyle/>
        <a:p>
          <a:endParaRPr lang="en-US"/>
        </a:p>
      </dgm:t>
    </dgm:pt>
    <dgm:pt modelId="{0290F849-1CBC-40E0-869A-096C0E5D96CD}" type="sibTrans" cxnId="{56123FCE-12BC-4346-85A8-AFEDD4E5CCE7}">
      <dgm:prSet/>
      <dgm:spPr/>
      <dgm:t>
        <a:bodyPr/>
        <a:lstStyle/>
        <a:p>
          <a:endParaRPr lang="en-US"/>
        </a:p>
      </dgm:t>
    </dgm:pt>
    <dgm:pt modelId="{F72CF4B8-F539-4AA7-B8F0-A9FF71E766E0}">
      <dgm:prSet/>
      <dgm:spPr/>
      <dgm:t>
        <a:bodyPr/>
        <a:lstStyle/>
        <a:p>
          <a:r>
            <a:rPr lang="en-US"/>
            <a:t>How much value do we put at risk by investing in a particular stock?</a:t>
          </a:r>
        </a:p>
      </dgm:t>
    </dgm:pt>
    <dgm:pt modelId="{3A367F6E-7D44-4960-A621-35A17CA1837D}" type="parTrans" cxnId="{C4865750-8AC6-45D2-BDF7-1A1CB054F77C}">
      <dgm:prSet/>
      <dgm:spPr/>
      <dgm:t>
        <a:bodyPr/>
        <a:lstStyle/>
        <a:p>
          <a:endParaRPr lang="en-US"/>
        </a:p>
      </dgm:t>
    </dgm:pt>
    <dgm:pt modelId="{0B8961F3-3567-40D2-87C4-7E24E0795019}" type="sibTrans" cxnId="{C4865750-8AC6-45D2-BDF7-1A1CB054F77C}">
      <dgm:prSet/>
      <dgm:spPr/>
      <dgm:t>
        <a:bodyPr/>
        <a:lstStyle/>
        <a:p>
          <a:endParaRPr lang="en-US"/>
        </a:p>
      </dgm:t>
    </dgm:pt>
    <dgm:pt modelId="{E5627478-B4C0-4F6D-A7FE-2BA868846C06}">
      <dgm:prSet/>
      <dgm:spPr/>
      <dgm:t>
        <a:bodyPr/>
        <a:lstStyle/>
        <a:p>
          <a:r>
            <a:rPr lang="en-US"/>
            <a:t>How can we attempt to predict future stock behaviour? (Predicting the closing price stock price of APPLE Inc. using LSTM)</a:t>
          </a:r>
        </a:p>
      </dgm:t>
    </dgm:pt>
    <dgm:pt modelId="{9DAC5C7D-D143-46F3-ADED-EF52AAB5DF39}" type="parTrans" cxnId="{F709955E-9038-4510-8406-7A8690875951}">
      <dgm:prSet/>
      <dgm:spPr/>
      <dgm:t>
        <a:bodyPr/>
        <a:lstStyle/>
        <a:p>
          <a:endParaRPr lang="en-US"/>
        </a:p>
      </dgm:t>
    </dgm:pt>
    <dgm:pt modelId="{7284BE3B-471D-4E70-9114-04C8156F6308}" type="sibTrans" cxnId="{F709955E-9038-4510-8406-7A8690875951}">
      <dgm:prSet/>
      <dgm:spPr/>
      <dgm:t>
        <a:bodyPr/>
        <a:lstStyle/>
        <a:p>
          <a:endParaRPr lang="en-US"/>
        </a:p>
      </dgm:t>
    </dgm:pt>
    <dgm:pt modelId="{45C92485-B7A1-49A2-A3B9-37B0E4CF4927}" type="pres">
      <dgm:prSet presAssocID="{850EFDCF-AAB4-4CFE-802A-EF2DFD1519D7}" presName="linear" presStyleCnt="0">
        <dgm:presLayoutVars>
          <dgm:animLvl val="lvl"/>
          <dgm:resizeHandles val="exact"/>
        </dgm:presLayoutVars>
      </dgm:prSet>
      <dgm:spPr/>
    </dgm:pt>
    <dgm:pt modelId="{05DDF0F1-B8E1-4461-885D-CCD237AFD21E}" type="pres">
      <dgm:prSet presAssocID="{CAA79362-5A59-4BBF-930F-68CE49F3C768}" presName="parentText" presStyleLbl="node1" presStyleIdx="0" presStyleCnt="7">
        <dgm:presLayoutVars>
          <dgm:chMax val="0"/>
          <dgm:bulletEnabled val="1"/>
        </dgm:presLayoutVars>
      </dgm:prSet>
      <dgm:spPr/>
    </dgm:pt>
    <dgm:pt modelId="{CDE7667C-FDE9-4F63-BC6D-109CA8C5C0CB}" type="pres">
      <dgm:prSet presAssocID="{DADF01B1-13E7-4CDD-8E4B-4E8954334141}" presName="spacer" presStyleCnt="0"/>
      <dgm:spPr/>
    </dgm:pt>
    <dgm:pt modelId="{A92C8242-53CF-4992-BA65-B9CAFEE6505D}" type="pres">
      <dgm:prSet presAssocID="{31252791-E99F-4AE9-8A51-1BC84F0BC8DE}" presName="parentText" presStyleLbl="node1" presStyleIdx="1" presStyleCnt="7">
        <dgm:presLayoutVars>
          <dgm:chMax val="0"/>
          <dgm:bulletEnabled val="1"/>
        </dgm:presLayoutVars>
      </dgm:prSet>
      <dgm:spPr/>
    </dgm:pt>
    <dgm:pt modelId="{EB251D47-F3E8-4EE5-A31A-0E3E5D1BECEA}" type="pres">
      <dgm:prSet presAssocID="{CEAF6FC1-0424-4736-9866-8F95FF35B66E}" presName="spacer" presStyleCnt="0"/>
      <dgm:spPr/>
    </dgm:pt>
    <dgm:pt modelId="{CC9B92B9-72B9-4D70-A45A-5BD07D501014}" type="pres">
      <dgm:prSet presAssocID="{C4187776-5DFD-4D8F-9FCA-740D77E870A3}" presName="parentText" presStyleLbl="node1" presStyleIdx="2" presStyleCnt="7">
        <dgm:presLayoutVars>
          <dgm:chMax val="0"/>
          <dgm:bulletEnabled val="1"/>
        </dgm:presLayoutVars>
      </dgm:prSet>
      <dgm:spPr/>
    </dgm:pt>
    <dgm:pt modelId="{EADFE0A6-413E-4406-B647-BBEFA2B07274}" type="pres">
      <dgm:prSet presAssocID="{2E71969F-9022-457A-9F97-02CFC255DC84}" presName="spacer" presStyleCnt="0"/>
      <dgm:spPr/>
    </dgm:pt>
    <dgm:pt modelId="{CBD8DFEA-BF59-41D1-A4B5-6B56F3B19231}" type="pres">
      <dgm:prSet presAssocID="{D838EED6-C9B1-4C22-A318-FB9D3927AB5C}" presName="parentText" presStyleLbl="node1" presStyleIdx="3" presStyleCnt="7">
        <dgm:presLayoutVars>
          <dgm:chMax val="0"/>
          <dgm:bulletEnabled val="1"/>
        </dgm:presLayoutVars>
      </dgm:prSet>
      <dgm:spPr/>
    </dgm:pt>
    <dgm:pt modelId="{C73029FC-3427-44DD-9F64-D31C8933DF1F}" type="pres">
      <dgm:prSet presAssocID="{A577128E-776A-4209-8DE0-7B2624AB22BA}" presName="spacer" presStyleCnt="0"/>
      <dgm:spPr/>
    </dgm:pt>
    <dgm:pt modelId="{16BE5E8C-4400-4F58-8BE5-CED14DA6CFE6}" type="pres">
      <dgm:prSet presAssocID="{E87BFDED-7B13-4D51-910C-3D59F41FA2B6}" presName="parentText" presStyleLbl="node1" presStyleIdx="4" presStyleCnt="7">
        <dgm:presLayoutVars>
          <dgm:chMax val="0"/>
          <dgm:bulletEnabled val="1"/>
        </dgm:presLayoutVars>
      </dgm:prSet>
      <dgm:spPr/>
    </dgm:pt>
    <dgm:pt modelId="{52B8FB1D-BA7F-4550-8188-EB940154D539}" type="pres">
      <dgm:prSet presAssocID="{0290F849-1CBC-40E0-869A-096C0E5D96CD}" presName="spacer" presStyleCnt="0"/>
      <dgm:spPr/>
    </dgm:pt>
    <dgm:pt modelId="{6A59C121-03A2-43E0-B3C7-37AD1A877F7F}" type="pres">
      <dgm:prSet presAssocID="{F72CF4B8-F539-4AA7-B8F0-A9FF71E766E0}" presName="parentText" presStyleLbl="node1" presStyleIdx="5" presStyleCnt="7">
        <dgm:presLayoutVars>
          <dgm:chMax val="0"/>
          <dgm:bulletEnabled val="1"/>
        </dgm:presLayoutVars>
      </dgm:prSet>
      <dgm:spPr/>
    </dgm:pt>
    <dgm:pt modelId="{BD92F1E6-E05A-465B-A4E2-6BAE7898509B}" type="pres">
      <dgm:prSet presAssocID="{0B8961F3-3567-40D2-87C4-7E24E0795019}" presName="spacer" presStyleCnt="0"/>
      <dgm:spPr/>
    </dgm:pt>
    <dgm:pt modelId="{B13B0714-04B9-4C1C-802E-CB89ED103C27}" type="pres">
      <dgm:prSet presAssocID="{E5627478-B4C0-4F6D-A7FE-2BA868846C06}" presName="parentText" presStyleLbl="node1" presStyleIdx="6" presStyleCnt="7">
        <dgm:presLayoutVars>
          <dgm:chMax val="0"/>
          <dgm:bulletEnabled val="1"/>
        </dgm:presLayoutVars>
      </dgm:prSet>
      <dgm:spPr/>
    </dgm:pt>
  </dgm:ptLst>
  <dgm:cxnLst>
    <dgm:cxn modelId="{1E2B8B0B-C70D-4C1B-A3FB-00ECE14FB8FF}" type="presOf" srcId="{850EFDCF-AAB4-4CFE-802A-EF2DFD1519D7}" destId="{45C92485-B7A1-49A2-A3B9-37B0E4CF4927}" srcOrd="0" destOrd="0" presId="urn:microsoft.com/office/officeart/2005/8/layout/vList2"/>
    <dgm:cxn modelId="{F6D8670C-DF71-428E-B8C1-81065225C59F}" srcId="{850EFDCF-AAB4-4CFE-802A-EF2DFD1519D7}" destId="{31252791-E99F-4AE9-8A51-1BC84F0BC8DE}" srcOrd="1" destOrd="0" parTransId="{8CC8711E-271F-42E6-82C8-C67A5984F1C7}" sibTransId="{CEAF6FC1-0424-4736-9866-8F95FF35B66E}"/>
    <dgm:cxn modelId="{A27CB42E-250E-4297-85B3-F0F87C38913E}" type="presOf" srcId="{E5627478-B4C0-4F6D-A7FE-2BA868846C06}" destId="{B13B0714-04B9-4C1C-802E-CB89ED103C27}" srcOrd="0" destOrd="0" presId="urn:microsoft.com/office/officeart/2005/8/layout/vList2"/>
    <dgm:cxn modelId="{F0C5C43C-62B6-4E5E-891C-C07D3E309FB3}" type="presOf" srcId="{E87BFDED-7B13-4D51-910C-3D59F41FA2B6}" destId="{16BE5E8C-4400-4F58-8BE5-CED14DA6CFE6}" srcOrd="0" destOrd="0" presId="urn:microsoft.com/office/officeart/2005/8/layout/vList2"/>
    <dgm:cxn modelId="{F709955E-9038-4510-8406-7A8690875951}" srcId="{850EFDCF-AAB4-4CFE-802A-EF2DFD1519D7}" destId="{E5627478-B4C0-4F6D-A7FE-2BA868846C06}" srcOrd="6" destOrd="0" parTransId="{9DAC5C7D-D143-46F3-ADED-EF52AAB5DF39}" sibTransId="{7284BE3B-471D-4E70-9114-04C8156F6308}"/>
    <dgm:cxn modelId="{C785755F-E87E-4E42-B80C-BAEB281E5E6C}" type="presOf" srcId="{F72CF4B8-F539-4AA7-B8F0-A9FF71E766E0}" destId="{6A59C121-03A2-43E0-B3C7-37AD1A877F7F}" srcOrd="0" destOrd="0" presId="urn:microsoft.com/office/officeart/2005/8/layout/vList2"/>
    <dgm:cxn modelId="{C4865750-8AC6-45D2-BDF7-1A1CB054F77C}" srcId="{850EFDCF-AAB4-4CFE-802A-EF2DFD1519D7}" destId="{F72CF4B8-F539-4AA7-B8F0-A9FF71E766E0}" srcOrd="5" destOrd="0" parTransId="{3A367F6E-7D44-4960-A621-35A17CA1837D}" sibTransId="{0B8961F3-3567-40D2-87C4-7E24E0795019}"/>
    <dgm:cxn modelId="{1E28DA70-C69C-4B19-9E65-8824B6D3164D}" srcId="{850EFDCF-AAB4-4CFE-802A-EF2DFD1519D7}" destId="{D838EED6-C9B1-4C22-A318-FB9D3927AB5C}" srcOrd="3" destOrd="0" parTransId="{B1371B21-5A3E-44DE-929C-C66454F21CD7}" sibTransId="{A577128E-776A-4209-8DE0-7B2624AB22BA}"/>
    <dgm:cxn modelId="{3461CD81-3B3D-42B9-8A40-9270974E85E9}" type="presOf" srcId="{31252791-E99F-4AE9-8A51-1BC84F0BC8DE}" destId="{A92C8242-53CF-4992-BA65-B9CAFEE6505D}" srcOrd="0" destOrd="0" presId="urn:microsoft.com/office/officeart/2005/8/layout/vList2"/>
    <dgm:cxn modelId="{F2EFD782-F681-45D3-BD57-CD1EFD3838AC}" type="presOf" srcId="{D838EED6-C9B1-4C22-A318-FB9D3927AB5C}" destId="{CBD8DFEA-BF59-41D1-A4B5-6B56F3B19231}" srcOrd="0" destOrd="0" presId="urn:microsoft.com/office/officeart/2005/8/layout/vList2"/>
    <dgm:cxn modelId="{4585C2A5-3063-4C89-854F-581421D462D0}" srcId="{850EFDCF-AAB4-4CFE-802A-EF2DFD1519D7}" destId="{C4187776-5DFD-4D8F-9FCA-740D77E870A3}" srcOrd="2" destOrd="0" parTransId="{646CA20E-8CEB-42DB-96B0-B4D193C75AD5}" sibTransId="{2E71969F-9022-457A-9F97-02CFC255DC84}"/>
    <dgm:cxn modelId="{F51817BB-F080-484F-9320-9DDEEE6A5E5B}" type="presOf" srcId="{C4187776-5DFD-4D8F-9FCA-740D77E870A3}" destId="{CC9B92B9-72B9-4D70-A45A-5BD07D501014}" srcOrd="0" destOrd="0" presId="urn:microsoft.com/office/officeart/2005/8/layout/vList2"/>
    <dgm:cxn modelId="{56123FCE-12BC-4346-85A8-AFEDD4E5CCE7}" srcId="{850EFDCF-AAB4-4CFE-802A-EF2DFD1519D7}" destId="{E87BFDED-7B13-4D51-910C-3D59F41FA2B6}" srcOrd="4" destOrd="0" parTransId="{2FDB21BC-910A-4FC4-B415-08F00914D603}" sibTransId="{0290F849-1CBC-40E0-869A-096C0E5D96CD}"/>
    <dgm:cxn modelId="{28DCD5EB-F3A2-495C-BFE7-2E32DBB5E382}" srcId="{850EFDCF-AAB4-4CFE-802A-EF2DFD1519D7}" destId="{CAA79362-5A59-4BBF-930F-68CE49F3C768}" srcOrd="0" destOrd="0" parTransId="{FCD66751-69B3-4408-B870-B8CEFA2E5F11}" sibTransId="{DADF01B1-13E7-4CDD-8E4B-4E8954334141}"/>
    <dgm:cxn modelId="{87E362F8-E6B1-48E4-9E64-4A9B848D21CE}" type="presOf" srcId="{CAA79362-5A59-4BBF-930F-68CE49F3C768}" destId="{05DDF0F1-B8E1-4461-885D-CCD237AFD21E}" srcOrd="0" destOrd="0" presId="urn:microsoft.com/office/officeart/2005/8/layout/vList2"/>
    <dgm:cxn modelId="{4C038DB1-D853-453B-A43C-FD75015CDCBC}" type="presParOf" srcId="{45C92485-B7A1-49A2-A3B9-37B0E4CF4927}" destId="{05DDF0F1-B8E1-4461-885D-CCD237AFD21E}" srcOrd="0" destOrd="0" presId="urn:microsoft.com/office/officeart/2005/8/layout/vList2"/>
    <dgm:cxn modelId="{221CDCFA-C971-47BF-BF2B-2510DCB86FF5}" type="presParOf" srcId="{45C92485-B7A1-49A2-A3B9-37B0E4CF4927}" destId="{CDE7667C-FDE9-4F63-BC6D-109CA8C5C0CB}" srcOrd="1" destOrd="0" presId="urn:microsoft.com/office/officeart/2005/8/layout/vList2"/>
    <dgm:cxn modelId="{54D42188-9728-494E-A9BB-67C3B5107F1F}" type="presParOf" srcId="{45C92485-B7A1-49A2-A3B9-37B0E4CF4927}" destId="{A92C8242-53CF-4992-BA65-B9CAFEE6505D}" srcOrd="2" destOrd="0" presId="urn:microsoft.com/office/officeart/2005/8/layout/vList2"/>
    <dgm:cxn modelId="{168EB805-5465-4073-8D14-319846DD8BB7}" type="presParOf" srcId="{45C92485-B7A1-49A2-A3B9-37B0E4CF4927}" destId="{EB251D47-F3E8-4EE5-A31A-0E3E5D1BECEA}" srcOrd="3" destOrd="0" presId="urn:microsoft.com/office/officeart/2005/8/layout/vList2"/>
    <dgm:cxn modelId="{842A2DDC-7DB4-4633-AFEF-F2E1B77EC3C3}" type="presParOf" srcId="{45C92485-B7A1-49A2-A3B9-37B0E4CF4927}" destId="{CC9B92B9-72B9-4D70-A45A-5BD07D501014}" srcOrd="4" destOrd="0" presId="urn:microsoft.com/office/officeart/2005/8/layout/vList2"/>
    <dgm:cxn modelId="{F17FE313-ECF9-44E8-911A-24F5D0DEA1B6}" type="presParOf" srcId="{45C92485-B7A1-49A2-A3B9-37B0E4CF4927}" destId="{EADFE0A6-413E-4406-B647-BBEFA2B07274}" srcOrd="5" destOrd="0" presId="urn:microsoft.com/office/officeart/2005/8/layout/vList2"/>
    <dgm:cxn modelId="{3B59FE82-AEFC-42CF-8DAA-FB4F834D18B3}" type="presParOf" srcId="{45C92485-B7A1-49A2-A3B9-37B0E4CF4927}" destId="{CBD8DFEA-BF59-41D1-A4B5-6B56F3B19231}" srcOrd="6" destOrd="0" presId="urn:microsoft.com/office/officeart/2005/8/layout/vList2"/>
    <dgm:cxn modelId="{68D217C1-EC8A-4753-BCFB-0BE8A7A654B1}" type="presParOf" srcId="{45C92485-B7A1-49A2-A3B9-37B0E4CF4927}" destId="{C73029FC-3427-44DD-9F64-D31C8933DF1F}" srcOrd="7" destOrd="0" presId="urn:microsoft.com/office/officeart/2005/8/layout/vList2"/>
    <dgm:cxn modelId="{2FCE9D03-9BFD-4CB8-9550-B2EF07653A77}" type="presParOf" srcId="{45C92485-B7A1-49A2-A3B9-37B0E4CF4927}" destId="{16BE5E8C-4400-4F58-8BE5-CED14DA6CFE6}" srcOrd="8" destOrd="0" presId="urn:microsoft.com/office/officeart/2005/8/layout/vList2"/>
    <dgm:cxn modelId="{0C40EC7A-4AC8-4588-A0A5-6956A1A559B4}" type="presParOf" srcId="{45C92485-B7A1-49A2-A3B9-37B0E4CF4927}" destId="{52B8FB1D-BA7F-4550-8188-EB940154D539}" srcOrd="9" destOrd="0" presId="urn:microsoft.com/office/officeart/2005/8/layout/vList2"/>
    <dgm:cxn modelId="{98D20235-A5C4-4766-8B1E-5517072C177F}" type="presParOf" srcId="{45C92485-B7A1-49A2-A3B9-37B0E4CF4927}" destId="{6A59C121-03A2-43E0-B3C7-37AD1A877F7F}" srcOrd="10" destOrd="0" presId="urn:microsoft.com/office/officeart/2005/8/layout/vList2"/>
    <dgm:cxn modelId="{6F9DDC3F-F5B1-4E9B-8DD0-5B57492CDA79}" type="presParOf" srcId="{45C92485-B7A1-49A2-A3B9-37B0E4CF4927}" destId="{BD92F1E6-E05A-465B-A4E2-6BAE7898509B}" srcOrd="11" destOrd="0" presId="urn:microsoft.com/office/officeart/2005/8/layout/vList2"/>
    <dgm:cxn modelId="{D4935011-C041-406D-8DD1-C0EEC8A86060}" type="presParOf" srcId="{45C92485-B7A1-49A2-A3B9-37B0E4CF4927}" destId="{B13B0714-04B9-4C1C-802E-CB89ED103C2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C03597-3A9A-4560-912A-EE551F6D1394}"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US"/>
        </a:p>
      </dgm:t>
    </dgm:pt>
    <dgm:pt modelId="{68ABD958-83CE-41D9-A4C1-FF255853AB90}">
      <dgm:prSet/>
      <dgm:spPr/>
      <dgm:t>
        <a:bodyPr/>
        <a:lstStyle/>
        <a:p>
          <a:r>
            <a:rPr lang="en-IN"/>
            <a:t>1. Date: of the observation</a:t>
          </a:r>
          <a:endParaRPr lang="en-US"/>
        </a:p>
      </dgm:t>
    </dgm:pt>
    <dgm:pt modelId="{E45A6C3A-1D71-40F8-BA8F-D366438B0E2A}" type="parTrans" cxnId="{8D7069A6-236B-4FEB-854C-392D63BF32D6}">
      <dgm:prSet/>
      <dgm:spPr/>
      <dgm:t>
        <a:bodyPr/>
        <a:lstStyle/>
        <a:p>
          <a:endParaRPr lang="en-US"/>
        </a:p>
      </dgm:t>
    </dgm:pt>
    <dgm:pt modelId="{4D90D231-BDC8-4E0F-98F4-56827DD40C39}" type="sibTrans" cxnId="{8D7069A6-236B-4FEB-854C-392D63BF32D6}">
      <dgm:prSet/>
      <dgm:spPr/>
      <dgm:t>
        <a:bodyPr/>
        <a:lstStyle/>
        <a:p>
          <a:endParaRPr lang="en-US"/>
        </a:p>
      </dgm:t>
    </dgm:pt>
    <dgm:pt modelId="{441F783F-B4A0-4E14-AAF6-489A80E9B135}">
      <dgm:prSet/>
      <dgm:spPr/>
      <dgm:t>
        <a:bodyPr/>
        <a:lstStyle/>
        <a:p>
          <a:r>
            <a:rPr lang="en-IN"/>
            <a:t>2. Opening price: of the stock</a:t>
          </a:r>
          <a:endParaRPr lang="en-US"/>
        </a:p>
      </dgm:t>
    </dgm:pt>
    <dgm:pt modelId="{6BBCAAF9-A1E0-474F-B535-5477943A42A7}" type="parTrans" cxnId="{28DC4B98-A509-4E8E-8468-28ED71376AB5}">
      <dgm:prSet/>
      <dgm:spPr/>
      <dgm:t>
        <a:bodyPr/>
        <a:lstStyle/>
        <a:p>
          <a:endParaRPr lang="en-US"/>
        </a:p>
      </dgm:t>
    </dgm:pt>
    <dgm:pt modelId="{9A19BCF6-FDB6-4DF0-9874-1C5E30F4A364}" type="sibTrans" cxnId="{28DC4B98-A509-4E8E-8468-28ED71376AB5}">
      <dgm:prSet/>
      <dgm:spPr/>
      <dgm:t>
        <a:bodyPr/>
        <a:lstStyle/>
        <a:p>
          <a:endParaRPr lang="en-US"/>
        </a:p>
      </dgm:t>
    </dgm:pt>
    <dgm:pt modelId="{71732510-8078-47A1-B3C5-04C8C3CE20C3}">
      <dgm:prSet/>
      <dgm:spPr/>
      <dgm:t>
        <a:bodyPr/>
        <a:lstStyle/>
        <a:p>
          <a:r>
            <a:rPr lang="en-IN"/>
            <a:t>3. High: highest intra-day price reached by the stock</a:t>
          </a:r>
          <a:endParaRPr lang="en-US"/>
        </a:p>
      </dgm:t>
    </dgm:pt>
    <dgm:pt modelId="{8824138E-7AAF-4665-9E9A-C67D1AB36121}" type="parTrans" cxnId="{24DD63A9-1A5C-4A3B-A705-0F5FEF2A4009}">
      <dgm:prSet/>
      <dgm:spPr/>
      <dgm:t>
        <a:bodyPr/>
        <a:lstStyle/>
        <a:p>
          <a:endParaRPr lang="en-US"/>
        </a:p>
      </dgm:t>
    </dgm:pt>
    <dgm:pt modelId="{41E74E0E-5921-4D00-896A-DD74FCA30566}" type="sibTrans" cxnId="{24DD63A9-1A5C-4A3B-A705-0F5FEF2A4009}">
      <dgm:prSet/>
      <dgm:spPr/>
      <dgm:t>
        <a:bodyPr/>
        <a:lstStyle/>
        <a:p>
          <a:endParaRPr lang="en-US"/>
        </a:p>
      </dgm:t>
    </dgm:pt>
    <dgm:pt modelId="{2D046F6E-30EA-436C-A3DA-00B90788C118}">
      <dgm:prSet/>
      <dgm:spPr/>
      <dgm:t>
        <a:bodyPr/>
        <a:lstStyle/>
        <a:p>
          <a:r>
            <a:rPr lang="en-IN"/>
            <a:t>4. Low: lowest intra-day price reached by the stock</a:t>
          </a:r>
          <a:endParaRPr lang="en-US"/>
        </a:p>
      </dgm:t>
    </dgm:pt>
    <dgm:pt modelId="{CE37E694-BB1F-4783-BA1A-4C3E265E2548}" type="parTrans" cxnId="{9FDE2BF8-0D2E-4717-A8AA-07B6692524B3}">
      <dgm:prSet/>
      <dgm:spPr/>
      <dgm:t>
        <a:bodyPr/>
        <a:lstStyle/>
        <a:p>
          <a:endParaRPr lang="en-US"/>
        </a:p>
      </dgm:t>
    </dgm:pt>
    <dgm:pt modelId="{175D6FB7-0D40-4D21-9165-3FECB56B78F0}" type="sibTrans" cxnId="{9FDE2BF8-0D2E-4717-A8AA-07B6692524B3}">
      <dgm:prSet/>
      <dgm:spPr/>
      <dgm:t>
        <a:bodyPr/>
        <a:lstStyle/>
        <a:p>
          <a:endParaRPr lang="en-US"/>
        </a:p>
      </dgm:t>
    </dgm:pt>
    <dgm:pt modelId="{87640400-97E8-4F31-B05A-B17951834B5A}">
      <dgm:prSet/>
      <dgm:spPr/>
      <dgm:t>
        <a:bodyPr/>
        <a:lstStyle/>
        <a:p>
          <a:r>
            <a:rPr lang="en-IN"/>
            <a:t>5. Volume: number of shares or contracts bought and sold in the market during the day.</a:t>
          </a:r>
          <a:endParaRPr lang="en-US"/>
        </a:p>
      </dgm:t>
    </dgm:pt>
    <dgm:pt modelId="{839E8E95-EB11-4FD9-8B93-6C668B8D15DC}" type="parTrans" cxnId="{A9BC4390-E2F9-4D96-A248-2FEAD3632FE2}">
      <dgm:prSet/>
      <dgm:spPr/>
      <dgm:t>
        <a:bodyPr/>
        <a:lstStyle/>
        <a:p>
          <a:endParaRPr lang="en-US"/>
        </a:p>
      </dgm:t>
    </dgm:pt>
    <dgm:pt modelId="{4891425E-83F0-4198-B456-C2B162526F5D}" type="sibTrans" cxnId="{A9BC4390-E2F9-4D96-A248-2FEAD3632FE2}">
      <dgm:prSet/>
      <dgm:spPr/>
      <dgm:t>
        <a:bodyPr/>
        <a:lstStyle/>
        <a:p>
          <a:endParaRPr lang="en-US"/>
        </a:p>
      </dgm:t>
    </dgm:pt>
    <dgm:pt modelId="{ACB6E817-045F-4F37-B299-61354755B554}" type="pres">
      <dgm:prSet presAssocID="{72C03597-3A9A-4560-912A-EE551F6D1394}" presName="Name0" presStyleCnt="0">
        <dgm:presLayoutVars>
          <dgm:dir/>
          <dgm:animLvl val="lvl"/>
          <dgm:resizeHandles val="exact"/>
        </dgm:presLayoutVars>
      </dgm:prSet>
      <dgm:spPr/>
    </dgm:pt>
    <dgm:pt modelId="{5767986E-6AB2-4370-85EA-8325D965ADAE}" type="pres">
      <dgm:prSet presAssocID="{68ABD958-83CE-41D9-A4C1-FF255853AB90}" presName="linNode" presStyleCnt="0"/>
      <dgm:spPr/>
    </dgm:pt>
    <dgm:pt modelId="{59F06669-3279-421A-BCBB-3076905E0222}" type="pres">
      <dgm:prSet presAssocID="{68ABD958-83CE-41D9-A4C1-FF255853AB90}" presName="parentText" presStyleLbl="node1" presStyleIdx="0" presStyleCnt="5">
        <dgm:presLayoutVars>
          <dgm:chMax val="1"/>
          <dgm:bulletEnabled val="1"/>
        </dgm:presLayoutVars>
      </dgm:prSet>
      <dgm:spPr/>
    </dgm:pt>
    <dgm:pt modelId="{A5E3440B-F33D-4898-B3FD-0466404CBBBD}" type="pres">
      <dgm:prSet presAssocID="{4D90D231-BDC8-4E0F-98F4-56827DD40C39}" presName="sp" presStyleCnt="0"/>
      <dgm:spPr/>
    </dgm:pt>
    <dgm:pt modelId="{5677E261-86FB-46D1-97D1-49A657167C19}" type="pres">
      <dgm:prSet presAssocID="{441F783F-B4A0-4E14-AAF6-489A80E9B135}" presName="linNode" presStyleCnt="0"/>
      <dgm:spPr/>
    </dgm:pt>
    <dgm:pt modelId="{3368FA2E-BA69-440F-8B7C-53B2B8365426}" type="pres">
      <dgm:prSet presAssocID="{441F783F-B4A0-4E14-AAF6-489A80E9B135}" presName="parentText" presStyleLbl="node1" presStyleIdx="1" presStyleCnt="5">
        <dgm:presLayoutVars>
          <dgm:chMax val="1"/>
          <dgm:bulletEnabled val="1"/>
        </dgm:presLayoutVars>
      </dgm:prSet>
      <dgm:spPr/>
    </dgm:pt>
    <dgm:pt modelId="{4DEF9A53-D9B0-4D75-ACCA-CC2164F02FEF}" type="pres">
      <dgm:prSet presAssocID="{9A19BCF6-FDB6-4DF0-9874-1C5E30F4A364}" presName="sp" presStyleCnt="0"/>
      <dgm:spPr/>
    </dgm:pt>
    <dgm:pt modelId="{FB31EA7E-7085-4E19-BA27-B664B23C528E}" type="pres">
      <dgm:prSet presAssocID="{71732510-8078-47A1-B3C5-04C8C3CE20C3}" presName="linNode" presStyleCnt="0"/>
      <dgm:spPr/>
    </dgm:pt>
    <dgm:pt modelId="{6C8A0019-D682-4574-9192-C92889EED51C}" type="pres">
      <dgm:prSet presAssocID="{71732510-8078-47A1-B3C5-04C8C3CE20C3}" presName="parentText" presStyleLbl="node1" presStyleIdx="2" presStyleCnt="5">
        <dgm:presLayoutVars>
          <dgm:chMax val="1"/>
          <dgm:bulletEnabled val="1"/>
        </dgm:presLayoutVars>
      </dgm:prSet>
      <dgm:spPr/>
    </dgm:pt>
    <dgm:pt modelId="{1A3EA4FE-C50F-469A-BBEF-88377129EE18}" type="pres">
      <dgm:prSet presAssocID="{41E74E0E-5921-4D00-896A-DD74FCA30566}" presName="sp" presStyleCnt="0"/>
      <dgm:spPr/>
    </dgm:pt>
    <dgm:pt modelId="{8366D136-2A72-47B3-9565-B3302CB88CB8}" type="pres">
      <dgm:prSet presAssocID="{2D046F6E-30EA-436C-A3DA-00B90788C118}" presName="linNode" presStyleCnt="0"/>
      <dgm:spPr/>
    </dgm:pt>
    <dgm:pt modelId="{6C01CDD7-1B4D-4EAF-BDBA-448CC59D96A0}" type="pres">
      <dgm:prSet presAssocID="{2D046F6E-30EA-436C-A3DA-00B90788C118}" presName="parentText" presStyleLbl="node1" presStyleIdx="3" presStyleCnt="5">
        <dgm:presLayoutVars>
          <dgm:chMax val="1"/>
          <dgm:bulletEnabled val="1"/>
        </dgm:presLayoutVars>
      </dgm:prSet>
      <dgm:spPr/>
    </dgm:pt>
    <dgm:pt modelId="{B2FA8DEB-49E4-4B7B-9E0D-27F53E4D6A4D}" type="pres">
      <dgm:prSet presAssocID="{175D6FB7-0D40-4D21-9165-3FECB56B78F0}" presName="sp" presStyleCnt="0"/>
      <dgm:spPr/>
    </dgm:pt>
    <dgm:pt modelId="{84C36AF5-F685-47A7-A6DD-6146AB6A6837}" type="pres">
      <dgm:prSet presAssocID="{87640400-97E8-4F31-B05A-B17951834B5A}" presName="linNode" presStyleCnt="0"/>
      <dgm:spPr/>
    </dgm:pt>
    <dgm:pt modelId="{BE8D8B32-1459-4C0E-BE4B-746A8BE4A0D1}" type="pres">
      <dgm:prSet presAssocID="{87640400-97E8-4F31-B05A-B17951834B5A}" presName="parentText" presStyleLbl="node1" presStyleIdx="4" presStyleCnt="5">
        <dgm:presLayoutVars>
          <dgm:chMax val="1"/>
          <dgm:bulletEnabled val="1"/>
        </dgm:presLayoutVars>
      </dgm:prSet>
      <dgm:spPr/>
    </dgm:pt>
  </dgm:ptLst>
  <dgm:cxnLst>
    <dgm:cxn modelId="{C1851F2E-0C44-442B-9CE0-67FB43088132}" type="presOf" srcId="{87640400-97E8-4F31-B05A-B17951834B5A}" destId="{BE8D8B32-1459-4C0E-BE4B-746A8BE4A0D1}" srcOrd="0" destOrd="0" presId="urn:microsoft.com/office/officeart/2005/8/layout/vList5"/>
    <dgm:cxn modelId="{1311DE5C-C893-453D-B2F9-CF586C246090}" type="presOf" srcId="{2D046F6E-30EA-436C-A3DA-00B90788C118}" destId="{6C01CDD7-1B4D-4EAF-BDBA-448CC59D96A0}" srcOrd="0" destOrd="0" presId="urn:microsoft.com/office/officeart/2005/8/layout/vList5"/>
    <dgm:cxn modelId="{46C8794A-7CD3-425E-8217-8DE0AF6FB989}" type="presOf" srcId="{71732510-8078-47A1-B3C5-04C8C3CE20C3}" destId="{6C8A0019-D682-4574-9192-C92889EED51C}" srcOrd="0" destOrd="0" presId="urn:microsoft.com/office/officeart/2005/8/layout/vList5"/>
    <dgm:cxn modelId="{24557B4B-E8C4-4458-A61A-A9679B7F3507}" type="presOf" srcId="{72C03597-3A9A-4560-912A-EE551F6D1394}" destId="{ACB6E817-045F-4F37-B299-61354755B554}" srcOrd="0" destOrd="0" presId="urn:microsoft.com/office/officeart/2005/8/layout/vList5"/>
    <dgm:cxn modelId="{A9BC4390-E2F9-4D96-A248-2FEAD3632FE2}" srcId="{72C03597-3A9A-4560-912A-EE551F6D1394}" destId="{87640400-97E8-4F31-B05A-B17951834B5A}" srcOrd="4" destOrd="0" parTransId="{839E8E95-EB11-4FD9-8B93-6C668B8D15DC}" sibTransId="{4891425E-83F0-4198-B456-C2B162526F5D}"/>
    <dgm:cxn modelId="{28DC4B98-A509-4E8E-8468-28ED71376AB5}" srcId="{72C03597-3A9A-4560-912A-EE551F6D1394}" destId="{441F783F-B4A0-4E14-AAF6-489A80E9B135}" srcOrd="1" destOrd="0" parTransId="{6BBCAAF9-A1E0-474F-B535-5477943A42A7}" sibTransId="{9A19BCF6-FDB6-4DF0-9874-1C5E30F4A364}"/>
    <dgm:cxn modelId="{8D7069A6-236B-4FEB-854C-392D63BF32D6}" srcId="{72C03597-3A9A-4560-912A-EE551F6D1394}" destId="{68ABD958-83CE-41D9-A4C1-FF255853AB90}" srcOrd="0" destOrd="0" parTransId="{E45A6C3A-1D71-40F8-BA8F-D366438B0E2A}" sibTransId="{4D90D231-BDC8-4E0F-98F4-56827DD40C39}"/>
    <dgm:cxn modelId="{24DD63A9-1A5C-4A3B-A705-0F5FEF2A4009}" srcId="{72C03597-3A9A-4560-912A-EE551F6D1394}" destId="{71732510-8078-47A1-B3C5-04C8C3CE20C3}" srcOrd="2" destOrd="0" parTransId="{8824138E-7AAF-4665-9E9A-C67D1AB36121}" sibTransId="{41E74E0E-5921-4D00-896A-DD74FCA30566}"/>
    <dgm:cxn modelId="{5803F4B2-2816-430E-9978-91E9BDC41E85}" type="presOf" srcId="{441F783F-B4A0-4E14-AAF6-489A80E9B135}" destId="{3368FA2E-BA69-440F-8B7C-53B2B8365426}" srcOrd="0" destOrd="0" presId="urn:microsoft.com/office/officeart/2005/8/layout/vList5"/>
    <dgm:cxn modelId="{22D6C8D7-C356-4E08-BAB7-0C9B27F1545B}" type="presOf" srcId="{68ABD958-83CE-41D9-A4C1-FF255853AB90}" destId="{59F06669-3279-421A-BCBB-3076905E0222}" srcOrd="0" destOrd="0" presId="urn:microsoft.com/office/officeart/2005/8/layout/vList5"/>
    <dgm:cxn modelId="{9FDE2BF8-0D2E-4717-A8AA-07B6692524B3}" srcId="{72C03597-3A9A-4560-912A-EE551F6D1394}" destId="{2D046F6E-30EA-436C-A3DA-00B90788C118}" srcOrd="3" destOrd="0" parTransId="{CE37E694-BB1F-4783-BA1A-4C3E265E2548}" sibTransId="{175D6FB7-0D40-4D21-9165-3FECB56B78F0}"/>
    <dgm:cxn modelId="{F56E704F-77E8-4BB8-ADFC-E345EEC39C93}" type="presParOf" srcId="{ACB6E817-045F-4F37-B299-61354755B554}" destId="{5767986E-6AB2-4370-85EA-8325D965ADAE}" srcOrd="0" destOrd="0" presId="urn:microsoft.com/office/officeart/2005/8/layout/vList5"/>
    <dgm:cxn modelId="{183A3AE4-057F-4701-BC55-257D5DEB6771}" type="presParOf" srcId="{5767986E-6AB2-4370-85EA-8325D965ADAE}" destId="{59F06669-3279-421A-BCBB-3076905E0222}" srcOrd="0" destOrd="0" presId="urn:microsoft.com/office/officeart/2005/8/layout/vList5"/>
    <dgm:cxn modelId="{3357F0EE-5638-48B7-984F-A61CB4D6DBBC}" type="presParOf" srcId="{ACB6E817-045F-4F37-B299-61354755B554}" destId="{A5E3440B-F33D-4898-B3FD-0466404CBBBD}" srcOrd="1" destOrd="0" presId="urn:microsoft.com/office/officeart/2005/8/layout/vList5"/>
    <dgm:cxn modelId="{1095201A-FF3D-4125-B069-813FBAA89837}" type="presParOf" srcId="{ACB6E817-045F-4F37-B299-61354755B554}" destId="{5677E261-86FB-46D1-97D1-49A657167C19}" srcOrd="2" destOrd="0" presId="urn:microsoft.com/office/officeart/2005/8/layout/vList5"/>
    <dgm:cxn modelId="{1E96761B-6C80-40DE-8630-D5981AB68A76}" type="presParOf" srcId="{5677E261-86FB-46D1-97D1-49A657167C19}" destId="{3368FA2E-BA69-440F-8B7C-53B2B8365426}" srcOrd="0" destOrd="0" presId="urn:microsoft.com/office/officeart/2005/8/layout/vList5"/>
    <dgm:cxn modelId="{1A37C6E6-7A7F-4303-A0D3-7A8275C0A3F7}" type="presParOf" srcId="{ACB6E817-045F-4F37-B299-61354755B554}" destId="{4DEF9A53-D9B0-4D75-ACCA-CC2164F02FEF}" srcOrd="3" destOrd="0" presId="urn:microsoft.com/office/officeart/2005/8/layout/vList5"/>
    <dgm:cxn modelId="{43C27715-7569-4AFD-BF45-B32A98945730}" type="presParOf" srcId="{ACB6E817-045F-4F37-B299-61354755B554}" destId="{FB31EA7E-7085-4E19-BA27-B664B23C528E}" srcOrd="4" destOrd="0" presId="urn:microsoft.com/office/officeart/2005/8/layout/vList5"/>
    <dgm:cxn modelId="{D21C61CD-7B8A-4761-8E02-C0064C6AA41F}" type="presParOf" srcId="{FB31EA7E-7085-4E19-BA27-B664B23C528E}" destId="{6C8A0019-D682-4574-9192-C92889EED51C}" srcOrd="0" destOrd="0" presId="urn:microsoft.com/office/officeart/2005/8/layout/vList5"/>
    <dgm:cxn modelId="{8630558D-2C05-4940-B95E-2EC167A67FB8}" type="presParOf" srcId="{ACB6E817-045F-4F37-B299-61354755B554}" destId="{1A3EA4FE-C50F-469A-BBEF-88377129EE18}" srcOrd="5" destOrd="0" presId="urn:microsoft.com/office/officeart/2005/8/layout/vList5"/>
    <dgm:cxn modelId="{D2561FF7-E97B-492E-9600-FFC7C6D95A0E}" type="presParOf" srcId="{ACB6E817-045F-4F37-B299-61354755B554}" destId="{8366D136-2A72-47B3-9565-B3302CB88CB8}" srcOrd="6" destOrd="0" presId="urn:microsoft.com/office/officeart/2005/8/layout/vList5"/>
    <dgm:cxn modelId="{A6667D6D-6705-4050-990B-1522277C4B73}" type="presParOf" srcId="{8366D136-2A72-47B3-9565-B3302CB88CB8}" destId="{6C01CDD7-1B4D-4EAF-BDBA-448CC59D96A0}" srcOrd="0" destOrd="0" presId="urn:microsoft.com/office/officeart/2005/8/layout/vList5"/>
    <dgm:cxn modelId="{9AE52C0D-31EE-430B-A5E5-4B2456CB7A8A}" type="presParOf" srcId="{ACB6E817-045F-4F37-B299-61354755B554}" destId="{B2FA8DEB-49E4-4B7B-9E0D-27F53E4D6A4D}" srcOrd="7" destOrd="0" presId="urn:microsoft.com/office/officeart/2005/8/layout/vList5"/>
    <dgm:cxn modelId="{72825620-D0EC-4FC7-BE4D-EF7A12A762A1}" type="presParOf" srcId="{ACB6E817-045F-4F37-B299-61354755B554}" destId="{84C36AF5-F685-47A7-A6DD-6146AB6A6837}" srcOrd="8" destOrd="0" presId="urn:microsoft.com/office/officeart/2005/8/layout/vList5"/>
    <dgm:cxn modelId="{59675668-0362-4CC0-8509-EB289BA34923}" type="presParOf" srcId="{84C36AF5-F685-47A7-A6DD-6146AB6A6837}" destId="{BE8D8B32-1459-4C0E-BE4B-746A8BE4A0D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02C45-1563-49DB-942A-644BD3CE324A}">
      <dsp:nvSpPr>
        <dsp:cNvPr id="0" name=""/>
        <dsp:cNvSpPr/>
      </dsp:nvSpPr>
      <dsp:spPr>
        <a:xfrm>
          <a:off x="1529477" y="965287"/>
          <a:ext cx="319695" cy="91440"/>
        </a:xfrm>
        <a:custGeom>
          <a:avLst/>
          <a:gdLst/>
          <a:ahLst/>
          <a:cxnLst/>
          <a:rect l="0" t="0" r="0" b="0"/>
          <a:pathLst>
            <a:path>
              <a:moveTo>
                <a:pt x="0" y="45720"/>
              </a:moveTo>
              <a:lnTo>
                <a:pt x="31969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80567" y="1009256"/>
        <a:ext cx="17514" cy="3502"/>
      </dsp:txXfrm>
    </dsp:sp>
    <dsp:sp modelId="{7693349C-3830-4F45-954C-52F5343DD25F}">
      <dsp:nvSpPr>
        <dsp:cNvPr id="0" name=""/>
        <dsp:cNvSpPr/>
      </dsp:nvSpPr>
      <dsp:spPr>
        <a:xfrm>
          <a:off x="8254" y="554100"/>
          <a:ext cx="1523023" cy="9138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ABSTRACT</a:t>
          </a:r>
        </a:p>
      </dsp:txBody>
      <dsp:txXfrm>
        <a:off x="8254" y="554100"/>
        <a:ext cx="1523023" cy="913813"/>
      </dsp:txXfrm>
    </dsp:sp>
    <dsp:sp modelId="{DEFDD171-DC2C-4D3D-9781-B56A48342D70}">
      <dsp:nvSpPr>
        <dsp:cNvPr id="0" name=""/>
        <dsp:cNvSpPr/>
      </dsp:nvSpPr>
      <dsp:spPr>
        <a:xfrm>
          <a:off x="3402796" y="965287"/>
          <a:ext cx="319695" cy="91440"/>
        </a:xfrm>
        <a:custGeom>
          <a:avLst/>
          <a:gdLst/>
          <a:ahLst/>
          <a:cxnLst/>
          <a:rect l="0" t="0" r="0" b="0"/>
          <a:pathLst>
            <a:path>
              <a:moveTo>
                <a:pt x="0" y="45720"/>
              </a:moveTo>
              <a:lnTo>
                <a:pt x="319695"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3886" y="1009256"/>
        <a:ext cx="17514" cy="3502"/>
      </dsp:txXfrm>
    </dsp:sp>
    <dsp:sp modelId="{02820DB6-0147-43DC-8875-16096FBDB73E}">
      <dsp:nvSpPr>
        <dsp:cNvPr id="0" name=""/>
        <dsp:cNvSpPr/>
      </dsp:nvSpPr>
      <dsp:spPr>
        <a:xfrm>
          <a:off x="1881572" y="554100"/>
          <a:ext cx="1523023" cy="91381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INTRODUCTION</a:t>
          </a:r>
        </a:p>
      </dsp:txBody>
      <dsp:txXfrm>
        <a:off x="1881572" y="554100"/>
        <a:ext cx="1523023" cy="913813"/>
      </dsp:txXfrm>
    </dsp:sp>
    <dsp:sp modelId="{EF7B1E9B-A48C-411A-BB5C-9A1E67DDF7A7}">
      <dsp:nvSpPr>
        <dsp:cNvPr id="0" name=""/>
        <dsp:cNvSpPr/>
      </dsp:nvSpPr>
      <dsp:spPr>
        <a:xfrm>
          <a:off x="5276114" y="965287"/>
          <a:ext cx="319695" cy="91440"/>
        </a:xfrm>
        <a:custGeom>
          <a:avLst/>
          <a:gdLst/>
          <a:ahLst/>
          <a:cxnLst/>
          <a:rect l="0" t="0" r="0" b="0"/>
          <a:pathLst>
            <a:path>
              <a:moveTo>
                <a:pt x="0" y="45720"/>
              </a:moveTo>
              <a:lnTo>
                <a:pt x="319695"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7205" y="1009256"/>
        <a:ext cx="17514" cy="3502"/>
      </dsp:txXfrm>
    </dsp:sp>
    <dsp:sp modelId="{FADBF2BC-8A02-41B4-8387-339E1920CDC8}">
      <dsp:nvSpPr>
        <dsp:cNvPr id="0" name=""/>
        <dsp:cNvSpPr/>
      </dsp:nvSpPr>
      <dsp:spPr>
        <a:xfrm>
          <a:off x="3754891" y="554100"/>
          <a:ext cx="1523023" cy="91381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PROPOSED SYSTEM</a:t>
          </a:r>
        </a:p>
      </dsp:txBody>
      <dsp:txXfrm>
        <a:off x="3754891" y="554100"/>
        <a:ext cx="1523023" cy="913813"/>
      </dsp:txXfrm>
    </dsp:sp>
    <dsp:sp modelId="{A2B4B38A-0C64-4169-84FE-428C8E51073D}">
      <dsp:nvSpPr>
        <dsp:cNvPr id="0" name=""/>
        <dsp:cNvSpPr/>
      </dsp:nvSpPr>
      <dsp:spPr>
        <a:xfrm>
          <a:off x="7149433" y="965287"/>
          <a:ext cx="319695" cy="91440"/>
        </a:xfrm>
        <a:custGeom>
          <a:avLst/>
          <a:gdLst/>
          <a:ahLst/>
          <a:cxnLst/>
          <a:rect l="0" t="0" r="0" b="0"/>
          <a:pathLst>
            <a:path>
              <a:moveTo>
                <a:pt x="0" y="45720"/>
              </a:moveTo>
              <a:lnTo>
                <a:pt x="319695"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0523" y="1009256"/>
        <a:ext cx="17514" cy="3502"/>
      </dsp:txXfrm>
    </dsp:sp>
    <dsp:sp modelId="{8694A512-8509-4325-AC77-EA3DAAFA873C}">
      <dsp:nvSpPr>
        <dsp:cNvPr id="0" name=""/>
        <dsp:cNvSpPr/>
      </dsp:nvSpPr>
      <dsp:spPr>
        <a:xfrm>
          <a:off x="5628210" y="554100"/>
          <a:ext cx="1523023" cy="91381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LSTM : AN OVERVIEW</a:t>
          </a:r>
        </a:p>
      </dsp:txBody>
      <dsp:txXfrm>
        <a:off x="5628210" y="554100"/>
        <a:ext cx="1523023" cy="913813"/>
      </dsp:txXfrm>
    </dsp:sp>
    <dsp:sp modelId="{AF202F53-3463-4F15-9CD6-43D0FC940CD8}">
      <dsp:nvSpPr>
        <dsp:cNvPr id="0" name=""/>
        <dsp:cNvSpPr/>
      </dsp:nvSpPr>
      <dsp:spPr>
        <a:xfrm>
          <a:off x="9022752" y="965287"/>
          <a:ext cx="319695" cy="91440"/>
        </a:xfrm>
        <a:custGeom>
          <a:avLst/>
          <a:gdLst/>
          <a:ahLst/>
          <a:cxnLst/>
          <a:rect l="0" t="0" r="0" b="0"/>
          <a:pathLst>
            <a:path>
              <a:moveTo>
                <a:pt x="0" y="45720"/>
              </a:moveTo>
              <a:lnTo>
                <a:pt x="319695"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173842" y="1009256"/>
        <a:ext cx="17514" cy="3502"/>
      </dsp:txXfrm>
    </dsp:sp>
    <dsp:sp modelId="{4ADBBB4E-054A-4885-A43C-090256D8BE75}">
      <dsp:nvSpPr>
        <dsp:cNvPr id="0" name=""/>
        <dsp:cNvSpPr/>
      </dsp:nvSpPr>
      <dsp:spPr>
        <a:xfrm>
          <a:off x="7501528" y="554100"/>
          <a:ext cx="1523023" cy="91381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ARCHITECTURE SYSTEM DESIGN</a:t>
          </a:r>
        </a:p>
      </dsp:txBody>
      <dsp:txXfrm>
        <a:off x="7501528" y="554100"/>
        <a:ext cx="1523023" cy="913813"/>
      </dsp:txXfrm>
    </dsp:sp>
    <dsp:sp modelId="{18EB5978-9888-4DB4-BB82-752B1BDDA114}">
      <dsp:nvSpPr>
        <dsp:cNvPr id="0" name=""/>
        <dsp:cNvSpPr/>
      </dsp:nvSpPr>
      <dsp:spPr>
        <a:xfrm>
          <a:off x="769765" y="1466114"/>
          <a:ext cx="9366593" cy="319695"/>
        </a:xfrm>
        <a:custGeom>
          <a:avLst/>
          <a:gdLst/>
          <a:ahLst/>
          <a:cxnLst/>
          <a:rect l="0" t="0" r="0" b="0"/>
          <a:pathLst>
            <a:path>
              <a:moveTo>
                <a:pt x="9366593" y="0"/>
              </a:moveTo>
              <a:lnTo>
                <a:pt x="9366593" y="176947"/>
              </a:lnTo>
              <a:lnTo>
                <a:pt x="0" y="176947"/>
              </a:lnTo>
              <a:lnTo>
                <a:pt x="0" y="319695"/>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8733" y="1624211"/>
        <a:ext cx="468657" cy="3502"/>
      </dsp:txXfrm>
    </dsp:sp>
    <dsp:sp modelId="{1E59DA76-40CC-4372-BE9C-2F0ECB01ED69}">
      <dsp:nvSpPr>
        <dsp:cNvPr id="0" name=""/>
        <dsp:cNvSpPr/>
      </dsp:nvSpPr>
      <dsp:spPr>
        <a:xfrm>
          <a:off x="9374847" y="554100"/>
          <a:ext cx="1523023" cy="9138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ARCHITECTURE DATA FLOW DIAGRAM</a:t>
          </a:r>
        </a:p>
      </dsp:txBody>
      <dsp:txXfrm>
        <a:off x="9374847" y="554100"/>
        <a:ext cx="1523023" cy="913813"/>
      </dsp:txXfrm>
    </dsp:sp>
    <dsp:sp modelId="{9B50E4F7-CD50-427D-A3CC-1D1142FCBC4C}">
      <dsp:nvSpPr>
        <dsp:cNvPr id="0" name=""/>
        <dsp:cNvSpPr/>
      </dsp:nvSpPr>
      <dsp:spPr>
        <a:xfrm>
          <a:off x="1529477" y="2229397"/>
          <a:ext cx="319695" cy="91440"/>
        </a:xfrm>
        <a:custGeom>
          <a:avLst/>
          <a:gdLst/>
          <a:ahLst/>
          <a:cxnLst/>
          <a:rect l="0" t="0" r="0" b="0"/>
          <a:pathLst>
            <a:path>
              <a:moveTo>
                <a:pt x="0" y="45720"/>
              </a:moveTo>
              <a:lnTo>
                <a:pt x="319695"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80567" y="2273365"/>
        <a:ext cx="17514" cy="3502"/>
      </dsp:txXfrm>
    </dsp:sp>
    <dsp:sp modelId="{44570DB3-2537-4E6F-A1F4-5A41D2422FA6}">
      <dsp:nvSpPr>
        <dsp:cNvPr id="0" name=""/>
        <dsp:cNvSpPr/>
      </dsp:nvSpPr>
      <dsp:spPr>
        <a:xfrm>
          <a:off x="8254" y="1818210"/>
          <a:ext cx="1523023" cy="91381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STOCK PREDICTION ALGORITHMS</a:t>
          </a:r>
        </a:p>
      </dsp:txBody>
      <dsp:txXfrm>
        <a:off x="8254" y="1818210"/>
        <a:ext cx="1523023" cy="913813"/>
      </dsp:txXfrm>
    </dsp:sp>
    <dsp:sp modelId="{414DC4A5-0B3B-4D1D-9CB2-F8463EFD0696}">
      <dsp:nvSpPr>
        <dsp:cNvPr id="0" name=""/>
        <dsp:cNvSpPr/>
      </dsp:nvSpPr>
      <dsp:spPr>
        <a:xfrm>
          <a:off x="3402796" y="2229397"/>
          <a:ext cx="319695" cy="91440"/>
        </a:xfrm>
        <a:custGeom>
          <a:avLst/>
          <a:gdLst/>
          <a:ahLst/>
          <a:cxnLst/>
          <a:rect l="0" t="0" r="0" b="0"/>
          <a:pathLst>
            <a:path>
              <a:moveTo>
                <a:pt x="0" y="45720"/>
              </a:moveTo>
              <a:lnTo>
                <a:pt x="319695"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3886" y="2273365"/>
        <a:ext cx="17514" cy="3502"/>
      </dsp:txXfrm>
    </dsp:sp>
    <dsp:sp modelId="{AE738B0E-57F5-4A7F-AA20-09A00ED0C149}">
      <dsp:nvSpPr>
        <dsp:cNvPr id="0" name=""/>
        <dsp:cNvSpPr/>
      </dsp:nvSpPr>
      <dsp:spPr>
        <a:xfrm>
          <a:off x="1881572" y="1818210"/>
          <a:ext cx="1523023" cy="91381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TERMINOLOGIES USED</a:t>
          </a:r>
        </a:p>
      </dsp:txBody>
      <dsp:txXfrm>
        <a:off x="1881572" y="1818210"/>
        <a:ext cx="1523023" cy="913813"/>
      </dsp:txXfrm>
    </dsp:sp>
    <dsp:sp modelId="{5955A3BA-FF12-4EEC-BD95-686A5D31BE5F}">
      <dsp:nvSpPr>
        <dsp:cNvPr id="0" name=""/>
        <dsp:cNvSpPr/>
      </dsp:nvSpPr>
      <dsp:spPr>
        <a:xfrm>
          <a:off x="5276114" y="2229397"/>
          <a:ext cx="319695" cy="91440"/>
        </a:xfrm>
        <a:custGeom>
          <a:avLst/>
          <a:gdLst/>
          <a:ahLst/>
          <a:cxnLst/>
          <a:rect l="0" t="0" r="0" b="0"/>
          <a:pathLst>
            <a:path>
              <a:moveTo>
                <a:pt x="0" y="45720"/>
              </a:moveTo>
              <a:lnTo>
                <a:pt x="319695"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7205" y="2273365"/>
        <a:ext cx="17514" cy="3502"/>
      </dsp:txXfrm>
    </dsp:sp>
    <dsp:sp modelId="{F1C43B97-E90F-432B-85F9-3BAA0D192B75}">
      <dsp:nvSpPr>
        <dsp:cNvPr id="0" name=""/>
        <dsp:cNvSpPr/>
      </dsp:nvSpPr>
      <dsp:spPr>
        <a:xfrm>
          <a:off x="3754891" y="1818210"/>
          <a:ext cx="1523023" cy="91381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IMPLEMENTATION ALGORITHM</a:t>
          </a:r>
        </a:p>
      </dsp:txBody>
      <dsp:txXfrm>
        <a:off x="3754891" y="1818210"/>
        <a:ext cx="1523023" cy="913813"/>
      </dsp:txXfrm>
    </dsp:sp>
    <dsp:sp modelId="{4AFA43A7-13F1-4CDA-89BF-BDD602AA3F45}">
      <dsp:nvSpPr>
        <dsp:cNvPr id="0" name=""/>
        <dsp:cNvSpPr/>
      </dsp:nvSpPr>
      <dsp:spPr>
        <a:xfrm>
          <a:off x="7149433" y="2229397"/>
          <a:ext cx="319695" cy="91440"/>
        </a:xfrm>
        <a:custGeom>
          <a:avLst/>
          <a:gdLst/>
          <a:ahLst/>
          <a:cxnLst/>
          <a:rect l="0" t="0" r="0" b="0"/>
          <a:pathLst>
            <a:path>
              <a:moveTo>
                <a:pt x="0" y="45720"/>
              </a:moveTo>
              <a:lnTo>
                <a:pt x="319695"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0523" y="2273365"/>
        <a:ext cx="17514" cy="3502"/>
      </dsp:txXfrm>
    </dsp:sp>
    <dsp:sp modelId="{E42B60E0-BE3A-48F6-A677-E6952EEB1778}">
      <dsp:nvSpPr>
        <dsp:cNvPr id="0" name=""/>
        <dsp:cNvSpPr/>
      </dsp:nvSpPr>
      <dsp:spPr>
        <a:xfrm>
          <a:off x="5628210" y="1818210"/>
          <a:ext cx="1523023" cy="91381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RESULTS &amp; DISCUSSIONS</a:t>
          </a:r>
        </a:p>
      </dsp:txBody>
      <dsp:txXfrm>
        <a:off x="5628210" y="1818210"/>
        <a:ext cx="1523023" cy="913813"/>
      </dsp:txXfrm>
    </dsp:sp>
    <dsp:sp modelId="{137897FC-C9E7-470D-A96E-18FBB756FF95}">
      <dsp:nvSpPr>
        <dsp:cNvPr id="0" name=""/>
        <dsp:cNvSpPr/>
      </dsp:nvSpPr>
      <dsp:spPr>
        <a:xfrm>
          <a:off x="7501528" y="1818210"/>
          <a:ext cx="1523023" cy="91381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29" tIns="78337" rIns="74629" bIns="78337" numCol="1" spcCol="1270" anchor="ctr" anchorCtr="0">
          <a:noAutofit/>
        </a:bodyPr>
        <a:lstStyle/>
        <a:p>
          <a:pPr marL="0" lvl="0" indent="0" algn="ctr" defTabSz="577850">
            <a:lnSpc>
              <a:spcPct val="90000"/>
            </a:lnSpc>
            <a:spcBef>
              <a:spcPct val="0"/>
            </a:spcBef>
            <a:spcAft>
              <a:spcPct val="35000"/>
            </a:spcAft>
            <a:buNone/>
          </a:pPr>
          <a:r>
            <a:rPr lang="en-US" sz="1300" kern="1200">
              <a:latin typeface="Bahnschrift SemiBold"/>
            </a:rPr>
            <a:t>CONCLUSION</a:t>
          </a:r>
        </a:p>
      </dsp:txBody>
      <dsp:txXfrm>
        <a:off x="7501528" y="1818210"/>
        <a:ext cx="1523023" cy="913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DF0F1-B8E1-4461-885D-CCD237AFD21E}">
      <dsp:nvSpPr>
        <dsp:cNvPr id="0" name=""/>
        <dsp:cNvSpPr/>
      </dsp:nvSpPr>
      <dsp:spPr>
        <a:xfrm>
          <a:off x="0" y="45615"/>
          <a:ext cx="6628804" cy="65637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propose an online learning algorithm for analysing and predicting </a:t>
          </a:r>
        </a:p>
      </dsp:txBody>
      <dsp:txXfrm>
        <a:off x="32041" y="77656"/>
        <a:ext cx="6564722" cy="592288"/>
      </dsp:txXfrm>
    </dsp:sp>
    <dsp:sp modelId="{A92C8242-53CF-4992-BA65-B9CAFEE6505D}">
      <dsp:nvSpPr>
        <dsp:cNvPr id="0" name=""/>
        <dsp:cNvSpPr/>
      </dsp:nvSpPr>
      <dsp:spPr>
        <a:xfrm>
          <a:off x="0" y="750945"/>
          <a:ext cx="6628804" cy="65637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What was the change in price of the stock overtime?</a:t>
          </a:r>
        </a:p>
      </dsp:txBody>
      <dsp:txXfrm>
        <a:off x="32041" y="782986"/>
        <a:ext cx="6564722" cy="592288"/>
      </dsp:txXfrm>
    </dsp:sp>
    <dsp:sp modelId="{CC9B92B9-72B9-4D70-A45A-5BD07D501014}">
      <dsp:nvSpPr>
        <dsp:cNvPr id="0" name=""/>
        <dsp:cNvSpPr/>
      </dsp:nvSpPr>
      <dsp:spPr>
        <a:xfrm>
          <a:off x="0" y="1456275"/>
          <a:ext cx="6628804" cy="65637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What was the daily return of the stock on average?</a:t>
          </a:r>
        </a:p>
      </dsp:txBody>
      <dsp:txXfrm>
        <a:off x="32041" y="1488316"/>
        <a:ext cx="6564722" cy="592288"/>
      </dsp:txXfrm>
    </dsp:sp>
    <dsp:sp modelId="{CBD8DFEA-BF59-41D1-A4B5-6B56F3B19231}">
      <dsp:nvSpPr>
        <dsp:cNvPr id="0" name=""/>
        <dsp:cNvSpPr/>
      </dsp:nvSpPr>
      <dsp:spPr>
        <a:xfrm>
          <a:off x="0" y="2161605"/>
          <a:ext cx="6628804" cy="65637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What was the moving average of the various stocks?</a:t>
          </a:r>
        </a:p>
      </dsp:txBody>
      <dsp:txXfrm>
        <a:off x="32041" y="2193646"/>
        <a:ext cx="6564722" cy="592288"/>
      </dsp:txXfrm>
    </dsp:sp>
    <dsp:sp modelId="{16BE5E8C-4400-4F58-8BE5-CED14DA6CFE6}">
      <dsp:nvSpPr>
        <dsp:cNvPr id="0" name=""/>
        <dsp:cNvSpPr/>
      </dsp:nvSpPr>
      <dsp:spPr>
        <a:xfrm>
          <a:off x="0" y="2866935"/>
          <a:ext cx="6628804" cy="65637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What was the correlation between different stocks?</a:t>
          </a:r>
        </a:p>
      </dsp:txBody>
      <dsp:txXfrm>
        <a:off x="32041" y="2898976"/>
        <a:ext cx="6564722" cy="592288"/>
      </dsp:txXfrm>
    </dsp:sp>
    <dsp:sp modelId="{6A59C121-03A2-43E0-B3C7-37AD1A877F7F}">
      <dsp:nvSpPr>
        <dsp:cNvPr id="0" name=""/>
        <dsp:cNvSpPr/>
      </dsp:nvSpPr>
      <dsp:spPr>
        <a:xfrm>
          <a:off x="0" y="3572265"/>
          <a:ext cx="6628804" cy="65637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How much value do we put at risk by investing in a particular stock?</a:t>
          </a:r>
        </a:p>
      </dsp:txBody>
      <dsp:txXfrm>
        <a:off x="32041" y="3604306"/>
        <a:ext cx="6564722" cy="592288"/>
      </dsp:txXfrm>
    </dsp:sp>
    <dsp:sp modelId="{B13B0714-04B9-4C1C-802E-CB89ED103C27}">
      <dsp:nvSpPr>
        <dsp:cNvPr id="0" name=""/>
        <dsp:cNvSpPr/>
      </dsp:nvSpPr>
      <dsp:spPr>
        <a:xfrm>
          <a:off x="0" y="4277595"/>
          <a:ext cx="6628804" cy="65637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How can we attempt to predict future stock behaviour? (Predicting the closing price stock price of APPLE Inc. using LSTM)</a:t>
          </a:r>
        </a:p>
      </dsp:txBody>
      <dsp:txXfrm>
        <a:off x="32041" y="4309636"/>
        <a:ext cx="6564722" cy="5922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06669-3279-421A-BCBB-3076905E0222}">
      <dsp:nvSpPr>
        <dsp:cNvPr id="0" name=""/>
        <dsp:cNvSpPr/>
      </dsp:nvSpPr>
      <dsp:spPr>
        <a:xfrm>
          <a:off x="2369733" y="2482"/>
          <a:ext cx="2665949" cy="108553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1. Date: of the observation</a:t>
          </a:r>
          <a:endParaRPr lang="en-US" sz="1700" kern="1200"/>
        </a:p>
      </dsp:txBody>
      <dsp:txXfrm>
        <a:off x="2422724" y="55473"/>
        <a:ext cx="2559967" cy="979548"/>
      </dsp:txXfrm>
    </dsp:sp>
    <dsp:sp modelId="{3368FA2E-BA69-440F-8B7C-53B2B8365426}">
      <dsp:nvSpPr>
        <dsp:cNvPr id="0" name=""/>
        <dsp:cNvSpPr/>
      </dsp:nvSpPr>
      <dsp:spPr>
        <a:xfrm>
          <a:off x="2369733" y="1142289"/>
          <a:ext cx="2665949" cy="1085530"/>
        </a:xfrm>
        <a:prstGeom prst="roundRect">
          <a:avLst/>
        </a:prstGeom>
        <a:gradFill rotWithShape="0">
          <a:gsLst>
            <a:gs pos="0">
              <a:schemeClr val="accent5">
                <a:hueOff val="623814"/>
                <a:satOff val="-12622"/>
                <a:lumOff val="392"/>
                <a:alphaOff val="0"/>
                <a:tint val="96000"/>
                <a:lumMod val="100000"/>
              </a:schemeClr>
            </a:gs>
            <a:gs pos="78000">
              <a:schemeClr val="accent5">
                <a:hueOff val="623814"/>
                <a:satOff val="-12622"/>
                <a:lumOff val="39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2. Opening price: of the stock</a:t>
          </a:r>
          <a:endParaRPr lang="en-US" sz="1700" kern="1200"/>
        </a:p>
      </dsp:txBody>
      <dsp:txXfrm>
        <a:off x="2422724" y="1195280"/>
        <a:ext cx="2559967" cy="979548"/>
      </dsp:txXfrm>
    </dsp:sp>
    <dsp:sp modelId="{6C8A0019-D682-4574-9192-C92889EED51C}">
      <dsp:nvSpPr>
        <dsp:cNvPr id="0" name=""/>
        <dsp:cNvSpPr/>
      </dsp:nvSpPr>
      <dsp:spPr>
        <a:xfrm>
          <a:off x="2369733" y="2282095"/>
          <a:ext cx="2665949" cy="1085530"/>
        </a:xfrm>
        <a:prstGeom prst="roundRect">
          <a:avLst/>
        </a:prstGeom>
        <a:gradFill rotWithShape="0">
          <a:gsLst>
            <a:gs pos="0">
              <a:schemeClr val="accent5">
                <a:hueOff val="1247628"/>
                <a:satOff val="-25244"/>
                <a:lumOff val="784"/>
                <a:alphaOff val="0"/>
                <a:tint val="96000"/>
                <a:lumMod val="100000"/>
              </a:schemeClr>
            </a:gs>
            <a:gs pos="78000">
              <a:schemeClr val="accent5">
                <a:hueOff val="1247628"/>
                <a:satOff val="-25244"/>
                <a:lumOff val="7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3. High: highest intra-day price reached by the stock</a:t>
          </a:r>
          <a:endParaRPr lang="en-US" sz="1700" kern="1200"/>
        </a:p>
      </dsp:txBody>
      <dsp:txXfrm>
        <a:off x="2422724" y="2335086"/>
        <a:ext cx="2559967" cy="979548"/>
      </dsp:txXfrm>
    </dsp:sp>
    <dsp:sp modelId="{6C01CDD7-1B4D-4EAF-BDBA-448CC59D96A0}">
      <dsp:nvSpPr>
        <dsp:cNvPr id="0" name=""/>
        <dsp:cNvSpPr/>
      </dsp:nvSpPr>
      <dsp:spPr>
        <a:xfrm>
          <a:off x="2369733" y="3421902"/>
          <a:ext cx="2665949" cy="1085530"/>
        </a:xfrm>
        <a:prstGeom prst="roundRect">
          <a:avLst/>
        </a:prstGeom>
        <a:gradFill rotWithShape="0">
          <a:gsLst>
            <a:gs pos="0">
              <a:schemeClr val="accent5">
                <a:hueOff val="1871442"/>
                <a:satOff val="-37867"/>
                <a:lumOff val="1177"/>
                <a:alphaOff val="0"/>
                <a:tint val="96000"/>
                <a:lumMod val="100000"/>
              </a:schemeClr>
            </a:gs>
            <a:gs pos="78000">
              <a:schemeClr val="accent5">
                <a:hueOff val="1871442"/>
                <a:satOff val="-37867"/>
                <a:lumOff val="11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4. Low: lowest intra-day price reached by the stock</a:t>
          </a:r>
          <a:endParaRPr lang="en-US" sz="1700" kern="1200"/>
        </a:p>
      </dsp:txBody>
      <dsp:txXfrm>
        <a:off x="2422724" y="3474893"/>
        <a:ext cx="2559967" cy="979548"/>
      </dsp:txXfrm>
    </dsp:sp>
    <dsp:sp modelId="{BE8D8B32-1459-4C0E-BE4B-746A8BE4A0D1}">
      <dsp:nvSpPr>
        <dsp:cNvPr id="0" name=""/>
        <dsp:cNvSpPr/>
      </dsp:nvSpPr>
      <dsp:spPr>
        <a:xfrm>
          <a:off x="2369733" y="4561709"/>
          <a:ext cx="2665949" cy="1085530"/>
        </a:xfrm>
        <a:prstGeom prst="roundRect">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5. Volume: number of shares or contracts bought and sold in the market during the day.</a:t>
          </a:r>
          <a:endParaRPr lang="en-US" sz="1700" kern="1200"/>
        </a:p>
      </dsp:txBody>
      <dsp:txXfrm>
        <a:off x="2422724" y="4614700"/>
        <a:ext cx="2559967" cy="97954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612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738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609106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6123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2168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43616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592462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800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450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6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74025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703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504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7273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74969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075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7509479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47" descr="Open doors">
            <a:extLst>
              <a:ext uri="{FF2B5EF4-FFF2-40B4-BE49-F238E27FC236}">
                <a16:creationId xmlns:a16="http://schemas.microsoft.com/office/drawing/2014/main" id="{13941B1C-2537-36E2-7A05-C6F338B9816E}"/>
              </a:ext>
            </a:extLst>
          </p:cNvPr>
          <p:cNvPicPr>
            <a:picLocks noChangeAspect="1"/>
          </p:cNvPicPr>
          <p:nvPr/>
        </p:nvPicPr>
        <p:blipFill rotWithShape="1">
          <a:blip r:embed="rId2"/>
          <a:srcRect l="30005" r="7" b="9098"/>
          <a:stretch/>
        </p:blipFill>
        <p:spPr>
          <a:xfrm>
            <a:off x="4113789" y="235479"/>
            <a:ext cx="7498445" cy="663448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Subtitle 2">
            <a:extLst>
              <a:ext uri="{FF2B5EF4-FFF2-40B4-BE49-F238E27FC236}">
                <a16:creationId xmlns:a16="http://schemas.microsoft.com/office/drawing/2014/main" id="{0074F1D8-22E9-4914-F454-ED36918D84E0}"/>
              </a:ext>
            </a:extLst>
          </p:cNvPr>
          <p:cNvSpPr>
            <a:spLocks noGrp="1"/>
          </p:cNvSpPr>
          <p:nvPr>
            <p:ph type="subTitle" idx="1"/>
          </p:nvPr>
        </p:nvSpPr>
        <p:spPr>
          <a:xfrm>
            <a:off x="3954277" y="235521"/>
            <a:ext cx="8087155" cy="6258372"/>
          </a:xfrm>
          <a:ln>
            <a:noFill/>
          </a:ln>
          <a:effectLst>
            <a:outerShdw blurRad="107950" dist="12700" dir="5400000" algn="ctr">
              <a:srgbClr val="000000"/>
            </a:outerShdw>
          </a:effectLst>
        </p:spPr>
        <p:txBody>
          <a:bodyPr>
            <a:normAutofit/>
          </a:bodyPr>
          <a:lstStyle/>
          <a:p>
            <a:pPr algn="l"/>
            <a:r>
              <a:rPr lang="en-US" sz="2800" b="1" dirty="0">
                <a:solidFill>
                  <a:schemeClr val="tx1"/>
                </a:solidFill>
              </a:rPr>
              <a:t>              </a:t>
            </a:r>
            <a:r>
              <a:rPr lang="en-US" sz="3200" b="1" dirty="0">
                <a:solidFill>
                  <a:schemeClr val="tx1"/>
                </a:solidFill>
              </a:rPr>
              <a:t>Skill Project on</a:t>
            </a:r>
            <a:endParaRPr lang="en-US" sz="2800" b="1" dirty="0">
              <a:solidFill>
                <a:schemeClr val="tx1"/>
              </a:solidFill>
            </a:endParaRPr>
          </a:p>
          <a:p>
            <a:pPr algn="l"/>
            <a:r>
              <a:rPr lang="en-US" sz="2800" b="1" dirty="0">
                <a:solidFill>
                  <a:schemeClr val="tx1"/>
                </a:solidFill>
              </a:rPr>
              <a:t>   </a:t>
            </a:r>
            <a:r>
              <a:rPr lang="en-US" sz="2800" b="1" dirty="0">
                <a:solidFill>
                  <a:srgbClr val="FF0000"/>
                </a:solidFill>
              </a:rPr>
              <a:t>“Stock Price Prediction Using </a:t>
            </a:r>
          </a:p>
          <a:p>
            <a:pPr algn="l"/>
            <a:r>
              <a:rPr lang="en-US" sz="2800" b="1" dirty="0">
                <a:solidFill>
                  <a:srgbClr val="FF0000"/>
                </a:solidFill>
              </a:rPr>
              <a:t>       Long Short Term Memory” </a:t>
            </a:r>
          </a:p>
          <a:p>
            <a:pPr algn="l"/>
            <a:endParaRPr lang="en-US" sz="2800" b="1" dirty="0">
              <a:solidFill>
                <a:srgbClr val="FF0000"/>
              </a:solidFill>
            </a:endParaRPr>
          </a:p>
          <a:p>
            <a:pPr algn="l"/>
            <a:endParaRPr lang="en-US" sz="2800" b="1" dirty="0">
              <a:solidFill>
                <a:srgbClr val="FF0000"/>
              </a:solidFill>
            </a:endParaRPr>
          </a:p>
          <a:p>
            <a:pPr algn="l"/>
            <a:r>
              <a:rPr lang="en-US" sz="2800" b="1" dirty="0">
                <a:solidFill>
                  <a:schemeClr val="tx1"/>
                </a:solidFill>
                <a:latin typeface="Bahnschrift SemiBold" panose="020B0502040204020203" pitchFamily="34" charset="0"/>
              </a:rPr>
              <a:t>Submitted To:-         </a:t>
            </a:r>
          </a:p>
          <a:p>
            <a:pPr algn="l"/>
            <a:r>
              <a:rPr lang="en-US" sz="2800" b="1" dirty="0">
                <a:solidFill>
                  <a:schemeClr val="tx1"/>
                </a:solidFill>
                <a:latin typeface="Bahnschrift SemiBold" panose="020B0502040204020203" pitchFamily="34" charset="0"/>
              </a:rPr>
              <a:t>Dr. Srinivas Sethi </a:t>
            </a:r>
            <a:r>
              <a:rPr lang="en-US" sz="2400" b="1" dirty="0">
                <a:solidFill>
                  <a:schemeClr val="tx1"/>
                </a:solidFill>
                <a:latin typeface="Bahnschrift SemiBold" panose="020B0502040204020203" pitchFamily="34" charset="0"/>
              </a:rPr>
              <a:t>          </a:t>
            </a:r>
          </a:p>
          <a:p>
            <a:pPr algn="l"/>
            <a:r>
              <a:rPr lang="en-US" sz="2800" b="1" dirty="0">
                <a:solidFill>
                  <a:schemeClr val="tx1"/>
                </a:solidFill>
                <a:latin typeface="Bahnschrift SemiBold" panose="020B0502040204020203" pitchFamily="34" charset="0"/>
              </a:rPr>
              <a:t>Professor  </a:t>
            </a:r>
            <a:r>
              <a:rPr lang="en-US" sz="2400" b="1" dirty="0">
                <a:solidFill>
                  <a:schemeClr val="tx1"/>
                </a:solidFill>
                <a:latin typeface="Bahnschrift SemiBold" panose="020B0502040204020203" pitchFamily="34" charset="0"/>
              </a:rPr>
              <a:t>                     </a:t>
            </a:r>
          </a:p>
          <a:p>
            <a:pPr algn="l"/>
            <a:r>
              <a:rPr lang="en-US" sz="2800" b="1" dirty="0">
                <a:solidFill>
                  <a:schemeClr val="tx1"/>
                </a:solidFill>
                <a:latin typeface="Bahnschrift SemiBold" panose="020B0502040204020203" pitchFamily="34" charset="0"/>
              </a:rPr>
              <a:t>IGIT, Sarang </a:t>
            </a:r>
            <a:r>
              <a:rPr lang="en-US" sz="2800" b="1" dirty="0">
                <a:solidFill>
                  <a:schemeClr val="accent1">
                    <a:lumMod val="60000"/>
                    <a:lumOff val="40000"/>
                  </a:schemeClr>
                </a:solidFill>
                <a:latin typeface="Bahnschrift SemiBold" panose="020B0502040204020203" pitchFamily="34" charset="0"/>
              </a:rPr>
              <a:t> </a:t>
            </a:r>
            <a:r>
              <a:rPr lang="en-US" sz="2800" b="1" dirty="0">
                <a:solidFill>
                  <a:schemeClr val="accent3">
                    <a:lumMod val="60000"/>
                    <a:lumOff val="40000"/>
                  </a:schemeClr>
                </a:solidFill>
                <a:latin typeface="Arial Narrow"/>
              </a:rPr>
              <a:t>            </a:t>
            </a:r>
            <a:r>
              <a:rPr lang="en-US" sz="2400" b="1" dirty="0">
                <a:solidFill>
                  <a:schemeClr val="tx1"/>
                </a:solidFill>
                <a:latin typeface="Arial Narrow"/>
              </a:rPr>
              <a:t>      </a:t>
            </a:r>
            <a:r>
              <a:rPr lang="en-US" sz="2800" b="1" dirty="0">
                <a:solidFill>
                  <a:schemeClr val="accent3">
                    <a:lumMod val="60000"/>
                    <a:lumOff val="40000"/>
                  </a:schemeClr>
                </a:solidFill>
                <a:latin typeface="Arial Narrow"/>
              </a:rPr>
              <a:t>  Kumari </a:t>
            </a:r>
            <a:r>
              <a:rPr lang="en-US" sz="2800" b="1" dirty="0" err="1">
                <a:solidFill>
                  <a:schemeClr val="accent3">
                    <a:lumMod val="60000"/>
                    <a:lumOff val="40000"/>
                  </a:schemeClr>
                </a:solidFill>
                <a:latin typeface="Arial Narrow"/>
              </a:rPr>
              <a:t>Nirupa</a:t>
            </a:r>
            <a:r>
              <a:rPr lang="en-US" sz="2800" b="1" dirty="0">
                <a:solidFill>
                  <a:schemeClr val="accent3">
                    <a:lumMod val="60000"/>
                    <a:lumOff val="40000"/>
                  </a:schemeClr>
                </a:solidFill>
                <a:latin typeface="Arial Narrow"/>
              </a:rPr>
              <a:t>        </a:t>
            </a:r>
            <a:endParaRPr lang="en-US" sz="1400" b="1" dirty="0">
              <a:solidFill>
                <a:schemeClr val="tx1"/>
              </a:solidFill>
              <a:latin typeface="Arial Narrow" panose="020B0606020202030204" pitchFamily="34" charset="0"/>
            </a:endParaRPr>
          </a:p>
        </p:txBody>
      </p:sp>
      <p:cxnSp>
        <p:nvCxnSpPr>
          <p:cNvPr id="71" name="Straight Connector 5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5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0363BE28-28DB-738F-26B6-C5F22717C257}"/>
              </a:ext>
            </a:extLst>
          </p:cNvPr>
          <p:cNvSpPr/>
          <p:nvPr/>
        </p:nvSpPr>
        <p:spPr>
          <a:xfrm>
            <a:off x="147629" y="165570"/>
            <a:ext cx="3766379" cy="4455447"/>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3600" b="1">
                <a:solidFill>
                  <a:schemeClr val="accent1">
                    <a:lumMod val="75000"/>
                  </a:schemeClr>
                </a:solidFill>
                <a:latin typeface="Arial"/>
                <a:cs typeface="Arial"/>
              </a:rPr>
              <a:t>INDIRA GANDHI INSTITUTE OF TECHNOLOGY , SARANG</a:t>
            </a:r>
          </a:p>
          <a:p>
            <a:pPr algn="ctr"/>
            <a:endParaRPr lang="en-US" sz="3600" b="1">
              <a:solidFill>
                <a:schemeClr val="accent2">
                  <a:lumMod val="40000"/>
                  <a:lumOff val="60000"/>
                </a:schemeClr>
              </a:solidFill>
              <a:latin typeface="Arial"/>
              <a:cs typeface="Arial"/>
            </a:endParaRPr>
          </a:p>
        </p:txBody>
      </p:sp>
      <p:pic>
        <p:nvPicPr>
          <p:cNvPr id="2" name="Picture 3" descr="Logo&#10;&#10;Description automatically generated">
            <a:extLst>
              <a:ext uri="{FF2B5EF4-FFF2-40B4-BE49-F238E27FC236}">
                <a16:creationId xmlns:a16="http://schemas.microsoft.com/office/drawing/2014/main" id="{2B102C25-8E4A-52ED-101E-31ADBC368418}"/>
              </a:ext>
            </a:extLst>
          </p:cNvPr>
          <p:cNvPicPr>
            <a:picLocks noChangeAspect="1"/>
          </p:cNvPicPr>
          <p:nvPr/>
        </p:nvPicPr>
        <p:blipFill>
          <a:blip r:embed="rId3"/>
          <a:stretch>
            <a:fillRect/>
          </a:stretch>
        </p:blipFill>
        <p:spPr>
          <a:xfrm>
            <a:off x="726054" y="3364707"/>
            <a:ext cx="2491177" cy="2153093"/>
          </a:xfrm>
          <a:prstGeom prst="rect">
            <a:avLst/>
          </a:prstGeom>
        </p:spPr>
      </p:pic>
      <p:sp>
        <p:nvSpPr>
          <p:cNvPr id="4" name="Rectangle: Rounded Corners 3">
            <a:extLst>
              <a:ext uri="{FF2B5EF4-FFF2-40B4-BE49-F238E27FC236}">
                <a16:creationId xmlns:a16="http://schemas.microsoft.com/office/drawing/2014/main" id="{3F50101E-736F-093B-83B9-635C007E360A}"/>
              </a:ext>
            </a:extLst>
          </p:cNvPr>
          <p:cNvSpPr/>
          <p:nvPr/>
        </p:nvSpPr>
        <p:spPr>
          <a:xfrm>
            <a:off x="7217092" y="2894774"/>
            <a:ext cx="4307840" cy="2763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000"/>
              </a:spcBef>
            </a:pPr>
            <a:endParaRPr lang="en-US" b="1" dirty="0">
              <a:solidFill>
                <a:schemeClr val="accent3">
                  <a:lumMod val="60000"/>
                  <a:lumOff val="40000"/>
                </a:schemeClr>
              </a:solidFill>
              <a:latin typeface="Arial Narrow"/>
              <a:ea typeface="+mn-lt"/>
              <a:cs typeface="+mn-lt"/>
            </a:endParaRPr>
          </a:p>
          <a:p>
            <a:pPr>
              <a:spcBef>
                <a:spcPts val="1000"/>
              </a:spcBef>
            </a:pPr>
            <a:endParaRPr lang="en-US" b="1" dirty="0">
              <a:solidFill>
                <a:schemeClr val="accent3">
                  <a:lumMod val="60000"/>
                  <a:lumOff val="40000"/>
                </a:schemeClr>
              </a:solidFill>
              <a:latin typeface="Arial Narrow"/>
            </a:endParaRPr>
          </a:p>
          <a:p>
            <a:pPr>
              <a:spcBef>
                <a:spcPts val="1000"/>
              </a:spcBef>
            </a:pPr>
            <a:endParaRPr lang="en-US" dirty="0">
              <a:solidFill>
                <a:schemeClr val="accent3">
                  <a:lumMod val="60000"/>
                  <a:lumOff val="40000"/>
                </a:schemeClr>
              </a:solidFill>
              <a:latin typeface="Trebuchet MS" panose="020B0603020202020204"/>
            </a:endParaRPr>
          </a:p>
          <a:p>
            <a:pPr>
              <a:spcBef>
                <a:spcPts val="1000"/>
              </a:spcBef>
            </a:pPr>
            <a:endParaRPr lang="en-US" b="1" dirty="0">
              <a:solidFill>
                <a:schemeClr val="accent3">
                  <a:lumMod val="60000"/>
                  <a:lumOff val="40000"/>
                </a:schemeClr>
              </a:solidFill>
              <a:latin typeface="Arial Narrow"/>
            </a:endParaRPr>
          </a:p>
          <a:p>
            <a:pPr>
              <a:spcBef>
                <a:spcPts val="1000"/>
              </a:spcBef>
            </a:pPr>
            <a:endParaRPr lang="en-US" dirty="0">
              <a:solidFill>
                <a:schemeClr val="accent3">
                  <a:lumMod val="60000"/>
                  <a:lumOff val="40000"/>
                </a:schemeClr>
              </a:solidFill>
              <a:latin typeface="Trebuchet MS" panose="020B0603020202020204"/>
            </a:endParaRPr>
          </a:p>
          <a:p>
            <a:pPr>
              <a:spcBef>
                <a:spcPts val="1000"/>
              </a:spcBef>
            </a:pPr>
            <a:r>
              <a:rPr lang="en-US" b="1" dirty="0">
                <a:solidFill>
                  <a:schemeClr val="tx1"/>
                </a:solidFill>
                <a:latin typeface="Arial Narrow"/>
              </a:rPr>
              <a:t>Submitted By:-</a:t>
            </a:r>
            <a:endParaRPr lang="en-US" b="1" dirty="0">
              <a:solidFill>
                <a:schemeClr val="tx1"/>
              </a:solidFill>
              <a:latin typeface="Trebuchet MS" panose="020B0603020202020204"/>
            </a:endParaRPr>
          </a:p>
          <a:p>
            <a:pPr>
              <a:spcBef>
                <a:spcPts val="1000"/>
              </a:spcBef>
            </a:pPr>
            <a:r>
              <a:rPr lang="en-US" b="1" dirty="0">
                <a:solidFill>
                  <a:schemeClr val="tx1"/>
                </a:solidFill>
                <a:latin typeface="Arial Narrow"/>
              </a:rPr>
              <a:t>             </a:t>
            </a:r>
            <a:r>
              <a:rPr lang="en-US" b="1" dirty="0" err="1">
                <a:solidFill>
                  <a:schemeClr val="tx1"/>
                </a:solidFill>
                <a:latin typeface="Arial Narrow"/>
              </a:rPr>
              <a:t>Priyansu</a:t>
            </a:r>
            <a:r>
              <a:rPr lang="en-US" b="1" dirty="0">
                <a:solidFill>
                  <a:schemeClr val="tx1"/>
                </a:solidFill>
                <a:latin typeface="Arial Narrow"/>
              </a:rPr>
              <a:t> P. </a:t>
            </a:r>
            <a:r>
              <a:rPr lang="en-US" b="1" dirty="0" err="1">
                <a:solidFill>
                  <a:schemeClr val="tx1"/>
                </a:solidFill>
                <a:latin typeface="Arial Narrow"/>
              </a:rPr>
              <a:t>Bhoi</a:t>
            </a:r>
            <a:endParaRPr lang="en-US" b="1" dirty="0">
              <a:solidFill>
                <a:schemeClr val="tx1"/>
              </a:solidFill>
              <a:latin typeface="Trebuchet MS" panose="020B0603020202020204"/>
            </a:endParaRPr>
          </a:p>
          <a:p>
            <a:pPr>
              <a:spcBef>
                <a:spcPts val="1000"/>
              </a:spcBef>
            </a:pPr>
            <a:r>
              <a:rPr lang="en-US" b="1" dirty="0">
                <a:solidFill>
                  <a:schemeClr val="tx1"/>
                </a:solidFill>
                <a:latin typeface="Arial Narrow"/>
              </a:rPr>
              <a:t>             </a:t>
            </a:r>
            <a:r>
              <a:rPr lang="en-US" b="1" dirty="0" err="1">
                <a:solidFill>
                  <a:schemeClr val="tx1"/>
                </a:solidFill>
                <a:latin typeface="Arial Narrow"/>
              </a:rPr>
              <a:t>Binay</a:t>
            </a:r>
            <a:r>
              <a:rPr lang="en-US" b="1" dirty="0">
                <a:solidFill>
                  <a:schemeClr val="tx1"/>
                </a:solidFill>
                <a:latin typeface="Arial Narrow"/>
              </a:rPr>
              <a:t> Prasad</a:t>
            </a:r>
            <a:endParaRPr lang="en-US" b="1" dirty="0">
              <a:solidFill>
                <a:schemeClr val="tx1"/>
              </a:solidFill>
              <a:latin typeface="Arial Narrow"/>
              <a:ea typeface="+mn-lt"/>
              <a:cs typeface="+mn-lt"/>
            </a:endParaRPr>
          </a:p>
          <a:p>
            <a:pPr>
              <a:spcBef>
                <a:spcPts val="1000"/>
              </a:spcBef>
            </a:pPr>
            <a:r>
              <a:rPr lang="en-US" b="1" dirty="0">
                <a:solidFill>
                  <a:schemeClr val="tx1"/>
                </a:solidFill>
                <a:latin typeface="Arial Narrow"/>
              </a:rPr>
              <a:t>             </a:t>
            </a:r>
            <a:r>
              <a:rPr lang="en-US" b="1" dirty="0" err="1">
                <a:solidFill>
                  <a:schemeClr val="tx1"/>
                </a:solidFill>
                <a:latin typeface="Arial Narrow"/>
              </a:rPr>
              <a:t>Saswat</a:t>
            </a:r>
            <a:r>
              <a:rPr lang="en-US" b="1" dirty="0">
                <a:solidFill>
                  <a:schemeClr val="tx1"/>
                </a:solidFill>
                <a:latin typeface="Arial Narrow"/>
              </a:rPr>
              <a:t> </a:t>
            </a:r>
            <a:r>
              <a:rPr lang="en-US" b="1" dirty="0" err="1">
                <a:solidFill>
                  <a:schemeClr val="tx1"/>
                </a:solidFill>
                <a:latin typeface="Arial Narrow"/>
              </a:rPr>
              <a:t>Sabaro</a:t>
            </a:r>
            <a:endParaRPr lang="en-US" b="1" dirty="0">
              <a:solidFill>
                <a:schemeClr val="tx1"/>
              </a:solidFill>
              <a:latin typeface="Arial Narrow"/>
              <a:ea typeface="+mn-lt"/>
              <a:cs typeface="+mn-lt"/>
            </a:endParaRPr>
          </a:p>
          <a:p>
            <a:pPr>
              <a:spcBef>
                <a:spcPts val="1000"/>
              </a:spcBef>
            </a:pPr>
            <a:r>
              <a:rPr lang="en-US" b="1" dirty="0">
                <a:solidFill>
                  <a:schemeClr val="tx1"/>
                </a:solidFill>
                <a:latin typeface="Trebuchet MS"/>
              </a:rPr>
              <a:t>          </a:t>
            </a:r>
            <a:r>
              <a:rPr lang="en-US" b="1" dirty="0">
                <a:solidFill>
                  <a:schemeClr val="tx1"/>
                </a:solidFill>
                <a:latin typeface="Arial Narrow"/>
              </a:rPr>
              <a:t>Alok Kumar Sahoo</a:t>
            </a:r>
          </a:p>
          <a:p>
            <a:pPr>
              <a:spcBef>
                <a:spcPts val="1000"/>
              </a:spcBef>
            </a:pPr>
            <a:r>
              <a:rPr lang="en-US" b="1" dirty="0">
                <a:solidFill>
                  <a:schemeClr val="tx1"/>
                </a:solidFill>
                <a:latin typeface="Arial Narrow"/>
              </a:rPr>
              <a:t>             Kumari </a:t>
            </a:r>
            <a:r>
              <a:rPr lang="en-US" b="1" dirty="0" err="1">
                <a:solidFill>
                  <a:schemeClr val="tx1"/>
                </a:solidFill>
                <a:latin typeface="Arial Narrow"/>
              </a:rPr>
              <a:t>Nirupa</a:t>
            </a:r>
            <a:r>
              <a:rPr lang="en-US" b="1" dirty="0">
                <a:solidFill>
                  <a:schemeClr val="tx1"/>
                </a:solidFill>
                <a:latin typeface="Arial Narrow"/>
              </a:rPr>
              <a:t> </a:t>
            </a:r>
            <a:r>
              <a:rPr lang="en-US" b="1" dirty="0" err="1">
                <a:solidFill>
                  <a:schemeClr val="tx1"/>
                </a:solidFill>
                <a:latin typeface="Arial Narrow"/>
              </a:rPr>
              <a:t>Lenka</a:t>
            </a:r>
            <a:endParaRPr lang="en-US" b="1" dirty="0">
              <a:solidFill>
                <a:schemeClr val="tx1"/>
              </a:solidFill>
              <a:latin typeface="Arial Narrow"/>
            </a:endParaRPr>
          </a:p>
          <a:p>
            <a:pPr>
              <a:spcBef>
                <a:spcPts val="1000"/>
              </a:spcBef>
            </a:pPr>
            <a:endParaRPr lang="en-US" b="1" dirty="0">
              <a:solidFill>
                <a:schemeClr val="tx1"/>
              </a:solidFill>
              <a:ea typeface="+mn-lt"/>
              <a:cs typeface="+mn-lt"/>
            </a:endParaRPr>
          </a:p>
          <a:p>
            <a:pPr>
              <a:spcBef>
                <a:spcPts val="1000"/>
              </a:spcBef>
            </a:pPr>
            <a:endParaRPr lang="en-US" dirty="0">
              <a:solidFill>
                <a:schemeClr val="tx1"/>
              </a:solidFill>
              <a:latin typeface="Trebuchet MS"/>
            </a:endParaRPr>
          </a:p>
          <a:p>
            <a:pPr>
              <a:spcBef>
                <a:spcPts val="1000"/>
              </a:spcBef>
            </a:pPr>
            <a:endParaRPr lang="en-US" b="1" dirty="0">
              <a:solidFill>
                <a:schemeClr val="accent3">
                  <a:lumMod val="60000"/>
                  <a:lumOff val="40000"/>
                </a:schemeClr>
              </a:solidFill>
              <a:latin typeface="Arial Narrow"/>
            </a:endParaRPr>
          </a:p>
          <a:p>
            <a:pPr>
              <a:spcBef>
                <a:spcPts val="1000"/>
              </a:spcBef>
            </a:pPr>
            <a:r>
              <a:rPr lang="en-US" b="1" dirty="0">
                <a:solidFill>
                  <a:schemeClr val="accent3">
                    <a:lumMod val="60000"/>
                    <a:lumOff val="40000"/>
                  </a:schemeClr>
                </a:solidFill>
                <a:latin typeface="Arial Narrow"/>
              </a:rPr>
              <a:t>                                                                   </a:t>
            </a:r>
            <a:r>
              <a:rPr lang="en-US" b="1" dirty="0">
                <a:solidFill>
                  <a:schemeClr val="tx1"/>
                </a:solidFill>
                <a:latin typeface="Arial Narrow"/>
              </a:rPr>
              <a:t>                             </a:t>
            </a:r>
            <a:endParaRPr lang="en-US" dirty="0">
              <a:solidFill>
                <a:schemeClr val="tx1"/>
              </a:solidFill>
              <a:ea typeface="+mn-lt"/>
              <a:cs typeface="+mn-lt"/>
            </a:endParaRPr>
          </a:p>
          <a:p>
            <a:pPr algn="ctr"/>
            <a:endParaRPr lang="en-US" dirty="0"/>
          </a:p>
        </p:txBody>
      </p:sp>
    </p:spTree>
    <p:extLst>
      <p:ext uri="{BB962C8B-B14F-4D97-AF65-F5344CB8AC3E}">
        <p14:creationId xmlns:p14="http://schemas.microsoft.com/office/powerpoint/2010/main" val="229914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8" name="Straight Connector 3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8" name="Rectangle 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A0E17FFB-4ADA-5E83-8CB6-BE4B99CB814A}"/>
              </a:ext>
            </a:extLst>
          </p:cNvPr>
          <p:cNvGraphicFramePr>
            <a:graphicFrameLocks noGrp="1"/>
          </p:cNvGraphicFramePr>
          <p:nvPr>
            <p:ph idx="1"/>
            <p:extLst>
              <p:ext uri="{D42A27DB-BD31-4B8C-83A1-F6EECF244321}">
                <p14:modId xmlns:p14="http://schemas.microsoft.com/office/powerpoint/2010/main" val="2072077827"/>
              </p:ext>
            </p:extLst>
          </p:nvPr>
        </p:nvGraphicFramePr>
        <p:xfrm>
          <a:off x="4620105" y="618887"/>
          <a:ext cx="7405416" cy="5649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3" name="Oval 6">
            <a:extLst>
              <a:ext uri="{FF2B5EF4-FFF2-40B4-BE49-F238E27FC236}">
                <a16:creationId xmlns:a16="http://schemas.microsoft.com/office/drawing/2014/main" id="{82533C0B-E8DE-7464-5974-DC27483A7948}"/>
              </a:ext>
            </a:extLst>
          </p:cNvPr>
          <p:cNvSpPr/>
          <p:nvPr/>
        </p:nvSpPr>
        <p:spPr>
          <a:xfrm>
            <a:off x="169101" y="1009388"/>
            <a:ext cx="6012490" cy="4655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ea typeface="+mn-lt"/>
                <a:cs typeface="+mn-lt"/>
              </a:rPr>
              <a:t>The obtained data contained five features: </a:t>
            </a:r>
            <a:endParaRPr lang="en-US" sz="3200"/>
          </a:p>
        </p:txBody>
      </p:sp>
    </p:spTree>
    <p:extLst>
      <p:ext uri="{BB962C8B-B14F-4D97-AF65-F5344CB8AC3E}">
        <p14:creationId xmlns:p14="http://schemas.microsoft.com/office/powerpoint/2010/main" val="320272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96F1-FB6C-E9A1-5A77-B0F446DF54F9}"/>
              </a:ext>
            </a:extLst>
          </p:cNvPr>
          <p:cNvSpPr>
            <a:spLocks noGrp="1"/>
          </p:cNvSpPr>
          <p:nvPr>
            <p:ph type="title"/>
          </p:nvPr>
        </p:nvSpPr>
        <p:spPr>
          <a:xfrm>
            <a:off x="677334" y="508000"/>
            <a:ext cx="8596668" cy="955040"/>
          </a:xfrm>
        </p:spPr>
        <p:txBody>
          <a:bodyPr/>
          <a:lstStyle/>
          <a:p>
            <a:r>
              <a:rPr lang="en-US">
                <a:ea typeface="+mj-lt"/>
                <a:cs typeface="+mj-lt"/>
              </a:rPr>
              <a:t>Stock prediction algorithm </a:t>
            </a:r>
            <a:endParaRPr lang="en-US"/>
          </a:p>
        </p:txBody>
      </p:sp>
      <p:sp>
        <p:nvSpPr>
          <p:cNvPr id="3" name="Content Placeholder 2">
            <a:extLst>
              <a:ext uri="{FF2B5EF4-FFF2-40B4-BE49-F238E27FC236}">
                <a16:creationId xmlns:a16="http://schemas.microsoft.com/office/drawing/2014/main" id="{F1FD941B-24B2-2DD3-717A-50FB90A86A37}"/>
              </a:ext>
            </a:extLst>
          </p:cNvPr>
          <p:cNvSpPr>
            <a:spLocks noGrp="1"/>
          </p:cNvSpPr>
          <p:nvPr>
            <p:ph idx="1"/>
          </p:nvPr>
        </p:nvSpPr>
        <p:spPr>
          <a:xfrm>
            <a:off x="677334" y="1763594"/>
            <a:ext cx="8596668" cy="4800979"/>
          </a:xfrm>
        </p:spPr>
        <p:txBody>
          <a:bodyPr vert="horz" lIns="91440" tIns="45720" rIns="91440" bIns="45720" rtlCol="0" anchor="t">
            <a:normAutofit/>
          </a:bodyPr>
          <a:lstStyle/>
          <a:p>
            <a:pPr marL="0" indent="0">
              <a:buNone/>
            </a:pPr>
            <a:r>
              <a:rPr lang="en-IN"/>
              <a:t>Algorithm 1: LSTM stock prediction algorithm</a:t>
            </a:r>
          </a:p>
          <a:p>
            <a:pPr marL="0" indent="0">
              <a:buNone/>
            </a:pPr>
            <a:r>
              <a:rPr lang="en-IN"/>
              <a:t>Input: Historical stock price data</a:t>
            </a:r>
          </a:p>
          <a:p>
            <a:pPr marL="0" indent="0">
              <a:buNone/>
            </a:pPr>
            <a:r>
              <a:rPr lang="en-IN"/>
              <a:t>Output: Prediction for stock prices based on stock price variation</a:t>
            </a:r>
          </a:p>
          <a:p>
            <a:pPr marL="0" indent="0">
              <a:buNone/>
            </a:pPr>
            <a:endParaRPr lang="en-IN"/>
          </a:p>
          <a:p>
            <a:pPr marL="0" indent="0">
              <a:buNone/>
            </a:pPr>
            <a:r>
              <a:rPr lang="en-IN"/>
              <a:t>1.  Start</a:t>
            </a:r>
          </a:p>
          <a:p>
            <a:pPr marL="0" indent="0">
              <a:buNone/>
            </a:pPr>
            <a:r>
              <a:rPr lang="en-IN"/>
              <a:t>2.  Stock data is taken and stored in a NumPy array of 3 dimensions (N,W,F)</a:t>
            </a:r>
          </a:p>
          <a:p>
            <a:pPr marL="0" indent="0">
              <a:buNone/>
            </a:pPr>
            <a:r>
              <a:rPr lang="en-IN"/>
              <a:t>     where :</a:t>
            </a:r>
          </a:p>
          <a:p>
            <a:pPr marL="0" indent="0">
              <a:buNone/>
            </a:pPr>
            <a:r>
              <a:rPr lang="en-IN"/>
              <a:t>     </a:t>
            </a:r>
            <a:r>
              <a:rPr lang="en-IN">
                <a:ea typeface="+mn-lt"/>
                <a:cs typeface="+mn-lt"/>
              </a:rPr>
              <a:t>N is number of training sequences,.</a:t>
            </a:r>
            <a:endParaRPr lang="en-US">
              <a:ea typeface="+mn-lt"/>
              <a:cs typeface="+mn-lt"/>
            </a:endParaRPr>
          </a:p>
          <a:p>
            <a:pPr marL="0" indent="0">
              <a:buNone/>
            </a:pPr>
            <a:r>
              <a:rPr lang="en-IN">
                <a:ea typeface="+mn-lt"/>
                <a:cs typeface="+mn-lt"/>
              </a:rPr>
              <a:t>     W is sequence length. </a:t>
            </a:r>
            <a:endParaRPr lang="en-US">
              <a:ea typeface="+mn-lt"/>
              <a:cs typeface="+mn-lt"/>
            </a:endParaRPr>
          </a:p>
          <a:p>
            <a:pPr marL="0" indent="0">
              <a:buNone/>
            </a:pPr>
            <a:r>
              <a:rPr lang="en-IN">
                <a:ea typeface="+mn-lt"/>
                <a:cs typeface="+mn-lt"/>
              </a:rPr>
              <a:t>     F is the number of features of each sequence.</a:t>
            </a:r>
            <a:endParaRPr lang="en-IN"/>
          </a:p>
          <a:p>
            <a:pPr marL="0" indent="0">
              <a:buNone/>
            </a:pPr>
            <a:endParaRPr lang="en-IN"/>
          </a:p>
          <a:p>
            <a:pPr marL="0" indent="0">
              <a:buNone/>
            </a:pPr>
            <a:endParaRPr lang="en-IN"/>
          </a:p>
          <a:p>
            <a:pPr>
              <a:buAutoNum type="arabicPeriod"/>
            </a:pPr>
            <a:endParaRPr lang="en-US"/>
          </a:p>
        </p:txBody>
      </p:sp>
    </p:spTree>
    <p:extLst>
      <p:ext uri="{BB962C8B-B14F-4D97-AF65-F5344CB8AC3E}">
        <p14:creationId xmlns:p14="http://schemas.microsoft.com/office/powerpoint/2010/main" val="112249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41681"/>
            <a:ext cx="8596668" cy="5299682"/>
          </a:xfrm>
        </p:spPr>
        <p:txBody>
          <a:bodyPr vert="horz" lIns="91440" tIns="45720" rIns="91440" bIns="45720" rtlCol="0" anchor="t">
            <a:normAutofit/>
          </a:bodyPr>
          <a:lstStyle/>
          <a:p>
            <a:pPr marL="0" indent="0">
              <a:buNone/>
            </a:pPr>
            <a:endParaRPr lang="en-IN"/>
          </a:p>
          <a:p>
            <a:pPr marL="0" indent="0">
              <a:buNone/>
            </a:pPr>
            <a:r>
              <a:rPr lang="en-IN">
                <a:ea typeface="+mn-lt"/>
                <a:cs typeface="+mn-lt"/>
              </a:rPr>
              <a:t>3. A network structure is built with [l,a,b,l] dimensions, where there </a:t>
            </a:r>
            <a:endParaRPr lang="en-US">
              <a:ea typeface="+mn-lt"/>
              <a:cs typeface="+mn-lt"/>
            </a:endParaRPr>
          </a:p>
          <a:p>
            <a:pPr marL="0" indent="0">
              <a:buNone/>
            </a:pPr>
            <a:r>
              <a:rPr lang="en-IN">
                <a:ea typeface="+mn-lt"/>
                <a:cs typeface="+mn-lt"/>
              </a:rPr>
              <a:t>    is  l input layer, a neurons in the next layer, b neurons in the subsequent layer,</a:t>
            </a:r>
            <a:endParaRPr lang="en-US">
              <a:ea typeface="+mn-lt"/>
              <a:cs typeface="+mn-lt"/>
            </a:endParaRPr>
          </a:p>
          <a:p>
            <a:pPr marL="0" indent="0">
              <a:buNone/>
            </a:pPr>
            <a:r>
              <a:rPr lang="en-IN">
                <a:ea typeface="+mn-lt"/>
                <a:cs typeface="+mn-lt"/>
              </a:rPr>
              <a:t>    and a single layer with a linear activation function.</a:t>
            </a:r>
          </a:p>
          <a:p>
            <a:pPr marL="0" indent="0">
              <a:buNone/>
            </a:pPr>
            <a:r>
              <a:rPr lang="en-IN">
                <a:ea typeface="+mn-lt"/>
                <a:cs typeface="+mn-lt"/>
              </a:rPr>
              <a:t>4. Train the constructed network on the data.</a:t>
            </a:r>
            <a:endParaRPr lang="en-IN"/>
          </a:p>
          <a:p>
            <a:pPr marL="0" indent="0">
              <a:buNone/>
            </a:pPr>
            <a:r>
              <a:rPr lang="en-IN"/>
              <a:t>5. Use the output of the last layer as prediction of the next time step.</a:t>
            </a:r>
          </a:p>
          <a:p>
            <a:pPr marL="0" indent="0">
              <a:buNone/>
            </a:pPr>
            <a:r>
              <a:rPr lang="en-IN"/>
              <a:t>6. Repeat steps 4 and 5 until optimal convergence is reached. </a:t>
            </a:r>
          </a:p>
          <a:p>
            <a:pPr marL="0" indent="0">
              <a:buNone/>
            </a:pPr>
            <a:r>
              <a:rPr lang="en-IN"/>
              <a:t>7. Obtain predictions by providing test data as input to the network.</a:t>
            </a:r>
          </a:p>
          <a:p>
            <a:pPr marL="0" indent="0">
              <a:buNone/>
            </a:pPr>
            <a:r>
              <a:rPr lang="en-IN"/>
              <a:t>8. Evaluate accuracy by comparing predictions made with actual data.</a:t>
            </a:r>
          </a:p>
          <a:p>
            <a:pPr marL="0" indent="0">
              <a:buNone/>
            </a:pPr>
            <a:r>
              <a:rPr lang="en-IN"/>
              <a:t>9. End</a:t>
            </a:r>
            <a:endParaRPr lang="en-US"/>
          </a:p>
          <a:p>
            <a:pPr marL="0" indent="0">
              <a:buNone/>
            </a:pPr>
            <a:endParaRPr lang="en-IN"/>
          </a:p>
        </p:txBody>
      </p:sp>
    </p:spTree>
    <p:extLst>
      <p:ext uri="{BB962C8B-B14F-4D97-AF65-F5344CB8AC3E}">
        <p14:creationId xmlns:p14="http://schemas.microsoft.com/office/powerpoint/2010/main" val="44389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04" y="502996"/>
            <a:ext cx="8911628" cy="731520"/>
          </a:xfrm>
        </p:spPr>
        <p:txBody>
          <a:bodyPr/>
          <a:lstStyle/>
          <a:p>
            <a:r>
              <a:rPr lang="en-IN" b="1">
                <a:ea typeface="+mj-lt"/>
                <a:cs typeface="+mj-lt"/>
              </a:rPr>
              <a:t>Terminologies used</a:t>
            </a:r>
            <a:endParaRPr lang="en-IN"/>
          </a:p>
        </p:txBody>
      </p:sp>
      <p:sp>
        <p:nvSpPr>
          <p:cNvPr id="3" name="Content Placeholder 2"/>
          <p:cNvSpPr>
            <a:spLocks noGrp="1"/>
          </p:cNvSpPr>
          <p:nvPr>
            <p:ph idx="1"/>
          </p:nvPr>
        </p:nvSpPr>
        <p:spPr>
          <a:xfrm>
            <a:off x="677334" y="1388887"/>
            <a:ext cx="8596668" cy="4652475"/>
          </a:xfrm>
        </p:spPr>
        <p:txBody>
          <a:bodyPr vert="horz" lIns="91440" tIns="45720" rIns="91440" bIns="45720" rtlCol="0" anchor="t">
            <a:normAutofit fontScale="92500" lnSpcReduction="20000"/>
          </a:bodyPr>
          <a:lstStyle/>
          <a:p>
            <a:pPr marL="0" indent="0">
              <a:buNone/>
            </a:pPr>
            <a:endParaRPr lang="en-IN" sz="2600" b="1"/>
          </a:p>
          <a:p>
            <a:pPr marL="0" indent="0">
              <a:buNone/>
            </a:pPr>
            <a:r>
              <a:rPr lang="en-IN"/>
              <a:t>1. Training set: subsection of the original data that is used to train the neural</a:t>
            </a:r>
          </a:p>
          <a:p>
            <a:pPr marL="0" indent="0">
              <a:buNone/>
            </a:pPr>
            <a:r>
              <a:rPr lang="en-IN"/>
              <a:t>    network model for predicting the output values.</a:t>
            </a:r>
          </a:p>
          <a:p>
            <a:pPr marL="0" indent="0">
              <a:buNone/>
            </a:pPr>
            <a:r>
              <a:rPr lang="en-IN"/>
              <a:t>2. Test set: part of the original data that is used to make predictions of the output</a:t>
            </a:r>
          </a:p>
          <a:p>
            <a:pPr marL="0" indent="0">
              <a:buNone/>
            </a:pPr>
            <a:r>
              <a:rPr lang="en-IN"/>
              <a:t>    value, which are then compared with the actual values to evaluate the</a:t>
            </a:r>
          </a:p>
          <a:p>
            <a:pPr marL="0" indent="0">
              <a:buNone/>
            </a:pPr>
            <a:r>
              <a:rPr lang="en-IN"/>
              <a:t>    performance of the model.</a:t>
            </a:r>
          </a:p>
          <a:p>
            <a:pPr marL="0" indent="0">
              <a:buNone/>
            </a:pPr>
            <a:r>
              <a:rPr lang="en-IN"/>
              <a:t>3. Validation set: portion of the original data that is used to tune the parameters</a:t>
            </a:r>
          </a:p>
          <a:p>
            <a:pPr marL="0" indent="0">
              <a:buNone/>
            </a:pPr>
            <a:r>
              <a:rPr lang="en-IN"/>
              <a:t>    of the neural network model.</a:t>
            </a:r>
          </a:p>
          <a:p>
            <a:pPr marL="0" indent="0">
              <a:buNone/>
            </a:pPr>
            <a:r>
              <a:rPr lang="en-IN"/>
              <a:t>4. Activation function: in a neural network, the activation function of a node</a:t>
            </a:r>
          </a:p>
          <a:p>
            <a:pPr marL="0" indent="0">
              <a:buNone/>
            </a:pPr>
            <a:r>
              <a:rPr lang="en-IN"/>
              <a:t>    defines the output of that node as a weighted sum of inputs.</a:t>
            </a:r>
          </a:p>
          <a:p>
            <a:pPr marL="0" indent="0">
              <a:buNone/>
            </a:pPr>
            <a:r>
              <a:rPr lang="en-IN"/>
              <a:t>    Activation Function = Σ (Input * weights) + Bias</a:t>
            </a:r>
          </a:p>
          <a:p>
            <a:pPr marL="0" indent="0">
              <a:buNone/>
            </a:pPr>
            <a:r>
              <a:rPr lang="en-IN"/>
              <a:t>    Here, the sigmoid and </a:t>
            </a:r>
            <a:r>
              <a:rPr lang="en-IN" err="1"/>
              <a:t>ReLU</a:t>
            </a:r>
            <a:r>
              <a:rPr lang="en-IN"/>
              <a:t> (Rectified Linear Unit) activation functions were</a:t>
            </a:r>
          </a:p>
          <a:p>
            <a:pPr marL="0" indent="0">
              <a:buNone/>
            </a:pPr>
            <a:r>
              <a:rPr lang="en-IN"/>
              <a:t>    tested to optimize the prediction model.</a:t>
            </a:r>
          </a:p>
        </p:txBody>
      </p:sp>
    </p:spTree>
    <p:extLst>
      <p:ext uri="{BB962C8B-B14F-4D97-AF65-F5344CB8AC3E}">
        <p14:creationId xmlns:p14="http://schemas.microsoft.com/office/powerpoint/2010/main" val="334726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4843"/>
            <a:ext cx="8596668" cy="5686520"/>
          </a:xfrm>
        </p:spPr>
        <p:txBody>
          <a:bodyPr vert="horz" lIns="91440" tIns="45720" rIns="91440" bIns="45720" rtlCol="0" anchor="t">
            <a:normAutofit/>
          </a:bodyPr>
          <a:lstStyle/>
          <a:p>
            <a:pPr marL="0" indent="0">
              <a:buNone/>
            </a:pPr>
            <a:r>
              <a:rPr lang="en-IN"/>
              <a:t>a. Sigmoid – has the following formula </a:t>
            </a:r>
          </a:p>
          <a:p>
            <a:pPr marL="0" indent="0">
              <a:buNone/>
            </a:pPr>
            <a:r>
              <a:rPr lang="en-IN"/>
              <a:t>                y = 1/(1+e*-x)</a:t>
            </a:r>
          </a:p>
          <a:p>
            <a:pPr marL="0" indent="0">
              <a:buNone/>
            </a:pPr>
            <a:r>
              <a:rPr lang="en-IN"/>
              <a:t>      and graphical representation</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r>
              <a:rPr lang="en-IN"/>
              <a:t>b. </a:t>
            </a:r>
            <a:r>
              <a:rPr lang="en-IN" err="1"/>
              <a:t>ReLU</a:t>
            </a:r>
            <a:r>
              <a:rPr lang="en-IN"/>
              <a:t> – has the following formula </a:t>
            </a:r>
          </a:p>
          <a:p>
            <a:pPr marL="0" indent="0">
              <a:buNone/>
            </a:pPr>
            <a:r>
              <a:rPr lang="en-IN"/>
              <a:t>                       y=max (0, x)</a:t>
            </a:r>
          </a:p>
          <a:p>
            <a:pPr marL="0" indent="0">
              <a:buNone/>
            </a:pPr>
            <a:r>
              <a:rPr lang="en-IN"/>
              <a:t>     and graphical representation                             </a:t>
            </a: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4892" y="592772"/>
            <a:ext cx="3779110" cy="2477974"/>
          </a:xfrm>
          <a:prstGeom prst="rect">
            <a:avLst/>
          </a:prstGeom>
          <a:noFill/>
          <a:ln>
            <a:noFill/>
          </a:ln>
        </p:spPr>
      </p:pic>
      <p:pic>
        <p:nvPicPr>
          <p:cNvPr id="4" name="Picture 4">
            <a:extLst>
              <a:ext uri="{FF2B5EF4-FFF2-40B4-BE49-F238E27FC236}">
                <a16:creationId xmlns:a16="http://schemas.microsoft.com/office/drawing/2014/main" id="{E9A1059F-C569-56A1-B1BC-7BA7FA49B395}"/>
              </a:ext>
            </a:extLst>
          </p:cNvPr>
          <p:cNvPicPr>
            <a:picLocks noChangeAspect="1"/>
          </p:cNvPicPr>
          <p:nvPr/>
        </p:nvPicPr>
        <p:blipFill>
          <a:blip r:embed="rId3"/>
          <a:stretch>
            <a:fillRect/>
          </a:stretch>
        </p:blipFill>
        <p:spPr>
          <a:xfrm>
            <a:off x="5601222" y="3275464"/>
            <a:ext cx="3212926" cy="2765900"/>
          </a:xfrm>
          <a:prstGeom prst="rect">
            <a:avLst/>
          </a:prstGeom>
        </p:spPr>
      </p:pic>
    </p:spTree>
    <p:extLst>
      <p:ext uri="{BB962C8B-B14F-4D97-AF65-F5344CB8AC3E}">
        <p14:creationId xmlns:p14="http://schemas.microsoft.com/office/powerpoint/2010/main" val="270155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37586-70D8-0475-9462-5FBCF157C342}"/>
              </a:ext>
            </a:extLst>
          </p:cNvPr>
          <p:cNvSpPr>
            <a:spLocks noGrp="1"/>
          </p:cNvSpPr>
          <p:nvPr>
            <p:ph idx="1"/>
          </p:nvPr>
        </p:nvSpPr>
        <p:spPr>
          <a:xfrm>
            <a:off x="990485" y="448699"/>
            <a:ext cx="8596668" cy="6169973"/>
          </a:xfrm>
        </p:spPr>
        <p:txBody>
          <a:bodyPr vert="horz" lIns="91440" tIns="45720" rIns="91440" bIns="45720" rtlCol="0" anchor="t">
            <a:noAutofit/>
          </a:bodyPr>
          <a:lstStyle/>
          <a:p>
            <a:pPr marL="0" indent="0">
              <a:buNone/>
            </a:pPr>
            <a:r>
              <a:rPr lang="en-US" sz="2000" b="1">
                <a:ea typeface="+mn-lt"/>
                <a:cs typeface="+mn-lt"/>
              </a:rPr>
              <a:t>5. Batch size:</a:t>
            </a:r>
            <a:r>
              <a:rPr lang="en-US" sz="2000">
                <a:ea typeface="+mn-lt"/>
                <a:cs typeface="+mn-lt"/>
              </a:rPr>
              <a:t> number of samples that must be processed by the model before updating the weights of the parameters</a:t>
            </a:r>
            <a:endParaRPr lang="en-US"/>
          </a:p>
          <a:p>
            <a:pPr marL="0" indent="0">
              <a:buNone/>
            </a:pPr>
            <a:r>
              <a:rPr lang="en-US" sz="2000" b="1">
                <a:ea typeface="+mn-lt"/>
                <a:cs typeface="+mn-lt"/>
              </a:rPr>
              <a:t>6. Epoch:</a:t>
            </a:r>
            <a:r>
              <a:rPr lang="en-US" sz="2000">
                <a:ea typeface="+mn-lt"/>
                <a:cs typeface="+mn-lt"/>
              </a:rPr>
              <a:t> a complete pass through the given dataset by the training algorithm</a:t>
            </a:r>
            <a:endParaRPr lang="en-US"/>
          </a:p>
          <a:p>
            <a:pPr marL="0" indent="0">
              <a:buNone/>
            </a:pPr>
            <a:r>
              <a:rPr lang="en-US" sz="2000" b="1">
                <a:ea typeface="+mn-lt"/>
                <a:cs typeface="+mn-lt"/>
              </a:rPr>
              <a:t>7. Dropout:</a:t>
            </a:r>
            <a:r>
              <a:rPr lang="en-US" sz="2000">
                <a:ea typeface="+mn-lt"/>
                <a:cs typeface="+mn-lt"/>
              </a:rPr>
              <a:t> a technique where randomly selected neurons are ignored during training i.e., they are “dropped out” randomly. Thus, their contribution to the activation of downstream neurons is temporally removed on the forward pass, and any weight updates are not applied to the neuron on the backward pass.</a:t>
            </a:r>
            <a:endParaRPr lang="en-US"/>
          </a:p>
          <a:p>
            <a:pPr marL="0" indent="0">
              <a:buNone/>
            </a:pPr>
            <a:r>
              <a:rPr lang="en-US" sz="2000" b="1">
                <a:ea typeface="+mn-lt"/>
                <a:cs typeface="+mn-lt"/>
              </a:rPr>
              <a:t>8. Loss function:</a:t>
            </a:r>
            <a:r>
              <a:rPr lang="en-US" sz="2000">
                <a:ea typeface="+mn-lt"/>
                <a:cs typeface="+mn-lt"/>
              </a:rPr>
              <a:t> a function, defined on a data point, prediction and label, that measures a penalty such as square loss which is mathematically explained as follows –</a:t>
            </a:r>
            <a:endParaRPr lang="en-US"/>
          </a:p>
          <a:p>
            <a:pPr indent="0">
              <a:buNone/>
            </a:pPr>
            <a:r>
              <a:rPr lang="en-US" b="1">
                <a:ea typeface="+mn-lt"/>
                <a:cs typeface="+mn-lt"/>
              </a:rPr>
              <a:t>                  </a:t>
            </a:r>
            <a:r>
              <a:rPr lang="en-US" sz="2000">
                <a:ea typeface="+mn-lt"/>
                <a:cs typeface="+mn-lt"/>
              </a:rPr>
              <a:t>l(f(xi), </a:t>
            </a:r>
            <a:r>
              <a:rPr lang="en-US" sz="2000" err="1">
                <a:ea typeface="+mn-lt"/>
                <a:cs typeface="+mn-lt"/>
              </a:rPr>
              <a:t>yi</a:t>
            </a:r>
            <a:r>
              <a:rPr lang="en-US" sz="2000">
                <a:ea typeface="+mn-lt"/>
                <a:cs typeface="+mn-lt"/>
              </a:rPr>
              <a:t>) = (f(xi)-</a:t>
            </a:r>
            <a:r>
              <a:rPr lang="en-US" sz="2000" err="1">
                <a:ea typeface="+mn-lt"/>
                <a:cs typeface="+mn-lt"/>
              </a:rPr>
              <a:t>yi</a:t>
            </a:r>
            <a:r>
              <a:rPr lang="en-US" sz="2000">
                <a:ea typeface="+mn-lt"/>
                <a:cs typeface="+mn-lt"/>
              </a:rPr>
              <a:t>) ² </a:t>
            </a:r>
            <a:endParaRPr lang="en-US"/>
          </a:p>
          <a:p>
            <a:pPr marL="0" indent="0">
              <a:buNone/>
            </a:pPr>
            <a:r>
              <a:rPr lang="en-US" sz="2000" b="1">
                <a:ea typeface="+mn-lt"/>
                <a:cs typeface="+mn-lt"/>
              </a:rPr>
              <a:t>9. Cost function:</a:t>
            </a:r>
            <a:r>
              <a:rPr lang="en-US" sz="2000">
                <a:ea typeface="+mn-lt"/>
                <a:cs typeface="+mn-lt"/>
              </a:rPr>
              <a:t> a sum of loss functions over the training set. An example is the Mean Squared Error (MSE), which is mathematically explained as follows:</a:t>
            </a:r>
            <a:endParaRPr lang="en-US"/>
          </a:p>
          <a:p>
            <a:pPr indent="0">
              <a:buNone/>
            </a:pPr>
            <a:r>
              <a:rPr lang="en-US" b="1">
                <a:ea typeface="+mn-lt"/>
                <a:cs typeface="+mn-lt"/>
              </a:rPr>
              <a:t>                  </a:t>
            </a:r>
            <a:r>
              <a:rPr lang="en-US" sz="2000">
                <a:ea typeface="+mn-lt"/>
                <a:cs typeface="+mn-lt"/>
              </a:rPr>
              <a:t>MSE () = </a:t>
            </a:r>
            <a:r>
              <a:rPr lang="en-US" sz="2000" err="1">
                <a:ea typeface="+mn-lt"/>
                <a:cs typeface="+mn-lt"/>
              </a:rPr>
              <a:t>ΣNi</a:t>
            </a:r>
            <a:r>
              <a:rPr lang="en-US" sz="2000">
                <a:ea typeface="+mn-lt"/>
                <a:cs typeface="+mn-lt"/>
              </a:rPr>
              <a:t>=l(f(xi) - y) ²/N </a:t>
            </a:r>
            <a:endParaRPr lang="en-US"/>
          </a:p>
          <a:p>
            <a:pPr indent="0">
              <a:buNone/>
            </a:pPr>
            <a:endParaRPr lang="en-US"/>
          </a:p>
        </p:txBody>
      </p:sp>
    </p:spTree>
    <p:extLst>
      <p:ext uri="{BB962C8B-B14F-4D97-AF65-F5344CB8AC3E}">
        <p14:creationId xmlns:p14="http://schemas.microsoft.com/office/powerpoint/2010/main" val="3960658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12D725DB-A233-AB3A-F370-5061C14E2381}"/>
              </a:ext>
            </a:extLst>
          </p:cNvPr>
          <p:cNvPicPr>
            <a:picLocks noChangeAspect="1"/>
          </p:cNvPicPr>
          <p:nvPr/>
        </p:nvPicPr>
        <p:blipFill>
          <a:blip r:embed="rId2"/>
          <a:stretch>
            <a:fillRect/>
          </a:stretch>
        </p:blipFill>
        <p:spPr>
          <a:xfrm>
            <a:off x="2987040" y="2849444"/>
            <a:ext cx="2743200" cy="1382632"/>
          </a:xfrm>
          <a:prstGeom prst="rect">
            <a:avLst/>
          </a:prstGeom>
        </p:spPr>
      </p:pic>
      <p:sp>
        <p:nvSpPr>
          <p:cNvPr id="3" name="Content Placeholder 2"/>
          <p:cNvSpPr>
            <a:spLocks noGrp="1"/>
          </p:cNvSpPr>
          <p:nvPr>
            <p:ph idx="1"/>
          </p:nvPr>
        </p:nvSpPr>
        <p:spPr>
          <a:xfrm>
            <a:off x="677334" y="799149"/>
            <a:ext cx="8596668" cy="5242213"/>
          </a:xfrm>
        </p:spPr>
        <p:txBody>
          <a:bodyPr vert="horz" lIns="91440" tIns="45720" rIns="91440" bIns="45720" rtlCol="0" anchor="t">
            <a:normAutofit/>
          </a:bodyPr>
          <a:lstStyle/>
          <a:p>
            <a:pPr marL="0" indent="0">
              <a:buNone/>
            </a:pPr>
            <a:endParaRPr lang="en-IN"/>
          </a:p>
          <a:p>
            <a:pPr marL="0" indent="0">
              <a:buNone/>
            </a:pPr>
            <a:r>
              <a:rPr lang="en-US" b="1"/>
              <a:t>10. Root Mean Square Error (RMSE):</a:t>
            </a:r>
            <a:r>
              <a:rPr lang="en-US"/>
              <a:t> measure of the difference between values predicted by a model and the values actually observed. It is calculated by taking the summation of the squares of the differences between the predicted</a:t>
            </a:r>
            <a:r>
              <a:rPr lang="en-IN">
                <a:ea typeface="+mn-lt"/>
                <a:cs typeface="+mn-lt"/>
              </a:rPr>
              <a:t>value and actual value, and dividing it by the number of samples. It is mathematically expressed as follows:</a:t>
            </a:r>
            <a:endParaRPr lang="en-US">
              <a:ea typeface="+mn-lt"/>
              <a:cs typeface="+mn-lt"/>
            </a:endParaRPr>
          </a:p>
          <a:p>
            <a:pPr marL="0" indent="0">
              <a:buNone/>
            </a:pPr>
            <a:endParaRPr lang="en-IN">
              <a:ea typeface="+mn-lt"/>
              <a:cs typeface="+mn-lt"/>
            </a:endParaRPr>
          </a:p>
          <a:p>
            <a:pPr marL="0" indent="0">
              <a:buNone/>
            </a:pPr>
            <a:r>
              <a:rPr lang="en-IN">
                <a:ea typeface="+mn-lt"/>
                <a:cs typeface="+mn-lt"/>
              </a:rPr>
              <a:t>          </a:t>
            </a:r>
          </a:p>
          <a:p>
            <a:pPr marL="0" indent="0">
              <a:buNone/>
            </a:pPr>
            <a:endParaRPr lang="en-IN">
              <a:ea typeface="+mn-lt"/>
              <a:cs typeface="+mn-lt"/>
            </a:endParaRPr>
          </a:p>
          <a:p>
            <a:pPr marL="0" indent="0">
              <a:buNone/>
            </a:pPr>
            <a:endParaRPr lang="en-IN">
              <a:ea typeface="+mn-lt"/>
              <a:cs typeface="+mn-lt"/>
            </a:endParaRPr>
          </a:p>
          <a:p>
            <a:pPr marL="0" indent="0">
              <a:buNone/>
            </a:pPr>
            <a:r>
              <a:rPr lang="en-IN">
                <a:ea typeface="+mn-lt"/>
                <a:cs typeface="+mn-lt"/>
              </a:rPr>
              <a:t>In general, smaller the RMSE value, greater the accuracy of the predictions made.</a:t>
            </a: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0" indent="0">
              <a:buNone/>
            </a:pPr>
            <a:endParaRPr lang="en-IN"/>
          </a:p>
        </p:txBody>
      </p:sp>
    </p:spTree>
    <p:extLst>
      <p:ext uri="{BB962C8B-B14F-4D97-AF65-F5344CB8AC3E}">
        <p14:creationId xmlns:p14="http://schemas.microsoft.com/office/powerpoint/2010/main" val="212790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802" y="0"/>
            <a:ext cx="5792508" cy="975360"/>
          </a:xfrm>
        </p:spPr>
        <p:txBody>
          <a:bodyPr/>
          <a:lstStyle/>
          <a:p>
            <a:r>
              <a:rPr lang="en-IN"/>
              <a:t>Implementation algorithm</a:t>
            </a:r>
          </a:p>
        </p:txBody>
      </p:sp>
      <p:sp>
        <p:nvSpPr>
          <p:cNvPr id="3" name="Content Placeholder 2"/>
          <p:cNvSpPr>
            <a:spLocks noGrp="1"/>
          </p:cNvSpPr>
          <p:nvPr>
            <p:ph idx="1"/>
          </p:nvPr>
        </p:nvSpPr>
        <p:spPr>
          <a:xfrm>
            <a:off x="677334" y="1929339"/>
            <a:ext cx="8596668" cy="4112024"/>
          </a:xfrm>
        </p:spPr>
        <p:txBody>
          <a:bodyPr vert="horz" lIns="91440" tIns="45720" rIns="91440" bIns="45720" rtlCol="0" anchor="t">
            <a:normAutofit/>
          </a:bodyPr>
          <a:lstStyle/>
          <a:p>
            <a:pPr marL="0" indent="0">
              <a:buNone/>
            </a:pPr>
            <a:endParaRPr lang="en-IN"/>
          </a:p>
          <a:p>
            <a:pPr marL="0" indent="0">
              <a:buNone/>
            </a:pPr>
            <a:endParaRPr lang="en-IN"/>
          </a:p>
        </p:txBody>
      </p:sp>
      <p:sp>
        <p:nvSpPr>
          <p:cNvPr id="4" name="Rectangle 4">
            <a:extLst>
              <a:ext uri="{FF2B5EF4-FFF2-40B4-BE49-F238E27FC236}">
                <a16:creationId xmlns:a16="http://schemas.microsoft.com/office/drawing/2014/main" id="{1F90C365-4853-045D-EC3D-C2D82EBBF23E}"/>
              </a:ext>
            </a:extLst>
          </p:cNvPr>
          <p:cNvSpPr/>
          <p:nvPr/>
        </p:nvSpPr>
        <p:spPr>
          <a:xfrm>
            <a:off x="474133" y="606719"/>
            <a:ext cx="8293339" cy="610995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endParaRPr lang="en-US" sz="1400">
              <a:latin typeface="Calibri"/>
              <a:ea typeface="+mn-lt"/>
              <a:cs typeface="Arial"/>
            </a:endParaRPr>
          </a:p>
          <a:p>
            <a:endParaRPr lang="en-US" sz="1400">
              <a:latin typeface="Calibri"/>
              <a:ea typeface="+mn-lt"/>
              <a:cs typeface="Arial"/>
            </a:endParaRPr>
          </a:p>
          <a:p>
            <a:endParaRPr lang="en-US" sz="1400">
              <a:latin typeface="Calibri"/>
              <a:ea typeface="+mn-lt"/>
              <a:cs typeface="Arial"/>
            </a:endParaRPr>
          </a:p>
          <a:p>
            <a:endParaRPr lang="en-US" sz="1400">
              <a:latin typeface="Arial"/>
              <a:ea typeface="+mn-lt"/>
              <a:cs typeface="Arial"/>
            </a:endParaRPr>
          </a:p>
          <a:p>
            <a:endParaRPr lang="en-US" sz="1400">
              <a:latin typeface="Arial"/>
              <a:ea typeface="+mn-lt"/>
              <a:cs typeface="Arial"/>
            </a:endParaRPr>
          </a:p>
          <a:p>
            <a:r>
              <a:rPr lang="en-US" sz="1400">
                <a:latin typeface="Arial"/>
                <a:ea typeface="+mn-lt"/>
                <a:cs typeface="Arial"/>
              </a:rPr>
              <a:t>Algorithm: StockPrediction</a:t>
            </a:r>
            <a:endParaRPr lang="en-US" sz="1400">
              <a:ea typeface="+mn-lt"/>
              <a:cs typeface="+mn-lt"/>
            </a:endParaRPr>
          </a:p>
          <a:p>
            <a:r>
              <a:rPr lang="en-US" sz="1400">
                <a:latin typeface="Arial"/>
                <a:ea typeface="+mn-lt"/>
                <a:cs typeface="Arial"/>
              </a:rPr>
              <a:t>Input: COMP, D_RANGE, N_PRED [company, date range, n-day predictions]</a:t>
            </a:r>
            <a:endParaRPr lang="en-US" sz="1400">
              <a:ea typeface="+mn-lt"/>
              <a:cs typeface="+mn-lt"/>
            </a:endParaRPr>
          </a:p>
          <a:p>
            <a:r>
              <a:rPr lang="en-US" sz="1400">
                <a:latin typeface="Arial"/>
                <a:ea typeface="+mn-lt"/>
                <a:cs typeface="Arial"/>
              </a:rPr>
              <a:t>Output : A vector of predicted prices and graph, RESULT</a:t>
            </a:r>
            <a:endParaRPr lang="en-US" sz="1400">
              <a:ea typeface="+mn-lt"/>
              <a:cs typeface="+mn-lt"/>
            </a:endParaRPr>
          </a:p>
          <a:p>
            <a:endParaRPr lang="en-US" sz="1400" b="1">
              <a:latin typeface="Arial"/>
              <a:ea typeface="+mn-lt"/>
              <a:cs typeface="Arial"/>
            </a:endParaRPr>
          </a:p>
          <a:p>
            <a:r>
              <a:rPr lang="en-US" sz="1400">
                <a:latin typeface="Calibri"/>
                <a:ea typeface="+mn-lt"/>
                <a:cs typeface="Arial"/>
              </a:rPr>
              <a:t>1. data-fetch stock for COMP in date range D_RANGE</a:t>
            </a:r>
            <a:endParaRPr lang="en-US" sz="1400">
              <a:latin typeface="Calibri"/>
              <a:cs typeface="Arial"/>
            </a:endParaRPr>
          </a:p>
          <a:p>
            <a:r>
              <a:rPr lang="en-US" sz="1400">
                <a:latin typeface="Calibri"/>
                <a:ea typeface="+mn-lt"/>
                <a:cs typeface="Arial"/>
              </a:rPr>
              <a:t>2. plot(data)</a:t>
            </a:r>
            <a:endParaRPr lang="en-US" sz="1400">
              <a:latin typeface="Calibri"/>
              <a:ea typeface="+mn-lt"/>
              <a:cs typeface="Arial" panose="020B0604020202020204" pitchFamily="34" charset="0"/>
            </a:endParaRPr>
          </a:p>
          <a:p>
            <a:r>
              <a:rPr lang="en-US" sz="1400">
                <a:latin typeface="Calibri"/>
                <a:ea typeface="+mn-lt"/>
                <a:cs typeface="Arial"/>
              </a:rPr>
              <a:t>3. train_data + sliding Window(data)                                                  //perform sliding window operation on data</a:t>
            </a:r>
          </a:p>
          <a:p>
            <a:r>
              <a:rPr lang="en-US" sz="1400">
                <a:latin typeface="Calibri"/>
                <a:ea typeface="+mn-lt"/>
                <a:cs typeface="Arial"/>
              </a:rPr>
              <a:t>4. RESULTS-0                                                                                           //set accuracy vector to zeroes        </a:t>
            </a:r>
            <a:endParaRPr lang="en-US" sz="1400">
              <a:latin typeface="Calibri"/>
              <a:cs typeface="Arial"/>
            </a:endParaRPr>
          </a:p>
          <a:p>
            <a:r>
              <a:rPr lang="en-US" sz="1400">
                <a:latin typeface="Calibri"/>
                <a:ea typeface="+mn-lt"/>
                <a:cs typeface="Arial"/>
              </a:rPr>
              <a:t>5. for each day in N_PRED:</a:t>
            </a:r>
            <a:endParaRPr lang="en-US" sz="1400">
              <a:latin typeface="Calibri"/>
              <a:cs typeface="Arial"/>
            </a:endParaRPr>
          </a:p>
          <a:p>
            <a:endParaRPr lang="en-US" sz="1400">
              <a:latin typeface="Calibri"/>
              <a:cs typeface="Arial" panose="020B0604020202020204" pitchFamily="34" charset="0"/>
            </a:endParaRPr>
          </a:p>
          <a:p>
            <a:r>
              <a:rPr lang="en-US" sz="1400">
                <a:latin typeface="Calibri"/>
                <a:ea typeface="+mn-lt"/>
                <a:cs typeface="Arial"/>
              </a:rPr>
              <a:t>           1. model-LSTM(train_data)                                                   //pass the training data to LSTM</a:t>
            </a:r>
            <a:endParaRPr lang="en-US" sz="1400">
              <a:latin typeface="Calibri"/>
              <a:ea typeface="+mn-lt"/>
              <a:cs typeface="+mn-lt"/>
            </a:endParaRPr>
          </a:p>
          <a:p>
            <a:endParaRPr lang="en-US" sz="1400">
              <a:latin typeface="Calibri"/>
              <a:cs typeface="Arial"/>
            </a:endParaRPr>
          </a:p>
          <a:p>
            <a:r>
              <a:rPr lang="en-US" sz="1400">
                <a:latin typeface="Calibri"/>
                <a:ea typeface="+mn-lt"/>
                <a:cs typeface="Arial"/>
              </a:rPr>
              <a:t>           2. pred predict(model,day)                                                     //predict the price given model and day</a:t>
            </a:r>
            <a:endParaRPr lang="en-US" sz="1400">
              <a:latin typeface="Calibri"/>
              <a:cs typeface="Arial"/>
            </a:endParaRPr>
          </a:p>
          <a:p>
            <a:endParaRPr lang="en-US" sz="1400">
              <a:latin typeface="Calibri"/>
              <a:cs typeface="Arial" panose="020B0604020202020204" pitchFamily="34" charset="0"/>
            </a:endParaRPr>
          </a:p>
          <a:p>
            <a:r>
              <a:rPr lang="en-US" sz="1400">
                <a:latin typeface="Calibri"/>
                <a:ea typeface="+mn-lt"/>
                <a:cs typeface="Arial"/>
              </a:rPr>
              <a:t>           3. remove first item from train_data                                    //removing last item and adding predicted value</a:t>
            </a:r>
            <a:endParaRPr lang="en-US" sz="1400">
              <a:latin typeface="Calibri"/>
              <a:ea typeface="+mn-lt"/>
              <a:cs typeface="+mn-lt"/>
            </a:endParaRPr>
          </a:p>
          <a:p>
            <a:endParaRPr lang="en-US" sz="1400">
              <a:latin typeface="Calibri"/>
              <a:cs typeface="Arial"/>
            </a:endParaRPr>
          </a:p>
          <a:p>
            <a:r>
              <a:rPr lang="en-US" sz="1400">
                <a:latin typeface="Calibri"/>
                <a:ea typeface="+mn-lt"/>
                <a:cs typeface="Arial"/>
              </a:rPr>
              <a:t>           4. train_data-add pred to train_data                                   //Last In, First Out.   </a:t>
            </a:r>
            <a:endParaRPr lang="en-US" sz="1400">
              <a:latin typeface="Calibri"/>
              <a:cs typeface="Arial"/>
            </a:endParaRPr>
          </a:p>
          <a:p>
            <a:endParaRPr lang="en-US" sz="1400">
              <a:latin typeface="Calibri"/>
              <a:cs typeface="Arial"/>
            </a:endParaRPr>
          </a:p>
          <a:p>
            <a:r>
              <a:rPr lang="en-US" sz="1400">
                <a:latin typeface="Calibri"/>
                <a:ea typeface="+mn-lt"/>
                <a:cs typeface="Arial"/>
              </a:rPr>
              <a:t>           5. RESULTS add pred to RESULTS</a:t>
            </a:r>
            <a:endParaRPr lang="en-US" sz="1400">
              <a:latin typeface="Calibri"/>
              <a:cs typeface="Arial"/>
            </a:endParaRPr>
          </a:p>
          <a:p>
            <a:endParaRPr lang="en-US" sz="1400">
              <a:latin typeface="Calibri"/>
              <a:cs typeface="Arial" panose="020B0604020202020204" pitchFamily="34" charset="0"/>
            </a:endParaRPr>
          </a:p>
          <a:p>
            <a:r>
              <a:rPr lang="en-US" sz="1400">
                <a:latin typeface="Calibri"/>
                <a:ea typeface="+mn-lt"/>
                <a:cs typeface="Arial"/>
              </a:rPr>
              <a:t>6. end for</a:t>
            </a:r>
            <a:endParaRPr lang="en-US" sz="1400">
              <a:latin typeface="Calibri"/>
              <a:cs typeface="Arial"/>
            </a:endParaRPr>
          </a:p>
          <a:p>
            <a:r>
              <a:rPr lang="en-US" sz="1400">
                <a:latin typeface="Calibri"/>
                <a:ea typeface="+mn-lt"/>
                <a:cs typeface="Arial"/>
              </a:rPr>
              <a:t>7. print (RESULTS)</a:t>
            </a:r>
            <a:endParaRPr lang="en-US" sz="1400">
              <a:latin typeface="Calibri"/>
              <a:cs typeface="Arial"/>
            </a:endParaRPr>
          </a:p>
          <a:p>
            <a:r>
              <a:rPr lang="en-US" sz="1400">
                <a:latin typeface="Calibri"/>
                <a:ea typeface="+mn-lt"/>
                <a:cs typeface="Arial"/>
              </a:rPr>
              <a:t>8. plot(RESULTS)</a:t>
            </a:r>
            <a:endParaRPr lang="en-US" sz="1400">
              <a:latin typeface="Calibri"/>
              <a:cs typeface="Arial"/>
            </a:endParaRPr>
          </a:p>
          <a:p>
            <a:r>
              <a:rPr lang="en-US" sz="1400">
                <a:latin typeface="Calibri"/>
                <a:ea typeface="+mn-lt"/>
                <a:cs typeface="Arial"/>
              </a:rPr>
              <a:t>9. return</a:t>
            </a:r>
            <a:endParaRPr lang="en-US" sz="1400">
              <a:latin typeface="Calibri"/>
              <a:cs typeface="Arial"/>
            </a:endParaRPr>
          </a:p>
          <a:p>
            <a:endParaRPr lang="en-US" sz="1400">
              <a:latin typeface="Calibri"/>
              <a:cs typeface="Arial" panose="020B0604020202020204" pitchFamily="34" charset="0"/>
            </a:endParaRPr>
          </a:p>
          <a:p>
            <a:endParaRPr lang="en-US" sz="1400" b="1">
              <a:latin typeface="Arial" panose="020B0604020202020204" pitchFamily="34" charset="0"/>
              <a:cs typeface="Arial" panose="020B0604020202020204" pitchFamily="34" charset="0"/>
            </a:endParaRPr>
          </a:p>
          <a:p>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520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E2B2348-C0E5-D687-BFD2-F116271D8C0C}"/>
              </a:ext>
            </a:extLst>
          </p:cNvPr>
          <p:cNvSpPr>
            <a:spLocks noGrp="1"/>
          </p:cNvSpPr>
          <p:nvPr>
            <p:ph type="title"/>
          </p:nvPr>
        </p:nvSpPr>
        <p:spPr>
          <a:xfrm>
            <a:off x="673754" y="445139"/>
            <a:ext cx="4203045" cy="2356812"/>
          </a:xfrm>
        </p:spPr>
        <p:txBody>
          <a:bodyPr vert="horz" lIns="91440" tIns="45720" rIns="91440" bIns="45720" rtlCol="0" anchor="ctr">
            <a:normAutofit fontScale="90000"/>
          </a:bodyPr>
          <a:lstStyle/>
          <a:p>
            <a:pPr>
              <a:lnSpc>
                <a:spcPct val="90000"/>
              </a:lnSpc>
            </a:pPr>
            <a:br>
              <a:rPr lang="en-US" sz="2300" b="1" u="sng">
                <a:solidFill>
                  <a:schemeClr val="bg1"/>
                </a:solidFill>
              </a:rPr>
            </a:br>
            <a:r>
              <a:rPr lang="en-US" sz="2800" b="1" u="sng">
                <a:solidFill>
                  <a:schemeClr val="bg1"/>
                </a:solidFill>
              </a:rPr>
              <a:t>RESULTS &amp; DISCUSSIONS</a:t>
            </a:r>
            <a:br>
              <a:rPr lang="en-US" sz="2300"/>
            </a:br>
            <a:br>
              <a:rPr lang="en-US" sz="2300"/>
            </a:br>
            <a:br>
              <a:rPr lang="en-US" sz="2300"/>
            </a:br>
            <a:r>
              <a:rPr lang="en-US" sz="2300" b="1">
                <a:solidFill>
                  <a:schemeClr val="bg1"/>
                </a:solidFill>
              </a:rPr>
              <a:t>Change in price of Stock Overtime </a:t>
            </a:r>
            <a:br>
              <a:rPr lang="en-US" sz="2300"/>
            </a:br>
            <a:endParaRPr lang="en-US" sz="2300">
              <a:solidFill>
                <a:schemeClr val="bg1"/>
              </a:solidFill>
            </a:endParaRPr>
          </a:p>
        </p:txBody>
      </p:sp>
      <p:sp>
        <p:nvSpPr>
          <p:cNvPr id="7" name="Rectangle 6">
            <a:extLst>
              <a:ext uri="{FF2B5EF4-FFF2-40B4-BE49-F238E27FC236}">
                <a16:creationId xmlns:a16="http://schemas.microsoft.com/office/drawing/2014/main" id="{692ADAE9-CBAC-E4D4-72C6-5575BF8CE501}"/>
              </a:ext>
            </a:extLst>
          </p:cNvPr>
          <p:cNvSpPr/>
          <p:nvPr/>
        </p:nvSpPr>
        <p:spPr>
          <a:xfrm>
            <a:off x="548493" y="3006097"/>
            <a:ext cx="3744300" cy="2928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defTabSz="457200">
              <a:spcBef>
                <a:spcPts val="1000"/>
              </a:spcBef>
              <a:buClr>
                <a:schemeClr val="accent1"/>
              </a:buClr>
              <a:buSzPct val="80000"/>
              <a:buFont typeface="Wingdings 3" charset="2"/>
              <a:buChar char=""/>
            </a:pPr>
            <a:endParaRPr lang="en-US">
              <a:solidFill>
                <a:schemeClr val="bg1"/>
              </a:solidFill>
            </a:endParaRPr>
          </a:p>
          <a:p>
            <a:pPr defTabSz="457200">
              <a:spcBef>
                <a:spcPts val="1000"/>
              </a:spcBef>
              <a:buClr>
                <a:schemeClr val="accent1"/>
              </a:buClr>
              <a:buSzPct val="80000"/>
            </a:pPr>
            <a:r>
              <a:rPr lang="en-US" sz="2400">
                <a:solidFill>
                  <a:schemeClr val="bg1"/>
                </a:solidFill>
              </a:rPr>
              <a:t>First of all we find out the change in price of the stock overtime by visualizing the closing price of each stock</a:t>
            </a:r>
          </a:p>
          <a:p>
            <a:pPr defTabSz="457200">
              <a:spcBef>
                <a:spcPts val="1000"/>
              </a:spcBef>
              <a:buClr>
                <a:schemeClr val="accent1"/>
              </a:buClr>
              <a:buSzPct val="80000"/>
              <a:buFont typeface="Wingdings 3" charset="2"/>
              <a:buChar char=""/>
            </a:pPr>
            <a:endParaRPr lang="en-US">
              <a:solidFill>
                <a:schemeClr val="bg1"/>
              </a:solidFill>
            </a:endParaRPr>
          </a:p>
        </p:txBody>
      </p:sp>
      <p:pic>
        <p:nvPicPr>
          <p:cNvPr id="6" name="Picture 6">
            <a:extLst>
              <a:ext uri="{FF2B5EF4-FFF2-40B4-BE49-F238E27FC236}">
                <a16:creationId xmlns:a16="http://schemas.microsoft.com/office/drawing/2014/main" id="{D9790142-397A-2C3C-D400-F39D129E67CD}"/>
              </a:ext>
            </a:extLst>
          </p:cNvPr>
          <p:cNvPicPr>
            <a:picLocks noGrp="1" noChangeAspect="1"/>
          </p:cNvPicPr>
          <p:nvPr>
            <p:ph idx="1"/>
          </p:nvPr>
        </p:nvPicPr>
        <p:blipFill>
          <a:blip r:embed="rId2"/>
          <a:stretch>
            <a:fillRect/>
          </a:stretch>
        </p:blipFill>
        <p:spPr>
          <a:xfrm>
            <a:off x="4739016" y="999620"/>
            <a:ext cx="7345991" cy="4533094"/>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3086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937" y="244259"/>
            <a:ext cx="8868065" cy="851074"/>
          </a:xfrm>
        </p:spPr>
        <p:txBody>
          <a:bodyPr/>
          <a:lstStyle/>
          <a:p>
            <a:r>
              <a:rPr lang="en-IN">
                <a:solidFill>
                  <a:schemeClr val="accent4">
                    <a:lumMod val="75000"/>
                  </a:schemeClr>
                </a:solidFill>
                <a:latin typeface="Arial"/>
                <a:cs typeface="Arial"/>
              </a:rPr>
              <a:t>Finding Moving Average</a:t>
            </a:r>
          </a:p>
        </p:txBody>
      </p:sp>
      <p:pic>
        <p:nvPicPr>
          <p:cNvPr id="6" name="Picture 6">
            <a:extLst>
              <a:ext uri="{FF2B5EF4-FFF2-40B4-BE49-F238E27FC236}">
                <a16:creationId xmlns:a16="http://schemas.microsoft.com/office/drawing/2014/main" id="{71951DB7-33A7-3A38-AB84-3DBE2F32058F}"/>
              </a:ext>
            </a:extLst>
          </p:cNvPr>
          <p:cNvPicPr>
            <a:picLocks noGrp="1" noChangeAspect="1"/>
          </p:cNvPicPr>
          <p:nvPr>
            <p:ph idx="1"/>
          </p:nvPr>
        </p:nvPicPr>
        <p:blipFill>
          <a:blip r:embed="rId2"/>
          <a:stretch>
            <a:fillRect/>
          </a:stretch>
        </p:blipFill>
        <p:spPr>
          <a:xfrm>
            <a:off x="291115" y="1099014"/>
            <a:ext cx="10412941" cy="5356744"/>
          </a:xfrm>
        </p:spPr>
      </p:pic>
    </p:spTree>
    <p:extLst>
      <p:ext uri="{BB962C8B-B14F-4D97-AF65-F5344CB8AC3E}">
        <p14:creationId xmlns:p14="http://schemas.microsoft.com/office/powerpoint/2010/main" val="355357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1" name="Group 10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02" name="Straight Connector 10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0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B714AED-E232-3C25-5BEF-E03D93149EF2}"/>
              </a:ext>
            </a:extLst>
          </p:cNvPr>
          <p:cNvSpPr>
            <a:spLocks noGrp="1"/>
          </p:cNvSpPr>
          <p:nvPr>
            <p:ph type="title"/>
          </p:nvPr>
        </p:nvSpPr>
        <p:spPr>
          <a:xfrm>
            <a:off x="677334" y="4765972"/>
            <a:ext cx="8596668" cy="1320800"/>
          </a:xfrm>
        </p:spPr>
        <p:txBody>
          <a:bodyPr vert="horz" lIns="91440" tIns="45720" rIns="91440" bIns="45720" rtlCol="0" anchor="ctr">
            <a:normAutofit/>
          </a:bodyPr>
          <a:lstStyle/>
          <a:p>
            <a:r>
              <a:rPr lang="en-US" sz="4400">
                <a:solidFill>
                  <a:schemeClr val="bg1"/>
                </a:solidFill>
              </a:rPr>
              <a:t>                   </a:t>
            </a:r>
            <a:r>
              <a:rPr lang="en-US" sz="4800" b="1">
                <a:solidFill>
                  <a:schemeClr val="bg1"/>
                </a:solidFill>
              </a:rPr>
              <a:t>  OVERVIEW </a:t>
            </a:r>
          </a:p>
        </p:txBody>
      </p:sp>
      <p:sp useBgFill="1">
        <p:nvSpPr>
          <p:cNvPr id="112" name="Rectangle 11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extBox 2">
            <a:extLst>
              <a:ext uri="{FF2B5EF4-FFF2-40B4-BE49-F238E27FC236}">
                <a16:creationId xmlns:a16="http://schemas.microsoft.com/office/drawing/2014/main" id="{5EBC9BB6-5EE7-E9B3-5DB9-37FB56920B65}"/>
              </a:ext>
            </a:extLst>
          </p:cNvPr>
          <p:cNvGraphicFramePr/>
          <p:nvPr>
            <p:extLst>
              <p:ext uri="{D42A27DB-BD31-4B8C-83A1-F6EECF244321}">
                <p14:modId xmlns:p14="http://schemas.microsoft.com/office/powerpoint/2010/main" val="305048051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040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2" name="Rectangle 4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5" name="Rectangle 5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6D217F8B-636B-C4EB-7107-0343E49D3735}"/>
              </a:ext>
            </a:extLst>
          </p:cNvPr>
          <p:cNvPicPr>
            <a:picLocks noGrp="1" noChangeAspect="1"/>
          </p:cNvPicPr>
          <p:nvPr>
            <p:ph idx="1"/>
          </p:nvPr>
        </p:nvPicPr>
        <p:blipFill rotWithShape="1">
          <a:blip r:embed="rId2"/>
          <a:srcRect r="1" b="106"/>
          <a:stretch/>
        </p:blipFill>
        <p:spPr>
          <a:xfrm>
            <a:off x="568452" y="571500"/>
            <a:ext cx="11055096" cy="5715000"/>
          </a:xfrm>
          <a:prstGeom prst="rect">
            <a:avLst/>
          </a:prstGeom>
        </p:spPr>
      </p:pic>
    </p:spTree>
    <p:extLst>
      <p:ext uri="{BB962C8B-B14F-4D97-AF65-F5344CB8AC3E}">
        <p14:creationId xmlns:p14="http://schemas.microsoft.com/office/powerpoint/2010/main" val="4777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732823"/>
          </a:xfrm>
        </p:spPr>
        <p:txBody>
          <a:bodyPr>
            <a:normAutofit fontScale="90000"/>
          </a:bodyPr>
          <a:lstStyle/>
          <a:p>
            <a:r>
              <a:rPr lang="en-IN">
                <a:solidFill>
                  <a:srgbClr val="FF0000"/>
                </a:solidFill>
                <a:latin typeface="Arial"/>
                <a:cs typeface="Arial"/>
              </a:rPr>
              <a:t>Daily Return of Stock on average</a:t>
            </a:r>
            <a:br>
              <a:rPr lang="en-IN">
                <a:solidFill>
                  <a:srgbClr val="FF0000"/>
                </a:solidFill>
                <a:latin typeface="Arial"/>
                <a:cs typeface="Arial"/>
              </a:rPr>
            </a:br>
            <a:br>
              <a:rPr lang="en-IN">
                <a:latin typeface="Arial"/>
                <a:cs typeface="Arial"/>
              </a:rPr>
            </a:br>
            <a:r>
              <a:rPr lang="en-IN" sz="2400">
                <a:ea typeface="+mj-lt"/>
                <a:cs typeface="+mj-lt"/>
              </a:rPr>
              <a:t>To analyse the risk of the stock , we'll need to take a closer look at the daily changes of the stock, and not just its absolute value. Let's go ahead and use pandas to retrieve the daily returns for the Apple stock.</a:t>
            </a:r>
            <a:br>
              <a:rPr lang="en-IN" sz="2400">
                <a:latin typeface="Arial"/>
                <a:cs typeface="Arial"/>
              </a:rPr>
            </a:br>
            <a:endParaRPr lang="en-IN" sz="2400">
              <a:solidFill>
                <a:srgbClr val="FF0000"/>
              </a:solidFill>
              <a:latin typeface="Arial" panose="020B0604020202020204" pitchFamily="34" charset="0"/>
              <a:cs typeface="Arial" panose="020B0604020202020204" pitchFamily="34" charset="0"/>
            </a:endParaRPr>
          </a:p>
        </p:txBody>
      </p:sp>
      <p:pic>
        <p:nvPicPr>
          <p:cNvPr id="6" name="Picture 6">
            <a:extLst>
              <a:ext uri="{FF2B5EF4-FFF2-40B4-BE49-F238E27FC236}">
                <a16:creationId xmlns:a16="http://schemas.microsoft.com/office/drawing/2014/main" id="{9EFC9BE0-87EF-FC90-E3BF-3B01393D2BBB}"/>
              </a:ext>
            </a:extLst>
          </p:cNvPr>
          <p:cNvPicPr>
            <a:picLocks noGrp="1" noChangeAspect="1"/>
          </p:cNvPicPr>
          <p:nvPr>
            <p:ph idx="1"/>
          </p:nvPr>
        </p:nvPicPr>
        <p:blipFill>
          <a:blip r:embed="rId2"/>
          <a:stretch>
            <a:fillRect/>
          </a:stretch>
        </p:blipFill>
        <p:spPr>
          <a:xfrm>
            <a:off x="802594" y="3350723"/>
            <a:ext cx="8596668" cy="2721793"/>
          </a:xfrm>
        </p:spPr>
      </p:pic>
    </p:spTree>
    <p:extLst>
      <p:ext uri="{BB962C8B-B14F-4D97-AF65-F5344CB8AC3E}">
        <p14:creationId xmlns:p14="http://schemas.microsoft.com/office/powerpoint/2010/main" val="378921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C1C9E555-14B8-C148-4850-7FBD5A4B29BA}"/>
              </a:ext>
            </a:extLst>
          </p:cNvPr>
          <p:cNvPicPr>
            <a:picLocks noGrp="1" noChangeAspect="1"/>
          </p:cNvPicPr>
          <p:nvPr>
            <p:ph idx="1"/>
          </p:nvPr>
        </p:nvPicPr>
        <p:blipFill>
          <a:blip r:embed="rId2"/>
          <a:stretch>
            <a:fillRect/>
          </a:stretch>
        </p:blipFill>
        <p:spPr>
          <a:xfrm>
            <a:off x="1238118" y="620515"/>
            <a:ext cx="9801147" cy="5561152"/>
          </a:xfrm>
          <a:prstGeom prst="rect">
            <a:avLst/>
          </a:prstGeom>
        </p:spPr>
      </p:pic>
    </p:spTree>
    <p:extLst>
      <p:ext uri="{BB962C8B-B14F-4D97-AF65-F5344CB8AC3E}">
        <p14:creationId xmlns:p14="http://schemas.microsoft.com/office/powerpoint/2010/main" val="260834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252" y="415851"/>
            <a:ext cx="8596668" cy="2702598"/>
          </a:xfrm>
        </p:spPr>
        <p:txBody>
          <a:bodyPr>
            <a:normAutofit/>
          </a:bodyPr>
          <a:lstStyle/>
          <a:p>
            <a:r>
              <a:rPr lang="en-IN" sz="2800">
                <a:solidFill>
                  <a:srgbClr val="FF0000"/>
                </a:solidFill>
              </a:rPr>
              <a:t>Correlation between different stocks closing prices</a:t>
            </a:r>
            <a:endParaRPr lang="en-US" sz="2800">
              <a:solidFill>
                <a:srgbClr val="FF0000"/>
              </a:solidFill>
            </a:endParaRPr>
          </a:p>
          <a:p>
            <a:br>
              <a:rPr lang="en-IN">
                <a:latin typeface="Arial" panose="020B0604020202020204" pitchFamily="34" charset="0"/>
                <a:cs typeface="Arial" panose="020B0604020202020204" pitchFamily="34" charset="0"/>
              </a:rPr>
            </a:br>
            <a:r>
              <a:rPr lang="en-IN" sz="2000">
                <a:solidFill>
                  <a:schemeClr val="accent2">
                    <a:lumMod val="75000"/>
                  </a:schemeClr>
                </a:solidFill>
                <a:ea typeface="+mj-lt"/>
                <a:cs typeface="+mj-lt"/>
              </a:rPr>
              <a:t>Now we can compare the daily percentage return of two stocks to check how correlated. Finally, we could also do a correlation plot, to get actual numerical values for the correlation between the stocks' daily return values. By comparing the closing prices, we see an interesting relationship between Microsoft and Apple.</a:t>
            </a:r>
            <a:endParaRPr lang="en-IN" sz="2000">
              <a:solidFill>
                <a:schemeClr val="accent2">
                  <a:lumMod val="75000"/>
                </a:schemeClr>
              </a:solidFill>
              <a:latin typeface="Arial" panose="020B0604020202020204" pitchFamily="34" charset="0"/>
              <a:cs typeface="Arial" panose="020B0604020202020204" pitchFamily="34" charset="0"/>
            </a:endParaRPr>
          </a:p>
        </p:txBody>
      </p:sp>
      <p:pic>
        <p:nvPicPr>
          <p:cNvPr id="6" name="Picture 6">
            <a:extLst>
              <a:ext uri="{FF2B5EF4-FFF2-40B4-BE49-F238E27FC236}">
                <a16:creationId xmlns:a16="http://schemas.microsoft.com/office/drawing/2014/main" id="{74B4A4AC-188B-6C3D-3A38-EA48E90AE160}"/>
              </a:ext>
            </a:extLst>
          </p:cNvPr>
          <p:cNvPicPr>
            <a:picLocks noGrp="1" noChangeAspect="1"/>
          </p:cNvPicPr>
          <p:nvPr>
            <p:ph idx="1"/>
          </p:nvPr>
        </p:nvPicPr>
        <p:blipFill>
          <a:blip r:embed="rId2"/>
          <a:stretch>
            <a:fillRect/>
          </a:stretch>
        </p:blipFill>
        <p:spPr>
          <a:xfrm>
            <a:off x="433354" y="3225301"/>
            <a:ext cx="8938491" cy="3129211"/>
          </a:xfrm>
        </p:spPr>
      </p:pic>
    </p:spTree>
    <p:extLst>
      <p:ext uri="{BB962C8B-B14F-4D97-AF65-F5344CB8AC3E}">
        <p14:creationId xmlns:p14="http://schemas.microsoft.com/office/powerpoint/2010/main" val="3817428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Content Placeholder 39">
            <a:extLst>
              <a:ext uri="{FF2B5EF4-FFF2-40B4-BE49-F238E27FC236}">
                <a16:creationId xmlns:a16="http://schemas.microsoft.com/office/drawing/2014/main" id="{011EFBE9-5FFA-BD14-C0A6-09839AFA0B5C}"/>
              </a:ext>
            </a:extLst>
          </p:cNvPr>
          <p:cNvSpPr>
            <a:spLocks noGrp="1"/>
          </p:cNvSpPr>
          <p:nvPr>
            <p:ph idx="1"/>
          </p:nvPr>
        </p:nvSpPr>
        <p:spPr>
          <a:xfrm>
            <a:off x="266659" y="1429906"/>
            <a:ext cx="4078326" cy="4170794"/>
          </a:xfrm>
        </p:spPr>
        <p:txBody>
          <a:bodyPr vert="horz" lIns="91440" tIns="45720" rIns="91440" bIns="45720" rtlCol="0" anchor="t">
            <a:normAutofit/>
          </a:bodyPr>
          <a:lstStyle/>
          <a:p>
            <a:pPr marL="0" indent="0">
              <a:buNone/>
            </a:pPr>
            <a:r>
              <a:rPr lang="en-US" sz="2000">
                <a:solidFill>
                  <a:schemeClr val="bg1"/>
                </a:solidFill>
                <a:ea typeface="+mn-lt"/>
                <a:cs typeface="+mn-lt"/>
              </a:rPr>
              <a:t>we suspected in our PairPlot here numerically and visually that Microsoft and Amazon had the strongest correlation of daily stock return. It's also interesting to see that all the technology companies are positively correlated.</a:t>
            </a:r>
            <a:endParaRPr lang="en-US" sz="2000">
              <a:solidFill>
                <a:schemeClr val="bg1"/>
              </a:solidFill>
            </a:endParaRPr>
          </a:p>
        </p:txBody>
      </p:sp>
      <p:pic>
        <p:nvPicPr>
          <p:cNvPr id="6" name="Picture 6">
            <a:extLst>
              <a:ext uri="{FF2B5EF4-FFF2-40B4-BE49-F238E27FC236}">
                <a16:creationId xmlns:a16="http://schemas.microsoft.com/office/drawing/2014/main" id="{937D8F64-9E7C-DFFE-5A4E-E88D2BD76F96}"/>
              </a:ext>
            </a:extLst>
          </p:cNvPr>
          <p:cNvPicPr>
            <a:picLocks noChangeAspect="1"/>
          </p:cNvPicPr>
          <p:nvPr/>
        </p:nvPicPr>
        <p:blipFill>
          <a:blip r:embed="rId2"/>
          <a:stretch>
            <a:fillRect/>
          </a:stretch>
        </p:blipFill>
        <p:spPr>
          <a:xfrm>
            <a:off x="5073043" y="756511"/>
            <a:ext cx="6751005" cy="4841861"/>
          </a:xfrm>
          <a:prstGeom prst="rect">
            <a:avLst/>
          </a:prstGeom>
        </p:spPr>
      </p:pic>
      <p:sp>
        <p:nvSpPr>
          <p:cNvPr id="51" name="Isosceles Triangle 5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9474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900"/>
            <a:ext cx="8596668" cy="3037404"/>
          </a:xfrm>
        </p:spPr>
        <p:txBody>
          <a:bodyPr>
            <a:normAutofit fontScale="90000"/>
          </a:bodyPr>
          <a:lstStyle/>
          <a:p>
            <a:r>
              <a:rPr lang="en-IN" sz="2800" b="1">
                <a:solidFill>
                  <a:schemeClr val="accent5">
                    <a:lumMod val="75000"/>
                  </a:schemeClr>
                </a:solidFill>
              </a:rPr>
              <a:t>How much value do we put at risk by investing in a particular stock?</a:t>
            </a:r>
            <a:br>
              <a:rPr lang="en-IN" sz="2800">
                <a:solidFill>
                  <a:schemeClr val="accent5">
                    <a:lumMod val="75000"/>
                  </a:schemeClr>
                </a:solidFill>
              </a:rPr>
            </a:br>
            <a:endParaRPr lang="en-US" sz="2800">
              <a:solidFill>
                <a:schemeClr val="accent5">
                  <a:lumMod val="75000"/>
                </a:schemeClr>
              </a:solidFill>
            </a:endParaRPr>
          </a:p>
          <a:p>
            <a:r>
              <a:rPr lang="en-IN" sz="2400">
                <a:solidFill>
                  <a:schemeClr val="accent2">
                    <a:lumMod val="75000"/>
                  </a:schemeClr>
                </a:solidFill>
                <a:ea typeface="+mj-lt"/>
                <a:cs typeface="+mj-lt"/>
              </a:rPr>
              <a:t>There are many ways we can quantify risk, one of the most basic ways using the information we've gathered on daily percentage returns is by comparing the expected return with the standard deviation of the daily returns</a:t>
            </a:r>
            <a:r>
              <a:rPr lang="en-IN" sz="2400">
                <a:ea typeface="+mj-lt"/>
                <a:cs typeface="+mj-lt"/>
              </a:rPr>
              <a:t>.</a:t>
            </a:r>
            <a:br>
              <a:rPr lang="en-IN">
                <a:latin typeface="Arial" panose="020B0604020202020204" pitchFamily="34" charset="0"/>
                <a:cs typeface="Arial" panose="020B0604020202020204" pitchFamily="34" charset="0"/>
              </a:rPr>
            </a:br>
            <a:endParaRPr lang="en-IN">
              <a:solidFill>
                <a:schemeClr val="tx1"/>
              </a:solidFill>
              <a:latin typeface="Arial" panose="020B0604020202020204" pitchFamily="34" charset="0"/>
              <a:cs typeface="Arial" panose="020B0604020202020204" pitchFamily="34" charset="0"/>
            </a:endParaRPr>
          </a:p>
        </p:txBody>
      </p:sp>
      <p:pic>
        <p:nvPicPr>
          <p:cNvPr id="6" name="Picture 6">
            <a:extLst>
              <a:ext uri="{FF2B5EF4-FFF2-40B4-BE49-F238E27FC236}">
                <a16:creationId xmlns:a16="http://schemas.microsoft.com/office/drawing/2014/main" id="{8A675C98-DBBB-35A0-D608-61C57CB4F4A2}"/>
              </a:ext>
            </a:extLst>
          </p:cNvPr>
          <p:cNvPicPr>
            <a:picLocks noGrp="1" noChangeAspect="1"/>
          </p:cNvPicPr>
          <p:nvPr>
            <p:ph idx="1"/>
          </p:nvPr>
        </p:nvPicPr>
        <p:blipFill>
          <a:blip r:embed="rId2"/>
          <a:stretch>
            <a:fillRect/>
          </a:stretch>
        </p:blipFill>
        <p:spPr>
          <a:xfrm>
            <a:off x="155416" y="3195117"/>
            <a:ext cx="11665544" cy="3231331"/>
          </a:xfrm>
        </p:spPr>
      </p:pic>
    </p:spTree>
    <p:extLst>
      <p:ext uri="{BB962C8B-B14F-4D97-AF65-F5344CB8AC3E}">
        <p14:creationId xmlns:p14="http://schemas.microsoft.com/office/powerpoint/2010/main" val="123404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6">
            <a:extLst>
              <a:ext uri="{FF2B5EF4-FFF2-40B4-BE49-F238E27FC236}">
                <a16:creationId xmlns:a16="http://schemas.microsoft.com/office/drawing/2014/main" id="{4EDA8816-2788-F1EE-002A-BAE8083797CF}"/>
              </a:ext>
            </a:extLst>
          </p:cNvPr>
          <p:cNvPicPr>
            <a:picLocks noGrp="1" noChangeAspect="1"/>
          </p:cNvPicPr>
          <p:nvPr>
            <p:ph idx="1"/>
          </p:nvPr>
        </p:nvPicPr>
        <p:blipFill rotWithShape="1">
          <a:blip r:embed="rId2"/>
          <a:srcRect l="6928" r="5516"/>
          <a:stretch/>
        </p:blipFill>
        <p:spPr>
          <a:xfrm>
            <a:off x="20" y="10"/>
            <a:ext cx="12191980" cy="6857990"/>
          </a:xfrm>
          <a:prstGeom prst="rect">
            <a:avLst/>
          </a:prstGeom>
        </p:spPr>
      </p:pic>
    </p:spTree>
    <p:extLst>
      <p:ext uri="{BB962C8B-B14F-4D97-AF65-F5344CB8AC3E}">
        <p14:creationId xmlns:p14="http://schemas.microsoft.com/office/powerpoint/2010/main" val="409186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09601" y="4833915"/>
            <a:ext cx="10923638" cy="1495095"/>
          </a:xfrm>
        </p:spPr>
        <p:txBody>
          <a:bodyPr vert="horz" lIns="91440" tIns="45720" rIns="91440" bIns="45720" rtlCol="0" anchor="b">
            <a:normAutofit/>
          </a:bodyPr>
          <a:lstStyle/>
          <a:p>
            <a:pPr>
              <a:lnSpc>
                <a:spcPct val="90000"/>
              </a:lnSpc>
            </a:pPr>
            <a:r>
              <a:rPr lang="en-US" sz="3200" b="1">
                <a:ea typeface="+mj-lt"/>
                <a:cs typeface="+mj-lt"/>
              </a:rPr>
              <a:t>Predicting the closing stock price of APPLE Inc.</a:t>
            </a:r>
            <a:endParaRPr lang="en-US" sz="3200"/>
          </a:p>
          <a:p>
            <a:pPr>
              <a:lnSpc>
                <a:spcPct val="90000"/>
              </a:lnSpc>
            </a:pPr>
            <a:endParaRPr lang="en-US" sz="3200"/>
          </a:p>
        </p:txBody>
      </p:sp>
      <p:sp>
        <p:nvSpPr>
          <p:cNvPr id="24" name="Rectangle 23">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6" name="Picture 6">
            <a:extLst>
              <a:ext uri="{FF2B5EF4-FFF2-40B4-BE49-F238E27FC236}">
                <a16:creationId xmlns:a16="http://schemas.microsoft.com/office/drawing/2014/main" id="{BFBC893B-3BD9-5D3C-B3A2-C9474CE5E532}"/>
              </a:ext>
            </a:extLst>
          </p:cNvPr>
          <p:cNvPicPr>
            <a:picLocks noChangeAspect="1"/>
          </p:cNvPicPr>
          <p:nvPr/>
        </p:nvPicPr>
        <p:blipFill rotWithShape="1">
          <a:blip r:embed="rId2"/>
          <a:srcRect l="16578" r="5791" b="-1"/>
          <a:stretch/>
        </p:blipFill>
        <p:spPr>
          <a:xfrm>
            <a:off x="208787" y="-10435"/>
            <a:ext cx="6185957" cy="4102105"/>
          </a:xfrm>
          <a:prstGeom prst="rect">
            <a:avLst/>
          </a:prstGeom>
        </p:spPr>
      </p:pic>
      <p:pic>
        <p:nvPicPr>
          <p:cNvPr id="7" name="Picture 7">
            <a:extLst>
              <a:ext uri="{FF2B5EF4-FFF2-40B4-BE49-F238E27FC236}">
                <a16:creationId xmlns:a16="http://schemas.microsoft.com/office/drawing/2014/main" id="{3A328E6E-52B6-6398-0335-B8117F220FED}"/>
              </a:ext>
            </a:extLst>
          </p:cNvPr>
          <p:cNvPicPr>
            <a:picLocks noGrp="1" noChangeAspect="1"/>
          </p:cNvPicPr>
          <p:nvPr>
            <p:ph idx="1"/>
          </p:nvPr>
        </p:nvPicPr>
        <p:blipFill rotWithShape="1">
          <a:blip r:embed="rId3"/>
          <a:srcRect r="12034" b="2"/>
          <a:stretch/>
        </p:blipFill>
        <p:spPr>
          <a:xfrm>
            <a:off x="6663636" y="-11121"/>
            <a:ext cx="5246528" cy="4102786"/>
          </a:xfrm>
          <a:prstGeom prst="rect">
            <a:avLst/>
          </a:prstGeom>
        </p:spPr>
      </p:pic>
    </p:spTree>
    <p:extLst>
      <p:ext uri="{BB962C8B-B14F-4D97-AF65-F5344CB8AC3E}">
        <p14:creationId xmlns:p14="http://schemas.microsoft.com/office/powerpoint/2010/main" val="247674302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97C1B0-0DBE-5BAD-7C0D-2907DB891B15}"/>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CONCLUSIONS</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C654D3-0445-65B2-1DB0-D858B2A0F5BF}"/>
              </a:ext>
            </a:extLst>
          </p:cNvPr>
          <p:cNvSpPr>
            <a:spLocks noGrp="1"/>
          </p:cNvSpPr>
          <p:nvPr>
            <p:ph idx="1"/>
          </p:nvPr>
        </p:nvSpPr>
        <p:spPr>
          <a:xfrm>
            <a:off x="6116084" y="609601"/>
            <a:ext cx="5511296" cy="5175624"/>
          </a:xfrm>
        </p:spPr>
        <p:txBody>
          <a:bodyPr anchor="ctr">
            <a:normAutofit/>
          </a:bodyPr>
          <a:lstStyle/>
          <a:p>
            <a:pPr marL="0" indent="0">
              <a:buNone/>
            </a:pPr>
            <a:r>
              <a:rPr lang="en-US">
                <a:solidFill>
                  <a:srgbClr val="FFFFFF"/>
                </a:solidFill>
              </a:rPr>
              <a:t>Determining the stock market forecasts is always been a challenging work.</a:t>
            </a:r>
          </a:p>
          <a:p>
            <a:pPr marL="0" indent="0">
              <a:buNone/>
            </a:pPr>
            <a:r>
              <a:rPr lang="en-US">
                <a:solidFill>
                  <a:srgbClr val="FFFFFF"/>
                </a:solidFill>
              </a:rPr>
              <a:t>Thus, Project applies the data mining technology of neural network to stock price forecast and receives a preferable result, which will provide the research of the stock market development a new thought &amp; We attempted to make use of huge textual data to predict the stock market indices.</a:t>
            </a:r>
          </a:p>
        </p:txBody>
      </p:sp>
    </p:spTree>
    <p:extLst>
      <p:ext uri="{BB962C8B-B14F-4D97-AF65-F5344CB8AC3E}">
        <p14:creationId xmlns:p14="http://schemas.microsoft.com/office/powerpoint/2010/main" val="255761934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4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4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5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5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1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297321-F9A3-4033-B144-72D44666556E}"/>
              </a:ext>
            </a:extLst>
          </p:cNvPr>
          <p:cNvSpPr>
            <a:spLocks noGrp="1"/>
          </p:cNvSpPr>
          <p:nvPr>
            <p:ph type="title"/>
          </p:nvPr>
        </p:nvSpPr>
        <p:spPr>
          <a:xfrm>
            <a:off x="677335" y="609600"/>
            <a:ext cx="4601676" cy="5175624"/>
          </a:xfrm>
        </p:spPr>
        <p:txBody>
          <a:bodyPr anchor="ctr">
            <a:normAutofit/>
          </a:bodyPr>
          <a:lstStyle/>
          <a:p>
            <a:r>
              <a:rPr lang="en-US" dirty="0">
                <a:solidFill>
                  <a:schemeClr val="tx1">
                    <a:lumMod val="85000"/>
                    <a:lumOff val="15000"/>
                  </a:schemeClr>
                </a:solidFill>
              </a:rPr>
              <a:t> </a:t>
            </a:r>
            <a:r>
              <a:rPr lang="en-US" sz="4800" b="1" i="1" dirty="0">
                <a:solidFill>
                  <a:schemeClr val="tx1">
                    <a:lumMod val="85000"/>
                    <a:lumOff val="15000"/>
                  </a:schemeClr>
                </a:solidFill>
                <a:latin typeface="Arial Black"/>
              </a:rPr>
              <a:t>THANK YOU</a:t>
            </a:r>
          </a:p>
        </p:txBody>
      </p:sp>
      <p:sp>
        <p:nvSpPr>
          <p:cNvPr id="66" name="Freeform: Shape 6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155541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F6CB-1219-26C3-9D14-BBB07FA91AC2}"/>
              </a:ext>
            </a:extLst>
          </p:cNvPr>
          <p:cNvSpPr>
            <a:spLocks noGrp="1"/>
          </p:cNvSpPr>
          <p:nvPr>
            <p:ph type="title"/>
          </p:nvPr>
        </p:nvSpPr>
        <p:spPr>
          <a:xfrm>
            <a:off x="677334" y="72571"/>
            <a:ext cx="8596668" cy="1320800"/>
          </a:xfrm>
        </p:spPr>
        <p:txBody>
          <a:bodyPr/>
          <a:lstStyle/>
          <a:p>
            <a:r>
              <a:rPr lang="en-US"/>
              <a:t>ABSTRACT</a:t>
            </a:r>
          </a:p>
        </p:txBody>
      </p:sp>
      <p:sp>
        <p:nvSpPr>
          <p:cNvPr id="3" name="Content Placeholder 2">
            <a:extLst>
              <a:ext uri="{FF2B5EF4-FFF2-40B4-BE49-F238E27FC236}">
                <a16:creationId xmlns:a16="http://schemas.microsoft.com/office/drawing/2014/main" id="{7F5865B0-1005-34B2-7606-23EFF976F36E}"/>
              </a:ext>
            </a:extLst>
          </p:cNvPr>
          <p:cNvSpPr>
            <a:spLocks noGrp="1"/>
          </p:cNvSpPr>
          <p:nvPr>
            <p:ph idx="1"/>
          </p:nvPr>
        </p:nvSpPr>
        <p:spPr>
          <a:xfrm>
            <a:off x="677334" y="885371"/>
            <a:ext cx="8596668" cy="5820229"/>
          </a:xfrm>
        </p:spPr>
        <p:txBody>
          <a:bodyPr>
            <a:noAutofit/>
          </a:bodyPr>
          <a:lstStyle/>
          <a:p>
            <a:r>
              <a:rPr lang="en-IN" sz="2000" b="1">
                <a:latin typeface="Arial Narrow" panose="020B0606020202030204" pitchFamily="34" charset="0"/>
              </a:rPr>
              <a:t>The future is unknown and uncertain, but there are ways to predict future events and reap the rewards safely. One such opportunity is the application of machine learning and data science for stock market prediction. Therefore, through this medium of skill project we intend to prognosticate the next state of future prices through a Long Short Term Memory (LSTM) method. Predicting stock market prices is a complex task that traditionally involves extensive human-computer interaction. Due to the correlated nature of stock prices, conventional batch processing methods cannot be utilized efficiently for stock market analysis. We propose an online learning algorithm that utilizes a kind of recurrent neural network (RNN) called Long Short Term Memory (LSTM), where the weights are adjusted for individual data points using stochastic gradient descent. This will provide more accurate results when compared to existing stock price prediction algorithms. The network is trained and evaluated for accuracy with various sizes of data, and the results are tabulated. A comparison with respect to accuracy is then performed against an Artificial Neural Network.</a:t>
            </a:r>
          </a:p>
          <a:p>
            <a:r>
              <a:rPr lang="en-IN" sz="1600" b="1">
                <a:latin typeface="Arial Narrow" panose="020B0606020202030204" pitchFamily="34" charset="0"/>
              </a:rPr>
              <a:t> </a:t>
            </a:r>
            <a:r>
              <a:rPr lang="en-IN" sz="1600" b="1">
                <a:latin typeface="Arial Black" panose="020B0A04020102020204" pitchFamily="34" charset="0"/>
              </a:rPr>
              <a:t>Key Words: stock prediction, Long Short Term Memory, Recurrent Neural Network, online learning, stochastic gradient descent.</a:t>
            </a:r>
            <a:endParaRPr lang="en-US" sz="1600" b="1">
              <a:latin typeface="Arial Black" panose="020B0A04020102020204" pitchFamily="34" charset="0"/>
            </a:endParaRPr>
          </a:p>
        </p:txBody>
      </p:sp>
    </p:spTree>
    <p:extLst>
      <p:ext uri="{BB962C8B-B14F-4D97-AF65-F5344CB8AC3E}">
        <p14:creationId xmlns:p14="http://schemas.microsoft.com/office/powerpoint/2010/main" val="86568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3">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3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4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4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4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4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4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E36480-CC6C-3FEB-EED8-D14EBCE62A2C}"/>
              </a:ext>
            </a:extLst>
          </p:cNvPr>
          <p:cNvSpPr>
            <a:spLocks noGrp="1"/>
          </p:cNvSpPr>
          <p:nvPr>
            <p:ph type="title"/>
          </p:nvPr>
        </p:nvSpPr>
        <p:spPr>
          <a:xfrm>
            <a:off x="677334" y="609600"/>
            <a:ext cx="8596668" cy="1320800"/>
          </a:xfrm>
        </p:spPr>
        <p:txBody>
          <a:bodyPr>
            <a:normAutofit/>
          </a:bodyPr>
          <a:lstStyle/>
          <a:p>
            <a:r>
              <a:rPr lang="en-US" b="1"/>
              <a:t>INTRODUCTION</a:t>
            </a:r>
            <a:r>
              <a:rPr lang="en-US"/>
              <a:t> :</a:t>
            </a:r>
            <a:endParaRPr lang="en-US" sz="3200"/>
          </a:p>
        </p:txBody>
      </p:sp>
      <p:sp>
        <p:nvSpPr>
          <p:cNvPr id="3" name="Content Placeholder 2">
            <a:extLst>
              <a:ext uri="{FF2B5EF4-FFF2-40B4-BE49-F238E27FC236}">
                <a16:creationId xmlns:a16="http://schemas.microsoft.com/office/drawing/2014/main" id="{35A66785-BE4D-B3E9-6E2D-22677A57480F}"/>
              </a:ext>
            </a:extLst>
          </p:cNvPr>
          <p:cNvSpPr>
            <a:spLocks noGrp="1"/>
          </p:cNvSpPr>
          <p:nvPr>
            <p:ph idx="1"/>
          </p:nvPr>
        </p:nvSpPr>
        <p:spPr>
          <a:xfrm>
            <a:off x="677334" y="1388429"/>
            <a:ext cx="8596668" cy="4652933"/>
          </a:xfrm>
        </p:spPr>
        <p:txBody>
          <a:bodyPr vert="horz" lIns="91440" tIns="45720" rIns="91440" bIns="45720" rtlCol="0">
            <a:normAutofit/>
          </a:bodyPr>
          <a:lstStyle/>
          <a:p>
            <a:pPr marL="0" indent="0">
              <a:buNone/>
            </a:pPr>
            <a:endParaRPr lang="en-US" sz="1700">
              <a:ea typeface="+mn-lt"/>
              <a:cs typeface="+mn-lt"/>
            </a:endParaRPr>
          </a:p>
          <a:p>
            <a:pPr marL="0" indent="0">
              <a:buNone/>
            </a:pPr>
            <a:r>
              <a:rPr lang="en-US" sz="1700">
                <a:ea typeface="+mn-lt"/>
                <a:cs typeface="+mn-lt"/>
              </a:rPr>
              <a:t>The stock market is a vast array of investors and traders who buy and sell stock, pushing the price up or down. The prices of stocks are governed by the principles of demand and supply, and the ultimate goal of buying shares is to make money by buying stocks in companies whose perceived value (i.e., share price) is expected to rise. Stock markets are closely linked with the world of economics —the rise and fall of share prices can be traced back to some Key Performance Indicators (KPI's). The five most commonly used KPI's are the opening stock price (`Open'), end-of-day price (`Close'), intraday low price (`Low'), intra-day peak price (`High'), and total volume of stocks traded during the day (`Volume'). Due to the sheer volume of money involved and number of transactions that take place every minute, there comes a trade-off between the accuracy and the volume of predictions made; as such, most stock prediction systems are implemented in a distributed, parallelized fashion. These are some of the considerations and challenges faced in stock market analysis. </a:t>
            </a:r>
            <a:endParaRPr lang="en-US" sz="1700"/>
          </a:p>
        </p:txBody>
      </p:sp>
    </p:spTree>
    <p:extLst>
      <p:ext uri="{BB962C8B-B14F-4D97-AF65-F5344CB8AC3E}">
        <p14:creationId xmlns:p14="http://schemas.microsoft.com/office/powerpoint/2010/main" val="4377477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3">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DAFE0-1CCE-23A0-7465-F2AEC7763841}"/>
              </a:ext>
            </a:extLst>
          </p:cNvPr>
          <p:cNvSpPr>
            <a:spLocks noGrp="1"/>
          </p:cNvSpPr>
          <p:nvPr>
            <p:ph type="title"/>
          </p:nvPr>
        </p:nvSpPr>
        <p:spPr>
          <a:xfrm>
            <a:off x="652481" y="1382486"/>
            <a:ext cx="3547581" cy="4093028"/>
          </a:xfrm>
        </p:spPr>
        <p:txBody>
          <a:bodyPr anchor="ctr">
            <a:normAutofit/>
          </a:bodyPr>
          <a:lstStyle/>
          <a:p>
            <a:r>
              <a:rPr lang="en-US" sz="4400" b="1"/>
              <a:t>PROPOSED SYSTEM:</a:t>
            </a:r>
            <a:endParaRPr lang="en-US"/>
          </a:p>
        </p:txBody>
      </p:sp>
      <p:grpSp>
        <p:nvGrpSpPr>
          <p:cNvPr id="11" name="Group 3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4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4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4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4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930CC53-5490-026C-7F35-E0EBAED10FBC}"/>
              </a:ext>
            </a:extLst>
          </p:cNvPr>
          <p:cNvGraphicFramePr>
            <a:graphicFrameLocks noGrp="1"/>
          </p:cNvGraphicFramePr>
          <p:nvPr>
            <p:ph idx="1"/>
            <p:extLst>
              <p:ext uri="{D42A27DB-BD31-4B8C-83A1-F6EECF244321}">
                <p14:modId xmlns:p14="http://schemas.microsoft.com/office/powerpoint/2010/main" val="250743283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64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1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D3C6F5-2813-488B-6E28-C672B7387254}"/>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LSTM : AN OVERVIEW</a:t>
            </a:r>
            <a:endParaRPr lang="en-US" sz="4400"/>
          </a:p>
        </p:txBody>
      </p:sp>
      <p:pic>
        <p:nvPicPr>
          <p:cNvPr id="5" name="Picture 5">
            <a:extLst>
              <a:ext uri="{FF2B5EF4-FFF2-40B4-BE49-F238E27FC236}">
                <a16:creationId xmlns:a16="http://schemas.microsoft.com/office/drawing/2014/main" id="{4889DCFA-4265-D89F-5698-43B112E396E5}"/>
              </a:ext>
            </a:extLst>
          </p:cNvPr>
          <p:cNvPicPr>
            <a:picLocks noChangeAspect="1"/>
          </p:cNvPicPr>
          <p:nvPr/>
        </p:nvPicPr>
        <p:blipFill>
          <a:blip r:embed="rId2"/>
          <a:stretch>
            <a:fillRect/>
          </a:stretch>
        </p:blipFill>
        <p:spPr>
          <a:xfrm>
            <a:off x="444101" y="1954431"/>
            <a:ext cx="4691841" cy="2996284"/>
          </a:xfrm>
          <a:prstGeom prst="rect">
            <a:avLst/>
          </a:prstGeom>
        </p:spPr>
      </p:pic>
      <p:sp>
        <p:nvSpPr>
          <p:cNvPr id="3" name="Content Placeholder 2">
            <a:extLst>
              <a:ext uri="{FF2B5EF4-FFF2-40B4-BE49-F238E27FC236}">
                <a16:creationId xmlns:a16="http://schemas.microsoft.com/office/drawing/2014/main" id="{2B2136FF-7737-78C8-1EC5-8E389F950165}"/>
              </a:ext>
            </a:extLst>
          </p:cNvPr>
          <p:cNvSpPr>
            <a:spLocks noGrp="1"/>
          </p:cNvSpPr>
          <p:nvPr>
            <p:ph idx="1"/>
          </p:nvPr>
        </p:nvSpPr>
        <p:spPr>
          <a:xfrm>
            <a:off x="7181725" y="2837329"/>
            <a:ext cx="4512988" cy="3317938"/>
          </a:xfrm>
        </p:spPr>
        <p:txBody>
          <a:bodyPr vert="horz" lIns="91440" tIns="45720" rIns="91440" bIns="45720" rtlCol="0" anchor="t">
            <a:normAutofit/>
          </a:bodyPr>
          <a:lstStyle/>
          <a:p>
            <a:pPr marL="0" indent="0">
              <a:buNone/>
            </a:pPr>
            <a:r>
              <a:rPr lang="en-US">
                <a:solidFill>
                  <a:srgbClr val="FFFFFF"/>
                </a:solidFill>
                <a:ea typeface="+mn-lt"/>
                <a:cs typeface="+mn-lt"/>
              </a:rPr>
              <a:t>Long Short-Term Memory (LSTM) is one of many types of Recurrent Neural Network RNN, it’s also capable of catching data from past stages and use it for future predictions. In general, an Artificial Neural Network (ANN) consists of three layers:</a:t>
            </a:r>
          </a:p>
          <a:p>
            <a:pPr>
              <a:buNone/>
            </a:pPr>
            <a:r>
              <a:rPr lang="en-US">
                <a:solidFill>
                  <a:srgbClr val="FFFFFF"/>
                </a:solidFill>
                <a:ea typeface="+mn-lt"/>
                <a:cs typeface="+mn-lt"/>
              </a:rPr>
              <a:t>1) input layer </a:t>
            </a:r>
            <a:endParaRPr lang="en-US">
              <a:solidFill>
                <a:srgbClr val="FFFFFF"/>
              </a:solidFill>
            </a:endParaRPr>
          </a:p>
          <a:p>
            <a:pPr marL="0" indent="0">
              <a:buNone/>
            </a:pPr>
            <a:r>
              <a:rPr lang="en-US">
                <a:solidFill>
                  <a:srgbClr val="FFFFFF"/>
                </a:solidFill>
                <a:ea typeface="+mn-lt"/>
                <a:cs typeface="+mn-lt"/>
              </a:rPr>
              <a:t>2) Hidden layers </a:t>
            </a:r>
          </a:p>
          <a:p>
            <a:pPr marL="0" indent="0">
              <a:buNone/>
            </a:pPr>
            <a:r>
              <a:rPr lang="en-US">
                <a:solidFill>
                  <a:srgbClr val="FFFFFF"/>
                </a:solidFill>
                <a:ea typeface="+mn-lt"/>
                <a:cs typeface="+mn-lt"/>
              </a:rPr>
              <a:t>3) output layer</a:t>
            </a:r>
          </a:p>
          <a:p>
            <a:pPr marL="0" indent="0">
              <a:buNone/>
            </a:pPr>
            <a:endParaRPr lang="en-US">
              <a:solidFill>
                <a:srgbClr val="FFFFFF"/>
              </a:solidFill>
              <a:ea typeface="+mn-lt"/>
              <a:cs typeface="+mn-lt"/>
            </a:endParaRPr>
          </a:p>
        </p:txBody>
      </p:sp>
    </p:spTree>
    <p:extLst>
      <p:ext uri="{BB962C8B-B14F-4D97-AF65-F5344CB8AC3E}">
        <p14:creationId xmlns:p14="http://schemas.microsoft.com/office/powerpoint/2010/main" val="151543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B235B276-46B0-BC1B-4CA4-F26853437DA6}"/>
              </a:ext>
            </a:extLst>
          </p:cNvPr>
          <p:cNvPicPr>
            <a:picLocks noChangeAspect="1"/>
          </p:cNvPicPr>
          <p:nvPr/>
        </p:nvPicPr>
        <p:blipFill>
          <a:blip r:embed="rId2"/>
          <a:stretch>
            <a:fillRect/>
          </a:stretch>
        </p:blipFill>
        <p:spPr>
          <a:xfrm>
            <a:off x="611924" y="1309218"/>
            <a:ext cx="3951070" cy="2813039"/>
          </a:xfrm>
          <a:prstGeom prst="rect">
            <a:avLst/>
          </a:prstGeom>
        </p:spPr>
      </p:pic>
      <p:sp>
        <p:nvSpPr>
          <p:cNvPr id="3" name="Content Placeholder 2">
            <a:extLst>
              <a:ext uri="{FF2B5EF4-FFF2-40B4-BE49-F238E27FC236}">
                <a16:creationId xmlns:a16="http://schemas.microsoft.com/office/drawing/2014/main" id="{2F39F398-F421-BEF1-5580-9FC3BB0A53F3}"/>
              </a:ext>
            </a:extLst>
          </p:cNvPr>
          <p:cNvSpPr>
            <a:spLocks noGrp="1"/>
          </p:cNvSpPr>
          <p:nvPr>
            <p:ph idx="1"/>
          </p:nvPr>
        </p:nvSpPr>
        <p:spPr>
          <a:xfrm>
            <a:off x="4745780" y="720098"/>
            <a:ext cx="5850889" cy="5378518"/>
          </a:xfrm>
        </p:spPr>
        <p:txBody>
          <a:bodyPr vert="horz" lIns="91440" tIns="45720" rIns="91440" bIns="45720" rtlCol="0" anchor="t">
            <a:normAutofit/>
          </a:bodyPr>
          <a:lstStyle/>
          <a:p>
            <a:pPr marL="0" indent="0">
              <a:lnSpc>
                <a:spcPct val="90000"/>
              </a:lnSpc>
              <a:buNone/>
            </a:pPr>
            <a:r>
              <a:rPr lang="en-US">
                <a:ea typeface="+mn-lt"/>
                <a:cs typeface="+mn-lt"/>
              </a:rPr>
              <a:t>An LSTM memory cell, as depicted in Figure, has the following three components, or gates: </a:t>
            </a:r>
          </a:p>
          <a:p>
            <a:pPr>
              <a:lnSpc>
                <a:spcPct val="90000"/>
              </a:lnSpc>
            </a:pPr>
            <a:r>
              <a:rPr lang="en-US" b="1">
                <a:ea typeface="+mn-lt"/>
                <a:cs typeface="+mn-lt"/>
              </a:rPr>
              <a:t>Forget gate:</a:t>
            </a:r>
            <a:r>
              <a:rPr lang="en-IN" sz="2900"/>
              <a:t> </a:t>
            </a:r>
            <a:r>
              <a:rPr lang="en-US">
                <a:ea typeface="+mn-lt"/>
                <a:cs typeface="+mn-lt"/>
              </a:rPr>
              <a:t>the forget gate decides when specific portions of the cell state are to be replaced with more recent  information. It outputs values close to 1 for parts of the cell state that should be retained, and zero for values that should be neglected.</a:t>
            </a:r>
            <a:endParaRPr lang="en-US"/>
          </a:p>
          <a:p>
            <a:pPr>
              <a:lnSpc>
                <a:spcPct val="90000"/>
              </a:lnSpc>
            </a:pPr>
            <a:r>
              <a:rPr lang="en-US" b="1">
                <a:ea typeface="+mn-lt"/>
                <a:cs typeface="+mn-lt"/>
              </a:rPr>
              <a:t>Input gate: </a:t>
            </a:r>
            <a:r>
              <a:rPr lang="en-US">
                <a:ea typeface="+mn-lt"/>
                <a:cs typeface="+mn-lt"/>
              </a:rPr>
              <a:t>based on the input (i.e., previous output o(t-1), input x(t), and previous cell state c(t-1)), this section of the network learns the conditions under which any information should be stored (or updated) in the cell state</a:t>
            </a:r>
            <a:endParaRPr lang="en-US"/>
          </a:p>
          <a:p>
            <a:pPr>
              <a:lnSpc>
                <a:spcPct val="90000"/>
              </a:lnSpc>
            </a:pPr>
            <a:r>
              <a:rPr lang="en-US" b="1">
                <a:ea typeface="+mn-lt"/>
                <a:cs typeface="+mn-lt"/>
              </a:rPr>
              <a:t>Output gate:</a:t>
            </a:r>
            <a:r>
              <a:rPr lang="en-IN" sz="2900"/>
              <a:t> </a:t>
            </a:r>
            <a:r>
              <a:rPr lang="en-US">
                <a:ea typeface="+mn-lt"/>
                <a:cs typeface="+mn-lt"/>
              </a:rPr>
              <a:t>depending on the input and cell state, this portion decides what information is</a:t>
            </a:r>
            <a:r>
              <a:rPr lang="en-IN" sz="2900"/>
              <a:t> </a:t>
            </a:r>
            <a:r>
              <a:rPr lang="en-US">
                <a:ea typeface="+mn-lt"/>
                <a:cs typeface="+mn-lt"/>
              </a:rPr>
              <a:t>propagated forward (i.e., output o(t) and cell state c(t)) to the next node in the network.</a:t>
            </a:r>
          </a:p>
          <a:p>
            <a:pPr>
              <a:lnSpc>
                <a:spcPct val="90000"/>
              </a:lnSpc>
              <a:buFont typeface="Wingdings" charset="2"/>
              <a:buChar char="Ø"/>
            </a:pPr>
            <a:endParaRPr lang="en-US"/>
          </a:p>
        </p:txBody>
      </p:sp>
    </p:spTree>
    <p:extLst>
      <p:ext uri="{BB962C8B-B14F-4D97-AF65-F5344CB8AC3E}">
        <p14:creationId xmlns:p14="http://schemas.microsoft.com/office/powerpoint/2010/main" val="104073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3EAD-1DDE-27AE-2C08-41E6673D5601}"/>
              </a:ext>
            </a:extLst>
          </p:cNvPr>
          <p:cNvSpPr>
            <a:spLocks noGrp="1"/>
          </p:cNvSpPr>
          <p:nvPr>
            <p:ph type="title"/>
          </p:nvPr>
        </p:nvSpPr>
        <p:spPr>
          <a:xfrm>
            <a:off x="677334" y="609600"/>
            <a:ext cx="8596668" cy="1320800"/>
          </a:xfrm>
        </p:spPr>
        <p:txBody>
          <a:bodyPr anchor="t">
            <a:normAutofit/>
          </a:bodyPr>
          <a:lstStyle/>
          <a:p>
            <a:r>
              <a:rPr lang="en-US">
                <a:latin typeface="Arial"/>
                <a:cs typeface="Arial"/>
              </a:rPr>
              <a:t>ARCHITECTURE SYSTEM DESIGN</a:t>
            </a:r>
            <a:endParaRPr lang="en-US">
              <a:solidFill>
                <a:schemeClr val="accent3">
                  <a:lumMod val="75000"/>
                </a:schemeClr>
              </a:solidFill>
              <a:latin typeface="Arial"/>
              <a:cs typeface="Arial"/>
            </a:endParaRPr>
          </a:p>
        </p:txBody>
      </p:sp>
      <p:sp>
        <p:nvSpPr>
          <p:cNvPr id="3" name="Content Placeholder 2">
            <a:extLst>
              <a:ext uri="{FF2B5EF4-FFF2-40B4-BE49-F238E27FC236}">
                <a16:creationId xmlns:a16="http://schemas.microsoft.com/office/drawing/2014/main" id="{D71E5BA3-4D77-69CE-6A84-769332FE8D66}"/>
              </a:ext>
            </a:extLst>
          </p:cNvPr>
          <p:cNvSpPr>
            <a:spLocks noGrp="1"/>
          </p:cNvSpPr>
          <p:nvPr>
            <p:ph idx="1"/>
          </p:nvPr>
        </p:nvSpPr>
        <p:spPr>
          <a:xfrm>
            <a:off x="677334" y="1711740"/>
            <a:ext cx="5418758" cy="4329622"/>
          </a:xfrm>
        </p:spPr>
        <p:txBody>
          <a:bodyPr vert="horz" lIns="91440" tIns="45720" rIns="91440" bIns="45720" rtlCol="0">
            <a:normAutofit/>
          </a:bodyPr>
          <a:lstStyle/>
          <a:p>
            <a:pPr marL="0" indent="0">
              <a:buNone/>
            </a:pPr>
            <a:endParaRPr lang="en-US"/>
          </a:p>
          <a:p>
            <a:pPr marL="0" indent="0">
              <a:buNone/>
            </a:pPr>
            <a:r>
              <a:rPr lang="en-US" sz="2000" b="1"/>
              <a:t>        </a:t>
            </a:r>
            <a:r>
              <a:rPr lang="en-US" b="1"/>
              <a:t>USE CASE DIAGRAM:</a:t>
            </a:r>
            <a:endParaRPr lang="en-US" sz="2000" b="1"/>
          </a:p>
          <a:p>
            <a:pPr marL="457200" indent="-457200">
              <a:buAutoNum type="arabicPeriod"/>
            </a:pPr>
            <a:r>
              <a:rPr lang="en-US"/>
              <a:t>Data is initially collected from online sources or the stock exchange. </a:t>
            </a:r>
            <a:endParaRPr lang="en-US" sz="2000"/>
          </a:p>
          <a:p>
            <a:pPr marL="457200" indent="-457200">
              <a:buAutoNum type="arabicPeriod"/>
            </a:pPr>
            <a:r>
              <a:rPr lang="en-US"/>
              <a:t>Data is then used to train the system.</a:t>
            </a:r>
            <a:endParaRPr lang="en-US" sz="2000"/>
          </a:p>
          <a:p>
            <a:pPr marL="457200" indent="-457200">
              <a:buAutoNum type="arabicPeriod"/>
            </a:pPr>
            <a:r>
              <a:rPr lang="en-US"/>
              <a:t>Trained model is saved.</a:t>
            </a:r>
            <a:endParaRPr lang="en-US" sz="2000"/>
          </a:p>
          <a:p>
            <a:pPr marL="457200" indent="-457200">
              <a:buAutoNum type="arabicPeriod"/>
            </a:pPr>
            <a:r>
              <a:rPr lang="en-US"/>
              <a:t>User views the trade exchange and stock of a company.</a:t>
            </a:r>
            <a:endParaRPr lang="en-US" sz="2000"/>
          </a:p>
          <a:p>
            <a:pPr marL="457200" indent="-457200">
              <a:buAutoNum type="arabicPeriod"/>
            </a:pPr>
            <a:r>
              <a:rPr lang="en-US"/>
              <a:t>Using the model, closing prices are predicted.</a:t>
            </a:r>
            <a:endParaRPr lang="en-US" sz="2000"/>
          </a:p>
        </p:txBody>
      </p:sp>
      <p:pic>
        <p:nvPicPr>
          <p:cNvPr id="4" name="Picture 4">
            <a:extLst>
              <a:ext uri="{FF2B5EF4-FFF2-40B4-BE49-F238E27FC236}">
                <a16:creationId xmlns:a16="http://schemas.microsoft.com/office/drawing/2014/main" id="{672BBBCC-375C-C6C3-842C-6F1F6795304A}"/>
              </a:ext>
            </a:extLst>
          </p:cNvPr>
          <p:cNvPicPr>
            <a:picLocks noChangeAspect="1"/>
          </p:cNvPicPr>
          <p:nvPr/>
        </p:nvPicPr>
        <p:blipFill rotWithShape="1">
          <a:blip r:embed="rId2"/>
          <a:srcRect l="7637" r="10936" b="1"/>
          <a:stretch/>
        </p:blipFill>
        <p:spPr>
          <a:xfrm>
            <a:off x="6347158" y="1355247"/>
            <a:ext cx="5055753" cy="5072333"/>
          </a:xfrm>
          <a:prstGeom prst="rect">
            <a:avLst/>
          </a:prstGeom>
        </p:spPr>
      </p:pic>
    </p:spTree>
    <p:extLst>
      <p:ext uri="{BB962C8B-B14F-4D97-AF65-F5344CB8AC3E}">
        <p14:creationId xmlns:p14="http://schemas.microsoft.com/office/powerpoint/2010/main" val="302258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BBE0-38AA-9D08-F2A4-0CE720A7F283}"/>
              </a:ext>
            </a:extLst>
          </p:cNvPr>
          <p:cNvSpPr>
            <a:spLocks noGrp="1"/>
          </p:cNvSpPr>
          <p:nvPr>
            <p:ph type="title"/>
          </p:nvPr>
        </p:nvSpPr>
        <p:spPr>
          <a:xfrm>
            <a:off x="677334" y="609600"/>
            <a:ext cx="8596668" cy="976335"/>
          </a:xfrm>
        </p:spPr>
        <p:txBody>
          <a:bodyPr/>
          <a:lstStyle/>
          <a:p>
            <a:r>
              <a:rPr lang="en-US" b="1"/>
              <a:t>Architecture DATA FLOW Diagram </a:t>
            </a:r>
          </a:p>
        </p:txBody>
      </p:sp>
      <p:pic>
        <p:nvPicPr>
          <p:cNvPr id="4" name="Picture 4">
            <a:extLst>
              <a:ext uri="{FF2B5EF4-FFF2-40B4-BE49-F238E27FC236}">
                <a16:creationId xmlns:a16="http://schemas.microsoft.com/office/drawing/2014/main" id="{3EE0964B-BE58-6B5C-E391-2961987D6A2A}"/>
              </a:ext>
            </a:extLst>
          </p:cNvPr>
          <p:cNvPicPr>
            <a:picLocks noGrp="1" noChangeAspect="1"/>
          </p:cNvPicPr>
          <p:nvPr>
            <p:ph idx="1"/>
          </p:nvPr>
        </p:nvPicPr>
        <p:blipFill>
          <a:blip r:embed="rId2"/>
          <a:stretch>
            <a:fillRect/>
          </a:stretch>
        </p:blipFill>
        <p:spPr>
          <a:xfrm>
            <a:off x="677334" y="1875832"/>
            <a:ext cx="10214612" cy="4439847"/>
          </a:xfrm>
        </p:spPr>
      </p:pic>
      <p:sp>
        <p:nvSpPr>
          <p:cNvPr id="6" name="Rectangle: Rounded Corners 5">
            <a:extLst>
              <a:ext uri="{FF2B5EF4-FFF2-40B4-BE49-F238E27FC236}">
                <a16:creationId xmlns:a16="http://schemas.microsoft.com/office/drawing/2014/main" id="{AEE43527-EEC8-D9B3-EB41-A9AEB5F35B29}"/>
              </a:ext>
            </a:extLst>
          </p:cNvPr>
          <p:cNvSpPr/>
          <p:nvPr/>
        </p:nvSpPr>
        <p:spPr>
          <a:xfrm>
            <a:off x="8808798" y="2206539"/>
            <a:ext cx="1858026" cy="122128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Train Model</a:t>
            </a:r>
          </a:p>
          <a:p>
            <a:pPr algn="ctr"/>
            <a:r>
              <a:rPr lang="en-US">
                <a:solidFill>
                  <a:schemeClr val="tx1"/>
                </a:solidFill>
              </a:rPr>
              <a:t>( LSTM )</a:t>
            </a:r>
          </a:p>
        </p:txBody>
      </p:sp>
    </p:spTree>
    <p:extLst>
      <p:ext uri="{BB962C8B-B14F-4D97-AF65-F5344CB8AC3E}">
        <p14:creationId xmlns:p14="http://schemas.microsoft.com/office/powerpoint/2010/main" val="20056017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TotalTime>
  <Words>2151</Words>
  <Application>Microsoft Office PowerPoint</Application>
  <PresentationFormat>Widescreen</PresentationFormat>
  <Paragraphs>184</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Arial Narrow</vt:lpstr>
      <vt:lpstr>Bahnschrift SemiBold</vt:lpstr>
      <vt:lpstr>Calibri</vt:lpstr>
      <vt:lpstr>Trebuchet MS</vt:lpstr>
      <vt:lpstr>Wingdings</vt:lpstr>
      <vt:lpstr>Wingdings 3</vt:lpstr>
      <vt:lpstr>Facet</vt:lpstr>
      <vt:lpstr>PowerPoint Presentation</vt:lpstr>
      <vt:lpstr>                     OVERVIEW </vt:lpstr>
      <vt:lpstr>ABSTRACT</vt:lpstr>
      <vt:lpstr>INTRODUCTION :</vt:lpstr>
      <vt:lpstr>PROPOSED SYSTEM:</vt:lpstr>
      <vt:lpstr>LSTM : AN OVERVIEW</vt:lpstr>
      <vt:lpstr>PowerPoint Presentation</vt:lpstr>
      <vt:lpstr>ARCHITECTURE SYSTEM DESIGN</vt:lpstr>
      <vt:lpstr>Architecture DATA FLOW Diagram </vt:lpstr>
      <vt:lpstr>PowerPoint Presentation</vt:lpstr>
      <vt:lpstr>Stock prediction algorithm </vt:lpstr>
      <vt:lpstr>PowerPoint Presentation</vt:lpstr>
      <vt:lpstr>Terminologies used</vt:lpstr>
      <vt:lpstr>PowerPoint Presentation</vt:lpstr>
      <vt:lpstr>PowerPoint Presentation</vt:lpstr>
      <vt:lpstr>PowerPoint Presentation</vt:lpstr>
      <vt:lpstr>Implementation algorithm</vt:lpstr>
      <vt:lpstr> RESULTS &amp; DISCUSSIONS   Change in price of Stock Overtime  </vt:lpstr>
      <vt:lpstr>Finding Moving Average</vt:lpstr>
      <vt:lpstr>PowerPoint Presentation</vt:lpstr>
      <vt:lpstr>Daily Return of Stock on average  To analyse the risk of the stock , we'll need to take a closer look at the daily changes of the stock, and not just its absolute value. Let's go ahead and use pandas to retrieve the daily returns for the Apple stock. </vt:lpstr>
      <vt:lpstr>PowerPoint Presentation</vt:lpstr>
      <vt:lpstr>Correlation between different stocks closing prices  Now we can compare the daily percentage return of two stocks to check how correlated. Finally, we could also do a correlation plot, to get actual numerical values for the correlation between the stocks' daily return values. By comparing the closing prices, we see an interesting relationship between Microsoft and Apple.</vt:lpstr>
      <vt:lpstr>PowerPoint Presentation</vt:lpstr>
      <vt:lpstr>How much value do we put at risk by investing in a particular stock?  There are many ways we can quantify risk, one of the most basic ways using the information we've gathered on daily percentage returns is by comparing the expected return with the standard deviation of the daily returns. </vt:lpstr>
      <vt:lpstr>PowerPoint Presentation</vt:lpstr>
      <vt:lpstr>Predicting the closing stock price of APPLE Inc. </vt:lpstr>
      <vt:lpstr>CONCLUSIONS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PRIYANSU</dc:creator>
  <cp:lastModifiedBy>PRIYANSU</cp:lastModifiedBy>
  <cp:revision>3</cp:revision>
  <dcterms:created xsi:type="dcterms:W3CDTF">2022-04-18T10:17:59Z</dcterms:created>
  <dcterms:modified xsi:type="dcterms:W3CDTF">2022-04-19T05:06:29Z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