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57" r:id="rId3"/>
    <p:sldId id="258" r:id="rId4"/>
    <p:sldId id="272" r:id="rId5"/>
    <p:sldId id="259" r:id="rId6"/>
    <p:sldId id="260" r:id="rId7"/>
    <p:sldId id="261" r:id="rId8"/>
    <p:sldId id="262" r:id="rId9"/>
    <p:sldId id="266" r:id="rId10"/>
    <p:sldId id="263" r:id="rId11"/>
    <p:sldId id="264" r:id="rId12"/>
    <p:sldId id="269" r:id="rId13"/>
    <p:sldId id="265" r:id="rId14"/>
    <p:sldId id="271"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4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4/29/2024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imesofindia.indiatimes.com/city/bengaluru/bizman-loses-5-2cr-in-stock-app-fraud/articleshow/109483991.cms"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19400" y="11049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4290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716780" y="1600200"/>
            <a:ext cx="5276215" cy="1543685"/>
          </a:xfrm>
          <a:prstGeom prst="rect">
            <a:avLst/>
          </a:prstGeom>
        </p:spPr>
        <p:txBody>
          <a:bodyPr vert="horz" wrap="square" lIns="0" tIns="16510" rIns="0" bIns="0" rtlCol="0">
            <a:spAutoFit/>
          </a:bodyPr>
          <a:lstStyle/>
          <a:p>
            <a:pPr marL="12700">
              <a:lnSpc>
                <a:spcPct val="100000"/>
              </a:lnSpc>
              <a:spcBef>
                <a:spcPts val="130"/>
              </a:spcBef>
            </a:pPr>
            <a:r>
              <a:rPr lang="en-IN" altLang="" sz="2400" dirty="0">
                <a:latin typeface="Trebuchet MS" panose="020B0603020202020204"/>
                <a:cs typeface="Trebuchet MS" panose="020B0603020202020204"/>
              </a:rPr>
              <a:t>Nirupama(2021503031)</a:t>
            </a:r>
          </a:p>
          <a:p>
            <a:pPr marL="12700">
              <a:lnSpc>
                <a:spcPct val="100000"/>
              </a:lnSpc>
              <a:spcBef>
                <a:spcPts val="130"/>
              </a:spcBef>
            </a:pPr>
            <a:r>
              <a:rPr lang="en-IN" altLang="" sz="2400" dirty="0">
                <a:latin typeface="Trebuchet MS" panose="020B0603020202020204"/>
                <a:cs typeface="Trebuchet MS" panose="020B0603020202020204"/>
              </a:rPr>
              <a:t>Department of Computer Technology</a:t>
            </a:r>
          </a:p>
          <a:p>
            <a:pPr marL="12700">
              <a:lnSpc>
                <a:spcPct val="100000"/>
              </a:lnSpc>
              <a:spcBef>
                <a:spcPts val="130"/>
              </a:spcBef>
            </a:pPr>
            <a:r>
              <a:rPr lang="en-IN" altLang="" sz="2400" dirty="0">
                <a:latin typeface="Trebuchet MS" panose="020B0603020202020204"/>
                <a:cs typeface="Trebuchet MS" panose="020B0603020202020204"/>
              </a:rPr>
              <a:t>Madras Institute of Technology</a:t>
            </a:r>
          </a:p>
          <a:p>
            <a:pPr marL="12700">
              <a:lnSpc>
                <a:spcPct val="100000"/>
              </a:lnSpc>
              <a:spcBef>
                <a:spcPts val="130"/>
              </a:spcBef>
            </a:pPr>
            <a:r>
              <a:rPr lang="en-IN" altLang="" sz="2400" dirty="0">
                <a:latin typeface="Trebuchet MS" panose="020B0603020202020204"/>
                <a:cs typeface="Trebuchet MS" panose="020B0603020202020204"/>
              </a:rPr>
              <a:t>Anna University, Zone - IV</a:t>
            </a:r>
          </a:p>
        </p:txBody>
      </p:sp>
      <p:sp>
        <p:nvSpPr>
          <p:cNvPr id="8" name="object 8"/>
          <p:cNvSpPr txBox="1"/>
          <p:nvPr/>
        </p:nvSpPr>
        <p:spPr>
          <a:xfrm>
            <a:off x="4724400" y="3352800"/>
            <a:ext cx="2757170" cy="50482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panose="020B0603020202020204"/>
                <a:cs typeface="Trebuchet MS" panose="020B0603020202020204"/>
              </a:rPr>
              <a:t>Final</a:t>
            </a:r>
            <a:r>
              <a:rPr sz="3200" b="1" spc="-40" dirty="0">
                <a:solidFill>
                  <a:srgbClr val="2D936B"/>
                </a:solidFill>
                <a:latin typeface="Trebuchet MS" panose="020B0603020202020204"/>
                <a:cs typeface="Trebuchet MS" panose="020B0603020202020204"/>
              </a:rPr>
              <a:t> </a:t>
            </a:r>
            <a:r>
              <a:rPr sz="3200" b="1" spc="-10" dirty="0">
                <a:solidFill>
                  <a:srgbClr val="2D936B"/>
                </a:solidFill>
                <a:latin typeface="Trebuchet MS" panose="020B0603020202020204"/>
                <a:cs typeface="Trebuchet MS" panose="020B0603020202020204"/>
              </a:rPr>
              <a:t>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7689" y="3438525"/>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9" name="Text Box 8"/>
          <p:cNvSpPr txBox="1"/>
          <p:nvPr/>
        </p:nvSpPr>
        <p:spPr>
          <a:xfrm>
            <a:off x="462568" y="1564298"/>
            <a:ext cx="11755311" cy="2991020"/>
          </a:xfrm>
          <a:prstGeom prst="rect">
            <a:avLst/>
          </a:prstGeom>
          <a:noFill/>
        </p:spPr>
        <p:txBody>
          <a:bodyPr wrap="square" rtlCol="0">
            <a:noAutofit/>
          </a:bodyPr>
          <a:lstStyle/>
          <a:p>
            <a:pPr algn="l"/>
            <a:r>
              <a:rPr lang="en-US" altLang="en-US" sz="1400" dirty="0"/>
              <a:t>In the bustling landscape of digital information, our Automatic Text Summarization Tool stands out as a beacon of efficiency and convenience, offering a WOW factor that transforms the way users interact with textual content. What sets our solution apart is its ability to seamlessly distill the essence of lengthy articles into concise summaries, unlocking a world of possibilities for users across diverse domains.</a:t>
            </a:r>
          </a:p>
          <a:p>
            <a:pPr algn="l"/>
            <a:endParaRPr lang="en-US" altLang="en-US" sz="1400" dirty="0"/>
          </a:p>
          <a:p>
            <a:pPr algn="l"/>
            <a:r>
              <a:rPr lang="en-US" altLang="en-US" sz="1400" dirty="0"/>
              <a:t>With lightning-fast processing powered by advanced natural language processing algorithms, our tool delivers instant access to relevant insights, saving users precious time and effort. Gone are the days of sifting through pages of text; our tool empowers users to navigate the vast sea of information with unparalleled ease and efficiency.</a:t>
            </a:r>
          </a:p>
          <a:p>
            <a:endParaRPr lang="en-US" altLang="en-US" sz="1400" b="1" i="1" dirty="0"/>
          </a:p>
        </p:txBody>
      </p:sp>
      <p:sp>
        <p:nvSpPr>
          <p:cNvPr id="10" name="TextBox 9">
            <a:extLst>
              <a:ext uri="{FF2B5EF4-FFF2-40B4-BE49-F238E27FC236}">
                <a16:creationId xmlns:a16="http://schemas.microsoft.com/office/drawing/2014/main" id="{79D3138B-CA6C-8527-814D-C566FC176576}"/>
              </a:ext>
            </a:extLst>
          </p:cNvPr>
          <p:cNvSpPr txBox="1"/>
          <p:nvPr/>
        </p:nvSpPr>
        <p:spPr>
          <a:xfrm>
            <a:off x="2524664" y="3505200"/>
            <a:ext cx="9525000" cy="2462213"/>
          </a:xfrm>
          <a:prstGeom prst="rect">
            <a:avLst/>
          </a:prstGeom>
          <a:noFill/>
        </p:spPr>
        <p:txBody>
          <a:bodyPr wrap="square" rtlCol="0">
            <a:spAutoFit/>
          </a:bodyPr>
          <a:lstStyle/>
          <a:p>
            <a:pPr algn="l"/>
            <a:r>
              <a:rPr lang="en-US" sz="1400" dirty="0"/>
              <a:t>But the WOW doesn't stop there. Our solution's customizable features put the power in the hands of the user, allowing them to tailor the length and depth of summaries to their exact specifications. Whether seeking a quick overview or a detailed analysis, our tool adapts to meet the unique needs and preferences of each user, enhancing their experience and satisfaction.</a:t>
            </a:r>
          </a:p>
          <a:p>
            <a:pPr algn="l"/>
            <a:endParaRPr lang="en-US" sz="1400" dirty="0"/>
          </a:p>
          <a:p>
            <a:pPr algn="l"/>
            <a:r>
              <a:rPr lang="en-US" sz="1400" dirty="0"/>
              <a:t>Moreover, the versatility of our solution transcends boundaries, catering to a diverse array of users – from news aficionados hungry for the latest updates to researchers delving into the depths of academic literature. By democratizing access to distilled knowledge, our tool empowers users to make informed decisions, drive innovation, and stay ahead in an ever-evolving digital landscape.</a:t>
            </a:r>
          </a:p>
          <a:p>
            <a:pPr algn="l"/>
            <a:r>
              <a:rPr lang="en-US" sz="1400" dirty="0"/>
              <a:t>In essence, our Automatic Text Summarization Tool is more than just a tool – it's a game-changer, revolutionizing the way users consume and interact with textual content, and leaving a lasting impression with its unmatched WOW factor.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4" name="Text Box 13"/>
          <p:cNvSpPr txBox="1"/>
          <p:nvPr/>
        </p:nvSpPr>
        <p:spPr>
          <a:xfrm>
            <a:off x="715010" y="1507490"/>
            <a:ext cx="8638540" cy="4278094"/>
          </a:xfrm>
          <a:prstGeom prst="rect">
            <a:avLst/>
          </a:prstGeom>
          <a:noFill/>
        </p:spPr>
        <p:txBody>
          <a:bodyPr wrap="square" rtlCol="0">
            <a:spAutoFit/>
          </a:bodyPr>
          <a:lstStyle/>
          <a:p>
            <a:r>
              <a:rPr lang="en-US" sz="1600" dirty="0"/>
              <a:t>In the context of the Automatic Text Summarization Tool, modeling refers to the process of representing textual data and constructing algorithms to automate the summarization process. Here's how modeling is applied in various stages of the tool's workflow:</a:t>
            </a:r>
          </a:p>
          <a:p>
            <a:endParaRPr lang="en-US" sz="1600" dirty="0"/>
          </a:p>
          <a:p>
            <a:r>
              <a:rPr lang="en-US" sz="1600" dirty="0"/>
              <a:t>1. Text Representation: The first step in modeling involves representing the textual data in a format suitable for analysis. This typically involves tokenizing the text into sentences and words, and then converting it into numerical vectors using techniques like word embeddings (e.g., Word2Vec, </a:t>
            </a:r>
            <a:r>
              <a:rPr lang="en-US" sz="1600" dirty="0" err="1"/>
              <a:t>GloVe</a:t>
            </a:r>
            <a:r>
              <a:rPr lang="en-US" sz="1600" dirty="0"/>
              <a:t>) or one-hot encoding. These numerical representations capture the semantic meaning and relationships between words and sentences, facilitating further analysis.</a:t>
            </a:r>
          </a:p>
          <a:p>
            <a:endParaRPr lang="en-US" sz="1600" dirty="0"/>
          </a:p>
          <a:p>
            <a:r>
              <a:rPr lang="en-US" sz="1600" dirty="0"/>
              <a:t>2. Similarity Calculation: Modeling is used to calculate the similarity between pairs of sentences in the article. This involves comparing the numerical representations of sentences and applying similarity metrics such as cosine similarity or Euclidean distance. By quantifying the similarity between sentences, the model identifies which sentences are most closely related to each other.</a:t>
            </a:r>
          </a:p>
          <a:p>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4" name="Text Box 13"/>
          <p:cNvSpPr txBox="1"/>
          <p:nvPr/>
        </p:nvSpPr>
        <p:spPr>
          <a:xfrm>
            <a:off x="533400" y="1386840"/>
            <a:ext cx="8638540" cy="5262979"/>
          </a:xfrm>
          <a:prstGeom prst="rect">
            <a:avLst/>
          </a:prstGeom>
          <a:noFill/>
        </p:spPr>
        <p:txBody>
          <a:bodyPr wrap="square" rtlCol="0">
            <a:spAutoFit/>
          </a:bodyPr>
          <a:lstStyle/>
          <a:p>
            <a:r>
              <a:rPr lang="en-US" sz="1600" dirty="0"/>
              <a:t>3. Ranking Algorithm: In the summarization process, modeling is applied to rank the sentences based on their importance. This is typically done using algorithms like PageRank, which adapt graph theory principles to analyze the relationships between sentences represented as nodes in a graph. By iteratively calculating the importance scores of sentences based on their connections to other sentences, the model identifies the most salient sentences for inclusion in the summary.</a:t>
            </a:r>
          </a:p>
          <a:p>
            <a:endParaRPr lang="en-US" sz="1600" dirty="0"/>
          </a:p>
          <a:p>
            <a:r>
              <a:rPr lang="en-US" sz="1600" dirty="0"/>
              <a:t>4. Customization Options: Modeling also plays a role in providing customization options for users, such as selecting the desired length of the summary or adjusting the level of detail. This involves building user interface components and algorithms that allow users to interact with the summarization tool and customize the output according to their preferences.</a:t>
            </a:r>
          </a:p>
          <a:p>
            <a:endParaRPr lang="en-US" sz="1600" dirty="0"/>
          </a:p>
          <a:p>
            <a:r>
              <a:rPr lang="en-US" sz="1600" dirty="0"/>
              <a:t>5. Evaluation Metrics: Finally, modeling is used to evaluate the performance of the summarization tool. This may involve defining metrics such as ROUGE (Recall-Oriented Understudy for </a:t>
            </a:r>
            <a:r>
              <a:rPr lang="en-US" sz="1600" dirty="0" err="1"/>
              <a:t>Gisting</a:t>
            </a:r>
            <a:r>
              <a:rPr lang="en-US" sz="1600" dirty="0"/>
              <a:t> Evaluation) scores, which measure the overlap between the generated summary and a reference summary. By quantifying the quality of the generated summaries, the model provides feedback for improving the summarization algorithm.</a:t>
            </a:r>
          </a:p>
          <a:p>
            <a:endParaRPr lang="en-US" sz="1600" dirty="0"/>
          </a:p>
          <a:p>
            <a:r>
              <a:rPr lang="en-US" sz="1600" dirty="0"/>
              <a:t>Overall, modeling is a critical component of the Automatic Text Summarization Tool, enabling the transformation of textual data into meaningful summaries through the application of machine learning and natural language processing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6" name="Picture 5">
            <a:extLst>
              <a:ext uri="{FF2B5EF4-FFF2-40B4-BE49-F238E27FC236}">
                <a16:creationId xmlns:a16="http://schemas.microsoft.com/office/drawing/2014/main" id="{59D20EA7-6B89-2DEA-E43A-6840474B1299}"/>
              </a:ext>
            </a:extLst>
          </p:cNvPr>
          <p:cNvPicPr>
            <a:picLocks noChangeAspect="1"/>
          </p:cNvPicPr>
          <p:nvPr/>
        </p:nvPicPr>
        <p:blipFill>
          <a:blip r:embed="rId2"/>
          <a:stretch>
            <a:fillRect/>
          </a:stretch>
        </p:blipFill>
        <p:spPr>
          <a:xfrm>
            <a:off x="228600" y="3810000"/>
            <a:ext cx="10832718" cy="1961789"/>
          </a:xfrm>
          <a:prstGeom prst="rect">
            <a:avLst/>
          </a:prstGeom>
        </p:spPr>
      </p:pic>
      <p:sp>
        <p:nvSpPr>
          <p:cNvPr id="10" name="TextBox 9">
            <a:extLst>
              <a:ext uri="{FF2B5EF4-FFF2-40B4-BE49-F238E27FC236}">
                <a16:creationId xmlns:a16="http://schemas.microsoft.com/office/drawing/2014/main" id="{A59540CC-F93E-12B9-0E04-ADA661C5D660}"/>
              </a:ext>
            </a:extLst>
          </p:cNvPr>
          <p:cNvSpPr txBox="1"/>
          <p:nvPr/>
        </p:nvSpPr>
        <p:spPr>
          <a:xfrm>
            <a:off x="685800" y="1804331"/>
            <a:ext cx="8991600" cy="1477328"/>
          </a:xfrm>
          <a:prstGeom prst="rect">
            <a:avLst/>
          </a:prstGeom>
          <a:noFill/>
        </p:spPr>
        <p:txBody>
          <a:bodyPr wrap="square" rtlCol="0">
            <a:spAutoFit/>
          </a:bodyPr>
          <a:lstStyle/>
          <a:p>
            <a:r>
              <a:rPr lang="en-SG" dirty="0">
                <a:hlinkClick r:id="rId3"/>
              </a:rPr>
              <a:t>https://timesofindia.indiatimes.com/city/bengaluru/bizman-loses-5-2cr-in-stock-app-fraud/articleshow/109483991.cms</a:t>
            </a:r>
            <a:endParaRPr lang="en-SG" dirty="0"/>
          </a:p>
          <a:p>
            <a:endParaRPr lang="en-SG" dirty="0"/>
          </a:p>
          <a:p>
            <a:r>
              <a:rPr lang="en-SG" dirty="0"/>
              <a:t>The above </a:t>
            </a:r>
            <a:r>
              <a:rPr lang="en-SG" dirty="0" err="1"/>
              <a:t>url</a:t>
            </a:r>
            <a:r>
              <a:rPr lang="en-SG" dirty="0"/>
              <a:t> is an article that has been summarised using newspaper article summary generator.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5" y="2667317"/>
            <a:ext cx="3304540" cy="738505"/>
          </a:xfrm>
        </p:spPr>
        <p:txBody>
          <a:bodyPr/>
          <a:lstStyle/>
          <a:p>
            <a:r>
              <a:rPr lang="en-IN" alt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8"/>
          <p:cNvSpPr txBox="1"/>
          <p:nvPr/>
        </p:nvSpPr>
        <p:spPr>
          <a:xfrm>
            <a:off x="762000" y="1828800"/>
            <a:ext cx="6403975" cy="505267"/>
          </a:xfrm>
          <a:prstGeom prst="rect">
            <a:avLst/>
          </a:prstGeom>
        </p:spPr>
        <p:txBody>
          <a:bodyPr vert="horz" wrap="square" lIns="0" tIns="12700" rIns="0" bIns="0" rtlCol="0">
            <a:spAutoFit/>
          </a:bodyPr>
          <a:lstStyle/>
          <a:p>
            <a:pPr marL="12700">
              <a:lnSpc>
                <a:spcPct val="100000"/>
              </a:lnSpc>
              <a:spcBef>
                <a:spcPts val="100"/>
              </a:spcBef>
            </a:pPr>
            <a:r>
              <a:rPr lang="en-IN" altLang="" sz="3200" b="1" spc="-10" dirty="0">
                <a:solidFill>
                  <a:srgbClr val="2D936B"/>
                </a:solidFill>
                <a:latin typeface="Trebuchet MS" panose="020B0603020202020204"/>
                <a:cs typeface="Trebuchet MS" panose="020B0603020202020204"/>
              </a:rPr>
              <a:t>Newspaper summary generator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lum bright="6000"/>
            </a:blip>
            <a:stretch>
              <a:fillRect/>
            </a:stretch>
          </p:blipFill>
          <p:spPr>
            <a:xfrm>
              <a:off x="466725" y="6410325"/>
              <a:ext cx="3705225" cy="295275"/>
            </a:xfrm>
            <a:prstGeom prst="rect">
              <a:avLst/>
            </a:prstGeom>
          </p:spPr>
        </p:pic>
        <p:pic>
          <p:nvPicPr>
            <p:cNvPr id="20" name="object 20"/>
            <p:cNvPicPr/>
            <p:nvPr/>
          </p:nvPicPr>
          <p:blipFill>
            <a:blip r:embed="rId4" cstate="print">
              <a:lum bright="6000"/>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1643565" y="1456521"/>
            <a:ext cx="9051925" cy="4278094"/>
          </a:xfrm>
          <a:prstGeom prst="rect">
            <a:avLst/>
          </a:prstGeom>
          <a:noFill/>
        </p:spPr>
        <p:txBody>
          <a:bodyPr wrap="square" rtlCol="0">
            <a:spAutoFit/>
          </a:bodyPr>
          <a:lstStyle/>
          <a:p>
            <a:pPr algn="just"/>
            <a:r>
              <a:rPr lang="en-US" altLang="en-US" dirty="0">
                <a:latin typeface="Calibri" panose="020F0502020204030204" charset="0"/>
                <a:cs typeface="Calibri" panose="020F0502020204030204" charset="0"/>
              </a:rPr>
              <a:t>The agenda of the project appears to be to create a text summarization tool using natural language processing techniques. The project aims to summarize articles retrieved from news websites by extracting key sentences that capture the main points of the article. Here's a breakdown of the project agenda:</a:t>
            </a:r>
          </a:p>
          <a:p>
            <a:pPr algn="just"/>
            <a:endParaRPr lang="en-US" altLang="en-US" dirty="0">
              <a:latin typeface="Calibri" panose="020F0502020204030204" charset="0"/>
              <a:cs typeface="Calibri" panose="020F0502020204030204" charset="0"/>
            </a:endParaRPr>
          </a:p>
          <a:p>
            <a:pPr algn="just"/>
            <a:r>
              <a:rPr lang="en-US" altLang="en-US" dirty="0">
                <a:latin typeface="Calibri" panose="020F0502020204030204" charset="0"/>
                <a:cs typeface="Calibri" panose="020F0502020204030204" charset="0"/>
              </a:rPr>
              <a:t>1. **Article Retrieval**: The project involves retrieving articles from news websites. This is done using the `newspaper` module, which provides functionality for downloading and parsing articles from URLs.</a:t>
            </a:r>
          </a:p>
          <a:p>
            <a:pPr algn="just"/>
            <a:endParaRPr lang="en-US" altLang="en-US" dirty="0">
              <a:latin typeface="Calibri" panose="020F0502020204030204" charset="0"/>
              <a:cs typeface="Calibri" panose="020F0502020204030204" charset="0"/>
            </a:endParaRPr>
          </a:p>
          <a:p>
            <a:pPr algn="just"/>
            <a:r>
              <a:rPr lang="en-US" altLang="en-US" dirty="0">
                <a:latin typeface="Calibri" panose="020F0502020204030204" charset="0"/>
                <a:cs typeface="Calibri" panose="020F0502020204030204" charset="0"/>
              </a:rPr>
              <a:t>2. **Text Preprocessing**: Before summarizing the articles, text preprocessing is performed. This includes tokenizing the article into sentences using NLTK's `</a:t>
            </a:r>
            <a:r>
              <a:rPr lang="en-US" altLang="en-US" dirty="0" err="1">
                <a:latin typeface="Calibri" panose="020F0502020204030204" charset="0"/>
                <a:cs typeface="Calibri" panose="020F0502020204030204" charset="0"/>
              </a:rPr>
              <a:t>sent_tokenize</a:t>
            </a:r>
            <a:r>
              <a:rPr lang="en-US" altLang="en-US" dirty="0">
                <a:latin typeface="Calibri" panose="020F0502020204030204" charset="0"/>
                <a:cs typeface="Calibri" panose="020F0502020204030204" charset="0"/>
              </a:rPr>
              <a:t>` function and removing </a:t>
            </a:r>
            <a:r>
              <a:rPr lang="en-US" altLang="en-US" dirty="0" err="1">
                <a:latin typeface="Calibri" panose="020F0502020204030204" charset="0"/>
                <a:cs typeface="Calibri" panose="020F0502020204030204" charset="0"/>
              </a:rPr>
              <a:t>stopwords</a:t>
            </a:r>
            <a:r>
              <a:rPr lang="en-US" altLang="en-US" dirty="0">
                <a:latin typeface="Calibri" panose="020F0502020204030204" charset="0"/>
                <a:cs typeface="Calibri" panose="020F0502020204030204" charset="0"/>
              </a:rPr>
              <a:t> (common words that do not carry significant meaning) using NLTK's `</a:t>
            </a:r>
            <a:r>
              <a:rPr lang="en-US" altLang="en-US" dirty="0" err="1">
                <a:latin typeface="Calibri" panose="020F0502020204030204" charset="0"/>
                <a:cs typeface="Calibri" panose="020F0502020204030204" charset="0"/>
              </a:rPr>
              <a:t>stopwords</a:t>
            </a:r>
            <a:r>
              <a:rPr lang="en-US" altLang="en-US" dirty="0">
                <a:latin typeface="Calibri" panose="020F0502020204030204" charset="0"/>
                <a:cs typeface="Calibri" panose="020F0502020204030204" charset="0"/>
              </a:rPr>
              <a:t>` corpus.</a:t>
            </a:r>
          </a:p>
          <a:p>
            <a:pPr algn="just"/>
            <a:endParaRPr lang="en-US" altLang="en-US" dirty="0">
              <a:latin typeface="Calibri" panose="020F0502020204030204" charset="0"/>
              <a:cs typeface="Calibri" panose="020F0502020204030204" charset="0"/>
            </a:endParaRPr>
          </a:p>
          <a:p>
            <a:pPr algn="just"/>
            <a:endParaRPr lang="en-US" altLang="en-US" sz="2000"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lum bright="6000"/>
            </a:blip>
            <a:stretch>
              <a:fillRect/>
            </a:stretch>
          </p:blipFill>
          <p:spPr>
            <a:xfrm>
              <a:off x="466725" y="6410325"/>
              <a:ext cx="3705225" cy="295275"/>
            </a:xfrm>
            <a:prstGeom prst="rect">
              <a:avLst/>
            </a:prstGeom>
          </p:spPr>
        </p:pic>
        <p:pic>
          <p:nvPicPr>
            <p:cNvPr id="20" name="object 20"/>
            <p:cNvPicPr/>
            <p:nvPr/>
          </p:nvPicPr>
          <p:blipFill>
            <a:blip r:embed="rId4" cstate="print">
              <a:lum bright="6000"/>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3" name="Text Box 22"/>
          <p:cNvSpPr txBox="1"/>
          <p:nvPr/>
        </p:nvSpPr>
        <p:spPr>
          <a:xfrm>
            <a:off x="1643565" y="1456521"/>
            <a:ext cx="9051925" cy="4278094"/>
          </a:xfrm>
          <a:prstGeom prst="rect">
            <a:avLst/>
          </a:prstGeom>
          <a:noFill/>
        </p:spPr>
        <p:txBody>
          <a:bodyPr wrap="square" rtlCol="0">
            <a:spAutoFit/>
          </a:bodyPr>
          <a:lstStyle/>
          <a:p>
            <a:pPr algn="just"/>
            <a:r>
              <a:rPr lang="en-US" altLang="en-US" dirty="0">
                <a:latin typeface="Calibri" panose="020F0502020204030204" charset="0"/>
                <a:cs typeface="Calibri" panose="020F0502020204030204" charset="0"/>
              </a:rPr>
              <a:t>3. **Similarity Calculation**: The project calculates the similarity between sentences in the article. This is achieved by comparing the words in each sentence and calculating the cosine distance between their word frequency vectors.</a:t>
            </a:r>
          </a:p>
          <a:p>
            <a:pPr algn="just"/>
            <a:endParaRPr lang="en-US" altLang="en-US" dirty="0">
              <a:latin typeface="Calibri" panose="020F0502020204030204" charset="0"/>
              <a:cs typeface="Calibri" panose="020F0502020204030204" charset="0"/>
            </a:endParaRPr>
          </a:p>
          <a:p>
            <a:pPr algn="just"/>
            <a:r>
              <a:rPr lang="en-US" altLang="en-US" dirty="0">
                <a:latin typeface="Calibri" panose="020F0502020204030204" charset="0"/>
                <a:cs typeface="Calibri" panose="020F0502020204030204" charset="0"/>
              </a:rPr>
              <a:t>4. **Building Similarity Matrix**: A similarity matrix is constructed based on the calculated sentence similarities. This matrix represents the pairwise similarity scores between all sentences in the article.</a:t>
            </a:r>
          </a:p>
          <a:p>
            <a:pPr algn="just"/>
            <a:endParaRPr lang="en-US" altLang="en-US" dirty="0">
              <a:latin typeface="Calibri" panose="020F0502020204030204" charset="0"/>
              <a:cs typeface="Calibri" panose="020F0502020204030204" charset="0"/>
            </a:endParaRPr>
          </a:p>
          <a:p>
            <a:pPr algn="just"/>
            <a:r>
              <a:rPr lang="en-US" altLang="en-US" dirty="0">
                <a:latin typeface="Calibri" panose="020F0502020204030204" charset="0"/>
                <a:cs typeface="Calibri" panose="020F0502020204030204" charset="0"/>
              </a:rPr>
              <a:t>5. **Sentence Ranking**: The project ranks the sentences in the article based on their similarity scores. This is typically done using the PageRank algorithm, which is implemented using </a:t>
            </a:r>
            <a:r>
              <a:rPr lang="en-US" altLang="en-US" dirty="0" err="1">
                <a:latin typeface="Calibri" panose="020F0502020204030204" charset="0"/>
                <a:cs typeface="Calibri" panose="020F0502020204030204" charset="0"/>
              </a:rPr>
              <a:t>NetworkX</a:t>
            </a:r>
            <a:r>
              <a:rPr lang="en-US" altLang="en-US" dirty="0">
                <a:latin typeface="Calibri" panose="020F0502020204030204" charset="0"/>
                <a:cs typeface="Calibri" panose="020F0502020204030204" charset="0"/>
              </a:rPr>
              <a:t>.</a:t>
            </a:r>
          </a:p>
          <a:p>
            <a:pPr algn="just"/>
            <a:endParaRPr lang="en-US" altLang="en-US" dirty="0">
              <a:latin typeface="Calibri" panose="020F0502020204030204" charset="0"/>
              <a:cs typeface="Calibri" panose="020F0502020204030204" charset="0"/>
            </a:endParaRPr>
          </a:p>
          <a:p>
            <a:pPr algn="just"/>
            <a:r>
              <a:rPr lang="en-US" altLang="en-US" dirty="0">
                <a:latin typeface="Calibri" panose="020F0502020204030204" charset="0"/>
                <a:cs typeface="Calibri" panose="020F0502020204030204" charset="0"/>
              </a:rPr>
              <a:t>6. **Summary Generation**: Finally, the project selects the top-ranked sentences to form the summary of the article. The number of sentences selected for the summary is configurable, allowing for customization based on user preferences.</a:t>
            </a:r>
            <a:endParaRPr lang="en-US" altLang="en-US" sz="2000" dirty="0">
              <a:latin typeface="Calibri" panose="020F0502020204030204" charset="0"/>
              <a:cs typeface="Calibri" panose="020F0502020204030204" charset="0"/>
            </a:endParaRPr>
          </a:p>
        </p:txBody>
      </p:sp>
    </p:spTree>
    <p:extLst>
      <p:ext uri="{BB962C8B-B14F-4D97-AF65-F5344CB8AC3E}">
        <p14:creationId xmlns:p14="http://schemas.microsoft.com/office/powerpoint/2010/main" val="243835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771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838200" y="1905000"/>
            <a:ext cx="6874510" cy="4185761"/>
          </a:xfrm>
          <a:prstGeom prst="rect">
            <a:avLst/>
          </a:prstGeom>
          <a:noFill/>
        </p:spPr>
        <p:txBody>
          <a:bodyPr wrap="square" rtlCol="0">
            <a:spAutoFit/>
          </a:bodyPr>
          <a:lstStyle/>
          <a:p>
            <a:pPr algn="just"/>
            <a:r>
              <a:rPr lang="en-US" sz="1400" dirty="0"/>
              <a:t>In today's fast-paced world, keeping up with the latest news from diverse sources can be overwhelming. This project presents a Newspaper Summary Generator, an AI-powered tool designed to aid readers in quickly digesting key information from news articles. The generator utilizes natural language processing (NLP) techniques to extract essential content, condensing lengthy articles into concise summaries. The system begins by fetching news articles from various sources, leveraging the newspaper3k library for article scraping. Once the articles are retrieved, the system employs NLP algorithms to analyze and summarize the content. Techniques such as sentence tokenization, keyword extraction, and sentence ranking are utilized to identify crucial information. To generate the summaries, the system ranks sentences based on their relevance and importance within the context of the article. The sentences with the highest significance are then stitched together to form a coherent and informative summary. Users have the flexibility to specify the number of sentences or paragraphs they wish to include in the summary, tailoring the output to their preferences. The Newspaper Summary Generator aims to enhance the efficiency of news consumption, allowing users to stay informed without the need to sift through extensive articles. By providing condensed yet comprehensive summaries, this tool empowers readers to grasp the essence of news stories quickly and efficiently</a:t>
            </a:r>
            <a:endParaRPr lang="en-US" sz="140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 Box 10"/>
          <p:cNvSpPr txBox="1"/>
          <p:nvPr/>
        </p:nvSpPr>
        <p:spPr>
          <a:xfrm>
            <a:off x="676275" y="2209800"/>
            <a:ext cx="8073390" cy="3046988"/>
          </a:xfrm>
          <a:prstGeom prst="rect">
            <a:avLst/>
          </a:prstGeom>
          <a:noFill/>
        </p:spPr>
        <p:txBody>
          <a:bodyPr wrap="square" rtlCol="0">
            <a:spAutoFit/>
          </a:bodyPr>
          <a:lstStyle/>
          <a:p>
            <a:pPr algn="just"/>
            <a:r>
              <a:rPr lang="en-US" sz="1600" dirty="0"/>
              <a:t>The Automatic Text Summarization Tool is a sophisticated solution designed to streamline the process of distilling key insights from lengthy articles. Leveraging advanced natural language processing techniques, the tool retrieves articles from online sources, preprocesses the text by tokenizing and removing </a:t>
            </a:r>
            <a:r>
              <a:rPr lang="en-US" sz="1600" dirty="0" err="1"/>
              <a:t>stopwords</a:t>
            </a:r>
            <a:r>
              <a:rPr lang="en-US" sz="1600" dirty="0"/>
              <a:t>, and calculates the similarity between sentences using cosine distance. It constructs a similarity matrix to represent the relationships between sentences and ranks them using the PageRank algorithm. Finally, the tool generates concise summaries by selecting the top-ranked sentences, offering users a quick and efficient way to obtain relevant information without the need to sift through entire articles. With its customizable features and potential applications in news aggregation, research, and content curation, the Automatic Text Summarization Tool presents a valuable solution for enhancing productivity and facilitating information retrieval in various domains.</a:t>
            </a:r>
            <a:endParaRPr lang="en-US" sz="1600"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 Box 8"/>
          <p:cNvSpPr txBox="1"/>
          <p:nvPr/>
        </p:nvSpPr>
        <p:spPr>
          <a:xfrm>
            <a:off x="588357" y="1447800"/>
            <a:ext cx="9290685" cy="4616648"/>
          </a:xfrm>
          <a:prstGeom prst="rect">
            <a:avLst/>
          </a:prstGeom>
          <a:noFill/>
        </p:spPr>
        <p:txBody>
          <a:bodyPr wrap="square" rtlCol="0">
            <a:spAutoFit/>
          </a:bodyPr>
          <a:lstStyle/>
          <a:p>
            <a:r>
              <a:rPr lang="en-US" sz="1400" i="1" dirty="0">
                <a:latin typeface="Calibri" panose="020F0502020204030204" charset="0"/>
                <a:cs typeface="Calibri" panose="020F0502020204030204" charset="0"/>
              </a:rPr>
              <a:t>The end users of the Automatic Text Summarization Tool encompass a diverse range of individuals and organizations across different domains. Some potential end users include:</a:t>
            </a:r>
          </a:p>
          <a:p>
            <a:endParaRPr lang="en-US" sz="1400" i="1" dirty="0">
              <a:latin typeface="Calibri" panose="020F0502020204030204" charset="0"/>
              <a:cs typeface="Calibri" panose="020F0502020204030204" charset="0"/>
            </a:endParaRPr>
          </a:p>
          <a:p>
            <a:r>
              <a:rPr lang="en-US" sz="1400" i="1" dirty="0">
                <a:latin typeface="Calibri" panose="020F0502020204030204" charset="0"/>
                <a:cs typeface="Calibri" panose="020F0502020204030204" charset="0"/>
              </a:rPr>
              <a:t>1. </a:t>
            </a:r>
            <a:r>
              <a:rPr lang="en-US" sz="1400" b="1" i="1" dirty="0">
                <a:latin typeface="Calibri" panose="020F0502020204030204" charset="0"/>
                <a:cs typeface="Calibri" panose="020F0502020204030204" charset="0"/>
              </a:rPr>
              <a:t>News </a:t>
            </a:r>
            <a:r>
              <a:rPr lang="en-US" sz="1400" b="1" i="1" dirty="0" err="1">
                <a:latin typeface="Calibri" panose="020F0502020204030204" charset="0"/>
                <a:cs typeface="Calibri" panose="020F0502020204030204" charset="0"/>
              </a:rPr>
              <a:t>Readers</a:t>
            </a:r>
            <a:r>
              <a:rPr lang="en-US" sz="1400" i="1" dirty="0" err="1">
                <a:latin typeface="Calibri" panose="020F0502020204030204" charset="0"/>
                <a:cs typeface="Calibri" panose="020F0502020204030204" charset="0"/>
              </a:rPr>
              <a:t>:Individuals</a:t>
            </a:r>
            <a:r>
              <a:rPr lang="en-US" sz="1400" i="1" dirty="0">
                <a:latin typeface="Calibri" panose="020F0502020204030204" charset="0"/>
                <a:cs typeface="Calibri" panose="020F0502020204030204" charset="0"/>
              </a:rPr>
              <a:t> who want to stay informed about current events but may not have the time to read lengthy news articles. They can use the tool to quickly obtain summarized versions of articles from various news sources.</a:t>
            </a:r>
          </a:p>
          <a:p>
            <a:endParaRPr lang="en-US" sz="1400" i="1" dirty="0">
              <a:latin typeface="Calibri" panose="020F0502020204030204" charset="0"/>
              <a:cs typeface="Calibri" panose="020F0502020204030204" charset="0"/>
            </a:endParaRPr>
          </a:p>
          <a:p>
            <a:r>
              <a:rPr lang="en-US" sz="1400" i="1" dirty="0">
                <a:latin typeface="Calibri" panose="020F0502020204030204" charset="0"/>
                <a:cs typeface="Calibri" panose="020F0502020204030204" charset="0"/>
              </a:rPr>
              <a:t>2. </a:t>
            </a:r>
            <a:r>
              <a:rPr lang="en-US" sz="1400" b="1" i="1" dirty="0">
                <a:latin typeface="Calibri" panose="020F0502020204030204" charset="0"/>
                <a:cs typeface="Calibri" panose="020F0502020204030204" charset="0"/>
              </a:rPr>
              <a:t>Researchers and Academics</a:t>
            </a:r>
            <a:r>
              <a:rPr lang="en-US" sz="1400" i="1" dirty="0">
                <a:latin typeface="Calibri" panose="020F0502020204030204" charset="0"/>
                <a:cs typeface="Calibri" panose="020F0502020204030204" charset="0"/>
              </a:rPr>
              <a:t>: Professionals in academia who need to review large volumes of academic papers and research articles. The tool can assist them in efficiently extracting key information and insights from scholarly documents.</a:t>
            </a:r>
          </a:p>
          <a:p>
            <a:endParaRPr lang="en-US" sz="1400" i="1" dirty="0">
              <a:latin typeface="Calibri" panose="020F0502020204030204" charset="0"/>
              <a:cs typeface="Calibri" panose="020F0502020204030204" charset="0"/>
            </a:endParaRPr>
          </a:p>
          <a:p>
            <a:r>
              <a:rPr lang="en-US" sz="1400" i="1" dirty="0">
                <a:latin typeface="Calibri" panose="020F0502020204030204" charset="0"/>
                <a:cs typeface="Calibri" panose="020F0502020204030204" charset="0"/>
              </a:rPr>
              <a:t>3. </a:t>
            </a:r>
            <a:r>
              <a:rPr lang="en-US" sz="1400" b="1" i="1" dirty="0">
                <a:latin typeface="Calibri" panose="020F0502020204030204" charset="0"/>
                <a:cs typeface="Calibri" panose="020F0502020204030204" charset="0"/>
              </a:rPr>
              <a:t>Content Creators and Marketers</a:t>
            </a:r>
            <a:r>
              <a:rPr lang="en-US" sz="1400" i="1" dirty="0">
                <a:latin typeface="Calibri" panose="020F0502020204030204" charset="0"/>
                <a:cs typeface="Calibri" panose="020F0502020204030204" charset="0"/>
              </a:rPr>
              <a:t>: Individuals and organizations involved in content creation, such as bloggers, social media managers, and marketing professionals. They can use the tool to generate summaries of articles for sharing on social media platforms or inclusion in newsletters.</a:t>
            </a:r>
          </a:p>
          <a:p>
            <a:endParaRPr lang="en-US" sz="1400" i="1" dirty="0">
              <a:latin typeface="Calibri" panose="020F0502020204030204" charset="0"/>
              <a:cs typeface="Calibri" panose="020F0502020204030204" charset="0"/>
            </a:endParaRPr>
          </a:p>
          <a:p>
            <a:r>
              <a:rPr lang="en-US" sz="1400" i="1" dirty="0">
                <a:latin typeface="Calibri" panose="020F0502020204030204" charset="0"/>
                <a:cs typeface="Calibri" panose="020F0502020204030204" charset="0"/>
              </a:rPr>
              <a:t>4. </a:t>
            </a:r>
            <a:r>
              <a:rPr lang="en-US" sz="1400" b="1" i="1" dirty="0">
                <a:latin typeface="Calibri" panose="020F0502020204030204" charset="0"/>
                <a:cs typeface="Calibri" panose="020F0502020204030204" charset="0"/>
              </a:rPr>
              <a:t>Students</a:t>
            </a:r>
            <a:r>
              <a:rPr lang="en-US" sz="1400" i="1" dirty="0">
                <a:latin typeface="Calibri" panose="020F0502020204030204" charset="0"/>
                <a:cs typeface="Calibri" panose="020F0502020204030204" charset="0"/>
              </a:rPr>
              <a:t>: Students working on research projects, assignments, or studying for exams can benefit from the tool by quickly summarizing academic texts and extracting relevant information.</a:t>
            </a:r>
          </a:p>
          <a:p>
            <a:endParaRPr lang="en-US" sz="1400" i="1" dirty="0">
              <a:latin typeface="Calibri" panose="020F0502020204030204" charset="0"/>
              <a:cs typeface="Calibri" panose="020F0502020204030204" charset="0"/>
            </a:endParaRPr>
          </a:p>
          <a:p>
            <a:r>
              <a:rPr lang="en-US" sz="1400" i="1" dirty="0">
                <a:latin typeface="Calibri" panose="020F0502020204030204" charset="0"/>
                <a:cs typeface="Calibri" panose="020F0502020204030204" charset="0"/>
              </a:rPr>
              <a:t>5. </a:t>
            </a:r>
            <a:r>
              <a:rPr lang="en-US" sz="1400" b="1" i="1" dirty="0">
                <a:latin typeface="Calibri" panose="020F0502020204030204" charset="0"/>
                <a:cs typeface="Calibri" panose="020F0502020204030204" charset="0"/>
              </a:rPr>
              <a:t>Business Professionals</a:t>
            </a:r>
            <a:r>
              <a:rPr lang="en-US" sz="1400" i="1" dirty="0">
                <a:latin typeface="Calibri" panose="020F0502020204030204" charset="0"/>
                <a:cs typeface="Calibri" panose="020F0502020204030204" charset="0"/>
              </a:rPr>
              <a:t>: Professionals in various industries who need to stay updated on industry news and trends. They can use the tool to efficiently review and summarize articles relevant to their field of work.</a:t>
            </a:r>
          </a:p>
          <a:p>
            <a:endParaRPr lang="en-US" sz="1400" i="1" dirty="0">
              <a:latin typeface="Calibri" panose="020F0502020204030204" charset="0"/>
              <a:cs typeface="Calibri" panose="020F0502020204030204" charset="0"/>
            </a:endParaRPr>
          </a:p>
          <a:p>
            <a:r>
              <a:rPr lang="en-US" sz="1400" i="1" dirty="0">
                <a:latin typeface="Calibri" panose="020F0502020204030204" charset="0"/>
                <a:cs typeface="Calibri" panose="020F0502020204030204" charset="0"/>
              </a:rPr>
              <a:t>6. </a:t>
            </a:r>
            <a:r>
              <a:rPr lang="en-US" sz="1400" b="1" i="1" dirty="0">
                <a:latin typeface="Calibri" panose="020F0502020204030204" charset="0"/>
                <a:cs typeface="Calibri" panose="020F0502020204030204" charset="0"/>
              </a:rPr>
              <a:t>General Readers</a:t>
            </a:r>
            <a:r>
              <a:rPr lang="en-US" sz="1400" i="1" dirty="0">
                <a:latin typeface="Calibri" panose="020F0502020204030204" charset="0"/>
                <a:cs typeface="Calibri" panose="020F0502020204030204" charset="0"/>
              </a:rPr>
              <a:t>: Anyone who wants to consume content more efficiently and effectively. Whether they're browsing news websites or reading articles for personal interest, the tool provides a convenient way to access summarized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2971800" y="2362200"/>
            <a:ext cx="5715000" cy="3262432"/>
          </a:xfrm>
          <a:prstGeom prst="rect">
            <a:avLst/>
          </a:prstGeom>
          <a:noFill/>
        </p:spPr>
        <p:txBody>
          <a:bodyPr wrap="square" rtlCol="0">
            <a:spAutoFit/>
          </a:bodyPr>
          <a:lstStyle/>
          <a:p>
            <a:r>
              <a:rPr lang="en-US" sz="2000" b="1" i="1" dirty="0"/>
              <a:t>Solution:</a:t>
            </a:r>
          </a:p>
          <a:p>
            <a:endParaRPr lang="en-US" sz="2000" dirty="0"/>
          </a:p>
          <a:p>
            <a:br>
              <a:rPr lang="en-US" sz="2000" dirty="0"/>
            </a:br>
            <a:r>
              <a:rPr lang="en-US" dirty="0"/>
              <a:t>The Automatic Text Summarization Tool offers a comprehensive solution for efficiently distilling key insights from lengthy articles, enhancing productivity, and facilitating information retrieval. Our tool utilizes advanced natural language processing (NLP) techniques to automate the summarization process, providing users with concise summaries tailored to their preferences.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4" name="TextBox 13">
            <a:extLst>
              <a:ext uri="{FF2B5EF4-FFF2-40B4-BE49-F238E27FC236}">
                <a16:creationId xmlns:a16="http://schemas.microsoft.com/office/drawing/2014/main" id="{9A312C83-1C95-E0FA-2D5F-893598A9AC69}"/>
              </a:ext>
            </a:extLst>
          </p:cNvPr>
          <p:cNvSpPr txBox="1"/>
          <p:nvPr/>
        </p:nvSpPr>
        <p:spPr>
          <a:xfrm>
            <a:off x="3581400" y="1828800"/>
            <a:ext cx="5181600" cy="4616648"/>
          </a:xfrm>
          <a:prstGeom prst="rect">
            <a:avLst/>
          </a:prstGeom>
          <a:noFill/>
        </p:spPr>
        <p:txBody>
          <a:bodyPr wrap="square" rtlCol="0">
            <a:spAutoFit/>
          </a:bodyPr>
          <a:lstStyle/>
          <a:p>
            <a:r>
              <a:rPr lang="en-US" sz="1400" b="1" i="1" dirty="0"/>
              <a:t>Value Proposition:</a:t>
            </a:r>
          </a:p>
          <a:p>
            <a:endParaRPr lang="en-US" sz="1400" b="1" dirty="0"/>
          </a:p>
          <a:p>
            <a:r>
              <a:rPr lang="en-US" sz="1400" dirty="0"/>
              <a:t>Our Automatic Text Summarization Tool presents a robust solution tailored to meet the evolving needs of users seeking efficient information retrieval. Leveraging advanced natural language processing techniques, our tool streamlines the process of distilling crucial insights from lengthy articles, offering unparalleled time-saving efficiency. By swiftly generating concise summaries, users are empowered to stay abreast of current events, delve into academic research, or curate content for their audience with ease. With customizable options allowing users to tailor the length and depth of summaries to their preferences, our tool ensures relevance and adaptability to diverse contexts. Its versatility extends across a spectrum of users, including news enthusiasts, researchers, content creators, students, and professionals, enriching their experience by providing pertinent insights at their fingertips. Through our tool, users unlock the potential for streamlined decision-making, enhanced productivity, and seamless information retrieval, embodying the essence of innovation and convenience in the digital era.</a:t>
            </a: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2015</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Trebuchet MS</vt:lpstr>
      <vt:lpstr>Office Theme</vt:lpstr>
      <vt:lpstr>PowerPoint Presentation</vt:lpstr>
      <vt:lpstr>PROJECT TITLE</vt:lpstr>
      <vt:lpstr>AGENDA</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MODELLING</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Nirupama sooriya</dc:creator>
  <cp:lastModifiedBy>Nirupama sooriya</cp:lastModifiedBy>
  <cp:revision>10</cp:revision>
  <dcterms:created xsi:type="dcterms:W3CDTF">2024-04-01T11:13:56Z</dcterms:created>
  <dcterms:modified xsi:type="dcterms:W3CDTF">2024-04-29T05:13:10Z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Producer">
    <vt:lpwstr>3-Heights(TM) PDF Security Shell 4.8.25.2 (http://www.pdf-tools.com)</vt:lpwstr>
  </property>
  <property fmtid="{D5CDD505-2E9C-101B-9397-08002B2CF9AE}" pid="5" name="ICV">
    <vt:lpwstr>5E342CF4E6434C0DBC12AD1DC255A89C_12</vt:lpwstr>
  </property>
  <property fmtid="{D5CDD505-2E9C-101B-9397-08002B2CF9AE}" pid="6" name="KSOProductBuildVer">
    <vt:lpwstr>1033-12.2.0.13472</vt:lpwstr>
  </property>
</Properties>
</file>