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7" roundtripDataSignature="AMtx7mhgqnkdD4oagq2Gq5TgorMd4OHR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customschemas.google.com/relationships/presentationmetadata" Target="metadata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707466b1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d707466b1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707466b1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d707466b1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707466b1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d707466b1f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707466b1f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d707466b1f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707466b1f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d707466b1f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707466b1f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d707466b1f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707466b1f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d707466b1f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707466b1f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d707466b1f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707466b1f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d707466b1f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707466b1f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d707466b1f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707466b1f_0_13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d707466b1f_0_13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d707466b1f_0_1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707466b1f_0_167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d707466b1f_0_167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d707466b1f_0_16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707466b1f_0_1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1" showMasterSp="0">
  <p:cSld name="Titelfoli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d707466b1f_0_173"/>
          <p:cNvPicPr preferRelativeResize="0"/>
          <p:nvPr/>
        </p:nvPicPr>
        <p:blipFill rotWithShape="1">
          <a:blip r:embed="rId3">
            <a:alphaModFix/>
          </a:blip>
          <a:srcRect b="21313" l="0" r="0" t="20956"/>
          <a:stretch/>
        </p:blipFill>
        <p:spPr>
          <a:xfrm>
            <a:off x="116418" y="2802263"/>
            <a:ext cx="12075584" cy="38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d707466b1f_0_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d707466b1f_0_1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583" y="458359"/>
            <a:ext cx="2156754" cy="99345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d707466b1f_0_173"/>
          <p:cNvSpPr txBox="1"/>
          <p:nvPr/>
        </p:nvSpPr>
        <p:spPr>
          <a:xfrm>
            <a:off x="515582" y="3249123"/>
            <a:ext cx="9555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34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ARCHITECTURE-DRIVEN REQUIREMENTS ENGINEERING,</a:t>
            </a:r>
            <a:br>
              <a:rPr b="0" i="0" lang="de-DE" sz="134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34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 FÜR PROGRAMMSTRUKTUREN UND DATENORGANISATION, KIT-FAKULTÄT FÜR INFORMATIK</a:t>
            </a:r>
            <a:endParaRPr/>
          </a:p>
        </p:txBody>
      </p:sp>
      <p:sp>
        <p:nvSpPr>
          <p:cNvPr id="59" name="Google Shape;59;gd707466b1f_0_173"/>
          <p:cNvSpPr txBox="1"/>
          <p:nvPr/>
        </p:nvSpPr>
        <p:spPr>
          <a:xfrm>
            <a:off x="515581" y="6525686"/>
            <a:ext cx="4809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 – Die Forschungsuniversität in der Helmholtz-Gemeinschaft</a:t>
            </a:r>
            <a:endParaRPr/>
          </a:p>
        </p:txBody>
      </p:sp>
      <p:sp>
        <p:nvSpPr>
          <p:cNvPr id="60" name="Google Shape;60;gd707466b1f_0_173"/>
          <p:cNvSpPr txBox="1"/>
          <p:nvPr/>
        </p:nvSpPr>
        <p:spPr>
          <a:xfrm>
            <a:off x="10071099" y="6417776"/>
            <a:ext cx="200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www.kit.edu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707466b1f_0_180"/>
          <p:cNvSpPr txBox="1"/>
          <p:nvPr>
            <p:ph type="title"/>
          </p:nvPr>
        </p:nvSpPr>
        <p:spPr>
          <a:xfrm>
            <a:off x="524664" y="435984"/>
            <a:ext cx="9177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3" name="Google Shape;63;gd707466b1f_0_180"/>
          <p:cNvSpPr txBox="1"/>
          <p:nvPr>
            <p:ph idx="1" type="body"/>
          </p:nvPr>
        </p:nvSpPr>
        <p:spPr>
          <a:xfrm>
            <a:off x="524664" y="1269206"/>
            <a:ext cx="11142600" cy="4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9184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84"/>
              <a:buChar char="●"/>
              <a:defRPr/>
            </a:lvl1pPr>
            <a:lvl2pPr indent="-329183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84"/>
              <a:buChar char="○"/>
              <a:defRPr/>
            </a:lvl2pPr>
            <a:lvl3pPr indent="-329183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84"/>
              <a:buChar char="■"/>
              <a:defRPr/>
            </a:lvl3pPr>
            <a:lvl4pPr indent="-329183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84"/>
              <a:buChar char="●"/>
              <a:defRPr/>
            </a:lvl4pPr>
            <a:lvl5pPr indent="-329183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84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gd707466b1f_0_180"/>
          <p:cNvSpPr txBox="1"/>
          <p:nvPr>
            <p:ph idx="10" type="dt"/>
          </p:nvPr>
        </p:nvSpPr>
        <p:spPr>
          <a:xfrm>
            <a:off x="715378" y="6452596"/>
            <a:ext cx="17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d707466b1f_0_180"/>
          <p:cNvSpPr txBox="1"/>
          <p:nvPr>
            <p:ph idx="12" type="sldNum"/>
          </p:nvPr>
        </p:nvSpPr>
        <p:spPr>
          <a:xfrm>
            <a:off x="279993" y="6452596"/>
            <a:ext cx="435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>
  <p:cSld name="SECTION_HEADER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707466b1f_0_185"/>
          <p:cNvSpPr txBox="1"/>
          <p:nvPr>
            <p:ph type="title"/>
          </p:nvPr>
        </p:nvSpPr>
        <p:spPr>
          <a:xfrm>
            <a:off x="838200" y="4405314"/>
            <a:ext cx="10515600" cy="17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8" name="Google Shape;68;gd707466b1f_0_185"/>
          <p:cNvSpPr txBox="1"/>
          <p:nvPr>
            <p:ph idx="1" type="body"/>
          </p:nvPr>
        </p:nvSpPr>
        <p:spPr>
          <a:xfrm>
            <a:off x="844550" y="284321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84"/>
              <a:buFont typeface="Arial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8"/>
              <a:buFont typeface="Arial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8"/>
              <a:buFont typeface="Arial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gd707466b1f_0_185"/>
          <p:cNvSpPr txBox="1"/>
          <p:nvPr>
            <p:ph idx="10" type="dt"/>
          </p:nvPr>
        </p:nvSpPr>
        <p:spPr>
          <a:xfrm>
            <a:off x="715378" y="6452596"/>
            <a:ext cx="17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d707466b1f_0_185"/>
          <p:cNvSpPr txBox="1"/>
          <p:nvPr>
            <p:ph idx="12" type="sldNum"/>
          </p:nvPr>
        </p:nvSpPr>
        <p:spPr>
          <a:xfrm>
            <a:off x="279993" y="6452596"/>
            <a:ext cx="435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d707466b1f_0_13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d707466b1f_0_1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d707466b1f_0_13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d707466b1f_0_13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d707466b1f_0_1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d707466b1f_0_14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d707466b1f_0_14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d707466b1f_0_14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d707466b1f_0_1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d707466b1f_0_14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d707466b1f_0_1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707466b1f_0_15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d707466b1f_0_15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d707466b1f_0_1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707466b1f_0_155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d707466b1f_0_1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d707466b1f_0_15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d707466b1f_0_158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d707466b1f_0_15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d707466b1f_0_158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gd707466b1f_0_1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707466b1f_0_16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d707466b1f_0_1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707466b1f_0_1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d707466b1f_0_12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d707466b1f_0_1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mailto:moritz.hertler@student.kit.edu" TargetMode="External"/><Relationship Id="rId5" Type="http://schemas.openxmlformats.org/officeDocument/2006/relationships/hyperlink" Target="mailto:moritz.hertler@student.kit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/>
          <p:nvPr/>
        </p:nvSpPr>
        <p:spPr>
          <a:xfrm>
            <a:off x="497685" y="1581150"/>
            <a:ext cx="8389937" cy="8741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Tutorium Woche 2 – Termin </a:t>
            </a:r>
            <a:r>
              <a:rPr b="1" lang="de-DE" sz="3000">
                <a:solidFill>
                  <a:schemeClr val="dk1"/>
                </a:solidFill>
              </a:rPr>
              <a:t>1</a:t>
            </a:r>
            <a:r>
              <a:rPr b="1" lang="de-DE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6" name="Google Shape;76;p1"/>
          <p:cNvSpPr/>
          <p:nvPr/>
        </p:nvSpPr>
        <p:spPr>
          <a:xfrm>
            <a:off x="497685" y="2532558"/>
            <a:ext cx="8370888" cy="465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Organisatorisches, Besprechung Übungsblatt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524663" y="1269206"/>
            <a:ext cx="11429211" cy="506125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279" r="0" t="-2891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464"/>
              <a:buFont typeface="Arial"/>
              <a:buChar char="●"/>
            </a:pPr>
            <a:r>
              <a:rPr lang="de-DE"/>
              <a:t> </a:t>
            </a:r>
            <a:endParaRPr/>
          </a:p>
        </p:txBody>
      </p:sp>
      <p:sp>
        <p:nvSpPr>
          <p:cNvPr id="149" name="Google Shape;149;p10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50" name="Google Shape;150;p10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497685" y="1231106"/>
            <a:ext cx="5996209" cy="4850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21577"/>
              </a:buClr>
              <a:buSzPct val="88000"/>
              <a:buFont typeface="Consolas"/>
              <a:buNone/>
            </a:pPr>
            <a:r>
              <a:rPr lang="de-DE" sz="2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 String(</a:t>
            </a:r>
            <a:r>
              <a:rPr lang="de-DE" sz="2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de-DE" sz="2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[] {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de-DE" sz="2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) (  400198469 &gt;&gt;&gt; 14),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de-DE" sz="2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) (  -82984585 &gt;&gt;&gt; 19),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de-DE" sz="2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) ( 1803349056 &gt;&gt;&gt; 9),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de-DE" sz="2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) (  927302871 &gt;&gt;&gt; 10),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de-DE" sz="2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) (   48707665 &gt;&gt;&gt; 20),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de-DE" sz="2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) ( 1988273779 &gt;&gt;&gt; 24),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de-DE" sz="2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) (  425676797 &gt;&gt;&gt; 22),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de-DE" sz="2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) (  529444429 &gt;&gt;&gt; 5),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de-DE" sz="2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) (-1025053575 &gt;&gt;&gt; 17),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de-DE" sz="2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) ( 1947888225 &gt;&gt;&gt; 14),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de-DE" sz="2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) (-1623751096 &gt;&gt;&gt; 15),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de-DE" sz="2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) ( -732186776 &gt;&gt;&gt; 7)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lang="de-DE" sz="2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ct val="102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58" name="Google Shape;158;p11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6520873" y="1358126"/>
            <a:ext cx="546102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&gt;&gt;&gt;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x wird bitweise um y nach rechts geschoben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(von links werden Nullen aufgefüllt, VZ wird Null).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Wandelt integer z (32 bit) in ein byte (8 bit) um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(die höherwertigen 24 bit gehen verloren).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{ a, b, c ...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Erzeugt ein neues Array aus den bytes a, b, c usw.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String(</a:t>
            </a:r>
            <a:r>
              <a:rPr b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bytes)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 Konstruktor der Klasse String.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Jedes byte in bytes wird anhand der ASCII Tabelle als das entsprechende Zeichen interpretiert.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11"/>
          <p:cNvCxnSpPr/>
          <p:nvPr/>
        </p:nvCxnSpPr>
        <p:spPr>
          <a:xfrm>
            <a:off x="6353175" y="849545"/>
            <a:ext cx="0" cy="5231802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2415841" y="1197590"/>
            <a:ext cx="7388325" cy="4984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b="1" lang="de-DE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de-DE" sz="20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1" lang="de-DE" sz="2000">
                <a:latin typeface="Consolas"/>
                <a:ea typeface="Consolas"/>
                <a:cs typeface="Consolas"/>
                <a:sym typeface="Consolas"/>
              </a:rPr>
              <a:t>) (400198469 &gt;&gt;&gt; 14)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t/>
            </a:r>
            <a:endParaRPr b="1" sz="5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Dezimal: </a:t>
            </a:r>
            <a:r>
              <a:rPr lang="de-DE" sz="2000"/>
              <a:t>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400198469</a:t>
            </a:r>
            <a:r>
              <a:rPr lang="de-DE" sz="20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ZK:</a:t>
            </a:r>
            <a:r>
              <a:rPr lang="de-DE" sz="2000"/>
              <a:t>		</a:t>
            </a:r>
            <a:r>
              <a:rPr lang="de-DE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00010111 11011010 10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001011 01000101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&gt;&gt;&gt; 14: </a:t>
            </a:r>
            <a:r>
              <a:rPr lang="de-DE" sz="2000"/>
              <a:t>	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00000000 000000</a:t>
            </a:r>
            <a:r>
              <a:rPr lang="de-DE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00 01011111 01101010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Als byte: </a:t>
            </a:r>
            <a:r>
              <a:rPr lang="de-DE" sz="2000"/>
              <a:t>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01101010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Hex: </a:t>
            </a:r>
            <a:r>
              <a:rPr lang="de-DE" sz="2000"/>
              <a:t>	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0x6A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ASCII:		</a:t>
            </a:r>
            <a:r>
              <a:rPr b="1" lang="de-DE" sz="2000">
                <a:latin typeface="Consolas"/>
                <a:ea typeface="Consolas"/>
                <a:cs typeface="Consolas"/>
                <a:sym typeface="Consolas"/>
              </a:rPr>
              <a:t>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b="1" lang="de-DE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de-DE" sz="20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1" lang="de-DE" sz="2000">
                <a:latin typeface="Consolas"/>
                <a:ea typeface="Consolas"/>
                <a:cs typeface="Consolas"/>
                <a:sym typeface="Consolas"/>
              </a:rPr>
              <a:t>) (-82984585 &gt;&gt;&gt; 19)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t/>
            </a:r>
            <a:endParaRPr b="1" sz="5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Dezimal: </a:t>
            </a:r>
            <a:r>
              <a:rPr lang="de-DE" sz="2000"/>
              <a:t>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-82984585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ZK:</a:t>
            </a:r>
            <a:r>
              <a:rPr lang="de-DE" sz="2000"/>
              <a:t>	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de-DE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1111011 00001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101 11000001 01110111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&gt;&gt;&gt; 19: </a:t>
            </a:r>
            <a:r>
              <a:rPr lang="de-DE" sz="2000"/>
              <a:t>	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00000000 00000000 0000</a:t>
            </a:r>
            <a:r>
              <a:rPr lang="de-DE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1111 01100001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Als byte: </a:t>
            </a:r>
            <a:r>
              <a:rPr lang="de-DE" sz="2000"/>
              <a:t>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01100001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Hex: </a:t>
            </a:r>
            <a:r>
              <a:rPr lang="de-DE" sz="2000"/>
              <a:t>	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0x61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ASCII:		</a:t>
            </a:r>
            <a:r>
              <a:rPr b="1" lang="de-DE" sz="20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t/>
            </a:r>
            <a:endParaRPr b="1" sz="2000"/>
          </a:p>
        </p:txBody>
      </p:sp>
      <p:sp>
        <p:nvSpPr>
          <p:cNvPr id="167" name="Google Shape;167;p12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870" y="1063812"/>
            <a:ext cx="1320913" cy="511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/>
          <p:nvPr/>
        </p:nvSpPr>
        <p:spPr>
          <a:xfrm>
            <a:off x="524664" y="3013075"/>
            <a:ext cx="1085062" cy="203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/>
          <p:nvPr/>
        </p:nvSpPr>
        <p:spPr>
          <a:xfrm rot="-5400000">
            <a:off x="7712453" y="1890288"/>
            <a:ext cx="145200" cy="1177800"/>
          </a:xfrm>
          <a:prstGeom prst="leftBrace">
            <a:avLst>
              <a:gd fmla="val 59583" name="adj1"/>
              <a:gd fmla="val 49461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"/>
          <p:cNvSpPr/>
          <p:nvPr/>
        </p:nvSpPr>
        <p:spPr>
          <a:xfrm rot="-5400000">
            <a:off x="7712391" y="4508355"/>
            <a:ext cx="145200" cy="1177800"/>
          </a:xfrm>
          <a:prstGeom prst="leftBrace">
            <a:avLst>
              <a:gd fmla="val 59583" name="adj1"/>
              <a:gd fmla="val 49461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2"/>
          <p:cNvCxnSpPr>
            <a:stCxn id="171" idx="1"/>
          </p:cNvCxnSpPr>
          <p:nvPr/>
        </p:nvCxnSpPr>
        <p:spPr>
          <a:xfrm rot="5400000">
            <a:off x="6303455" y="1209438"/>
            <a:ext cx="132900" cy="28176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12"/>
          <p:cNvCxnSpPr/>
          <p:nvPr/>
        </p:nvCxnSpPr>
        <p:spPr>
          <a:xfrm rot="10800000">
            <a:off x="4956292" y="5169855"/>
            <a:ext cx="2827200" cy="45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707466b1f_0_0"/>
          <p:cNvSpPr txBox="1"/>
          <p:nvPr>
            <p:ph type="title"/>
          </p:nvPr>
        </p:nvSpPr>
        <p:spPr>
          <a:xfrm>
            <a:off x="524664" y="435984"/>
            <a:ext cx="9177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180" name="Google Shape;180;gd707466b1f_0_0"/>
          <p:cNvSpPr txBox="1"/>
          <p:nvPr>
            <p:ph idx="1" type="body"/>
          </p:nvPr>
        </p:nvSpPr>
        <p:spPr>
          <a:xfrm>
            <a:off x="2415841" y="1197590"/>
            <a:ext cx="7388400" cy="4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b="1" lang="de-DE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de-DE" sz="20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1" lang="de-DE" sz="2000">
                <a:latin typeface="Consolas"/>
                <a:ea typeface="Consolas"/>
                <a:cs typeface="Consolas"/>
                <a:sym typeface="Consolas"/>
              </a:rPr>
              <a:t>) (400198469 &gt;&gt;&gt; 14)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t/>
            </a:r>
            <a:endParaRPr b="1" sz="5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Dezimal: </a:t>
            </a:r>
            <a:r>
              <a:rPr lang="de-DE" sz="2000"/>
              <a:t>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400198469</a:t>
            </a:r>
            <a:r>
              <a:rPr lang="de-DE" sz="20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ZK:</a:t>
            </a:r>
            <a:r>
              <a:rPr lang="de-DE" sz="2000"/>
              <a:t>		</a:t>
            </a:r>
            <a:r>
              <a:rPr lang="de-DE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00010111 11011010 10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001011 01000101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&gt;&gt;&gt; 14: </a:t>
            </a:r>
            <a:r>
              <a:rPr lang="de-DE" sz="2000"/>
              <a:t>	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00000000 000000</a:t>
            </a:r>
            <a:r>
              <a:rPr lang="de-DE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00 01011111 01101010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Als byte: </a:t>
            </a:r>
            <a:r>
              <a:rPr lang="de-DE" sz="2000"/>
              <a:t>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01101010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Hex: </a:t>
            </a:r>
            <a:r>
              <a:rPr lang="de-DE" sz="2000"/>
              <a:t>	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0x6A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ASCII:		</a:t>
            </a:r>
            <a:r>
              <a:rPr b="1" lang="de-DE" sz="2000">
                <a:latin typeface="Consolas"/>
                <a:ea typeface="Consolas"/>
                <a:cs typeface="Consolas"/>
                <a:sym typeface="Consolas"/>
              </a:rPr>
              <a:t>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onsolas"/>
              <a:buNone/>
            </a:pPr>
            <a:r>
              <a:rPr b="1" lang="de-DE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de-DE" sz="20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1" lang="de-DE" sz="2000">
                <a:latin typeface="Consolas"/>
                <a:ea typeface="Consolas"/>
                <a:cs typeface="Consolas"/>
                <a:sym typeface="Consolas"/>
              </a:rPr>
              <a:t>) (-82984585 &gt;&gt;&gt; 19)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t/>
            </a:r>
            <a:endParaRPr b="1" sz="5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Dezimal: </a:t>
            </a:r>
            <a:r>
              <a:rPr lang="de-DE" sz="2000"/>
              <a:t>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-82984585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ZK:</a:t>
            </a:r>
            <a:r>
              <a:rPr lang="de-DE" sz="2000"/>
              <a:t>	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de-DE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1111011 00001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101 11000001 01110111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&gt;&gt;&gt; 19: </a:t>
            </a:r>
            <a:r>
              <a:rPr lang="de-DE" sz="2000"/>
              <a:t>	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00000000 00000000 0000</a:t>
            </a:r>
            <a:r>
              <a:rPr lang="de-DE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1111 01100001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Als byte: </a:t>
            </a:r>
            <a:r>
              <a:rPr lang="de-DE" sz="2000"/>
              <a:t>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01100001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Hex: </a:t>
            </a:r>
            <a:r>
              <a:rPr lang="de-DE" sz="2000"/>
              <a:t>		</a:t>
            </a:r>
            <a:r>
              <a:rPr lang="de-DE" sz="2000">
                <a:latin typeface="Consolas"/>
                <a:ea typeface="Consolas"/>
                <a:cs typeface="Consolas"/>
                <a:sym typeface="Consolas"/>
              </a:rPr>
              <a:t>0x61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de-DE" sz="2000"/>
              <a:t>ASCII:		</a:t>
            </a:r>
            <a:r>
              <a:rPr b="1" lang="de-DE" sz="20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t/>
            </a:r>
            <a:endParaRPr b="1" sz="2000"/>
          </a:p>
        </p:txBody>
      </p:sp>
      <p:sp>
        <p:nvSpPr>
          <p:cNvPr id="181" name="Google Shape;181;gd707466b1f_0_0"/>
          <p:cNvSpPr txBox="1"/>
          <p:nvPr>
            <p:ph idx="10" type="dt"/>
          </p:nvPr>
        </p:nvSpPr>
        <p:spPr>
          <a:xfrm>
            <a:off x="715378" y="6452596"/>
            <a:ext cx="17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82" name="Google Shape;182;gd707466b1f_0_0"/>
          <p:cNvSpPr txBox="1"/>
          <p:nvPr>
            <p:ph idx="12" type="sldNum"/>
          </p:nvPr>
        </p:nvSpPr>
        <p:spPr>
          <a:xfrm>
            <a:off x="279993" y="6452596"/>
            <a:ext cx="435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pic>
        <p:nvPicPr>
          <p:cNvPr id="183" name="Google Shape;183;gd707466b1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870" y="1063812"/>
            <a:ext cx="1320913" cy="511779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d707466b1f_0_0"/>
          <p:cNvSpPr/>
          <p:nvPr/>
        </p:nvSpPr>
        <p:spPr>
          <a:xfrm>
            <a:off x="497764" y="1787400"/>
            <a:ext cx="1085100" cy="20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d707466b1f_0_0"/>
          <p:cNvSpPr/>
          <p:nvPr/>
        </p:nvSpPr>
        <p:spPr>
          <a:xfrm rot="-5400000">
            <a:off x="7712453" y="1890288"/>
            <a:ext cx="145200" cy="1177800"/>
          </a:xfrm>
          <a:prstGeom prst="leftBrace">
            <a:avLst>
              <a:gd fmla="val 59583" name="adj1"/>
              <a:gd fmla="val 49461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d707466b1f_0_0"/>
          <p:cNvSpPr/>
          <p:nvPr/>
        </p:nvSpPr>
        <p:spPr>
          <a:xfrm rot="-5400000">
            <a:off x="7712391" y="4508355"/>
            <a:ext cx="145200" cy="1177800"/>
          </a:xfrm>
          <a:prstGeom prst="leftBrace">
            <a:avLst>
              <a:gd fmla="val 59583" name="adj1"/>
              <a:gd fmla="val 49461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d707466b1f_0_0"/>
          <p:cNvCxnSpPr>
            <a:stCxn id="185" idx="1"/>
          </p:cNvCxnSpPr>
          <p:nvPr/>
        </p:nvCxnSpPr>
        <p:spPr>
          <a:xfrm rot="5400000">
            <a:off x="6303455" y="1209438"/>
            <a:ext cx="132900" cy="28176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8" name="Google Shape;188;gd707466b1f_0_0"/>
          <p:cNvCxnSpPr/>
          <p:nvPr/>
        </p:nvCxnSpPr>
        <p:spPr>
          <a:xfrm rot="10800000">
            <a:off x="4956292" y="5169855"/>
            <a:ext cx="2827200" cy="45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112" y="1151917"/>
            <a:ext cx="1372595" cy="509398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3172528" y="366207"/>
            <a:ext cx="3152775" cy="5958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1803349056 &gt;&gt;&gt; 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01101011 01111100 11101100 01000000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00000000 00110101 10111110 01110110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927302871 &gt;&gt;&gt;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00110111 01000101 10000100 11010111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00000000 00001101 11010001 01100001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48707665 &gt;&gt;&gt;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00000010 11100111 00111000 01010001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0x2E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1988273779 &gt;&gt;&gt;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01110110 10000010 10100110 01110011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b="1"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425676797 &gt;&gt;&gt; 22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00011001 01011111 01001111 11111101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e</a:t>
            </a:r>
            <a:endParaRPr/>
          </a:p>
        </p:txBody>
      </p:sp>
      <p:sp>
        <p:nvSpPr>
          <p:cNvPr id="196" name="Google Shape;196;p13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pic>
        <p:nvPicPr>
          <p:cNvPr id="198" name="Google Shape;19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0970" y="1120963"/>
            <a:ext cx="1320913" cy="511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3"/>
          <p:cNvSpPr/>
          <p:nvPr/>
        </p:nvSpPr>
        <p:spPr>
          <a:xfrm>
            <a:off x="1705764" y="4708526"/>
            <a:ext cx="1085062" cy="203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6323744" y="312651"/>
            <a:ext cx="3039331" cy="6109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529444429 &gt;&gt;&gt;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00011111 10001110 10101110 01001101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00000000 11111100 01110101 01110010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-1025053575 &gt;&gt;&gt;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11000010 11100110 11101100 01111001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00000000 00000000 00100001 01110011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1947888225 &gt;&gt;&gt;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01110100 00011010 01101010 01100001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00000000 00000001 11010000 01101001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-1623751096 &gt;&gt;&gt;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10011111 00110111 10000110 01001000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00000000 00000000 00111110 01101111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-732186776 &gt;&gt;&gt; 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11010100 01011011 10110111 01101000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00000001 10101000 10110111 01101110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9877425" y="3244334"/>
            <a:ext cx="1714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java.version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d707466b1f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112" y="1151917"/>
            <a:ext cx="1372595" cy="509398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d707466b1f_0_13"/>
          <p:cNvSpPr txBox="1"/>
          <p:nvPr>
            <p:ph type="title"/>
          </p:nvPr>
        </p:nvSpPr>
        <p:spPr>
          <a:xfrm>
            <a:off x="524664" y="435984"/>
            <a:ext cx="9177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208" name="Google Shape;208;gd707466b1f_0_13"/>
          <p:cNvSpPr txBox="1"/>
          <p:nvPr>
            <p:ph idx="1" type="body"/>
          </p:nvPr>
        </p:nvSpPr>
        <p:spPr>
          <a:xfrm>
            <a:off x="3172528" y="366207"/>
            <a:ext cx="3152700" cy="5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1803349056 &gt;&gt;&gt; 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01101011 01111100 11101100 01000000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00000000 00110101 10111110 01110110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927302871 &gt;&gt;&gt;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00110111 01000101 10000100 11010111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00000000 00001101 11010001 01100001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48707665 &gt;&gt;&gt;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00000010 11100111 00111000 01010001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0x2E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1988273779 &gt;&gt;&gt;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01110110 10000010 10100110 01110011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b="1"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425676797 &gt;&gt;&gt; 22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00011001 01011111 01001111 11111101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e</a:t>
            </a:r>
            <a:endParaRPr/>
          </a:p>
        </p:txBody>
      </p:sp>
      <p:sp>
        <p:nvSpPr>
          <p:cNvPr id="209" name="Google Shape;209;gd707466b1f_0_13"/>
          <p:cNvSpPr txBox="1"/>
          <p:nvPr>
            <p:ph idx="10" type="dt"/>
          </p:nvPr>
        </p:nvSpPr>
        <p:spPr>
          <a:xfrm>
            <a:off x="715378" y="6452596"/>
            <a:ext cx="17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210" name="Google Shape;210;gd707466b1f_0_13"/>
          <p:cNvSpPr txBox="1"/>
          <p:nvPr>
            <p:ph idx="12" type="sldNum"/>
          </p:nvPr>
        </p:nvSpPr>
        <p:spPr>
          <a:xfrm>
            <a:off x="279993" y="6452596"/>
            <a:ext cx="435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pic>
        <p:nvPicPr>
          <p:cNvPr id="211" name="Google Shape;211;gd707466b1f_0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0970" y="1120963"/>
            <a:ext cx="1320913" cy="511779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d707466b1f_0_13"/>
          <p:cNvSpPr/>
          <p:nvPr/>
        </p:nvSpPr>
        <p:spPr>
          <a:xfrm>
            <a:off x="1678864" y="1838851"/>
            <a:ext cx="1085100" cy="20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d707466b1f_0_13"/>
          <p:cNvSpPr txBox="1"/>
          <p:nvPr/>
        </p:nvSpPr>
        <p:spPr>
          <a:xfrm>
            <a:off x="6323744" y="312651"/>
            <a:ext cx="3039300" cy="6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529444429 &gt;&gt;&gt;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00011111 10001110 10101110 01001101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00000000 11111100 01110101 01110010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-1025053575 &gt;&gt;&gt;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11000010 11100110 11101100 01111001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00000000 00000000 00100001 01110011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1947888225 &gt;&gt;&gt;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01110100 00011010 01101010 01100001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00000000 00000001 11010000 01101001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-1623751096 &gt;&gt;&gt;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10011111 00110111 10000110 01001000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00000000 00000000 00111110 01101111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-732186776 &gt;&gt;&gt; 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11010100 01011011 10110111 01101000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00000001 10101000 10110111 01101110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gd707466b1f_0_13"/>
          <p:cNvSpPr txBox="1"/>
          <p:nvPr/>
        </p:nvSpPr>
        <p:spPr>
          <a:xfrm>
            <a:off x="9877425" y="3244334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java.version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d707466b1f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112" y="1151917"/>
            <a:ext cx="1372595" cy="509398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d707466b1f_0_25"/>
          <p:cNvSpPr txBox="1"/>
          <p:nvPr>
            <p:ph type="title"/>
          </p:nvPr>
        </p:nvSpPr>
        <p:spPr>
          <a:xfrm>
            <a:off x="524664" y="435984"/>
            <a:ext cx="9177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221" name="Google Shape;221;gd707466b1f_0_25"/>
          <p:cNvSpPr txBox="1"/>
          <p:nvPr>
            <p:ph idx="1" type="body"/>
          </p:nvPr>
        </p:nvSpPr>
        <p:spPr>
          <a:xfrm>
            <a:off x="3172528" y="366207"/>
            <a:ext cx="3152700" cy="5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1803349056 &gt;&gt;&gt; 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01101011 01111100 11101100 01000000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00000000 00110101 10111110 01110110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927302871 &gt;&gt;&gt;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00110111 01000101 10000100 11010111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00000000 00001101 11010001 01100001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48707665 &gt;&gt;&gt;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00000010 11100111 00111000 01010001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0x2E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1988273779 &gt;&gt;&gt;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01110110 10000010 10100110 01110011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b="1"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425676797 &gt;&gt;&gt; 22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00011001 01011111 01001111 11111101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e</a:t>
            </a:r>
            <a:endParaRPr/>
          </a:p>
        </p:txBody>
      </p:sp>
      <p:sp>
        <p:nvSpPr>
          <p:cNvPr id="222" name="Google Shape;222;gd707466b1f_0_25"/>
          <p:cNvSpPr txBox="1"/>
          <p:nvPr>
            <p:ph idx="10" type="dt"/>
          </p:nvPr>
        </p:nvSpPr>
        <p:spPr>
          <a:xfrm>
            <a:off x="715378" y="6452596"/>
            <a:ext cx="17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223" name="Google Shape;223;gd707466b1f_0_25"/>
          <p:cNvSpPr txBox="1"/>
          <p:nvPr>
            <p:ph idx="12" type="sldNum"/>
          </p:nvPr>
        </p:nvSpPr>
        <p:spPr>
          <a:xfrm>
            <a:off x="279993" y="6452596"/>
            <a:ext cx="435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pic>
        <p:nvPicPr>
          <p:cNvPr id="224" name="Google Shape;224;gd707466b1f_0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0970" y="1120963"/>
            <a:ext cx="1320913" cy="511779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d707466b1f_0_25"/>
          <p:cNvSpPr/>
          <p:nvPr/>
        </p:nvSpPr>
        <p:spPr>
          <a:xfrm>
            <a:off x="424764" y="3597351"/>
            <a:ext cx="1085100" cy="20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d707466b1f_0_25"/>
          <p:cNvSpPr txBox="1"/>
          <p:nvPr/>
        </p:nvSpPr>
        <p:spPr>
          <a:xfrm>
            <a:off x="6323744" y="312651"/>
            <a:ext cx="3039300" cy="6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529444429 &gt;&gt;&gt;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00011111 10001110 10101110 01001101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00000000 11111100 01110101 01110010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-1025053575 &gt;&gt;&gt;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11000010 11100110 11101100 01111001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00000000 00000000 00100001 01110011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1947888225 &gt;&gt;&gt;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01110100 00011010 01101010 01100001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00000000 00000001 11010000 01101001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-1623751096 &gt;&gt;&gt;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10011111 00110111 10000110 01001000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00000000 00000000 00111110 01101111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-732186776 &gt;&gt;&gt; 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11010100 01011011 10110111 01101000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00000001 10101000 10110111 01101110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gd707466b1f_0_25"/>
          <p:cNvSpPr txBox="1"/>
          <p:nvPr/>
        </p:nvSpPr>
        <p:spPr>
          <a:xfrm>
            <a:off x="9877425" y="3244334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java.version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d707466b1f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112" y="1151917"/>
            <a:ext cx="1372595" cy="509398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d707466b1f_0_37"/>
          <p:cNvSpPr txBox="1"/>
          <p:nvPr>
            <p:ph type="title"/>
          </p:nvPr>
        </p:nvSpPr>
        <p:spPr>
          <a:xfrm>
            <a:off x="524664" y="435984"/>
            <a:ext cx="9177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234" name="Google Shape;234;gd707466b1f_0_37"/>
          <p:cNvSpPr txBox="1"/>
          <p:nvPr>
            <p:ph idx="1" type="body"/>
          </p:nvPr>
        </p:nvSpPr>
        <p:spPr>
          <a:xfrm>
            <a:off x="3172528" y="366207"/>
            <a:ext cx="3152700" cy="5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1803349056 &gt;&gt;&gt; 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01101011 01111100 11101100 01000000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00000000 00110101 10111110 01110110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927302871 &gt;&gt;&gt;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00110111 01000101 10000100 11010111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00000000 00001101 11010001 01100001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48707665 &gt;&gt;&gt;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00000010 11100111 00111000 01010001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0x2E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1988273779 &gt;&gt;&gt;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01110110 10000010 10100110 01110011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b="1"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425676797 &gt;&gt;&gt; 22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00011001 01011111 01001111 11111101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e</a:t>
            </a:r>
            <a:endParaRPr/>
          </a:p>
        </p:txBody>
      </p:sp>
      <p:sp>
        <p:nvSpPr>
          <p:cNvPr id="235" name="Google Shape;235;gd707466b1f_0_37"/>
          <p:cNvSpPr txBox="1"/>
          <p:nvPr>
            <p:ph idx="10" type="dt"/>
          </p:nvPr>
        </p:nvSpPr>
        <p:spPr>
          <a:xfrm>
            <a:off x="715378" y="6452596"/>
            <a:ext cx="17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236" name="Google Shape;236;gd707466b1f_0_37"/>
          <p:cNvSpPr txBox="1"/>
          <p:nvPr>
            <p:ph idx="12" type="sldNum"/>
          </p:nvPr>
        </p:nvSpPr>
        <p:spPr>
          <a:xfrm>
            <a:off x="279993" y="6452596"/>
            <a:ext cx="435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pic>
        <p:nvPicPr>
          <p:cNvPr id="237" name="Google Shape;237;gd707466b1f_0_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0970" y="1120963"/>
            <a:ext cx="1320913" cy="511779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d707466b1f_0_37"/>
          <p:cNvSpPr/>
          <p:nvPr/>
        </p:nvSpPr>
        <p:spPr>
          <a:xfrm>
            <a:off x="1678864" y="4716026"/>
            <a:ext cx="1085100" cy="20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d707466b1f_0_37"/>
          <p:cNvSpPr txBox="1"/>
          <p:nvPr/>
        </p:nvSpPr>
        <p:spPr>
          <a:xfrm>
            <a:off x="6323744" y="312651"/>
            <a:ext cx="3039300" cy="6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529444429 &gt;&gt;&gt;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00011111 10001110 10101110 01001101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00000000 11111100 01110101 01110010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-1025053575 &gt;&gt;&gt;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11000010 11100110 11101100 01111001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00000000 00000000 00100001 01110011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1947888225 &gt;&gt;&gt;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01110100 00011010 01101010 01100001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00000000 00000001 11010000 01101001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-1623751096 &gt;&gt;&gt;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10011111 00110111 10000110 01001000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00000000 00000000 00111110 01101111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-732186776 &gt;&gt;&gt; 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11010100 01011011 10110111 01101000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00000001 10101000 10110111 01101110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gd707466b1f_0_37"/>
          <p:cNvSpPr txBox="1"/>
          <p:nvPr/>
        </p:nvSpPr>
        <p:spPr>
          <a:xfrm>
            <a:off x="9877425" y="3244334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java.version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d707466b1f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112" y="1151917"/>
            <a:ext cx="1372595" cy="5093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d707466b1f_0_49"/>
          <p:cNvSpPr txBox="1"/>
          <p:nvPr>
            <p:ph type="title"/>
          </p:nvPr>
        </p:nvSpPr>
        <p:spPr>
          <a:xfrm>
            <a:off x="524664" y="435984"/>
            <a:ext cx="9177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247" name="Google Shape;247;gd707466b1f_0_49"/>
          <p:cNvSpPr txBox="1"/>
          <p:nvPr>
            <p:ph idx="1" type="body"/>
          </p:nvPr>
        </p:nvSpPr>
        <p:spPr>
          <a:xfrm>
            <a:off x="3172528" y="366207"/>
            <a:ext cx="3152700" cy="5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1803349056 &gt;&gt;&gt; 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01101011 01111100 11101100 01000000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00000000 00110101 10111110 01110110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927302871 &gt;&gt;&gt;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00110111 01000101 10000100 11010111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00000000 00001101 11010001 01100001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48707665 &gt;&gt;&gt;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00000010 11100111 00111000 01010001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0x2E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1988273779 &gt;&gt;&gt;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01110110 10000010 10100110 01110011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b="1"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425676797 &gt;&gt;&gt; 22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00011001 01011111 01001111 11111101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e</a:t>
            </a:r>
            <a:endParaRPr/>
          </a:p>
        </p:txBody>
      </p:sp>
      <p:sp>
        <p:nvSpPr>
          <p:cNvPr id="248" name="Google Shape;248;gd707466b1f_0_49"/>
          <p:cNvSpPr txBox="1"/>
          <p:nvPr>
            <p:ph idx="10" type="dt"/>
          </p:nvPr>
        </p:nvSpPr>
        <p:spPr>
          <a:xfrm>
            <a:off x="715378" y="6452596"/>
            <a:ext cx="17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249" name="Google Shape;249;gd707466b1f_0_49"/>
          <p:cNvSpPr txBox="1"/>
          <p:nvPr>
            <p:ph idx="12" type="sldNum"/>
          </p:nvPr>
        </p:nvSpPr>
        <p:spPr>
          <a:xfrm>
            <a:off x="279993" y="6452596"/>
            <a:ext cx="435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pic>
        <p:nvPicPr>
          <p:cNvPr id="250" name="Google Shape;250;gd707466b1f_0_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0970" y="1120963"/>
            <a:ext cx="1320913" cy="511779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d707466b1f_0_49"/>
          <p:cNvSpPr/>
          <p:nvPr/>
        </p:nvSpPr>
        <p:spPr>
          <a:xfrm>
            <a:off x="1678864" y="2400851"/>
            <a:ext cx="1085100" cy="20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707466b1f_0_49"/>
          <p:cNvSpPr txBox="1"/>
          <p:nvPr/>
        </p:nvSpPr>
        <p:spPr>
          <a:xfrm>
            <a:off x="6323744" y="312651"/>
            <a:ext cx="3039300" cy="6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529444429 &gt;&gt;&gt;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00011111 10001110 10101110 01001101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00000000 11111100 01110101 01110010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-1025053575 &gt;&gt;&gt;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11000010 11100110 11101100 01111001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00000000 00000000 00100001 01110011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1947888225 &gt;&gt;&gt;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01110100 00011010 01101010 01100001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00000000 00000001 11010000 01101001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-1623751096 &gt;&gt;&gt;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10011111 00110111 10000110 01001000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00000000 00000000 00111110 01101111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-732186776 &gt;&gt;&gt; 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11010100 01011011 10110111 01101000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00000001 10101000 10110111 01101110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gd707466b1f_0_49"/>
          <p:cNvSpPr txBox="1"/>
          <p:nvPr/>
        </p:nvSpPr>
        <p:spPr>
          <a:xfrm>
            <a:off x="9877425" y="3244334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java.version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d707466b1f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112" y="1151917"/>
            <a:ext cx="1372595" cy="509398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d707466b1f_0_61"/>
          <p:cNvSpPr txBox="1"/>
          <p:nvPr>
            <p:ph type="title"/>
          </p:nvPr>
        </p:nvSpPr>
        <p:spPr>
          <a:xfrm>
            <a:off x="524664" y="435984"/>
            <a:ext cx="9177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260" name="Google Shape;260;gd707466b1f_0_61"/>
          <p:cNvSpPr txBox="1"/>
          <p:nvPr>
            <p:ph idx="1" type="body"/>
          </p:nvPr>
        </p:nvSpPr>
        <p:spPr>
          <a:xfrm>
            <a:off x="3172528" y="366207"/>
            <a:ext cx="3152700" cy="5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1803349056 &gt;&gt;&gt; 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01101011 01111100 11101100 01000000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00000000 00110101 10111110 01110110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927302871 &gt;&gt;&gt;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00110111 01000101 10000100 11010111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00000000 00001101 11010001 01100001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48707665 &gt;&gt;&gt;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00000010 11100111 00111000 01010001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0x2E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1988273779 &gt;&gt;&gt;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01110110 10000010 10100110 01110011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b="1"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425676797 &gt;&gt;&gt; 22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00011001 01011111 01001111 11111101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e</a:t>
            </a:r>
            <a:endParaRPr/>
          </a:p>
        </p:txBody>
      </p:sp>
      <p:sp>
        <p:nvSpPr>
          <p:cNvPr id="261" name="Google Shape;261;gd707466b1f_0_61"/>
          <p:cNvSpPr txBox="1"/>
          <p:nvPr>
            <p:ph idx="10" type="dt"/>
          </p:nvPr>
        </p:nvSpPr>
        <p:spPr>
          <a:xfrm>
            <a:off x="715378" y="6452596"/>
            <a:ext cx="17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262" name="Google Shape;262;gd707466b1f_0_61"/>
          <p:cNvSpPr txBox="1"/>
          <p:nvPr>
            <p:ph idx="12" type="sldNum"/>
          </p:nvPr>
        </p:nvSpPr>
        <p:spPr>
          <a:xfrm>
            <a:off x="279993" y="6452596"/>
            <a:ext cx="435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pic>
        <p:nvPicPr>
          <p:cNvPr id="263" name="Google Shape;263;gd707466b1f_0_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0970" y="1120963"/>
            <a:ext cx="1320913" cy="511779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d707466b1f_0_61"/>
          <p:cNvSpPr/>
          <p:nvPr/>
        </p:nvSpPr>
        <p:spPr>
          <a:xfrm>
            <a:off x="1678864" y="4171301"/>
            <a:ext cx="1085100" cy="20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707466b1f_0_61"/>
          <p:cNvSpPr txBox="1"/>
          <p:nvPr/>
        </p:nvSpPr>
        <p:spPr>
          <a:xfrm>
            <a:off x="6323744" y="312651"/>
            <a:ext cx="3039300" cy="6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529444429 &gt;&gt;&gt;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00011111 10001110 10101110 01001101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00000000 11111100 01110101 01110010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-1025053575 &gt;&gt;&gt;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11000010 11100110 11101100 01111001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00000000 00000000 00100001 01110011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1947888225 &gt;&gt;&gt;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01110100 00011010 01101010 01100001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00000000 00000001 11010000 01101001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-1623751096 &gt;&gt;&gt;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10011111 00110111 10000110 01001000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00000000 00000000 00111110 01101111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-732186776 &gt;&gt;&gt; 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11010100 01011011 10110111 01101000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00000001 10101000 10110111 01101110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gd707466b1f_0_61"/>
          <p:cNvSpPr txBox="1"/>
          <p:nvPr/>
        </p:nvSpPr>
        <p:spPr>
          <a:xfrm>
            <a:off x="9877425" y="3244334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java.version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Wer bin ich?</a:t>
            </a:r>
            <a:endParaRPr/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7837" lvl="0" marL="361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t/>
            </a:r>
            <a:endParaRPr sz="2400"/>
          </a:p>
          <a:p>
            <a:pPr indent="-227837" lvl="0" marL="361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t/>
            </a:r>
            <a:endParaRPr sz="2400"/>
          </a:p>
          <a:p>
            <a:pPr indent="-227837" lvl="0" marL="361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t/>
            </a:r>
            <a:endParaRPr sz="2400"/>
          </a:p>
          <a:p>
            <a:pPr indent="-227837" lvl="0" marL="361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t/>
            </a:r>
            <a:endParaRPr sz="2400"/>
          </a:p>
          <a:p>
            <a:pPr indent="-361950" lvl="0" marL="361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Char char="●"/>
            </a:pPr>
            <a:r>
              <a:rPr lang="de-DE" sz="2400"/>
              <a:t>Nils Pukropp, 21 Jahre</a:t>
            </a:r>
            <a:endParaRPr/>
          </a:p>
          <a:p>
            <a:pPr indent="-361950" lvl="1" marL="8096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○"/>
            </a:pPr>
            <a:r>
              <a:rPr lang="de-DE" sz="2000"/>
              <a:t>Informatik Bachelor im 4. Semester</a:t>
            </a:r>
            <a:endParaRPr/>
          </a:p>
          <a:p>
            <a:pPr indent="-205486" lvl="0" marL="361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/>
          </a:p>
          <a:p>
            <a:pPr indent="-361950" lvl="0" marL="361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Char char="●"/>
            </a:pPr>
            <a:r>
              <a:rPr lang="de-DE" sz="2400"/>
              <a:t>E-Mail </a:t>
            </a:r>
            <a:r>
              <a:rPr lang="de-DE" sz="2400" u="sng">
                <a:solidFill>
                  <a:schemeClr val="hlink"/>
                </a:solidFill>
                <a:hlinkClick r:id="rId4"/>
              </a:rPr>
              <a:t>nils.pukropp</a:t>
            </a:r>
            <a:r>
              <a:rPr lang="de-DE" sz="2400" u="sng">
                <a:solidFill>
                  <a:schemeClr val="hlink"/>
                </a:solidFill>
                <a:hlinkClick r:id="rId5"/>
              </a:rPr>
              <a:t>@student.kit.edu</a:t>
            </a:r>
            <a:endParaRPr sz="2400"/>
          </a:p>
          <a:p>
            <a:pPr indent="-205486" lvl="0" marL="36195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84" name="Google Shape;84;p2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d707466b1f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112" y="1151917"/>
            <a:ext cx="1372595" cy="509398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d707466b1f_0_73"/>
          <p:cNvSpPr txBox="1"/>
          <p:nvPr>
            <p:ph type="title"/>
          </p:nvPr>
        </p:nvSpPr>
        <p:spPr>
          <a:xfrm>
            <a:off x="524664" y="435984"/>
            <a:ext cx="9177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273" name="Google Shape;273;gd707466b1f_0_73"/>
          <p:cNvSpPr txBox="1"/>
          <p:nvPr>
            <p:ph idx="1" type="body"/>
          </p:nvPr>
        </p:nvSpPr>
        <p:spPr>
          <a:xfrm>
            <a:off x="3172528" y="366207"/>
            <a:ext cx="3152700" cy="5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1803349056 &gt;&gt;&gt; 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01101011 01111100 11101100 01000000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00000000 00110101 10111110 01110110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927302871 &gt;&gt;&gt;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00110111 01000101 10000100 11010111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00000000 00001101 11010001 01100001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48707665 &gt;&gt;&gt;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00000010 11100111 00111000 01010001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0x2E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1988273779 &gt;&gt;&gt;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01110110 10000010 10100110 01110011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b="1"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425676797 &gt;&gt;&gt; 22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00011001 01011111 01001111 11111101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e</a:t>
            </a:r>
            <a:endParaRPr/>
          </a:p>
        </p:txBody>
      </p:sp>
      <p:sp>
        <p:nvSpPr>
          <p:cNvPr id="274" name="Google Shape;274;gd707466b1f_0_73"/>
          <p:cNvSpPr txBox="1"/>
          <p:nvPr>
            <p:ph idx="10" type="dt"/>
          </p:nvPr>
        </p:nvSpPr>
        <p:spPr>
          <a:xfrm>
            <a:off x="715378" y="6452596"/>
            <a:ext cx="17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275" name="Google Shape;275;gd707466b1f_0_73"/>
          <p:cNvSpPr txBox="1"/>
          <p:nvPr>
            <p:ph idx="12" type="sldNum"/>
          </p:nvPr>
        </p:nvSpPr>
        <p:spPr>
          <a:xfrm>
            <a:off x="279993" y="6452596"/>
            <a:ext cx="435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pic>
        <p:nvPicPr>
          <p:cNvPr id="276" name="Google Shape;276;gd707466b1f_0_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0970" y="1120963"/>
            <a:ext cx="1320913" cy="511779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d707466b1f_0_73"/>
          <p:cNvSpPr/>
          <p:nvPr/>
        </p:nvSpPr>
        <p:spPr>
          <a:xfrm>
            <a:off x="1678864" y="4307501"/>
            <a:ext cx="1085100" cy="20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d707466b1f_0_73"/>
          <p:cNvSpPr txBox="1"/>
          <p:nvPr/>
        </p:nvSpPr>
        <p:spPr>
          <a:xfrm>
            <a:off x="6323744" y="312651"/>
            <a:ext cx="3039300" cy="6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529444429 &gt;&gt;&gt;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00011111 10001110 10101110 01001101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00000000 11111100 01110101 01110010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-1025053575 &gt;&gt;&gt;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11000010 11100110 11101100 01111001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00000000 00000000 00100001 01110011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1947888225 &gt;&gt;&gt;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01110100 00011010 01101010 01100001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00000000 00000001 11010000 01101001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-1623751096 &gt;&gt;&gt;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10011111 00110111 10000110 01001000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00000000 00000000 00111110 01101111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-732186776 &gt;&gt;&gt; 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11010100 01011011 10110111 01101000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00000001 10101000 10110111 01101110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gd707466b1f_0_73"/>
          <p:cNvSpPr txBox="1"/>
          <p:nvPr/>
        </p:nvSpPr>
        <p:spPr>
          <a:xfrm>
            <a:off x="9877425" y="3244334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java.version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d707466b1f_0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112" y="1151917"/>
            <a:ext cx="1372595" cy="509398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d707466b1f_0_85"/>
          <p:cNvSpPr txBox="1"/>
          <p:nvPr>
            <p:ph type="title"/>
          </p:nvPr>
        </p:nvSpPr>
        <p:spPr>
          <a:xfrm>
            <a:off x="524664" y="435984"/>
            <a:ext cx="9177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286" name="Google Shape;286;gd707466b1f_0_85"/>
          <p:cNvSpPr txBox="1"/>
          <p:nvPr>
            <p:ph idx="1" type="body"/>
          </p:nvPr>
        </p:nvSpPr>
        <p:spPr>
          <a:xfrm>
            <a:off x="3172528" y="366207"/>
            <a:ext cx="3152700" cy="5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1803349056 &gt;&gt;&gt; 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01101011 01111100 11101100 01000000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00000000 00110101 10111110 01110110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927302871 &gt;&gt;&gt;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00110111 01000101 10000100 11010111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00000000 00001101 11010001 01100001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48707665 &gt;&gt;&gt;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00000010 11100111 00111000 01010001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0x2E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1988273779 &gt;&gt;&gt;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01110110 10000010 10100110 01110011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b="1"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425676797 &gt;&gt;&gt; 22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00011001 01011111 01001111 11111101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e</a:t>
            </a:r>
            <a:endParaRPr/>
          </a:p>
        </p:txBody>
      </p:sp>
      <p:sp>
        <p:nvSpPr>
          <p:cNvPr id="287" name="Google Shape;287;gd707466b1f_0_85"/>
          <p:cNvSpPr txBox="1"/>
          <p:nvPr>
            <p:ph idx="10" type="dt"/>
          </p:nvPr>
        </p:nvSpPr>
        <p:spPr>
          <a:xfrm>
            <a:off x="715378" y="6452596"/>
            <a:ext cx="17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288" name="Google Shape;288;gd707466b1f_0_85"/>
          <p:cNvSpPr txBox="1"/>
          <p:nvPr>
            <p:ph idx="12" type="sldNum"/>
          </p:nvPr>
        </p:nvSpPr>
        <p:spPr>
          <a:xfrm>
            <a:off x="279993" y="6452596"/>
            <a:ext cx="435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pic>
        <p:nvPicPr>
          <p:cNvPr id="289" name="Google Shape;289;gd707466b1f_0_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0970" y="1120963"/>
            <a:ext cx="1320913" cy="511779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d707466b1f_0_85"/>
          <p:cNvSpPr/>
          <p:nvPr/>
        </p:nvSpPr>
        <p:spPr>
          <a:xfrm>
            <a:off x="1678864" y="2945626"/>
            <a:ext cx="1085100" cy="20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d707466b1f_0_85"/>
          <p:cNvSpPr txBox="1"/>
          <p:nvPr/>
        </p:nvSpPr>
        <p:spPr>
          <a:xfrm>
            <a:off x="6323744" y="312651"/>
            <a:ext cx="3039300" cy="6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529444429 &gt;&gt;&gt;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00011111 10001110 10101110 01001101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00000000 11111100 01110101 01110010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-1025053575 &gt;&gt;&gt;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11000010 11100110 11101100 01111001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00000000 00000000 00100001 01110011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1947888225 &gt;&gt;&gt;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01110100 00011010 01101010 01100001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00000000 00000001 11010000 01101001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-1623751096 &gt;&gt;&gt;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10011111 00110111 10000110 01001000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00000000 00000000 00111110 01101111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-732186776 &gt;&gt;&gt; 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11010100 01011011 10110111 01101000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00000001 10101000 10110111 01101110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gd707466b1f_0_85"/>
          <p:cNvSpPr txBox="1"/>
          <p:nvPr/>
        </p:nvSpPr>
        <p:spPr>
          <a:xfrm>
            <a:off x="9877425" y="3244334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java.version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gd707466b1f_0_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112" y="1151917"/>
            <a:ext cx="1372595" cy="509398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d707466b1f_0_97"/>
          <p:cNvSpPr txBox="1"/>
          <p:nvPr>
            <p:ph type="title"/>
          </p:nvPr>
        </p:nvSpPr>
        <p:spPr>
          <a:xfrm>
            <a:off x="524664" y="435984"/>
            <a:ext cx="9177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299" name="Google Shape;299;gd707466b1f_0_97"/>
          <p:cNvSpPr txBox="1"/>
          <p:nvPr>
            <p:ph idx="1" type="body"/>
          </p:nvPr>
        </p:nvSpPr>
        <p:spPr>
          <a:xfrm>
            <a:off x="3172528" y="366207"/>
            <a:ext cx="3152700" cy="5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1803349056 &gt;&gt;&gt; 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01101011 01111100 11101100 01000000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00000000 00110101 10111110 01110110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927302871 &gt;&gt;&gt;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00110111 01000101 10000100 11010111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00000000 00001101 11010001 01100001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48707665 &gt;&gt;&gt;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00000010 11100111 00111000 01010001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0x2E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1988273779 &gt;&gt;&gt;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01110110 10000010 10100110 01110011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b="1"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425676797 &gt;&gt;&gt; 22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00011001 01011111 01001111 11111101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e</a:t>
            </a:r>
            <a:endParaRPr/>
          </a:p>
        </p:txBody>
      </p:sp>
      <p:sp>
        <p:nvSpPr>
          <p:cNvPr id="300" name="Google Shape;300;gd707466b1f_0_97"/>
          <p:cNvSpPr txBox="1"/>
          <p:nvPr>
            <p:ph idx="10" type="dt"/>
          </p:nvPr>
        </p:nvSpPr>
        <p:spPr>
          <a:xfrm>
            <a:off x="715378" y="6452596"/>
            <a:ext cx="17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301" name="Google Shape;301;gd707466b1f_0_97"/>
          <p:cNvSpPr txBox="1"/>
          <p:nvPr>
            <p:ph idx="12" type="sldNum"/>
          </p:nvPr>
        </p:nvSpPr>
        <p:spPr>
          <a:xfrm>
            <a:off x="279993" y="6452596"/>
            <a:ext cx="435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pic>
        <p:nvPicPr>
          <p:cNvPr id="302" name="Google Shape;302;gd707466b1f_0_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0970" y="1120963"/>
            <a:ext cx="1320913" cy="511779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d707466b1f_0_97"/>
          <p:cNvSpPr/>
          <p:nvPr/>
        </p:nvSpPr>
        <p:spPr>
          <a:xfrm>
            <a:off x="1678864" y="3753026"/>
            <a:ext cx="1085100" cy="20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d707466b1f_0_97"/>
          <p:cNvSpPr txBox="1"/>
          <p:nvPr/>
        </p:nvSpPr>
        <p:spPr>
          <a:xfrm>
            <a:off x="6323744" y="312651"/>
            <a:ext cx="3039300" cy="6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529444429 &gt;&gt;&gt;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00011111 10001110 10101110 01001101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00000000 11111100 01110101 01110010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-1025053575 &gt;&gt;&gt;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11000010 11100110 11101100 01111001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00000000 00000000 00100001 01110011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1947888225 &gt;&gt;&gt;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01110100 00011010 01101010 01100001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00000000 00000001 11010000 01101001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-1623751096 &gt;&gt;&gt;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10011111 00110111 10000110 01001000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00000000 00000000 00111110 01101111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-732186776 &gt;&gt;&gt; 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11010100 01011011 10110111 01101000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00000001 10101000 10110111 01101110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gd707466b1f_0_97"/>
          <p:cNvSpPr txBox="1"/>
          <p:nvPr/>
        </p:nvSpPr>
        <p:spPr>
          <a:xfrm>
            <a:off x="9877425" y="3244334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java.version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d707466b1f_0_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112" y="1151917"/>
            <a:ext cx="1372595" cy="509398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d707466b1f_0_109"/>
          <p:cNvSpPr txBox="1"/>
          <p:nvPr>
            <p:ph type="title"/>
          </p:nvPr>
        </p:nvSpPr>
        <p:spPr>
          <a:xfrm>
            <a:off x="524664" y="435984"/>
            <a:ext cx="9177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312" name="Google Shape;312;gd707466b1f_0_109"/>
          <p:cNvSpPr txBox="1"/>
          <p:nvPr>
            <p:ph idx="1" type="body"/>
          </p:nvPr>
        </p:nvSpPr>
        <p:spPr>
          <a:xfrm>
            <a:off x="3172528" y="366207"/>
            <a:ext cx="3152700" cy="5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1803349056 &gt;&gt;&gt; 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01101011 01111100 11101100 01000000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00000000 00110101 10111110 01110110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927302871 &gt;&gt;&gt;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00110111 01000101 10000100 11010111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00000000 00001101 11010001 01100001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48707665 &gt;&gt;&gt;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00000010 11100111 00111000 01010001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00101110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0x2E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1988273779 &gt;&gt;&gt;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01110110 10000010 10100110 01110011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01110110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t/>
            </a:r>
            <a:endParaRPr b="1" sz="11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425676797 &gt;&gt;&gt; 22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00011001 01011111 01001111 11111101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00000000 00000000 00000000 01100101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01100101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lang="de-DE" sz="1150">
                <a:latin typeface="Consolas"/>
                <a:ea typeface="Consolas"/>
                <a:cs typeface="Consolas"/>
                <a:sym typeface="Consolas"/>
              </a:rPr>
              <a:t>0x65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12"/>
              <a:buFont typeface="Consolas"/>
              <a:buNone/>
            </a:pPr>
            <a:r>
              <a:rPr b="1" lang="de-DE" sz="1150">
                <a:latin typeface="Consolas"/>
                <a:ea typeface="Consolas"/>
                <a:cs typeface="Consolas"/>
                <a:sym typeface="Consolas"/>
              </a:rPr>
              <a:t>e</a:t>
            </a:r>
            <a:endParaRPr/>
          </a:p>
        </p:txBody>
      </p:sp>
      <p:sp>
        <p:nvSpPr>
          <p:cNvPr id="313" name="Google Shape;313;gd707466b1f_0_109"/>
          <p:cNvSpPr txBox="1"/>
          <p:nvPr>
            <p:ph idx="10" type="dt"/>
          </p:nvPr>
        </p:nvSpPr>
        <p:spPr>
          <a:xfrm>
            <a:off x="715378" y="6452596"/>
            <a:ext cx="17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314" name="Google Shape;314;gd707466b1f_0_109"/>
          <p:cNvSpPr txBox="1"/>
          <p:nvPr>
            <p:ph idx="12" type="sldNum"/>
          </p:nvPr>
        </p:nvSpPr>
        <p:spPr>
          <a:xfrm>
            <a:off x="279993" y="6452596"/>
            <a:ext cx="435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pic>
        <p:nvPicPr>
          <p:cNvPr id="315" name="Google Shape;315;gd707466b1f_0_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0970" y="1120963"/>
            <a:ext cx="1320913" cy="511779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d707466b1f_0_109"/>
          <p:cNvSpPr/>
          <p:nvPr/>
        </p:nvSpPr>
        <p:spPr>
          <a:xfrm>
            <a:off x="1678864" y="3597351"/>
            <a:ext cx="1085100" cy="20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d707466b1f_0_109"/>
          <p:cNvSpPr txBox="1"/>
          <p:nvPr/>
        </p:nvSpPr>
        <p:spPr>
          <a:xfrm>
            <a:off x="6323744" y="312651"/>
            <a:ext cx="3039300" cy="6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529444429 &gt;&gt;&gt;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00011111 10001110 10101110 01001101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00000000 11111100 01110101 01110010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-1025053575 &gt;&gt;&gt; 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11000010 11100110 11101100 01111001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00000000 00000000 00100001 01110011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0x73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1947888225 &gt;&gt;&gt; 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01110100 00011010 01101010 01100001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00000000 00000001 11010000 01101001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-1623751096 &gt;&gt;&gt;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10011111 00110111 10000110 01001000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00000000 00000000 00111110 01101111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nsolas"/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-732186776 &gt;&gt;&gt; 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11010100 01011011 10110111 01101000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00000001 10101000 10110111 01101110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0x6E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gd707466b1f_0_109"/>
          <p:cNvSpPr txBox="1"/>
          <p:nvPr/>
        </p:nvSpPr>
        <p:spPr>
          <a:xfrm>
            <a:off x="9877425" y="3244334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java.version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9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0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2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324" name="Google Shape;324;p14"/>
          <p:cNvSpPr txBox="1"/>
          <p:nvPr>
            <p:ph idx="1" type="body"/>
          </p:nvPr>
        </p:nvSpPr>
        <p:spPr>
          <a:xfrm>
            <a:off x="857173" y="3063875"/>
            <a:ext cx="10688282" cy="2018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21577"/>
              </a:buClr>
              <a:buSzPts val="2112"/>
              <a:buFont typeface="Consolas"/>
              <a:buNone/>
            </a:pPr>
            <a:r>
              <a:rPr lang="de-DE" sz="2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de-DE" sz="24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de-DE" sz="2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de-DE" sz="2400">
                <a:latin typeface="Consolas"/>
                <a:ea typeface="Consolas"/>
                <a:cs typeface="Consolas"/>
                <a:sym typeface="Consolas"/>
              </a:rPr>
              <a:t> MagicNumbers 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Consolas"/>
              <a:buNone/>
            </a:pPr>
            <a:r>
              <a:rPr lang="de-DE" sz="2400"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de-DE" sz="2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de-DE" sz="24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de-DE" sz="2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de-DE" sz="24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de-DE" sz="2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de-DE" sz="2400">
                <a:latin typeface="Consolas"/>
                <a:ea typeface="Consolas"/>
                <a:cs typeface="Consolas"/>
                <a:sym typeface="Consolas"/>
              </a:rPr>
              <a:t> main(</a:t>
            </a:r>
            <a:r>
              <a:rPr lang="de-DE" sz="2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de-DE" sz="2400">
                <a:latin typeface="Consolas"/>
                <a:ea typeface="Consolas"/>
                <a:cs typeface="Consolas"/>
                <a:sym typeface="Consolas"/>
              </a:rPr>
              <a:t> String[] args) 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Consolas"/>
              <a:buNone/>
            </a:pPr>
            <a:r>
              <a:rPr lang="de-DE" sz="2400">
                <a:latin typeface="Consolas"/>
                <a:ea typeface="Consolas"/>
                <a:cs typeface="Consolas"/>
                <a:sym typeface="Consolas"/>
              </a:rPr>
              <a:t>        System.out.println(System.getProperty(</a:t>
            </a:r>
            <a:r>
              <a:rPr lang="de-DE" sz="2400">
                <a:solidFill>
                  <a:srgbClr val="A1262C"/>
                </a:solidFill>
                <a:latin typeface="Consolas"/>
                <a:ea typeface="Consolas"/>
                <a:cs typeface="Consolas"/>
                <a:sym typeface="Consolas"/>
              </a:rPr>
              <a:t>"java.version"</a:t>
            </a:r>
            <a:r>
              <a:rPr lang="de-DE" sz="2400"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Consolas"/>
              <a:buNone/>
            </a:pPr>
            <a:r>
              <a:rPr lang="de-DE" sz="2400"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Consolas"/>
              <a:buNone/>
            </a:pPr>
            <a:r>
              <a:rPr lang="de-DE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5" name="Google Shape;325;p14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326" name="Google Shape;326;p14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327" name="Google Shape;327;p14"/>
          <p:cNvSpPr txBox="1"/>
          <p:nvPr/>
        </p:nvSpPr>
        <p:spPr>
          <a:xfrm>
            <a:off x="524664" y="1602355"/>
            <a:ext cx="11142672" cy="540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•"/>
            </a:pPr>
            <a:r>
              <a:rPr lang="de-DE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Quellcode der Aufgabe sieht vereinfacht also so aus:</a:t>
            </a:r>
            <a:endParaRPr/>
          </a:p>
          <a:p>
            <a:pPr indent="-205486" lvl="0" marL="361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2</a:t>
            </a:r>
            <a:endParaRPr/>
          </a:p>
        </p:txBody>
      </p:sp>
      <p:sp>
        <p:nvSpPr>
          <p:cNvPr id="333" name="Google Shape;333;p15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334" name="Google Shape;334;p15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335" name="Google Shape;335;p15"/>
          <p:cNvSpPr txBox="1"/>
          <p:nvPr/>
        </p:nvSpPr>
        <p:spPr>
          <a:xfrm>
            <a:off x="524664" y="1784917"/>
            <a:ext cx="11142672" cy="382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rPr b="1" lang="de-DE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Ein- und Ausgabe auf die Kommandozeile ohne die Terminal-Klasse erlernen. Es sollen System.in bzw. System.out verwendet werden.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rPr b="1" lang="de-DE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Lösung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Siehe nächste Folie. 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2</a:t>
            </a:r>
            <a:endParaRPr/>
          </a:p>
        </p:txBody>
      </p:sp>
      <p:sp>
        <p:nvSpPr>
          <p:cNvPr id="341" name="Google Shape;341;p16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342" name="Google Shape;342;p16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343" name="Google Shape;343;p16"/>
          <p:cNvSpPr txBox="1"/>
          <p:nvPr>
            <p:ph idx="1" type="body"/>
          </p:nvPr>
        </p:nvSpPr>
        <p:spPr>
          <a:xfrm>
            <a:off x="402435" y="1328899"/>
            <a:ext cx="4557658" cy="465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21577"/>
              </a:buClr>
              <a:buSzPts val="1232"/>
              <a:buFont typeface="Consolas"/>
              <a:buNone/>
            </a:pP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edu.kit.informatik;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br>
              <a:rPr lang="de-DE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java.io.BufferedReader;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21577"/>
              </a:buClr>
              <a:buSzPts val="1232"/>
              <a:buFont typeface="Consolas"/>
              <a:buNone/>
            </a:pP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java.io.IOException;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21577"/>
              </a:buClr>
              <a:buSzPts val="1232"/>
              <a:buFont typeface="Consolas"/>
              <a:buNone/>
            </a:pP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java.io.InputStreamReader;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br>
              <a:rPr lang="de-DE" sz="1400">
                <a:latin typeface="Consolas"/>
                <a:ea typeface="Consolas"/>
                <a:cs typeface="Consolas"/>
                <a:sym typeface="Consolas"/>
              </a:rPr>
            </a:b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 * This class describes a basic i/o example.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 * 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 * @author Yves Kirschner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 * @author Lucas Alber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 * 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 * @version 1.0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 */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21577"/>
              </a:buClr>
              <a:buSzPts val="1232"/>
              <a:buFont typeface="Consolas"/>
              <a:buNone/>
            </a:pP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BasicIoExample 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br>
              <a:rPr lang="de-DE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// Utility class constructor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1232"/>
              <a:buFont typeface="Consolas"/>
              <a:buNone/>
            </a:pP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BasicIoExample() { }</a:t>
            </a:r>
            <a:endParaRPr/>
          </a:p>
        </p:txBody>
      </p:sp>
      <p:sp>
        <p:nvSpPr>
          <p:cNvPr id="344" name="Google Shape;344;p16"/>
          <p:cNvSpPr txBox="1"/>
          <p:nvPr/>
        </p:nvSpPr>
        <p:spPr>
          <a:xfrm>
            <a:off x="5125627" y="1565886"/>
            <a:ext cx="6856664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/**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* Main entry point to application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* @param args the command line arguments.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*             First argument defines the separator.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* @throws IOException if strings cannot be read from console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*/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main(</a:t>
            </a: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String[] args) </a:t>
            </a: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IOException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BufferedReader input =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i="1"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BufferedReader(</a:t>
            </a: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InputStreamReader(System.in));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 output = input.readLine() + args[0];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output += input.readLine() + args[0];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output += input.readLine();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System.out.println(output);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345" name="Google Shape;345;p16"/>
          <p:cNvCxnSpPr/>
          <p:nvPr/>
        </p:nvCxnSpPr>
        <p:spPr>
          <a:xfrm>
            <a:off x="4960093" y="1162050"/>
            <a:ext cx="0" cy="502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2</a:t>
            </a:r>
            <a:endParaRPr/>
          </a:p>
        </p:txBody>
      </p:sp>
      <p:sp>
        <p:nvSpPr>
          <p:cNvPr id="351" name="Google Shape;351;p17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352" name="Google Shape;352;p17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353" name="Google Shape;353;p17"/>
          <p:cNvSpPr txBox="1"/>
          <p:nvPr>
            <p:ph idx="1" type="body"/>
          </p:nvPr>
        </p:nvSpPr>
        <p:spPr>
          <a:xfrm>
            <a:off x="402435" y="1328899"/>
            <a:ext cx="4557658" cy="465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21577"/>
              </a:buClr>
              <a:buSzPts val="1232"/>
              <a:buFont typeface="Consolas"/>
              <a:buNone/>
            </a:pP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edu.kit.informatik;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br>
              <a:rPr lang="de-DE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java.io.BufferedReader;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21577"/>
              </a:buClr>
              <a:buSzPts val="1232"/>
              <a:buFont typeface="Consolas"/>
              <a:buNone/>
            </a:pP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java.io.IOException;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21577"/>
              </a:buClr>
              <a:buSzPts val="1232"/>
              <a:buFont typeface="Consolas"/>
              <a:buNone/>
            </a:pP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java.io.InputStreamReader;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br>
              <a:rPr lang="de-DE" sz="1400">
                <a:latin typeface="Consolas"/>
                <a:ea typeface="Consolas"/>
                <a:cs typeface="Consolas"/>
                <a:sym typeface="Consolas"/>
              </a:rPr>
            </a:b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 * This class describes a basic i/o example.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 * 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 * @author Yves Kirschner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 * @author Lucas Alber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 * 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 * @version 1.0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 */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21577"/>
              </a:buClr>
              <a:buSzPts val="1232"/>
              <a:buFont typeface="Consolas"/>
              <a:buNone/>
            </a:pP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BasicIoExample 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32"/>
              <a:buFont typeface="Consolas"/>
              <a:buNone/>
            </a:pPr>
            <a:br>
              <a:rPr lang="de-DE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i="1" lang="de-DE" sz="1400">
                <a:latin typeface="Consolas"/>
                <a:ea typeface="Consolas"/>
                <a:cs typeface="Consolas"/>
                <a:sym typeface="Consolas"/>
              </a:rPr>
              <a:t>// Utility class constructor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1232"/>
              <a:buFont typeface="Consolas"/>
              <a:buNone/>
            </a:pP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de-DE" sz="1400">
                <a:latin typeface="Consolas"/>
                <a:ea typeface="Consolas"/>
                <a:cs typeface="Consolas"/>
                <a:sym typeface="Consolas"/>
              </a:rPr>
              <a:t> BasicIoExample() { }</a:t>
            </a:r>
            <a:endParaRPr/>
          </a:p>
        </p:txBody>
      </p:sp>
      <p:sp>
        <p:nvSpPr>
          <p:cNvPr id="354" name="Google Shape;354;p17"/>
          <p:cNvSpPr txBox="1"/>
          <p:nvPr/>
        </p:nvSpPr>
        <p:spPr>
          <a:xfrm>
            <a:off x="5125627" y="1565886"/>
            <a:ext cx="6856664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/**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* Main entry point to application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* @param args the command line arguments.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*             First argument defines the separator.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* @throws IOException if strings cannot be read from console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*/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main(</a:t>
            </a:r>
            <a:r>
              <a:rPr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String[] args) </a:t>
            </a:r>
            <a:r>
              <a:rPr b="1"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IOException </a:t>
            </a: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BufferedReader input =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1"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1" i="1" lang="de-DE" sz="14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BufferedReader(</a:t>
            </a:r>
            <a:r>
              <a:rPr b="1"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InputStreamReader(System.in));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 output = </a:t>
            </a:r>
            <a:r>
              <a:rPr b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input.readLine() </a:t>
            </a: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 args[0];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output += input.readLine() + args[0];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output += input.readLine();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System.out.println(output);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355" name="Google Shape;355;p17"/>
          <p:cNvCxnSpPr/>
          <p:nvPr/>
        </p:nvCxnSpPr>
        <p:spPr>
          <a:xfrm>
            <a:off x="4960093" y="1162050"/>
            <a:ext cx="0" cy="502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6" name="Google Shape;356;p17"/>
          <p:cNvGrpSpPr/>
          <p:nvPr/>
        </p:nvGrpSpPr>
        <p:grpSpPr>
          <a:xfrm>
            <a:off x="8423416" y="3732362"/>
            <a:ext cx="3558875" cy="2363330"/>
            <a:chOff x="8423416" y="3732362"/>
            <a:chExt cx="3558875" cy="2363330"/>
          </a:xfrm>
        </p:grpSpPr>
        <p:sp>
          <p:nvSpPr>
            <p:cNvPr id="357" name="Google Shape;357;p17"/>
            <p:cNvSpPr txBox="1"/>
            <p:nvPr/>
          </p:nvSpPr>
          <p:spPr>
            <a:xfrm>
              <a:off x="9649490" y="5172362"/>
              <a:ext cx="2332801" cy="9233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Mehr dazu lernt ihr in </a:t>
              </a:r>
              <a:r>
                <a:rPr b="1"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SWT 1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Decorator Pattern</a:t>
              </a:r>
              <a:endParaRPr/>
            </a:p>
          </p:txBody>
        </p:sp>
        <p:cxnSp>
          <p:nvCxnSpPr>
            <p:cNvPr id="358" name="Google Shape;358;p17"/>
            <p:cNvCxnSpPr/>
            <p:nvPr/>
          </p:nvCxnSpPr>
          <p:spPr>
            <a:xfrm flipH="1" rot="5400000">
              <a:off x="8927416" y="3228362"/>
              <a:ext cx="1440000" cy="2448000"/>
            </a:xfrm>
            <a:prstGeom prst="bentConnector3">
              <a:avLst>
                <a:gd fmla="val 89735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2</a:t>
            </a:r>
            <a:endParaRPr/>
          </a:p>
        </p:txBody>
      </p:sp>
      <p:sp>
        <p:nvSpPr>
          <p:cNvPr id="364" name="Google Shape;364;p18"/>
          <p:cNvSpPr txBox="1"/>
          <p:nvPr>
            <p:ph idx="1" type="body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Häufige Fehler</a:t>
            </a:r>
            <a:endParaRPr/>
          </a:p>
          <a:p>
            <a:pPr indent="-361950" lvl="1" marL="809625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2112"/>
              <a:buFont typeface="Arial"/>
              <a:buChar char="○"/>
            </a:pPr>
            <a:r>
              <a:rPr b="1" lang="de-DE"/>
              <a:t>TODO</a:t>
            </a:r>
            <a:endParaRPr b="1"/>
          </a:p>
        </p:txBody>
      </p:sp>
      <p:sp>
        <p:nvSpPr>
          <p:cNvPr id="365" name="Google Shape;365;p18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366" name="Google Shape;366;p18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372" name="Google Shape;372;p19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373" name="Google Shape;373;p19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374" name="Google Shape;374;p19"/>
          <p:cNvSpPr txBox="1"/>
          <p:nvPr/>
        </p:nvSpPr>
        <p:spPr>
          <a:xfrm>
            <a:off x="524664" y="1784917"/>
            <a:ext cx="11142672" cy="382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rPr b="1" lang="de-DE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Referenzen in Java verstehen.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rPr b="1" lang="de-DE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Lösung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Siehe folgende Folien. 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Regeln/Empfehlungen für MS Teams</a:t>
            </a:r>
            <a:endParaRPr/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05486" lvl="0" marL="361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/>
          </a:p>
          <a:p>
            <a:pPr indent="-361950" lvl="0" marL="361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Ton aus/Webcam an (falls vorhanden, Alternative: droidcam)</a:t>
            </a:r>
            <a:endParaRPr/>
          </a:p>
          <a:p>
            <a:pPr indent="-361950" lvl="0" marL="361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De-Anonymisierung aktivieren</a:t>
            </a:r>
            <a:endParaRPr/>
          </a:p>
          <a:p>
            <a:pPr indent="-361950" lvl="0" marL="361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Fragen stellen</a:t>
            </a:r>
            <a:endParaRPr/>
          </a:p>
          <a:p>
            <a:pPr indent="-361950" lvl="1" marL="8096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Char char="○"/>
            </a:pPr>
            <a:r>
              <a:rPr lang="de-DE"/>
              <a:t>einfach los fragen</a:t>
            </a:r>
            <a:endParaRPr/>
          </a:p>
          <a:p>
            <a:pPr indent="-361950" lvl="1" marL="8096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Char char="○"/>
            </a:pPr>
            <a:r>
              <a:rPr lang="de-DE"/>
              <a:t>oder Hand heben</a:t>
            </a:r>
            <a:endParaRPr/>
          </a:p>
          <a:p>
            <a:pPr indent="-361950" lvl="1" marL="8096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Char char="○"/>
            </a:pPr>
            <a:r>
              <a:rPr lang="de-DE"/>
              <a:t>oder im Chat</a:t>
            </a:r>
            <a:endParaRPr/>
          </a:p>
          <a:p>
            <a:pPr indent="-361950" lvl="0" marL="361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Duzen ist erwünscht</a:t>
            </a:r>
            <a:endParaRPr/>
          </a:p>
          <a:p>
            <a:pPr indent="-205486" lvl="0" marL="36195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92" name="Google Shape;92;p3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3129" y="2318906"/>
            <a:ext cx="4234207" cy="3364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380" name="Google Shape;380;p20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381" name="Google Shape;381;p20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5712070" y="2355474"/>
            <a:ext cx="628943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Automobile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Motor motor;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Autobody autobody;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Automobile(Motor motor, Autobody autobody)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 = motor;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 = autobody;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497685" y="1478811"/>
            <a:ext cx="371511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Motor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hp; </a:t>
            </a: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orse power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Motor(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hp)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 = hp;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497685" y="3925135"/>
            <a:ext cx="448071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Autobody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cd; // drag coefficient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Autobody(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cd)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 = cd;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4424484" y="740147"/>
            <a:ext cx="2512647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Datentypen </a:t>
            </a: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(keine Referenzen)</a:t>
            </a:r>
            <a:endParaRPr/>
          </a:p>
        </p:txBody>
      </p:sp>
      <p:sp>
        <p:nvSpPr>
          <p:cNvPr id="386" name="Google Shape;386;p20"/>
          <p:cNvSpPr txBox="1"/>
          <p:nvPr/>
        </p:nvSpPr>
        <p:spPr>
          <a:xfrm>
            <a:off x="9412598" y="1478811"/>
            <a:ext cx="2078948" cy="36933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Objektreferenzen</a:t>
            </a:r>
            <a:endParaRPr/>
          </a:p>
        </p:txBody>
      </p:sp>
      <p:cxnSp>
        <p:nvCxnSpPr>
          <p:cNvPr id="387" name="Google Shape;387;p20"/>
          <p:cNvCxnSpPr>
            <a:stCxn id="385" idx="2"/>
          </p:cNvCxnSpPr>
          <p:nvPr/>
        </p:nvCxnSpPr>
        <p:spPr>
          <a:xfrm flipH="1">
            <a:off x="1837507" y="1386478"/>
            <a:ext cx="3843300" cy="71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8" name="Google Shape;388;p20"/>
          <p:cNvCxnSpPr>
            <a:stCxn id="385" idx="2"/>
          </p:cNvCxnSpPr>
          <p:nvPr/>
        </p:nvCxnSpPr>
        <p:spPr>
          <a:xfrm flipH="1">
            <a:off x="2330107" y="1386478"/>
            <a:ext cx="3350700" cy="315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9" name="Google Shape;389;p20"/>
          <p:cNvCxnSpPr>
            <a:stCxn id="386" idx="2"/>
          </p:cNvCxnSpPr>
          <p:nvPr/>
        </p:nvCxnSpPr>
        <p:spPr>
          <a:xfrm flipH="1">
            <a:off x="7906872" y="1848143"/>
            <a:ext cx="2545200" cy="97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0" name="Google Shape;390;p20"/>
          <p:cNvCxnSpPr>
            <a:stCxn id="386" idx="2"/>
          </p:cNvCxnSpPr>
          <p:nvPr/>
        </p:nvCxnSpPr>
        <p:spPr>
          <a:xfrm flipH="1">
            <a:off x="8050872" y="1848143"/>
            <a:ext cx="2401200" cy="111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396" name="Google Shape;396;p21"/>
          <p:cNvSpPr txBox="1"/>
          <p:nvPr>
            <p:ph idx="1" type="body"/>
          </p:nvPr>
        </p:nvSpPr>
        <p:spPr>
          <a:xfrm>
            <a:off x="524664" y="1181286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/>
              <a:t>Ausgangssituation</a:t>
            </a:r>
            <a:endParaRPr b="1"/>
          </a:p>
        </p:txBody>
      </p:sp>
      <p:sp>
        <p:nvSpPr>
          <p:cNvPr id="397" name="Google Shape;397;p21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398" name="Google Shape;398;p21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497685" y="1864126"/>
            <a:ext cx="801326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      motor1 	= </a:t>
            </a: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Motor(110);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   autobody1 	=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Autobody(0.35);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Automobile auto1 	=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Automobile(motor1, autobody1);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Automobile auto2 	=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Automobile(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Motor(250),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Autobody(0.29)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 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Automobile auto3 	=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Automobile(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auto2.motor,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Autobody(0.32)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 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Automobile auto4 	=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Automobile(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Motor(200),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Autobody(0.21)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 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405" name="Google Shape;405;p22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406" name="Google Shape;406;p22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</a:t>
            </a:r>
            <a:endParaRPr/>
          </a:p>
        </p:txBody>
      </p:sp>
      <p:sp>
        <p:nvSpPr>
          <p:cNvPr id="412" name="Google Shape;412;p22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0.35</a:t>
            </a:r>
            <a:endParaRPr/>
          </a:p>
        </p:txBody>
      </p:sp>
      <p:sp>
        <p:nvSpPr>
          <p:cNvPr id="413" name="Google Shape;413;p22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250</a:t>
            </a:r>
            <a:endParaRPr/>
          </a:p>
        </p:txBody>
      </p:sp>
      <p:sp>
        <p:nvSpPr>
          <p:cNvPr id="414" name="Google Shape;414;p22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415" name="Google Shape;415;p22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0.29</a:t>
            </a:r>
            <a:endParaRPr/>
          </a:p>
        </p:txBody>
      </p:sp>
      <p:sp>
        <p:nvSpPr>
          <p:cNvPr id="416" name="Google Shape;416;p22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417" name="Google Shape;417;p22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418" name="Google Shape;418;p22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9" name="Google Shape;419;p22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420" name="Google Shape;420;p22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421" name="Google Shape;421;p22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422" name="Google Shape;422;p22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423" name="Google Shape;423;p22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424" name="Google Shape;424;p22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425" name="Google Shape;425;p22"/>
          <p:cNvCxnSpPr>
            <a:stCxn id="419" idx="2"/>
            <a:endCxn id="407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6" name="Google Shape;426;p22"/>
          <p:cNvCxnSpPr>
            <a:stCxn id="420" idx="2"/>
            <a:endCxn id="408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7" name="Google Shape;427;p22"/>
          <p:cNvCxnSpPr>
            <a:stCxn id="421" idx="2"/>
            <a:endCxn id="409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8" name="Google Shape;428;p22"/>
          <p:cNvCxnSpPr>
            <a:stCxn id="422" idx="2"/>
            <a:endCxn id="410" idx="0"/>
          </p:cNvCxnSpPr>
          <p:nvPr/>
        </p:nvCxnSpPr>
        <p:spPr>
          <a:xfrm>
            <a:off x="1077680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9" name="Google Shape;429;p22"/>
          <p:cNvCxnSpPr>
            <a:stCxn id="423" idx="3"/>
            <a:endCxn id="411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0" name="Google Shape;430;p22"/>
          <p:cNvCxnSpPr>
            <a:stCxn id="424" idx="3"/>
            <a:endCxn id="412" idx="1"/>
          </p:cNvCxnSpPr>
          <p:nvPr/>
        </p:nvCxnSpPr>
        <p:spPr>
          <a:xfrm>
            <a:off x="1520788" y="5032471"/>
            <a:ext cx="5994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1" name="Google Shape;431;p22"/>
          <p:cNvCxnSpPr/>
          <p:nvPr/>
        </p:nvCxnSpPr>
        <p:spPr>
          <a:xfrm flipH="1" rot="-5400000">
            <a:off x="4164420" y="286365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2" name="Google Shape;432;p22"/>
          <p:cNvCxnSpPr/>
          <p:nvPr/>
        </p:nvCxnSpPr>
        <p:spPr>
          <a:xfrm flipH="1" rot="-5400000">
            <a:off x="1688350" y="2777180"/>
            <a:ext cx="864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22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4" name="Google Shape;434;p22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5" name="Google Shape;435;p22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6" name="Google Shape;436;p22"/>
          <p:cNvCxnSpPr/>
          <p:nvPr/>
        </p:nvCxnSpPr>
        <p:spPr>
          <a:xfrm flipH="1" rot="-5400000">
            <a:off x="8035570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7" name="Google Shape;437;p22"/>
          <p:cNvCxnSpPr>
            <a:stCxn id="409" idx="1"/>
            <a:endCxn id="413" idx="3"/>
          </p:cNvCxnSpPr>
          <p:nvPr/>
        </p:nvCxnSpPr>
        <p:spPr>
          <a:xfrm flipH="1">
            <a:off x="6693295" y="2359956"/>
            <a:ext cx="522900" cy="975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3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443" name="Google Shape;443;p23"/>
          <p:cNvSpPr txBox="1"/>
          <p:nvPr>
            <p:ph idx="1" type="body"/>
          </p:nvPr>
        </p:nvSpPr>
        <p:spPr>
          <a:xfrm>
            <a:off x="497685" y="167224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/>
              <a:t>Ausgangssituation - Variablenbelegung</a:t>
            </a:r>
            <a:endParaRPr b="1"/>
          </a:p>
        </p:txBody>
      </p:sp>
      <p:sp>
        <p:nvSpPr>
          <p:cNvPr id="444" name="Google Shape;444;p23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445" name="Google Shape;445;p23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497685" y="2143915"/>
            <a:ext cx="621903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auto1.motor.ps = 110    auto1.autobody.cw = 0.35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auto2.motor.ps = 250    auto2.autobody.cw = 0.29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auto3.motor.ps = 250    auto3.autobody.cw = 0.32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auto4.motor.ps = 200    auto4.autobody.cw = 0.21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3"/>
          <p:cNvSpPr txBox="1"/>
          <p:nvPr/>
        </p:nvSpPr>
        <p:spPr>
          <a:xfrm>
            <a:off x="524664" y="409291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1 - Code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3"/>
          <p:cNvSpPr txBox="1"/>
          <p:nvPr/>
        </p:nvSpPr>
        <p:spPr>
          <a:xfrm>
            <a:off x="524664" y="4564585"/>
            <a:ext cx="6219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 = auto1;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454" name="Google Shape;454;p24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455" name="Google Shape;455;p24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</a:t>
            </a:r>
            <a:endParaRPr/>
          </a:p>
        </p:txBody>
      </p:sp>
      <p:sp>
        <p:nvSpPr>
          <p:cNvPr id="461" name="Google Shape;461;p24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0.35</a:t>
            </a:r>
            <a:endParaRPr/>
          </a:p>
        </p:txBody>
      </p:sp>
      <p:sp>
        <p:nvSpPr>
          <p:cNvPr id="462" name="Google Shape;462;p24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250</a:t>
            </a:r>
            <a:endParaRPr/>
          </a:p>
        </p:txBody>
      </p:sp>
      <p:sp>
        <p:nvSpPr>
          <p:cNvPr id="463" name="Google Shape;463;p24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464" name="Google Shape;464;p24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0.29</a:t>
            </a:r>
            <a:endParaRPr/>
          </a:p>
        </p:txBody>
      </p:sp>
      <p:sp>
        <p:nvSpPr>
          <p:cNvPr id="465" name="Google Shape;465;p24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466" name="Google Shape;466;p24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467" name="Google Shape;467;p24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8" name="Google Shape;468;p24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469" name="Google Shape;469;p24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470" name="Google Shape;470;p24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471" name="Google Shape;471;p24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472" name="Google Shape;472;p24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473" name="Google Shape;473;p24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474" name="Google Shape;474;p24"/>
          <p:cNvCxnSpPr>
            <a:stCxn id="468" idx="2"/>
            <a:endCxn id="456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5" name="Google Shape;475;p24"/>
          <p:cNvCxnSpPr>
            <a:stCxn id="469" idx="2"/>
            <a:endCxn id="457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6" name="Google Shape;476;p24"/>
          <p:cNvCxnSpPr>
            <a:stCxn id="470" idx="2"/>
            <a:endCxn id="458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7" name="Google Shape;477;p24"/>
          <p:cNvCxnSpPr>
            <a:stCxn id="471" idx="2"/>
            <a:endCxn id="459" idx="0"/>
          </p:cNvCxnSpPr>
          <p:nvPr/>
        </p:nvCxnSpPr>
        <p:spPr>
          <a:xfrm>
            <a:off x="1077680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8" name="Google Shape;478;p24"/>
          <p:cNvCxnSpPr>
            <a:stCxn id="472" idx="3"/>
            <a:endCxn id="460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9" name="Google Shape;479;p24"/>
          <p:cNvCxnSpPr>
            <a:stCxn id="473" idx="3"/>
            <a:endCxn id="461" idx="1"/>
          </p:cNvCxnSpPr>
          <p:nvPr/>
        </p:nvCxnSpPr>
        <p:spPr>
          <a:xfrm>
            <a:off x="1520788" y="5032471"/>
            <a:ext cx="5994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0" name="Google Shape;480;p24"/>
          <p:cNvCxnSpPr/>
          <p:nvPr/>
        </p:nvCxnSpPr>
        <p:spPr>
          <a:xfrm flipH="1" rot="-5400000">
            <a:off x="4164420" y="286365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1" name="Google Shape;481;p24"/>
          <p:cNvCxnSpPr/>
          <p:nvPr/>
        </p:nvCxnSpPr>
        <p:spPr>
          <a:xfrm flipH="1" rot="-5400000">
            <a:off x="1688350" y="2777180"/>
            <a:ext cx="864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2" name="Google Shape;482;p24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3" name="Google Shape;483;p24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4" name="Google Shape;484;p24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5" name="Google Shape;485;p24"/>
          <p:cNvCxnSpPr/>
          <p:nvPr/>
        </p:nvCxnSpPr>
        <p:spPr>
          <a:xfrm flipH="1" rot="-5400000">
            <a:off x="8035570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6" name="Google Shape;486;p24"/>
          <p:cNvCxnSpPr>
            <a:stCxn id="458" idx="1"/>
            <a:endCxn id="462" idx="3"/>
          </p:cNvCxnSpPr>
          <p:nvPr/>
        </p:nvCxnSpPr>
        <p:spPr>
          <a:xfrm flipH="1">
            <a:off x="6693295" y="2359956"/>
            <a:ext cx="522900" cy="975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492" name="Google Shape;492;p25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493" name="Google Shape;493;p25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494" name="Google Shape;494;p25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25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this.motor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this.autobody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</a:t>
            </a:r>
            <a:endParaRPr/>
          </a:p>
        </p:txBody>
      </p:sp>
      <p:sp>
        <p:nvSpPr>
          <p:cNvPr id="499" name="Google Shape;499;p25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0.35</a:t>
            </a:r>
            <a:endParaRPr/>
          </a:p>
        </p:txBody>
      </p:sp>
      <p:sp>
        <p:nvSpPr>
          <p:cNvPr id="500" name="Google Shape;500;p25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250</a:t>
            </a:r>
            <a:endParaRPr/>
          </a:p>
        </p:txBody>
      </p:sp>
      <p:sp>
        <p:nvSpPr>
          <p:cNvPr id="501" name="Google Shape;501;p25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502" name="Google Shape;502;p25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0.29</a:t>
            </a:r>
            <a:endParaRPr/>
          </a:p>
        </p:txBody>
      </p:sp>
      <p:sp>
        <p:nvSpPr>
          <p:cNvPr id="503" name="Google Shape;503;p25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504" name="Google Shape;504;p25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505" name="Google Shape;505;p25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6" name="Google Shape;506;p25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507" name="Google Shape;507;p25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508" name="Google Shape;508;p25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509" name="Google Shape;509;p25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510" name="Google Shape;510;p25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511" name="Google Shape;511;p25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512" name="Google Shape;512;p25"/>
          <p:cNvCxnSpPr>
            <a:stCxn id="506" idx="2"/>
            <a:endCxn id="494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3" name="Google Shape;513;p25"/>
          <p:cNvCxnSpPr>
            <a:stCxn id="507" idx="2"/>
            <a:endCxn id="495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4" name="Google Shape;514;p25"/>
          <p:cNvCxnSpPr>
            <a:stCxn id="508" idx="2"/>
            <a:endCxn id="496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5" name="Google Shape;515;p25"/>
          <p:cNvCxnSpPr>
            <a:stCxn id="510" idx="3"/>
            <a:endCxn id="498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6" name="Google Shape;516;p25"/>
          <p:cNvCxnSpPr>
            <a:stCxn id="511" idx="3"/>
            <a:endCxn id="499" idx="1"/>
          </p:cNvCxnSpPr>
          <p:nvPr/>
        </p:nvCxnSpPr>
        <p:spPr>
          <a:xfrm>
            <a:off x="1520788" y="5032471"/>
            <a:ext cx="5994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7" name="Google Shape;517;p25"/>
          <p:cNvCxnSpPr/>
          <p:nvPr/>
        </p:nvCxnSpPr>
        <p:spPr>
          <a:xfrm flipH="1" rot="-5400000">
            <a:off x="4164420" y="286365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8" name="Google Shape;518;p25"/>
          <p:cNvCxnSpPr/>
          <p:nvPr/>
        </p:nvCxnSpPr>
        <p:spPr>
          <a:xfrm flipH="1" rot="-5400000">
            <a:off x="1688350" y="2777180"/>
            <a:ext cx="864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9" name="Google Shape;519;p25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0" name="Google Shape;520;p25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1" name="Google Shape;521;p25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2" name="Google Shape;522;p25"/>
          <p:cNvCxnSpPr/>
          <p:nvPr/>
        </p:nvCxnSpPr>
        <p:spPr>
          <a:xfrm flipH="1" rot="-5400000">
            <a:off x="8035570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3" name="Google Shape;523;p25"/>
          <p:cNvCxnSpPr>
            <a:stCxn id="496" idx="1"/>
            <a:endCxn id="500" idx="3"/>
          </p:cNvCxnSpPr>
          <p:nvPr/>
        </p:nvCxnSpPr>
        <p:spPr>
          <a:xfrm flipH="1">
            <a:off x="6693295" y="2359956"/>
            <a:ext cx="522900" cy="975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4" name="Google Shape;524;p25"/>
          <p:cNvCxnSpPr/>
          <p:nvPr/>
        </p:nvCxnSpPr>
        <p:spPr>
          <a:xfrm flipH="1">
            <a:off x="3418240" y="1542793"/>
            <a:ext cx="7380000" cy="355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25" name="Google Shape;525;p25"/>
          <p:cNvGrpSpPr/>
          <p:nvPr/>
        </p:nvGrpSpPr>
        <p:grpSpPr>
          <a:xfrm>
            <a:off x="6572300" y="4467101"/>
            <a:ext cx="5217000" cy="2007300"/>
            <a:chOff x="6572300" y="4467101"/>
            <a:chExt cx="5217000" cy="2007300"/>
          </a:xfrm>
        </p:grpSpPr>
        <p:sp>
          <p:nvSpPr>
            <p:cNvPr id="526" name="Google Shape;526;p25"/>
            <p:cNvSpPr txBox="1"/>
            <p:nvPr/>
          </p:nvSpPr>
          <p:spPr>
            <a:xfrm>
              <a:off x="6572300" y="5551001"/>
              <a:ext cx="5217000" cy="923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Werden von der </a:t>
              </a:r>
              <a:r>
                <a:rPr b="1"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garbage collection 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gelöscht, da es keine Referenzen mehr auf diese Objekte gibt. </a:t>
              </a:r>
              <a:endParaRPr/>
            </a:p>
          </p:txBody>
        </p:sp>
        <p:cxnSp>
          <p:nvCxnSpPr>
            <p:cNvPr id="527" name="Google Shape;527;p25"/>
            <p:cNvCxnSpPr>
              <a:stCxn id="526" idx="0"/>
            </p:cNvCxnSpPr>
            <p:nvPr/>
          </p:nvCxnSpPr>
          <p:spPr>
            <a:xfrm flipH="1" rot="10800000">
              <a:off x="9180800" y="4467101"/>
              <a:ext cx="1277700" cy="1083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528" name="Google Shape;528;p25"/>
          <p:cNvSpPr txBox="1"/>
          <p:nvPr/>
        </p:nvSpPr>
        <p:spPr>
          <a:xfrm>
            <a:off x="1454109" y="5601986"/>
            <a:ext cx="50386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P.S.: </a:t>
            </a:r>
            <a:r>
              <a:rPr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 oder C++ müssten wir das selber machen. Das lernt ihr in Betriebssystem und/oder Rechnerorganisation.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6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534" name="Google Shape;534;p26"/>
          <p:cNvSpPr txBox="1"/>
          <p:nvPr>
            <p:ph idx="1" type="body"/>
          </p:nvPr>
        </p:nvSpPr>
        <p:spPr>
          <a:xfrm>
            <a:off x="497685" y="167224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/>
              <a:t>Step 1 - Variablenbelegung</a:t>
            </a:r>
            <a:endParaRPr b="1"/>
          </a:p>
        </p:txBody>
      </p:sp>
      <p:sp>
        <p:nvSpPr>
          <p:cNvPr id="535" name="Google Shape;535;p26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536" name="Google Shape;536;p26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537" name="Google Shape;537;p26"/>
          <p:cNvSpPr txBox="1"/>
          <p:nvPr/>
        </p:nvSpPr>
        <p:spPr>
          <a:xfrm>
            <a:off x="497684" y="2143915"/>
            <a:ext cx="89130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auto1.motor.ps = 110    auto1.autobody.cw = 0.35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auto2.motor.ps = 250    auto2.autobody.cw = 0.29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auto3.motor.ps = 250    auto3.autobody.cw = 0.32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auto4.motor.ps = 110    auto4.autobody.cw = 0.35</a:t>
            </a:r>
            <a:endParaRPr/>
          </a:p>
        </p:txBody>
      </p:sp>
      <p:sp>
        <p:nvSpPr>
          <p:cNvPr id="538" name="Google Shape;538;p26"/>
          <p:cNvSpPr txBox="1"/>
          <p:nvPr/>
        </p:nvSpPr>
        <p:spPr>
          <a:xfrm>
            <a:off x="524664" y="409291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2 - Code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24664" y="4564585"/>
            <a:ext cx="62190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auto2.autobody.cd = 0.40;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auto2.motor.hp = 280;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7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545" name="Google Shape;545;p27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546" name="Google Shape;546;p27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547" name="Google Shape;547;p27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27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27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27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this.motor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this.autobody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27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</a:t>
            </a:r>
            <a:endParaRPr/>
          </a:p>
        </p:txBody>
      </p:sp>
      <p:sp>
        <p:nvSpPr>
          <p:cNvPr id="552" name="Google Shape;552;p27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0.35</a:t>
            </a:r>
            <a:endParaRPr/>
          </a:p>
        </p:txBody>
      </p:sp>
      <p:sp>
        <p:nvSpPr>
          <p:cNvPr id="553" name="Google Shape;553;p27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250</a:t>
            </a:r>
            <a:endParaRPr/>
          </a:p>
        </p:txBody>
      </p:sp>
      <p:sp>
        <p:nvSpPr>
          <p:cNvPr id="554" name="Google Shape;554;p27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555" name="Google Shape;555;p27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0.29</a:t>
            </a:r>
            <a:endParaRPr/>
          </a:p>
        </p:txBody>
      </p:sp>
      <p:sp>
        <p:nvSpPr>
          <p:cNvPr id="556" name="Google Shape;556;p27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557" name="Google Shape;557;p27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558" name="Google Shape;558;p27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9" name="Google Shape;559;p27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560" name="Google Shape;560;p27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561" name="Google Shape;561;p27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562" name="Google Shape;562;p27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563" name="Google Shape;563;p27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564" name="Google Shape;564;p27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565" name="Google Shape;565;p27"/>
          <p:cNvCxnSpPr>
            <a:stCxn id="559" idx="2"/>
            <a:endCxn id="547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6" name="Google Shape;566;p27"/>
          <p:cNvCxnSpPr>
            <a:stCxn id="560" idx="2"/>
            <a:endCxn id="548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7" name="Google Shape;567;p27"/>
          <p:cNvCxnSpPr>
            <a:stCxn id="561" idx="2"/>
            <a:endCxn id="549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8" name="Google Shape;568;p27"/>
          <p:cNvCxnSpPr>
            <a:stCxn id="563" idx="3"/>
            <a:endCxn id="551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9" name="Google Shape;569;p27"/>
          <p:cNvCxnSpPr>
            <a:stCxn id="564" idx="3"/>
            <a:endCxn id="552" idx="1"/>
          </p:cNvCxnSpPr>
          <p:nvPr/>
        </p:nvCxnSpPr>
        <p:spPr>
          <a:xfrm>
            <a:off x="1520788" y="5032471"/>
            <a:ext cx="5994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0" name="Google Shape;570;p27"/>
          <p:cNvCxnSpPr/>
          <p:nvPr/>
        </p:nvCxnSpPr>
        <p:spPr>
          <a:xfrm flipH="1" rot="-5400000">
            <a:off x="4164420" y="286365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1" name="Google Shape;571;p27"/>
          <p:cNvCxnSpPr/>
          <p:nvPr/>
        </p:nvCxnSpPr>
        <p:spPr>
          <a:xfrm flipH="1" rot="-5400000">
            <a:off x="1688350" y="2777180"/>
            <a:ext cx="864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2" name="Google Shape;572;p27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3" name="Google Shape;573;p27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4" name="Google Shape;574;p27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5" name="Google Shape;575;p27"/>
          <p:cNvCxnSpPr/>
          <p:nvPr/>
        </p:nvCxnSpPr>
        <p:spPr>
          <a:xfrm flipH="1" rot="-5400000">
            <a:off x="8035570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6" name="Google Shape;576;p27"/>
          <p:cNvCxnSpPr>
            <a:stCxn id="549" idx="1"/>
            <a:endCxn id="553" idx="3"/>
          </p:cNvCxnSpPr>
          <p:nvPr/>
        </p:nvCxnSpPr>
        <p:spPr>
          <a:xfrm flipH="1">
            <a:off x="6693295" y="2359956"/>
            <a:ext cx="522900" cy="975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7" name="Google Shape;577;p27"/>
          <p:cNvCxnSpPr/>
          <p:nvPr/>
        </p:nvCxnSpPr>
        <p:spPr>
          <a:xfrm flipH="1">
            <a:off x="3418240" y="1542793"/>
            <a:ext cx="7380000" cy="35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8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583" name="Google Shape;583;p28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584" name="Google Shape;584;p28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585" name="Google Shape;585;p28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6" name="Google Shape;586;p28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7" name="Google Shape;587;p28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this.motor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this.autobody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28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</a:t>
            </a:r>
            <a:endParaRPr/>
          </a:p>
        </p:txBody>
      </p:sp>
      <p:sp>
        <p:nvSpPr>
          <p:cNvPr id="590" name="Google Shape;590;p28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0.35</a:t>
            </a:r>
            <a:endParaRPr/>
          </a:p>
        </p:txBody>
      </p:sp>
      <p:sp>
        <p:nvSpPr>
          <p:cNvPr id="591" name="Google Shape;591;p28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280</a:t>
            </a:r>
            <a:endParaRPr/>
          </a:p>
        </p:txBody>
      </p:sp>
      <p:sp>
        <p:nvSpPr>
          <p:cNvPr id="592" name="Google Shape;592;p28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593" name="Google Shape;593;p28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0.40</a:t>
            </a:r>
            <a:endParaRPr/>
          </a:p>
        </p:txBody>
      </p:sp>
      <p:sp>
        <p:nvSpPr>
          <p:cNvPr id="594" name="Google Shape;594;p28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595" name="Google Shape;595;p28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596" name="Google Shape;596;p28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7" name="Google Shape;597;p28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598" name="Google Shape;598;p28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599" name="Google Shape;599;p28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600" name="Google Shape;600;p28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601" name="Google Shape;601;p28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602" name="Google Shape;602;p28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603" name="Google Shape;603;p28"/>
          <p:cNvCxnSpPr>
            <a:stCxn id="597" idx="2"/>
            <a:endCxn id="585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4" name="Google Shape;604;p28"/>
          <p:cNvCxnSpPr>
            <a:stCxn id="598" idx="2"/>
            <a:endCxn id="586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5" name="Google Shape;605;p28"/>
          <p:cNvCxnSpPr>
            <a:stCxn id="599" idx="2"/>
            <a:endCxn id="587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6" name="Google Shape;606;p28"/>
          <p:cNvCxnSpPr>
            <a:stCxn id="601" idx="3"/>
            <a:endCxn id="589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7" name="Google Shape;607;p28"/>
          <p:cNvCxnSpPr>
            <a:stCxn id="602" idx="3"/>
            <a:endCxn id="590" idx="1"/>
          </p:cNvCxnSpPr>
          <p:nvPr/>
        </p:nvCxnSpPr>
        <p:spPr>
          <a:xfrm>
            <a:off x="1520788" y="5032471"/>
            <a:ext cx="5994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8" name="Google Shape;608;p28"/>
          <p:cNvCxnSpPr/>
          <p:nvPr/>
        </p:nvCxnSpPr>
        <p:spPr>
          <a:xfrm flipH="1" rot="-5400000">
            <a:off x="4164420" y="286365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9" name="Google Shape;609;p28"/>
          <p:cNvCxnSpPr/>
          <p:nvPr/>
        </p:nvCxnSpPr>
        <p:spPr>
          <a:xfrm flipH="1" rot="-5400000">
            <a:off x="1688350" y="2777180"/>
            <a:ext cx="864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0" name="Google Shape;610;p28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1" name="Google Shape;611;p28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2" name="Google Shape;612;p28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3" name="Google Shape;613;p28"/>
          <p:cNvCxnSpPr/>
          <p:nvPr/>
        </p:nvCxnSpPr>
        <p:spPr>
          <a:xfrm flipH="1" rot="-5400000">
            <a:off x="8035570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4" name="Google Shape;614;p28"/>
          <p:cNvCxnSpPr>
            <a:stCxn id="587" idx="1"/>
            <a:endCxn id="591" idx="3"/>
          </p:cNvCxnSpPr>
          <p:nvPr/>
        </p:nvCxnSpPr>
        <p:spPr>
          <a:xfrm flipH="1">
            <a:off x="6693295" y="2359956"/>
            <a:ext cx="522900" cy="975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5" name="Google Shape;615;p28"/>
          <p:cNvCxnSpPr/>
          <p:nvPr/>
        </p:nvCxnSpPr>
        <p:spPr>
          <a:xfrm flipH="1">
            <a:off x="3418240" y="1542793"/>
            <a:ext cx="7380000" cy="35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9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621" name="Google Shape;621;p29"/>
          <p:cNvSpPr txBox="1"/>
          <p:nvPr>
            <p:ph idx="1" type="body"/>
          </p:nvPr>
        </p:nvSpPr>
        <p:spPr>
          <a:xfrm>
            <a:off x="497685" y="167224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/>
              <a:t>Step 2 - Variablenbelegung</a:t>
            </a:r>
            <a:endParaRPr b="1"/>
          </a:p>
        </p:txBody>
      </p:sp>
      <p:sp>
        <p:nvSpPr>
          <p:cNvPr id="622" name="Google Shape;622;p29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623" name="Google Shape;623;p29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497684" y="2143915"/>
            <a:ext cx="89130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auto1.motor.ps = 110    auto1.autobody.cw = 0.35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auto2.motor.ps = 280    auto2.autobody.cw = 0.40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auto3.motor.ps = 280    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auto3.autobody.cw = 0.32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auto4.motor.ps = 110    auto4.autobody.cw = 0.35</a:t>
            </a:r>
            <a:endParaRPr/>
          </a:p>
        </p:txBody>
      </p:sp>
      <p:sp>
        <p:nvSpPr>
          <p:cNvPr id="625" name="Google Shape;625;p29"/>
          <p:cNvSpPr txBox="1"/>
          <p:nvPr/>
        </p:nvSpPr>
        <p:spPr>
          <a:xfrm>
            <a:off x="524664" y="409291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3 - Code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 txBox="1"/>
          <p:nvPr/>
        </p:nvSpPr>
        <p:spPr>
          <a:xfrm>
            <a:off x="524664" y="4564585"/>
            <a:ext cx="62190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auto4.motor.hp = 125;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auto1.autobody.cd = 0.36;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838200" y="4405314"/>
            <a:ext cx="10515600" cy="175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</a:pPr>
            <a:r>
              <a:rPr lang="de-DE"/>
              <a:t>ORGANISATORISCHES</a:t>
            </a:r>
            <a:endParaRPr/>
          </a:p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844550" y="284321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01" name="Google Shape;101;p4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0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632" name="Google Shape;632;p30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633" name="Google Shape;633;p30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634" name="Google Shape;634;p30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5" name="Google Shape;635;p30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6" name="Google Shape;636;p30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7" name="Google Shape;637;p30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this.motor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this.autobody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8" name="Google Shape;638;p30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</a:t>
            </a:r>
            <a:endParaRPr/>
          </a:p>
        </p:txBody>
      </p:sp>
      <p:sp>
        <p:nvSpPr>
          <p:cNvPr id="639" name="Google Shape;639;p30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0.35</a:t>
            </a:r>
            <a:endParaRPr/>
          </a:p>
        </p:txBody>
      </p:sp>
      <p:sp>
        <p:nvSpPr>
          <p:cNvPr id="640" name="Google Shape;640;p30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280</a:t>
            </a:r>
            <a:endParaRPr/>
          </a:p>
        </p:txBody>
      </p:sp>
      <p:sp>
        <p:nvSpPr>
          <p:cNvPr id="641" name="Google Shape;641;p30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642" name="Google Shape;642;p30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0.40</a:t>
            </a:r>
            <a:endParaRPr/>
          </a:p>
        </p:txBody>
      </p:sp>
      <p:sp>
        <p:nvSpPr>
          <p:cNvPr id="643" name="Google Shape;643;p30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644" name="Google Shape;644;p30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645" name="Google Shape;645;p30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6" name="Google Shape;646;p30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647" name="Google Shape;647;p30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648" name="Google Shape;648;p30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649" name="Google Shape;649;p30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650" name="Google Shape;650;p30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651" name="Google Shape;651;p30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652" name="Google Shape;652;p30"/>
          <p:cNvCxnSpPr>
            <a:stCxn id="646" idx="2"/>
            <a:endCxn id="634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3" name="Google Shape;653;p30"/>
          <p:cNvCxnSpPr>
            <a:stCxn id="647" idx="2"/>
            <a:endCxn id="635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4" name="Google Shape;654;p30"/>
          <p:cNvCxnSpPr>
            <a:stCxn id="648" idx="2"/>
            <a:endCxn id="636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5" name="Google Shape;655;p30"/>
          <p:cNvCxnSpPr>
            <a:stCxn id="650" idx="3"/>
            <a:endCxn id="638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6" name="Google Shape;656;p30"/>
          <p:cNvCxnSpPr>
            <a:stCxn id="651" idx="3"/>
            <a:endCxn id="639" idx="1"/>
          </p:cNvCxnSpPr>
          <p:nvPr/>
        </p:nvCxnSpPr>
        <p:spPr>
          <a:xfrm>
            <a:off x="1520788" y="5032471"/>
            <a:ext cx="5994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7" name="Google Shape;657;p30"/>
          <p:cNvCxnSpPr/>
          <p:nvPr/>
        </p:nvCxnSpPr>
        <p:spPr>
          <a:xfrm flipH="1" rot="-5400000">
            <a:off x="4164420" y="286365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8" name="Google Shape;658;p30"/>
          <p:cNvCxnSpPr/>
          <p:nvPr/>
        </p:nvCxnSpPr>
        <p:spPr>
          <a:xfrm flipH="1" rot="-5400000">
            <a:off x="1688350" y="2777180"/>
            <a:ext cx="864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9" name="Google Shape;659;p30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0" name="Google Shape;660;p30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1" name="Google Shape;661;p30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2" name="Google Shape;662;p30"/>
          <p:cNvCxnSpPr/>
          <p:nvPr/>
        </p:nvCxnSpPr>
        <p:spPr>
          <a:xfrm flipH="1" rot="-5400000">
            <a:off x="8035570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3" name="Google Shape;663;p30"/>
          <p:cNvCxnSpPr>
            <a:stCxn id="636" idx="1"/>
            <a:endCxn id="640" idx="3"/>
          </p:cNvCxnSpPr>
          <p:nvPr/>
        </p:nvCxnSpPr>
        <p:spPr>
          <a:xfrm flipH="1">
            <a:off x="6693295" y="2359956"/>
            <a:ext cx="522900" cy="975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4" name="Google Shape;664;p30"/>
          <p:cNvCxnSpPr/>
          <p:nvPr/>
        </p:nvCxnSpPr>
        <p:spPr>
          <a:xfrm flipH="1">
            <a:off x="3418240" y="1542793"/>
            <a:ext cx="7380000" cy="35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1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670" name="Google Shape;670;p31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671" name="Google Shape;671;p31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672" name="Google Shape;672;p31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3" name="Google Shape;673;p31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4" name="Google Shape;674;p31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5" name="Google Shape;675;p31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this.motor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this.autobody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Google Shape;676;p31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125</a:t>
            </a:r>
            <a:endParaRPr/>
          </a:p>
        </p:txBody>
      </p:sp>
      <p:sp>
        <p:nvSpPr>
          <p:cNvPr id="677" name="Google Shape;677;p31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0.36</a:t>
            </a:r>
            <a:endParaRPr/>
          </a:p>
        </p:txBody>
      </p:sp>
      <p:sp>
        <p:nvSpPr>
          <p:cNvPr id="678" name="Google Shape;678;p31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280</a:t>
            </a:r>
            <a:endParaRPr/>
          </a:p>
        </p:txBody>
      </p:sp>
      <p:sp>
        <p:nvSpPr>
          <p:cNvPr id="679" name="Google Shape;679;p31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680" name="Google Shape;680;p31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0.40</a:t>
            </a:r>
            <a:endParaRPr/>
          </a:p>
        </p:txBody>
      </p:sp>
      <p:sp>
        <p:nvSpPr>
          <p:cNvPr id="681" name="Google Shape;681;p31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682" name="Google Shape;682;p31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683" name="Google Shape;683;p31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84" name="Google Shape;684;p31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685" name="Google Shape;685;p31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686" name="Google Shape;686;p31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687" name="Google Shape;687;p31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688" name="Google Shape;688;p31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689" name="Google Shape;689;p31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690" name="Google Shape;690;p31"/>
          <p:cNvCxnSpPr>
            <a:stCxn id="684" idx="2"/>
            <a:endCxn id="672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1" name="Google Shape;691;p31"/>
          <p:cNvCxnSpPr>
            <a:stCxn id="685" idx="2"/>
            <a:endCxn id="673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2" name="Google Shape;692;p31"/>
          <p:cNvCxnSpPr>
            <a:stCxn id="686" idx="2"/>
            <a:endCxn id="674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3" name="Google Shape;693;p31"/>
          <p:cNvCxnSpPr>
            <a:stCxn id="688" idx="3"/>
            <a:endCxn id="676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4" name="Google Shape;694;p31"/>
          <p:cNvCxnSpPr>
            <a:stCxn id="689" idx="3"/>
            <a:endCxn id="677" idx="1"/>
          </p:cNvCxnSpPr>
          <p:nvPr/>
        </p:nvCxnSpPr>
        <p:spPr>
          <a:xfrm>
            <a:off x="1520788" y="5032471"/>
            <a:ext cx="5994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5" name="Google Shape;695;p31"/>
          <p:cNvCxnSpPr/>
          <p:nvPr/>
        </p:nvCxnSpPr>
        <p:spPr>
          <a:xfrm flipH="1" rot="-5400000">
            <a:off x="4164420" y="286365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6" name="Google Shape;696;p31"/>
          <p:cNvCxnSpPr/>
          <p:nvPr/>
        </p:nvCxnSpPr>
        <p:spPr>
          <a:xfrm flipH="1" rot="-5400000">
            <a:off x="1688350" y="2777180"/>
            <a:ext cx="864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7" name="Google Shape;697;p31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8" name="Google Shape;698;p31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9" name="Google Shape;699;p31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0" name="Google Shape;700;p31"/>
          <p:cNvCxnSpPr/>
          <p:nvPr/>
        </p:nvCxnSpPr>
        <p:spPr>
          <a:xfrm flipH="1" rot="-5400000">
            <a:off x="8035570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1" name="Google Shape;701;p31"/>
          <p:cNvCxnSpPr>
            <a:stCxn id="674" idx="1"/>
            <a:endCxn id="678" idx="3"/>
          </p:cNvCxnSpPr>
          <p:nvPr/>
        </p:nvCxnSpPr>
        <p:spPr>
          <a:xfrm flipH="1">
            <a:off x="6693295" y="2359956"/>
            <a:ext cx="522900" cy="975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2" name="Google Shape;702;p31"/>
          <p:cNvCxnSpPr/>
          <p:nvPr/>
        </p:nvCxnSpPr>
        <p:spPr>
          <a:xfrm flipH="1">
            <a:off x="3418240" y="1542793"/>
            <a:ext cx="7380000" cy="35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2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708" name="Google Shape;708;p32"/>
          <p:cNvSpPr txBox="1"/>
          <p:nvPr>
            <p:ph idx="1" type="body"/>
          </p:nvPr>
        </p:nvSpPr>
        <p:spPr>
          <a:xfrm>
            <a:off x="497685" y="167224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/>
              <a:t>Step 3 - Variablenbelegung</a:t>
            </a:r>
            <a:endParaRPr b="1"/>
          </a:p>
        </p:txBody>
      </p:sp>
      <p:sp>
        <p:nvSpPr>
          <p:cNvPr id="709" name="Google Shape;709;p32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710" name="Google Shape;710;p32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711" name="Google Shape;711;p32"/>
          <p:cNvSpPr txBox="1"/>
          <p:nvPr/>
        </p:nvSpPr>
        <p:spPr>
          <a:xfrm>
            <a:off x="497684" y="2143915"/>
            <a:ext cx="89130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auto1.motor.ps = 125    auto1.autobody.cw = 0.36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auto2.motor.ps = 280    auto2.autobody.cw = 0.40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auto3.motor.ps = 280    auto3.autobody.cw = 0.32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auto4.motor.ps = 125    auto4.autobody.cw = 0.36</a:t>
            </a:r>
            <a:endParaRPr/>
          </a:p>
        </p:txBody>
      </p:sp>
      <p:sp>
        <p:nvSpPr>
          <p:cNvPr id="712" name="Google Shape;712;p32"/>
          <p:cNvSpPr txBox="1"/>
          <p:nvPr/>
        </p:nvSpPr>
        <p:spPr>
          <a:xfrm>
            <a:off x="524664" y="409291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4 - Code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2"/>
          <p:cNvSpPr txBox="1"/>
          <p:nvPr/>
        </p:nvSpPr>
        <p:spPr>
          <a:xfrm>
            <a:off x="524664" y="4564585"/>
            <a:ext cx="62190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auto3.motor = </a:t>
            </a: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Motor(300);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auto2.motor.hp = 299;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719" name="Google Shape;719;p33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720" name="Google Shape;720;p33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721" name="Google Shape;721;p33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2" name="Google Shape;722;p33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3" name="Google Shape;723;p33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33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this.motor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this.autobody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5" name="Google Shape;725;p33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125</a:t>
            </a:r>
            <a:endParaRPr/>
          </a:p>
        </p:txBody>
      </p:sp>
      <p:sp>
        <p:nvSpPr>
          <p:cNvPr id="726" name="Google Shape;726;p33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0.36</a:t>
            </a:r>
            <a:endParaRPr/>
          </a:p>
        </p:txBody>
      </p:sp>
      <p:sp>
        <p:nvSpPr>
          <p:cNvPr id="727" name="Google Shape;727;p33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280</a:t>
            </a:r>
            <a:endParaRPr/>
          </a:p>
        </p:txBody>
      </p:sp>
      <p:sp>
        <p:nvSpPr>
          <p:cNvPr id="728" name="Google Shape;728;p33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729" name="Google Shape;729;p33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0.40</a:t>
            </a:r>
            <a:endParaRPr/>
          </a:p>
        </p:txBody>
      </p:sp>
      <p:sp>
        <p:nvSpPr>
          <p:cNvPr id="730" name="Google Shape;730;p33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731" name="Google Shape;731;p33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732" name="Google Shape;732;p33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3" name="Google Shape;733;p33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734" name="Google Shape;734;p33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735" name="Google Shape;735;p33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736" name="Google Shape;736;p33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737" name="Google Shape;737;p33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738" name="Google Shape;738;p33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739" name="Google Shape;739;p33"/>
          <p:cNvCxnSpPr>
            <a:stCxn id="733" idx="2"/>
            <a:endCxn id="721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0" name="Google Shape;740;p33"/>
          <p:cNvCxnSpPr>
            <a:stCxn id="734" idx="2"/>
            <a:endCxn id="722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1" name="Google Shape;741;p33"/>
          <p:cNvCxnSpPr>
            <a:stCxn id="735" idx="2"/>
            <a:endCxn id="723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2" name="Google Shape;742;p33"/>
          <p:cNvCxnSpPr>
            <a:stCxn id="737" idx="3"/>
            <a:endCxn id="725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3" name="Google Shape;743;p33"/>
          <p:cNvCxnSpPr>
            <a:stCxn id="738" idx="3"/>
            <a:endCxn id="726" idx="1"/>
          </p:cNvCxnSpPr>
          <p:nvPr/>
        </p:nvCxnSpPr>
        <p:spPr>
          <a:xfrm>
            <a:off x="1520788" y="5032471"/>
            <a:ext cx="5994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4" name="Google Shape;744;p33"/>
          <p:cNvCxnSpPr/>
          <p:nvPr/>
        </p:nvCxnSpPr>
        <p:spPr>
          <a:xfrm flipH="1" rot="-5400000">
            <a:off x="4164420" y="286365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5" name="Google Shape;745;p33"/>
          <p:cNvCxnSpPr/>
          <p:nvPr/>
        </p:nvCxnSpPr>
        <p:spPr>
          <a:xfrm flipH="1" rot="-5400000">
            <a:off x="1688350" y="2777180"/>
            <a:ext cx="864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6" name="Google Shape;746;p33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7" name="Google Shape;747;p33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8" name="Google Shape;748;p33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9" name="Google Shape;749;p33"/>
          <p:cNvCxnSpPr/>
          <p:nvPr/>
        </p:nvCxnSpPr>
        <p:spPr>
          <a:xfrm flipH="1" rot="-5400000">
            <a:off x="8035570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0" name="Google Shape;750;p33"/>
          <p:cNvCxnSpPr>
            <a:stCxn id="723" idx="1"/>
            <a:endCxn id="727" idx="3"/>
          </p:cNvCxnSpPr>
          <p:nvPr/>
        </p:nvCxnSpPr>
        <p:spPr>
          <a:xfrm flipH="1">
            <a:off x="6693295" y="2359956"/>
            <a:ext cx="522900" cy="975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1" name="Google Shape;751;p33"/>
          <p:cNvCxnSpPr/>
          <p:nvPr/>
        </p:nvCxnSpPr>
        <p:spPr>
          <a:xfrm flipH="1">
            <a:off x="3418240" y="1542793"/>
            <a:ext cx="7380000" cy="35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757" name="Google Shape;757;p34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758" name="Google Shape;758;p34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759" name="Google Shape;759;p34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0" name="Google Shape;760;p34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1" name="Google Shape;761;p34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2" name="Google Shape;762;p34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this.motor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this.autobody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3" name="Google Shape;763;p34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125</a:t>
            </a:r>
            <a:endParaRPr/>
          </a:p>
        </p:txBody>
      </p:sp>
      <p:sp>
        <p:nvSpPr>
          <p:cNvPr id="764" name="Google Shape;764;p34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0.36</a:t>
            </a:r>
            <a:endParaRPr/>
          </a:p>
        </p:txBody>
      </p:sp>
      <p:sp>
        <p:nvSpPr>
          <p:cNvPr id="765" name="Google Shape;765;p34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299</a:t>
            </a:r>
            <a:endParaRPr/>
          </a:p>
        </p:txBody>
      </p:sp>
      <p:sp>
        <p:nvSpPr>
          <p:cNvPr id="766" name="Google Shape;766;p34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767" name="Google Shape;767;p34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0.40</a:t>
            </a:r>
            <a:endParaRPr/>
          </a:p>
        </p:txBody>
      </p:sp>
      <p:sp>
        <p:nvSpPr>
          <p:cNvPr id="768" name="Google Shape;768;p34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769" name="Google Shape;769;p34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770" name="Google Shape;770;p34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1" name="Google Shape;771;p34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772" name="Google Shape;772;p34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773" name="Google Shape;773;p34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774" name="Google Shape;774;p34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775" name="Google Shape;775;p34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776" name="Google Shape;776;p34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777" name="Google Shape;777;p34"/>
          <p:cNvCxnSpPr>
            <a:stCxn id="771" idx="2"/>
            <a:endCxn id="759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8" name="Google Shape;778;p34"/>
          <p:cNvCxnSpPr>
            <a:stCxn id="772" idx="2"/>
            <a:endCxn id="760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9" name="Google Shape;779;p34"/>
          <p:cNvCxnSpPr>
            <a:stCxn id="773" idx="2"/>
            <a:endCxn id="761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0" name="Google Shape;780;p34"/>
          <p:cNvCxnSpPr>
            <a:stCxn id="775" idx="3"/>
            <a:endCxn id="763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1" name="Google Shape;781;p34"/>
          <p:cNvCxnSpPr>
            <a:stCxn id="776" idx="3"/>
            <a:endCxn id="764" idx="1"/>
          </p:cNvCxnSpPr>
          <p:nvPr/>
        </p:nvCxnSpPr>
        <p:spPr>
          <a:xfrm>
            <a:off x="1520788" y="5032471"/>
            <a:ext cx="5994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2" name="Google Shape;782;p34"/>
          <p:cNvCxnSpPr/>
          <p:nvPr/>
        </p:nvCxnSpPr>
        <p:spPr>
          <a:xfrm flipH="1" rot="-5400000">
            <a:off x="4164420" y="286365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3" name="Google Shape;783;p34"/>
          <p:cNvCxnSpPr/>
          <p:nvPr/>
        </p:nvCxnSpPr>
        <p:spPr>
          <a:xfrm flipH="1" rot="-5400000">
            <a:off x="1688350" y="2777180"/>
            <a:ext cx="864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4" name="Google Shape;784;p34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5" name="Google Shape;785;p34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6" name="Google Shape;786;p34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7" name="Google Shape;787;p34"/>
          <p:cNvCxnSpPr/>
          <p:nvPr/>
        </p:nvCxnSpPr>
        <p:spPr>
          <a:xfrm flipH="1" rot="-5400000">
            <a:off x="8035570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8" name="Google Shape;788;p34"/>
          <p:cNvCxnSpPr/>
          <p:nvPr/>
        </p:nvCxnSpPr>
        <p:spPr>
          <a:xfrm flipH="1">
            <a:off x="3418240" y="1542793"/>
            <a:ext cx="7380000" cy="35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9" name="Google Shape;789;p34"/>
          <p:cNvSpPr txBox="1"/>
          <p:nvPr/>
        </p:nvSpPr>
        <p:spPr>
          <a:xfrm>
            <a:off x="7216157" y="3012253"/>
            <a:ext cx="2025105" cy="64633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300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0" name="Google Shape;790;p34"/>
          <p:cNvCxnSpPr/>
          <p:nvPr/>
        </p:nvCxnSpPr>
        <p:spPr>
          <a:xfrm flipH="1" rot="-5400000">
            <a:off x="6703767" y="2851591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796" name="Google Shape;796;p35"/>
          <p:cNvSpPr txBox="1"/>
          <p:nvPr>
            <p:ph idx="1" type="body"/>
          </p:nvPr>
        </p:nvSpPr>
        <p:spPr>
          <a:xfrm>
            <a:off x="497685" y="167224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/>
              <a:t>Step 4 - Variablenbelegung</a:t>
            </a:r>
            <a:endParaRPr b="1"/>
          </a:p>
        </p:txBody>
      </p:sp>
      <p:sp>
        <p:nvSpPr>
          <p:cNvPr id="797" name="Google Shape;797;p35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798" name="Google Shape;798;p35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799" name="Google Shape;799;p35"/>
          <p:cNvSpPr txBox="1"/>
          <p:nvPr/>
        </p:nvSpPr>
        <p:spPr>
          <a:xfrm>
            <a:off x="497684" y="2143915"/>
            <a:ext cx="89130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auto1.motor.ps = 125    auto1.autobody.cw = 0.36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auto2.motor.ps = 299    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auto2.autobody.cw = 0.40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auto3.motor.ps = 300  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auto3.autobody.cw = 0.32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auto4.motor.ps = 125    auto4.autobody.cw = 0.36</a:t>
            </a:r>
            <a:endParaRPr/>
          </a:p>
        </p:txBody>
      </p:sp>
      <p:sp>
        <p:nvSpPr>
          <p:cNvPr id="800" name="Google Shape;800;p35"/>
          <p:cNvSpPr txBox="1"/>
          <p:nvPr/>
        </p:nvSpPr>
        <p:spPr>
          <a:xfrm>
            <a:off x="524664" y="409291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5 - Code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5"/>
          <p:cNvSpPr txBox="1"/>
          <p:nvPr/>
        </p:nvSpPr>
        <p:spPr>
          <a:xfrm>
            <a:off x="524664" y="4564585"/>
            <a:ext cx="62190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auto1.motor = </a:t>
            </a: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Motor(100);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auto4.motor.hp = 99;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6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807" name="Google Shape;807;p36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808" name="Google Shape;808;p36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809" name="Google Shape;809;p36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0" name="Google Shape;810;p36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1" name="Google Shape;811;p36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2" name="Google Shape;812;p36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this.motor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this.autobody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3" name="Google Shape;813;p36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125</a:t>
            </a:r>
            <a:endParaRPr/>
          </a:p>
        </p:txBody>
      </p:sp>
      <p:sp>
        <p:nvSpPr>
          <p:cNvPr id="814" name="Google Shape;814;p36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0.36</a:t>
            </a:r>
            <a:endParaRPr/>
          </a:p>
        </p:txBody>
      </p:sp>
      <p:sp>
        <p:nvSpPr>
          <p:cNvPr id="815" name="Google Shape;815;p36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299</a:t>
            </a:r>
            <a:endParaRPr/>
          </a:p>
        </p:txBody>
      </p:sp>
      <p:sp>
        <p:nvSpPr>
          <p:cNvPr id="816" name="Google Shape;816;p36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817" name="Google Shape;817;p36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0.40</a:t>
            </a:r>
            <a:endParaRPr/>
          </a:p>
        </p:txBody>
      </p:sp>
      <p:sp>
        <p:nvSpPr>
          <p:cNvPr id="818" name="Google Shape;818;p36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819" name="Google Shape;819;p36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820" name="Google Shape;820;p36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1" name="Google Shape;821;p36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822" name="Google Shape;822;p36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823" name="Google Shape;823;p36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824" name="Google Shape;824;p36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825" name="Google Shape;825;p36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826" name="Google Shape;826;p36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827" name="Google Shape;827;p36"/>
          <p:cNvCxnSpPr>
            <a:stCxn id="821" idx="2"/>
            <a:endCxn id="809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28" name="Google Shape;828;p36"/>
          <p:cNvCxnSpPr>
            <a:stCxn id="822" idx="2"/>
            <a:endCxn id="810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29" name="Google Shape;829;p36"/>
          <p:cNvCxnSpPr>
            <a:stCxn id="823" idx="2"/>
            <a:endCxn id="811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0" name="Google Shape;830;p36"/>
          <p:cNvCxnSpPr>
            <a:stCxn id="825" idx="3"/>
            <a:endCxn id="813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1" name="Google Shape;831;p36"/>
          <p:cNvCxnSpPr>
            <a:stCxn id="826" idx="3"/>
            <a:endCxn id="814" idx="1"/>
          </p:cNvCxnSpPr>
          <p:nvPr/>
        </p:nvCxnSpPr>
        <p:spPr>
          <a:xfrm>
            <a:off x="1520788" y="5032471"/>
            <a:ext cx="5994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2" name="Google Shape;832;p36"/>
          <p:cNvCxnSpPr/>
          <p:nvPr/>
        </p:nvCxnSpPr>
        <p:spPr>
          <a:xfrm flipH="1" rot="-5400000">
            <a:off x="4164420" y="286365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3" name="Google Shape;833;p36"/>
          <p:cNvCxnSpPr/>
          <p:nvPr/>
        </p:nvCxnSpPr>
        <p:spPr>
          <a:xfrm flipH="1" rot="-5400000">
            <a:off x="1688350" y="2777180"/>
            <a:ext cx="864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4" name="Google Shape;834;p36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5" name="Google Shape;835;p36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6" name="Google Shape;836;p36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7" name="Google Shape;837;p36"/>
          <p:cNvCxnSpPr/>
          <p:nvPr/>
        </p:nvCxnSpPr>
        <p:spPr>
          <a:xfrm flipH="1" rot="-5400000">
            <a:off x="8035570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8" name="Google Shape;838;p36"/>
          <p:cNvCxnSpPr/>
          <p:nvPr/>
        </p:nvCxnSpPr>
        <p:spPr>
          <a:xfrm flipH="1">
            <a:off x="3418240" y="1542793"/>
            <a:ext cx="7380000" cy="35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9" name="Google Shape;839;p36"/>
          <p:cNvSpPr txBox="1"/>
          <p:nvPr/>
        </p:nvSpPr>
        <p:spPr>
          <a:xfrm>
            <a:off x="7216157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300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0" name="Google Shape;840;p36"/>
          <p:cNvCxnSpPr/>
          <p:nvPr/>
        </p:nvCxnSpPr>
        <p:spPr>
          <a:xfrm flipH="1" rot="-5400000">
            <a:off x="6703767" y="2851591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7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846" name="Google Shape;846;p37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847" name="Google Shape;847;p37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848" name="Google Shape;848;p37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9" name="Google Shape;849;p37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0" name="Google Shape;850;p37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1" name="Google Shape;851;p37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this.motor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this.autobody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2" name="Google Shape;852;p37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125</a:t>
            </a:r>
            <a:endParaRPr/>
          </a:p>
        </p:txBody>
      </p:sp>
      <p:sp>
        <p:nvSpPr>
          <p:cNvPr id="853" name="Google Shape;853;p37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0.36</a:t>
            </a:r>
            <a:endParaRPr/>
          </a:p>
        </p:txBody>
      </p:sp>
      <p:sp>
        <p:nvSpPr>
          <p:cNvPr id="854" name="Google Shape;854;p37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299</a:t>
            </a:r>
            <a:endParaRPr/>
          </a:p>
        </p:txBody>
      </p:sp>
      <p:sp>
        <p:nvSpPr>
          <p:cNvPr id="855" name="Google Shape;855;p37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856" name="Google Shape;856;p37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0.40</a:t>
            </a:r>
            <a:endParaRPr/>
          </a:p>
        </p:txBody>
      </p:sp>
      <p:sp>
        <p:nvSpPr>
          <p:cNvPr id="857" name="Google Shape;857;p37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858" name="Google Shape;858;p37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859" name="Google Shape;859;p37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0" name="Google Shape;860;p37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861" name="Google Shape;861;p37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862" name="Google Shape;862;p37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863" name="Google Shape;863;p37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864" name="Google Shape;864;p37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865" name="Google Shape;865;p37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866" name="Google Shape;866;p37"/>
          <p:cNvCxnSpPr>
            <a:stCxn id="860" idx="2"/>
            <a:endCxn id="848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7" name="Google Shape;867;p37"/>
          <p:cNvCxnSpPr>
            <a:stCxn id="861" idx="2"/>
            <a:endCxn id="849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8" name="Google Shape;868;p37"/>
          <p:cNvCxnSpPr>
            <a:stCxn id="862" idx="2"/>
            <a:endCxn id="850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9" name="Google Shape;869;p37"/>
          <p:cNvCxnSpPr>
            <a:stCxn id="864" idx="3"/>
            <a:endCxn id="852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0" name="Google Shape;870;p37"/>
          <p:cNvCxnSpPr>
            <a:stCxn id="865" idx="3"/>
            <a:endCxn id="853" idx="1"/>
          </p:cNvCxnSpPr>
          <p:nvPr/>
        </p:nvCxnSpPr>
        <p:spPr>
          <a:xfrm>
            <a:off x="1520788" y="5032471"/>
            <a:ext cx="5994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1" name="Google Shape;871;p37"/>
          <p:cNvCxnSpPr/>
          <p:nvPr/>
        </p:nvCxnSpPr>
        <p:spPr>
          <a:xfrm flipH="1" rot="-5400000">
            <a:off x="4164420" y="286365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2" name="Google Shape;872;p37"/>
          <p:cNvCxnSpPr/>
          <p:nvPr/>
        </p:nvCxnSpPr>
        <p:spPr>
          <a:xfrm flipH="1" rot="-5400000">
            <a:off x="1184350" y="3281180"/>
            <a:ext cx="1872000" cy="6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3" name="Google Shape;873;p37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4" name="Google Shape;874;p37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5" name="Google Shape;875;p37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6" name="Google Shape;876;p37"/>
          <p:cNvCxnSpPr/>
          <p:nvPr/>
        </p:nvCxnSpPr>
        <p:spPr>
          <a:xfrm flipH="1" rot="-5400000">
            <a:off x="8035570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7" name="Google Shape;877;p37"/>
          <p:cNvCxnSpPr/>
          <p:nvPr/>
        </p:nvCxnSpPr>
        <p:spPr>
          <a:xfrm flipH="1">
            <a:off x="3418240" y="1542793"/>
            <a:ext cx="7380000" cy="35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8" name="Google Shape;878;p37"/>
          <p:cNvSpPr txBox="1"/>
          <p:nvPr/>
        </p:nvSpPr>
        <p:spPr>
          <a:xfrm>
            <a:off x="7216157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300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9" name="Google Shape;879;p37"/>
          <p:cNvCxnSpPr/>
          <p:nvPr/>
        </p:nvCxnSpPr>
        <p:spPr>
          <a:xfrm flipH="1" rot="-5400000">
            <a:off x="6703767" y="2851591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0" name="Google Shape;880;p37"/>
          <p:cNvSpPr txBox="1"/>
          <p:nvPr/>
        </p:nvSpPr>
        <p:spPr>
          <a:xfrm>
            <a:off x="2120062" y="3862352"/>
            <a:ext cx="2025105" cy="64633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8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886" name="Google Shape;886;p38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887" name="Google Shape;887;p38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888" name="Google Shape;888;p38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9" name="Google Shape;889;p38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0" name="Google Shape;890;p38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1" name="Google Shape;891;p38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this.motor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this.autobody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38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125</a:t>
            </a:r>
            <a:endParaRPr/>
          </a:p>
        </p:txBody>
      </p:sp>
      <p:sp>
        <p:nvSpPr>
          <p:cNvPr id="893" name="Google Shape;893;p38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0.36</a:t>
            </a:r>
            <a:endParaRPr/>
          </a:p>
        </p:txBody>
      </p:sp>
      <p:sp>
        <p:nvSpPr>
          <p:cNvPr id="894" name="Google Shape;894;p38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299</a:t>
            </a:r>
            <a:endParaRPr/>
          </a:p>
        </p:txBody>
      </p:sp>
      <p:sp>
        <p:nvSpPr>
          <p:cNvPr id="895" name="Google Shape;895;p38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896" name="Google Shape;896;p38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0.40</a:t>
            </a:r>
            <a:endParaRPr/>
          </a:p>
        </p:txBody>
      </p:sp>
      <p:sp>
        <p:nvSpPr>
          <p:cNvPr id="897" name="Google Shape;897;p38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898" name="Google Shape;898;p38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899" name="Google Shape;899;p38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0" name="Google Shape;900;p38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901" name="Google Shape;901;p38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902" name="Google Shape;902;p38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903" name="Google Shape;903;p38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904" name="Google Shape;904;p38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905" name="Google Shape;905;p38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906" name="Google Shape;906;p38"/>
          <p:cNvCxnSpPr>
            <a:stCxn id="900" idx="2"/>
            <a:endCxn id="888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7" name="Google Shape;907;p38"/>
          <p:cNvCxnSpPr>
            <a:stCxn id="901" idx="2"/>
            <a:endCxn id="889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8" name="Google Shape;908;p38"/>
          <p:cNvCxnSpPr>
            <a:stCxn id="902" idx="2"/>
            <a:endCxn id="890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9" name="Google Shape;909;p38"/>
          <p:cNvCxnSpPr>
            <a:stCxn id="904" idx="3"/>
            <a:endCxn id="892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0" name="Google Shape;910;p38"/>
          <p:cNvCxnSpPr>
            <a:stCxn id="905" idx="3"/>
            <a:endCxn id="893" idx="1"/>
          </p:cNvCxnSpPr>
          <p:nvPr/>
        </p:nvCxnSpPr>
        <p:spPr>
          <a:xfrm>
            <a:off x="1520788" y="5032471"/>
            <a:ext cx="5994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1" name="Google Shape;911;p38"/>
          <p:cNvCxnSpPr/>
          <p:nvPr/>
        </p:nvCxnSpPr>
        <p:spPr>
          <a:xfrm flipH="1" rot="-5400000">
            <a:off x="4164420" y="286365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2" name="Google Shape;912;p38"/>
          <p:cNvCxnSpPr/>
          <p:nvPr/>
        </p:nvCxnSpPr>
        <p:spPr>
          <a:xfrm flipH="1" rot="-5400000">
            <a:off x="1184350" y="3281180"/>
            <a:ext cx="1872000" cy="6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3" name="Google Shape;913;p38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4" name="Google Shape;914;p38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5" name="Google Shape;915;p38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6" name="Google Shape;916;p38"/>
          <p:cNvCxnSpPr/>
          <p:nvPr/>
        </p:nvCxnSpPr>
        <p:spPr>
          <a:xfrm flipH="1" rot="-5400000">
            <a:off x="8035570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7" name="Google Shape;917;p38"/>
          <p:cNvCxnSpPr/>
          <p:nvPr/>
        </p:nvCxnSpPr>
        <p:spPr>
          <a:xfrm flipH="1">
            <a:off x="3418240" y="1542793"/>
            <a:ext cx="7380000" cy="35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8" name="Google Shape;918;p38"/>
          <p:cNvSpPr txBox="1"/>
          <p:nvPr/>
        </p:nvSpPr>
        <p:spPr>
          <a:xfrm>
            <a:off x="7216157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300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9" name="Google Shape;919;p38"/>
          <p:cNvCxnSpPr/>
          <p:nvPr/>
        </p:nvCxnSpPr>
        <p:spPr>
          <a:xfrm flipH="1" rot="-5400000">
            <a:off x="6703767" y="2851591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0" name="Google Shape;920;p38"/>
          <p:cNvSpPr txBox="1"/>
          <p:nvPr/>
        </p:nvSpPr>
        <p:spPr>
          <a:xfrm>
            <a:off x="2120062" y="3862352"/>
            <a:ext cx="2025105" cy="64633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99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9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926" name="Google Shape;926;p39"/>
          <p:cNvSpPr txBox="1"/>
          <p:nvPr>
            <p:ph idx="1" type="body"/>
          </p:nvPr>
        </p:nvSpPr>
        <p:spPr>
          <a:xfrm>
            <a:off x="497685" y="167224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/>
              <a:t>Step 5 - Variablenbelegung</a:t>
            </a:r>
            <a:endParaRPr b="1"/>
          </a:p>
        </p:txBody>
      </p:sp>
      <p:sp>
        <p:nvSpPr>
          <p:cNvPr id="927" name="Google Shape;927;p39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928" name="Google Shape;928;p39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929" name="Google Shape;929;p39"/>
          <p:cNvSpPr txBox="1"/>
          <p:nvPr/>
        </p:nvSpPr>
        <p:spPr>
          <a:xfrm>
            <a:off x="497684" y="2143915"/>
            <a:ext cx="89130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auto1.motor.ps = 99     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auto1.autobody.cw = 0.36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auto2.motor.ps = 299    auto2.autobody.cw = 0.40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auto3.motor.ps = 300    auto3.autobody.cw = 0.32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auto4.motor.ps = 99     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auto4.autobody.cw = 0.36</a:t>
            </a:r>
            <a:endParaRPr/>
          </a:p>
        </p:txBody>
      </p:sp>
      <p:sp>
        <p:nvSpPr>
          <p:cNvPr id="930" name="Google Shape;930;p39"/>
          <p:cNvSpPr txBox="1"/>
          <p:nvPr/>
        </p:nvSpPr>
        <p:spPr>
          <a:xfrm>
            <a:off x="524664" y="409291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6 - Code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9"/>
          <p:cNvSpPr txBox="1"/>
          <p:nvPr/>
        </p:nvSpPr>
        <p:spPr>
          <a:xfrm>
            <a:off x="524664" y="4564585"/>
            <a:ext cx="62190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auto3.autobody = auto4.autobody;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autobody1.cd = 0.33;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Organisatorisches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524664" y="1269206"/>
            <a:ext cx="11142672" cy="5029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6"/>
              <a:buFont typeface="Arial"/>
              <a:buChar char="●"/>
            </a:pPr>
            <a:r>
              <a:rPr lang="de-DE" sz="3200"/>
              <a:t>„Anmeldung” zum Vorrechnen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○"/>
            </a:pPr>
            <a:r>
              <a:rPr lang="de-DE" sz="2800"/>
              <a:t>Wenn ihr vorrechnen wollt, müsst ihr euch vorher für einen bestimmten Termin in eine Interessenliste eintragen.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○"/>
            </a:pPr>
            <a:r>
              <a:rPr lang="de-DE" sz="2800"/>
              <a:t>Ilias Ordner „Präsenztutorien (Online)“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○"/>
            </a:pPr>
            <a:r>
              <a:rPr lang="de-DE" sz="2800"/>
              <a:t>Keine Garantie dran zukommen</a:t>
            </a:r>
            <a:endParaRPr/>
          </a:p>
          <a:p>
            <a:pPr indent="-361950" lvl="2" marL="1257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Char char="■"/>
            </a:pPr>
            <a:r>
              <a:rPr lang="de-DE" sz="2400"/>
              <a:t>Entscheidung, wer vorrechnen darf, wird im Tutorium bekannt gegeben.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○"/>
            </a:pPr>
            <a:r>
              <a:rPr lang="de-DE" sz="2800"/>
              <a:t>Hat nichts mit Anmeldung zum Tutorium zu tun.</a:t>
            </a:r>
            <a:endParaRPr/>
          </a:p>
          <a:p>
            <a:pPr indent="-361950" lvl="2" marL="1257300" rtl="0" algn="l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2112"/>
              <a:buFont typeface="Arial"/>
              <a:buChar char="■"/>
            </a:pPr>
            <a:r>
              <a:rPr b="1" lang="de-DE" sz="2400"/>
              <a:t>Nur anmelden, wenn ihr an diesem Termin vorrechnen wollt!</a:t>
            </a:r>
            <a:endParaRPr/>
          </a:p>
        </p:txBody>
      </p:sp>
      <p:sp>
        <p:nvSpPr>
          <p:cNvPr id="108" name="Google Shape;108;p5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09" name="Google Shape;109;p5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0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937" name="Google Shape;937;p40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938" name="Google Shape;938;p40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939" name="Google Shape;939;p40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0" name="Google Shape;940;p40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1" name="Google Shape;941;p40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2" name="Google Shape;942;p40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this.motor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this.autobody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3" name="Google Shape;943;p40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125</a:t>
            </a:r>
            <a:endParaRPr/>
          </a:p>
        </p:txBody>
      </p:sp>
      <p:sp>
        <p:nvSpPr>
          <p:cNvPr id="944" name="Google Shape;944;p40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0.36</a:t>
            </a:r>
            <a:endParaRPr/>
          </a:p>
        </p:txBody>
      </p:sp>
      <p:sp>
        <p:nvSpPr>
          <p:cNvPr id="945" name="Google Shape;945;p40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299</a:t>
            </a:r>
            <a:endParaRPr/>
          </a:p>
        </p:txBody>
      </p:sp>
      <p:sp>
        <p:nvSpPr>
          <p:cNvPr id="946" name="Google Shape;946;p40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947" name="Google Shape;947;p40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0.40</a:t>
            </a:r>
            <a:endParaRPr/>
          </a:p>
        </p:txBody>
      </p:sp>
      <p:sp>
        <p:nvSpPr>
          <p:cNvPr id="948" name="Google Shape;948;p40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949" name="Google Shape;949;p40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950" name="Google Shape;950;p40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1" name="Google Shape;951;p40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952" name="Google Shape;952;p40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953" name="Google Shape;953;p40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954" name="Google Shape;954;p40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955" name="Google Shape;955;p40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956" name="Google Shape;956;p40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957" name="Google Shape;957;p40"/>
          <p:cNvCxnSpPr>
            <a:stCxn id="951" idx="2"/>
            <a:endCxn id="939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8" name="Google Shape;958;p40"/>
          <p:cNvCxnSpPr>
            <a:stCxn id="952" idx="2"/>
            <a:endCxn id="940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9" name="Google Shape;959;p40"/>
          <p:cNvCxnSpPr>
            <a:stCxn id="953" idx="2"/>
            <a:endCxn id="941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0" name="Google Shape;960;p40"/>
          <p:cNvCxnSpPr>
            <a:stCxn id="955" idx="3"/>
            <a:endCxn id="943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1" name="Google Shape;961;p40"/>
          <p:cNvCxnSpPr>
            <a:stCxn id="956" idx="3"/>
            <a:endCxn id="944" idx="1"/>
          </p:cNvCxnSpPr>
          <p:nvPr/>
        </p:nvCxnSpPr>
        <p:spPr>
          <a:xfrm>
            <a:off x="1520788" y="5032471"/>
            <a:ext cx="5994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2" name="Google Shape;962;p40"/>
          <p:cNvCxnSpPr/>
          <p:nvPr/>
        </p:nvCxnSpPr>
        <p:spPr>
          <a:xfrm flipH="1" rot="-5400000">
            <a:off x="4164420" y="286365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3" name="Google Shape;963;p40"/>
          <p:cNvCxnSpPr/>
          <p:nvPr/>
        </p:nvCxnSpPr>
        <p:spPr>
          <a:xfrm flipH="1" rot="-5400000">
            <a:off x="1184350" y="3281180"/>
            <a:ext cx="187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4" name="Google Shape;964;p40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5" name="Google Shape;965;p40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6" name="Google Shape;966;p40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7" name="Google Shape;967;p40"/>
          <p:cNvCxnSpPr/>
          <p:nvPr/>
        </p:nvCxnSpPr>
        <p:spPr>
          <a:xfrm flipH="1" rot="-5400000">
            <a:off x="8035570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8" name="Google Shape;968;p40"/>
          <p:cNvCxnSpPr/>
          <p:nvPr/>
        </p:nvCxnSpPr>
        <p:spPr>
          <a:xfrm flipH="1">
            <a:off x="3418240" y="1542793"/>
            <a:ext cx="7380000" cy="35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9" name="Google Shape;969;p40"/>
          <p:cNvSpPr txBox="1"/>
          <p:nvPr/>
        </p:nvSpPr>
        <p:spPr>
          <a:xfrm>
            <a:off x="7216157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300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70" name="Google Shape;970;p40"/>
          <p:cNvCxnSpPr/>
          <p:nvPr/>
        </p:nvCxnSpPr>
        <p:spPr>
          <a:xfrm flipH="1" rot="-5400000">
            <a:off x="6703767" y="2851591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1" name="Google Shape;971;p40"/>
          <p:cNvSpPr txBox="1"/>
          <p:nvPr/>
        </p:nvSpPr>
        <p:spPr>
          <a:xfrm>
            <a:off x="2120062" y="3862352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99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1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977" name="Google Shape;977;p41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978" name="Google Shape;978;p41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979" name="Google Shape;979;p41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0" name="Google Shape;980;p41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1" name="Google Shape;981;p41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2" name="Google Shape;982;p41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this.motor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this.autobody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3" name="Google Shape;983;p41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125</a:t>
            </a:r>
            <a:endParaRPr/>
          </a:p>
        </p:txBody>
      </p:sp>
      <p:sp>
        <p:nvSpPr>
          <p:cNvPr id="984" name="Google Shape;984;p41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0.33</a:t>
            </a:r>
            <a:endParaRPr/>
          </a:p>
        </p:txBody>
      </p:sp>
      <p:sp>
        <p:nvSpPr>
          <p:cNvPr id="985" name="Google Shape;985;p41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299</a:t>
            </a:r>
            <a:endParaRPr/>
          </a:p>
        </p:txBody>
      </p:sp>
      <p:sp>
        <p:nvSpPr>
          <p:cNvPr id="986" name="Google Shape;986;p41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987" name="Google Shape;987;p41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0.40</a:t>
            </a:r>
            <a:endParaRPr/>
          </a:p>
        </p:txBody>
      </p:sp>
      <p:sp>
        <p:nvSpPr>
          <p:cNvPr id="988" name="Google Shape;988;p41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989" name="Google Shape;989;p41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990" name="Google Shape;990;p41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1" name="Google Shape;991;p41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992" name="Google Shape;992;p41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993" name="Google Shape;993;p41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994" name="Google Shape;994;p41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995" name="Google Shape;995;p41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996" name="Google Shape;996;p41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997" name="Google Shape;997;p41"/>
          <p:cNvCxnSpPr>
            <a:stCxn id="991" idx="2"/>
            <a:endCxn id="979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8" name="Google Shape;998;p41"/>
          <p:cNvCxnSpPr>
            <a:stCxn id="992" idx="2"/>
            <a:endCxn id="980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9" name="Google Shape;999;p41"/>
          <p:cNvCxnSpPr>
            <a:stCxn id="993" idx="2"/>
            <a:endCxn id="981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0" name="Google Shape;1000;p41"/>
          <p:cNvCxnSpPr>
            <a:stCxn id="995" idx="3"/>
            <a:endCxn id="983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1" name="Google Shape;1001;p41"/>
          <p:cNvCxnSpPr>
            <a:stCxn id="996" idx="3"/>
            <a:endCxn id="984" idx="1"/>
          </p:cNvCxnSpPr>
          <p:nvPr/>
        </p:nvCxnSpPr>
        <p:spPr>
          <a:xfrm>
            <a:off x="1520788" y="5032471"/>
            <a:ext cx="5994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2" name="Google Shape;1002;p41"/>
          <p:cNvCxnSpPr/>
          <p:nvPr/>
        </p:nvCxnSpPr>
        <p:spPr>
          <a:xfrm flipH="1" rot="-5400000">
            <a:off x="4164420" y="286365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3" name="Google Shape;1003;p41"/>
          <p:cNvCxnSpPr/>
          <p:nvPr/>
        </p:nvCxnSpPr>
        <p:spPr>
          <a:xfrm flipH="1" rot="-5400000">
            <a:off x="1184350" y="3281180"/>
            <a:ext cx="187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4" name="Google Shape;1004;p41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5" name="Google Shape;1005;p41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6" name="Google Shape;1006;p41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7" name="Google Shape;1007;p41"/>
          <p:cNvCxnSpPr/>
          <p:nvPr/>
        </p:nvCxnSpPr>
        <p:spPr>
          <a:xfrm flipH="1">
            <a:off x="3418240" y="1542793"/>
            <a:ext cx="7380000" cy="35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8" name="Google Shape;1008;p41"/>
          <p:cNvSpPr txBox="1"/>
          <p:nvPr/>
        </p:nvSpPr>
        <p:spPr>
          <a:xfrm>
            <a:off x="7216157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300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9" name="Google Shape;1009;p41"/>
          <p:cNvCxnSpPr/>
          <p:nvPr/>
        </p:nvCxnSpPr>
        <p:spPr>
          <a:xfrm flipH="1" rot="-5400000">
            <a:off x="6703767" y="2851591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0" name="Google Shape;1010;p41"/>
          <p:cNvSpPr txBox="1"/>
          <p:nvPr/>
        </p:nvSpPr>
        <p:spPr>
          <a:xfrm>
            <a:off x="2120062" y="3862352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99</a:t>
            </a:r>
            <a:endParaRPr/>
          </a:p>
        </p:txBody>
      </p:sp>
      <p:cxnSp>
        <p:nvCxnSpPr>
          <p:cNvPr id="1011" name="Google Shape;1011;p41"/>
          <p:cNvCxnSpPr/>
          <p:nvPr/>
        </p:nvCxnSpPr>
        <p:spPr>
          <a:xfrm flipH="1">
            <a:off x="3141422" y="2622090"/>
            <a:ext cx="6108600" cy="2736000"/>
          </a:xfrm>
          <a:prstGeom prst="bentConnector4">
            <a:avLst>
              <a:gd fmla="val -2027" name="adj1"/>
              <a:gd fmla="val 107619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2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1017" name="Google Shape;1017;p42"/>
          <p:cNvSpPr txBox="1"/>
          <p:nvPr>
            <p:ph idx="1" type="body"/>
          </p:nvPr>
        </p:nvSpPr>
        <p:spPr>
          <a:xfrm>
            <a:off x="497685" y="167224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/>
              <a:t>Step 6 - Variablenbelegung</a:t>
            </a:r>
            <a:endParaRPr b="1"/>
          </a:p>
        </p:txBody>
      </p:sp>
      <p:sp>
        <p:nvSpPr>
          <p:cNvPr id="1018" name="Google Shape;1018;p42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019" name="Google Shape;1019;p42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020" name="Google Shape;1020;p42"/>
          <p:cNvSpPr txBox="1"/>
          <p:nvPr/>
        </p:nvSpPr>
        <p:spPr>
          <a:xfrm>
            <a:off x="497684" y="2143915"/>
            <a:ext cx="89130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auto1.motor.ps = 99     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auto1.autobody.cw = 0.33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auto2.motor.ps = 299    auto2.autobody.cw = 0.40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auto3.motor.ps = 300    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auto3.autobody.cw = 0.33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auto4.motor.ps = 99     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auto4.autobody.cw = 0.33</a:t>
            </a:r>
            <a:endParaRPr/>
          </a:p>
        </p:txBody>
      </p:sp>
      <p:sp>
        <p:nvSpPr>
          <p:cNvPr id="1021" name="Google Shape;1021;p42"/>
          <p:cNvSpPr txBox="1"/>
          <p:nvPr/>
        </p:nvSpPr>
        <p:spPr>
          <a:xfrm>
            <a:off x="524664" y="409291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7 - Code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2"/>
          <p:cNvSpPr txBox="1"/>
          <p:nvPr/>
        </p:nvSpPr>
        <p:spPr>
          <a:xfrm>
            <a:off x="524664" y="4564585"/>
            <a:ext cx="62190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 = </a:t>
            </a: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Autobody(0.39);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auto2.motor = auto1.motor;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3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1028" name="Google Shape;1028;p43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029" name="Google Shape;1029;p43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030" name="Google Shape;1030;p43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1" name="Google Shape;1031;p43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2" name="Google Shape;1032;p43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3" name="Google Shape;1033;p43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this.motor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this.autobody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4" name="Google Shape;1034;p43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125</a:t>
            </a:r>
            <a:endParaRPr/>
          </a:p>
        </p:txBody>
      </p:sp>
      <p:sp>
        <p:nvSpPr>
          <p:cNvPr id="1035" name="Google Shape;1035;p43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0.33</a:t>
            </a:r>
            <a:endParaRPr/>
          </a:p>
        </p:txBody>
      </p:sp>
      <p:sp>
        <p:nvSpPr>
          <p:cNvPr id="1036" name="Google Shape;1036;p43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299</a:t>
            </a:r>
            <a:endParaRPr/>
          </a:p>
        </p:txBody>
      </p:sp>
      <p:sp>
        <p:nvSpPr>
          <p:cNvPr id="1037" name="Google Shape;1037;p43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1038" name="Google Shape;1038;p43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0.40</a:t>
            </a:r>
            <a:endParaRPr/>
          </a:p>
        </p:txBody>
      </p:sp>
      <p:sp>
        <p:nvSpPr>
          <p:cNvPr id="1039" name="Google Shape;1039;p43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1040" name="Google Shape;1040;p43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1041" name="Google Shape;1041;p43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2" name="Google Shape;1042;p43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1043" name="Google Shape;1043;p43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1044" name="Google Shape;1044;p43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1045" name="Google Shape;1045;p43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1046" name="Google Shape;1046;p43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1047" name="Google Shape;1047;p43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1048" name="Google Shape;1048;p43"/>
          <p:cNvCxnSpPr>
            <a:stCxn id="1042" idx="2"/>
            <a:endCxn id="1030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9" name="Google Shape;1049;p43"/>
          <p:cNvCxnSpPr>
            <a:stCxn id="1043" idx="2"/>
            <a:endCxn id="1031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0" name="Google Shape;1050;p43"/>
          <p:cNvCxnSpPr>
            <a:stCxn id="1044" idx="2"/>
            <a:endCxn id="1032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1" name="Google Shape;1051;p43"/>
          <p:cNvCxnSpPr>
            <a:stCxn id="1046" idx="3"/>
            <a:endCxn id="1034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2" name="Google Shape;1052;p43"/>
          <p:cNvCxnSpPr>
            <a:stCxn id="1047" idx="3"/>
            <a:endCxn id="1035" idx="1"/>
          </p:cNvCxnSpPr>
          <p:nvPr/>
        </p:nvCxnSpPr>
        <p:spPr>
          <a:xfrm>
            <a:off x="1520788" y="5032471"/>
            <a:ext cx="5994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3" name="Google Shape;1053;p43"/>
          <p:cNvCxnSpPr/>
          <p:nvPr/>
        </p:nvCxnSpPr>
        <p:spPr>
          <a:xfrm flipH="1" rot="-5400000">
            <a:off x="4164420" y="286365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4" name="Google Shape;1054;p43"/>
          <p:cNvCxnSpPr/>
          <p:nvPr/>
        </p:nvCxnSpPr>
        <p:spPr>
          <a:xfrm flipH="1" rot="-5400000">
            <a:off x="1184350" y="3281180"/>
            <a:ext cx="187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5" name="Google Shape;1055;p43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6" name="Google Shape;1056;p43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7" name="Google Shape;1057;p43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8" name="Google Shape;1058;p43"/>
          <p:cNvCxnSpPr/>
          <p:nvPr/>
        </p:nvCxnSpPr>
        <p:spPr>
          <a:xfrm flipH="1">
            <a:off x="3418240" y="1542793"/>
            <a:ext cx="7380000" cy="35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9" name="Google Shape;1059;p43"/>
          <p:cNvSpPr txBox="1"/>
          <p:nvPr/>
        </p:nvSpPr>
        <p:spPr>
          <a:xfrm>
            <a:off x="7216157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300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60" name="Google Shape;1060;p43"/>
          <p:cNvCxnSpPr/>
          <p:nvPr/>
        </p:nvCxnSpPr>
        <p:spPr>
          <a:xfrm flipH="1" rot="-5400000">
            <a:off x="6703767" y="2851591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1" name="Google Shape;1061;p43"/>
          <p:cNvSpPr txBox="1"/>
          <p:nvPr/>
        </p:nvSpPr>
        <p:spPr>
          <a:xfrm>
            <a:off x="2120062" y="3862352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99</a:t>
            </a:r>
            <a:endParaRPr/>
          </a:p>
        </p:txBody>
      </p:sp>
      <p:cxnSp>
        <p:nvCxnSpPr>
          <p:cNvPr id="1062" name="Google Shape;1062;p43"/>
          <p:cNvCxnSpPr/>
          <p:nvPr/>
        </p:nvCxnSpPr>
        <p:spPr>
          <a:xfrm flipH="1">
            <a:off x="3141422" y="2622090"/>
            <a:ext cx="6108600" cy="2736000"/>
          </a:xfrm>
          <a:prstGeom prst="bentConnector4">
            <a:avLst>
              <a:gd fmla="val -2027" name="adj1"/>
              <a:gd fmla="val 10448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4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1068" name="Google Shape;1068;p44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069" name="Google Shape;1069;p44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070" name="Google Shape;1070;p44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1" name="Google Shape;1071;p44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2" name="Google Shape;1072;p44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3" name="Google Shape;1073;p44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this.motor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this.autobody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4" name="Google Shape;1074;p44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125</a:t>
            </a:r>
            <a:endParaRPr/>
          </a:p>
        </p:txBody>
      </p:sp>
      <p:sp>
        <p:nvSpPr>
          <p:cNvPr id="1075" name="Google Shape;1075;p44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0.33</a:t>
            </a:r>
            <a:endParaRPr/>
          </a:p>
        </p:txBody>
      </p:sp>
      <p:sp>
        <p:nvSpPr>
          <p:cNvPr id="1076" name="Google Shape;1076;p44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299</a:t>
            </a:r>
            <a:endParaRPr/>
          </a:p>
        </p:txBody>
      </p:sp>
      <p:sp>
        <p:nvSpPr>
          <p:cNvPr id="1077" name="Google Shape;1077;p44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1078" name="Google Shape;1078;p44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0.40</a:t>
            </a:r>
            <a:endParaRPr/>
          </a:p>
        </p:txBody>
      </p:sp>
      <p:sp>
        <p:nvSpPr>
          <p:cNvPr id="1079" name="Google Shape;1079;p44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1080" name="Google Shape;1080;p44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1081" name="Google Shape;1081;p44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2" name="Google Shape;1082;p44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1083" name="Google Shape;1083;p44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1084" name="Google Shape;1084;p44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1085" name="Google Shape;1085;p44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1086" name="Google Shape;1086;p44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1087" name="Google Shape;1087;p44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1088" name="Google Shape;1088;p44"/>
          <p:cNvCxnSpPr>
            <a:stCxn id="1082" idx="2"/>
            <a:endCxn id="1070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9" name="Google Shape;1089;p44"/>
          <p:cNvCxnSpPr>
            <a:stCxn id="1083" idx="2"/>
            <a:endCxn id="1071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0" name="Google Shape;1090;p44"/>
          <p:cNvCxnSpPr>
            <a:stCxn id="1084" idx="2"/>
            <a:endCxn id="1072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1" name="Google Shape;1091;p44"/>
          <p:cNvCxnSpPr>
            <a:stCxn id="1086" idx="3"/>
            <a:endCxn id="1074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2" name="Google Shape;1092;p44"/>
          <p:cNvCxnSpPr/>
          <p:nvPr/>
        </p:nvCxnSpPr>
        <p:spPr>
          <a:xfrm flipH="1" rot="-5400000">
            <a:off x="1184350" y="3281180"/>
            <a:ext cx="187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3" name="Google Shape;1093;p44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4" name="Google Shape;1094;p44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5" name="Google Shape;1095;p44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6" name="Google Shape;1096;p44"/>
          <p:cNvCxnSpPr/>
          <p:nvPr/>
        </p:nvCxnSpPr>
        <p:spPr>
          <a:xfrm flipH="1">
            <a:off x="3418240" y="1542793"/>
            <a:ext cx="7380000" cy="35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7" name="Google Shape;1097;p44"/>
          <p:cNvSpPr txBox="1"/>
          <p:nvPr/>
        </p:nvSpPr>
        <p:spPr>
          <a:xfrm>
            <a:off x="7216157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300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98" name="Google Shape;1098;p44"/>
          <p:cNvCxnSpPr/>
          <p:nvPr/>
        </p:nvCxnSpPr>
        <p:spPr>
          <a:xfrm flipH="1" rot="-5400000">
            <a:off x="6703767" y="2851591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9" name="Google Shape;1099;p44"/>
          <p:cNvSpPr txBox="1"/>
          <p:nvPr/>
        </p:nvSpPr>
        <p:spPr>
          <a:xfrm>
            <a:off x="2120062" y="3862352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99</a:t>
            </a:r>
            <a:endParaRPr/>
          </a:p>
        </p:txBody>
      </p:sp>
      <p:cxnSp>
        <p:nvCxnSpPr>
          <p:cNvPr id="1100" name="Google Shape;1100;p44"/>
          <p:cNvCxnSpPr/>
          <p:nvPr/>
        </p:nvCxnSpPr>
        <p:spPr>
          <a:xfrm flipH="1">
            <a:off x="3141422" y="2622090"/>
            <a:ext cx="6108600" cy="2736000"/>
          </a:xfrm>
          <a:prstGeom prst="bentConnector4">
            <a:avLst>
              <a:gd fmla="val -2027" name="adj1"/>
              <a:gd fmla="val 10448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1" name="Google Shape;1101;p44"/>
          <p:cNvSpPr txBox="1"/>
          <p:nvPr/>
        </p:nvSpPr>
        <p:spPr>
          <a:xfrm>
            <a:off x="2120062" y="5552868"/>
            <a:ext cx="2025105" cy="64633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0.39</a:t>
            </a:r>
            <a:endParaRPr/>
          </a:p>
        </p:txBody>
      </p:sp>
      <p:cxnSp>
        <p:nvCxnSpPr>
          <p:cNvPr id="1102" name="Google Shape;1102;p44"/>
          <p:cNvCxnSpPr>
            <a:stCxn id="1087" idx="3"/>
            <a:endCxn id="1101" idx="1"/>
          </p:cNvCxnSpPr>
          <p:nvPr/>
        </p:nvCxnSpPr>
        <p:spPr>
          <a:xfrm>
            <a:off x="1520788" y="5032471"/>
            <a:ext cx="599400" cy="843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3" name="Google Shape;1103;p44"/>
          <p:cNvCxnSpPr>
            <a:stCxn id="1071" idx="1"/>
            <a:endCxn id="1099" idx="3"/>
          </p:cNvCxnSpPr>
          <p:nvPr/>
        </p:nvCxnSpPr>
        <p:spPr>
          <a:xfrm flipH="1">
            <a:off x="4145232" y="2359956"/>
            <a:ext cx="522900" cy="1825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5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1109" name="Google Shape;1109;p45"/>
          <p:cNvSpPr txBox="1"/>
          <p:nvPr>
            <p:ph idx="1" type="body"/>
          </p:nvPr>
        </p:nvSpPr>
        <p:spPr>
          <a:xfrm>
            <a:off x="497685" y="167224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/>
              <a:t>Step 7 - Variablenbelegung</a:t>
            </a:r>
            <a:endParaRPr b="1"/>
          </a:p>
        </p:txBody>
      </p:sp>
      <p:sp>
        <p:nvSpPr>
          <p:cNvPr id="1110" name="Google Shape;1110;p45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111" name="Google Shape;1111;p45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112" name="Google Shape;1112;p45"/>
          <p:cNvSpPr txBox="1"/>
          <p:nvPr/>
        </p:nvSpPr>
        <p:spPr>
          <a:xfrm>
            <a:off x="497684" y="2143915"/>
            <a:ext cx="89130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auto1.motor.ps = 99     auto1.autobody.cw = 0.33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auto2.motor.ps = 99 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auto2.autobody.cw = 0.40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auto3.motor.ps = 300    auto3.autobody.cw = 0.33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auto4.motor.ps = 99     auto4.autobody.cw = 0.33</a:t>
            </a:r>
            <a:endParaRPr/>
          </a:p>
        </p:txBody>
      </p:sp>
      <p:sp>
        <p:nvSpPr>
          <p:cNvPr id="1113" name="Google Shape;1113;p45"/>
          <p:cNvSpPr txBox="1"/>
          <p:nvPr/>
        </p:nvSpPr>
        <p:spPr>
          <a:xfrm>
            <a:off x="524664" y="409291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8 - Code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45"/>
          <p:cNvSpPr txBox="1"/>
          <p:nvPr/>
        </p:nvSpPr>
        <p:spPr>
          <a:xfrm>
            <a:off x="524664" y="4564585"/>
            <a:ext cx="62190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auto4.autobody = </a:t>
            </a: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Autobody(0.42);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auto2.motor = </a:t>
            </a: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Motor(123);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6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1120" name="Google Shape;1120;p46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121" name="Google Shape;1121;p46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122" name="Google Shape;1122;p46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3" name="Google Shape;1123;p46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4" name="Google Shape;1124;p46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5" name="Google Shape;1125;p46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this.motor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this.autobody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6" name="Google Shape;1126;p46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125</a:t>
            </a:r>
            <a:endParaRPr/>
          </a:p>
        </p:txBody>
      </p:sp>
      <p:sp>
        <p:nvSpPr>
          <p:cNvPr id="1127" name="Google Shape;1127;p46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0.33</a:t>
            </a:r>
            <a:endParaRPr/>
          </a:p>
        </p:txBody>
      </p:sp>
      <p:sp>
        <p:nvSpPr>
          <p:cNvPr id="1128" name="Google Shape;1128;p46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299</a:t>
            </a:r>
            <a:endParaRPr/>
          </a:p>
        </p:txBody>
      </p:sp>
      <p:sp>
        <p:nvSpPr>
          <p:cNvPr id="1129" name="Google Shape;1129;p46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1130" name="Google Shape;1130;p46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0.40</a:t>
            </a:r>
            <a:endParaRPr/>
          </a:p>
        </p:txBody>
      </p:sp>
      <p:sp>
        <p:nvSpPr>
          <p:cNvPr id="1131" name="Google Shape;1131;p46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1132" name="Google Shape;1132;p46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cxnSp>
        <p:nvCxnSpPr>
          <p:cNvPr id="1133" name="Google Shape;1133;p46"/>
          <p:cNvCxnSpPr/>
          <p:nvPr/>
        </p:nvCxnSpPr>
        <p:spPr>
          <a:xfrm flipH="1" rot="-5400000">
            <a:off x="2939474" y="384405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4" name="Google Shape;1134;p46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1135" name="Google Shape;1135;p46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1136" name="Google Shape;1136;p46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1137" name="Google Shape;1137;p46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1138" name="Google Shape;1138;p46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1139" name="Google Shape;1139;p46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1140" name="Google Shape;1140;p46"/>
          <p:cNvCxnSpPr>
            <a:stCxn id="1134" idx="2"/>
            <a:endCxn id="1122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1" name="Google Shape;1141;p46"/>
          <p:cNvCxnSpPr>
            <a:stCxn id="1135" idx="2"/>
            <a:endCxn id="1123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2" name="Google Shape;1142;p46"/>
          <p:cNvCxnSpPr>
            <a:stCxn id="1136" idx="2"/>
            <a:endCxn id="1124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3" name="Google Shape;1143;p46"/>
          <p:cNvCxnSpPr>
            <a:stCxn id="1138" idx="3"/>
            <a:endCxn id="1126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4" name="Google Shape;1144;p46"/>
          <p:cNvCxnSpPr/>
          <p:nvPr/>
        </p:nvCxnSpPr>
        <p:spPr>
          <a:xfrm flipH="1" rot="-5400000">
            <a:off x="1184350" y="3281180"/>
            <a:ext cx="187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5" name="Google Shape;1145;p46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6" name="Google Shape;1146;p46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7" name="Google Shape;1147;p46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8" name="Google Shape;1148;p46"/>
          <p:cNvCxnSpPr/>
          <p:nvPr/>
        </p:nvCxnSpPr>
        <p:spPr>
          <a:xfrm flipH="1">
            <a:off x="3418240" y="1542793"/>
            <a:ext cx="7380000" cy="35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9" name="Google Shape;1149;p46"/>
          <p:cNvSpPr txBox="1"/>
          <p:nvPr/>
        </p:nvSpPr>
        <p:spPr>
          <a:xfrm>
            <a:off x="7216157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300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0" name="Google Shape;1150;p46"/>
          <p:cNvCxnSpPr/>
          <p:nvPr/>
        </p:nvCxnSpPr>
        <p:spPr>
          <a:xfrm flipH="1" rot="-5400000">
            <a:off x="6703767" y="2851591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1" name="Google Shape;1151;p46"/>
          <p:cNvSpPr txBox="1"/>
          <p:nvPr/>
        </p:nvSpPr>
        <p:spPr>
          <a:xfrm>
            <a:off x="2120062" y="3862352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99</a:t>
            </a:r>
            <a:endParaRPr/>
          </a:p>
        </p:txBody>
      </p:sp>
      <p:cxnSp>
        <p:nvCxnSpPr>
          <p:cNvPr id="1152" name="Google Shape;1152;p46"/>
          <p:cNvCxnSpPr/>
          <p:nvPr/>
        </p:nvCxnSpPr>
        <p:spPr>
          <a:xfrm flipH="1">
            <a:off x="3141422" y="2622090"/>
            <a:ext cx="6108600" cy="2736000"/>
          </a:xfrm>
          <a:prstGeom prst="bentConnector4">
            <a:avLst>
              <a:gd fmla="val -2027" name="adj1"/>
              <a:gd fmla="val 10448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3" name="Google Shape;1153;p46"/>
          <p:cNvSpPr txBox="1"/>
          <p:nvPr/>
        </p:nvSpPr>
        <p:spPr>
          <a:xfrm>
            <a:off x="2120062" y="555286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0.39</a:t>
            </a:r>
            <a:endParaRPr/>
          </a:p>
        </p:txBody>
      </p:sp>
      <p:cxnSp>
        <p:nvCxnSpPr>
          <p:cNvPr id="1154" name="Google Shape;1154;p46"/>
          <p:cNvCxnSpPr>
            <a:stCxn id="1139" idx="3"/>
            <a:endCxn id="1153" idx="1"/>
          </p:cNvCxnSpPr>
          <p:nvPr/>
        </p:nvCxnSpPr>
        <p:spPr>
          <a:xfrm>
            <a:off x="1520788" y="5032471"/>
            <a:ext cx="599400" cy="843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5" name="Google Shape;1155;p46"/>
          <p:cNvCxnSpPr>
            <a:stCxn id="1123" idx="1"/>
            <a:endCxn id="1151" idx="3"/>
          </p:cNvCxnSpPr>
          <p:nvPr/>
        </p:nvCxnSpPr>
        <p:spPr>
          <a:xfrm flipH="1">
            <a:off x="4145232" y="2359956"/>
            <a:ext cx="522900" cy="182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47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1161" name="Google Shape;1161;p47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162" name="Google Shape;1162;p47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163" name="Google Shape;1163;p47"/>
          <p:cNvSpPr txBox="1"/>
          <p:nvPr/>
        </p:nvSpPr>
        <p:spPr>
          <a:xfrm>
            <a:off x="2120069" y="1888956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4" name="Google Shape;1164;p47"/>
          <p:cNvSpPr txBox="1"/>
          <p:nvPr/>
        </p:nvSpPr>
        <p:spPr>
          <a:xfrm>
            <a:off x="4668132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5" name="Google Shape;1165;p47"/>
          <p:cNvSpPr txBox="1"/>
          <p:nvPr/>
        </p:nvSpPr>
        <p:spPr>
          <a:xfrm>
            <a:off x="7216195" y="1898291"/>
            <a:ext cx="2025105" cy="92333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.motor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.autobody</a:t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6" name="Google Shape;1166;p47"/>
          <p:cNvSpPr txBox="1"/>
          <p:nvPr/>
        </p:nvSpPr>
        <p:spPr>
          <a:xfrm>
            <a:off x="9764257" y="1888956"/>
            <a:ext cx="2025105" cy="92333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this.motor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this.autobody</a:t>
            </a:r>
            <a:endParaRPr i="1" sz="1800">
              <a:solidFill>
                <a:srgbClr val="BFBF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7" name="Google Shape;1167;p47"/>
          <p:cNvSpPr txBox="1"/>
          <p:nvPr/>
        </p:nvSpPr>
        <p:spPr>
          <a:xfrm>
            <a:off x="2120065" y="301763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125</a:t>
            </a:r>
            <a:endParaRPr/>
          </a:p>
        </p:txBody>
      </p:sp>
      <p:sp>
        <p:nvSpPr>
          <p:cNvPr id="1168" name="Google Shape;1168;p47"/>
          <p:cNvSpPr txBox="1"/>
          <p:nvPr/>
        </p:nvSpPr>
        <p:spPr>
          <a:xfrm>
            <a:off x="212006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0.33</a:t>
            </a:r>
            <a:endParaRPr/>
          </a:p>
        </p:txBody>
      </p:sp>
      <p:sp>
        <p:nvSpPr>
          <p:cNvPr id="1169" name="Google Shape;1169;p47"/>
          <p:cNvSpPr txBox="1"/>
          <p:nvPr/>
        </p:nvSpPr>
        <p:spPr>
          <a:xfrm>
            <a:off x="4668129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299</a:t>
            </a:r>
            <a:endParaRPr/>
          </a:p>
        </p:txBody>
      </p:sp>
      <p:sp>
        <p:nvSpPr>
          <p:cNvPr id="1170" name="Google Shape;1170;p47"/>
          <p:cNvSpPr txBox="1"/>
          <p:nvPr/>
        </p:nvSpPr>
        <p:spPr>
          <a:xfrm>
            <a:off x="9764255" y="3012253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m3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this.hp: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1171" name="Google Shape;1171;p47"/>
          <p:cNvSpPr txBox="1"/>
          <p:nvPr/>
        </p:nvSpPr>
        <p:spPr>
          <a:xfrm>
            <a:off x="4668129" y="4714035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0.40</a:t>
            </a:r>
            <a:endParaRPr/>
          </a:p>
        </p:txBody>
      </p:sp>
      <p:sp>
        <p:nvSpPr>
          <p:cNvPr id="1172" name="Google Shape;1172;p47"/>
          <p:cNvSpPr txBox="1"/>
          <p:nvPr/>
        </p:nvSpPr>
        <p:spPr>
          <a:xfrm>
            <a:off x="7216194" y="4714035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0.32</a:t>
            </a:r>
            <a:endParaRPr/>
          </a:p>
        </p:txBody>
      </p:sp>
      <p:sp>
        <p:nvSpPr>
          <p:cNvPr id="1173" name="Google Shape;1173;p47"/>
          <p:cNvSpPr txBox="1"/>
          <p:nvPr/>
        </p:nvSpPr>
        <p:spPr>
          <a:xfrm>
            <a:off x="9764255" y="4709306"/>
            <a:ext cx="2025105" cy="646331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ab4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this.cd: </a:t>
            </a:r>
            <a:r>
              <a:rPr lang="de-DE" sz="1800">
                <a:solidFill>
                  <a:srgbClr val="BFBFBF"/>
                </a:solidFill>
                <a:latin typeface="Consolas"/>
                <a:ea typeface="Consolas"/>
                <a:cs typeface="Consolas"/>
                <a:sym typeface="Consolas"/>
              </a:rPr>
              <a:t>0.21</a:t>
            </a:r>
            <a:endParaRPr/>
          </a:p>
        </p:txBody>
      </p:sp>
      <p:sp>
        <p:nvSpPr>
          <p:cNvPr id="1174" name="Google Shape;1174;p47"/>
          <p:cNvSpPr txBox="1"/>
          <p:nvPr/>
        </p:nvSpPr>
        <p:spPr>
          <a:xfrm>
            <a:off x="2120066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</a:t>
            </a:r>
            <a:endParaRPr/>
          </a:p>
        </p:txBody>
      </p:sp>
      <p:sp>
        <p:nvSpPr>
          <p:cNvPr id="1175" name="Google Shape;1175;p47"/>
          <p:cNvSpPr txBox="1"/>
          <p:nvPr/>
        </p:nvSpPr>
        <p:spPr>
          <a:xfrm>
            <a:off x="4668130" y="1174107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</a:t>
            </a:r>
            <a:endParaRPr/>
          </a:p>
        </p:txBody>
      </p:sp>
      <p:sp>
        <p:nvSpPr>
          <p:cNvPr id="1176" name="Google Shape;1176;p47"/>
          <p:cNvSpPr txBox="1"/>
          <p:nvPr/>
        </p:nvSpPr>
        <p:spPr>
          <a:xfrm>
            <a:off x="7216194" y="1173461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</a:t>
            </a:r>
            <a:endParaRPr/>
          </a:p>
        </p:txBody>
      </p:sp>
      <p:sp>
        <p:nvSpPr>
          <p:cNvPr id="1177" name="Google Shape;1177;p47"/>
          <p:cNvSpPr txBox="1"/>
          <p:nvPr/>
        </p:nvSpPr>
        <p:spPr>
          <a:xfrm>
            <a:off x="9764257" y="1173461"/>
            <a:ext cx="2025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</a:t>
            </a:r>
            <a:endParaRPr/>
          </a:p>
        </p:txBody>
      </p:sp>
      <p:sp>
        <p:nvSpPr>
          <p:cNvPr id="1178" name="Google Shape;1178;p47"/>
          <p:cNvSpPr txBox="1"/>
          <p:nvPr/>
        </p:nvSpPr>
        <p:spPr>
          <a:xfrm>
            <a:off x="205526" y="3150752"/>
            <a:ext cx="1315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motor1</a:t>
            </a:r>
            <a:endParaRPr/>
          </a:p>
        </p:txBody>
      </p:sp>
      <p:sp>
        <p:nvSpPr>
          <p:cNvPr id="1179" name="Google Shape;1179;p47"/>
          <p:cNvSpPr txBox="1"/>
          <p:nvPr/>
        </p:nvSpPr>
        <p:spPr>
          <a:xfrm>
            <a:off x="205526" y="4847805"/>
            <a:ext cx="1315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autobody1</a:t>
            </a:r>
            <a:endParaRPr/>
          </a:p>
        </p:txBody>
      </p:sp>
      <p:cxnSp>
        <p:nvCxnSpPr>
          <p:cNvPr id="1180" name="Google Shape;1180;p47"/>
          <p:cNvCxnSpPr>
            <a:stCxn id="1174" idx="2"/>
            <a:endCxn id="1163" idx="0"/>
          </p:cNvCxnSpPr>
          <p:nvPr/>
        </p:nvCxnSpPr>
        <p:spPr>
          <a:xfrm>
            <a:off x="3132619" y="1542793"/>
            <a:ext cx="0" cy="3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1" name="Google Shape;1181;p47"/>
          <p:cNvCxnSpPr>
            <a:stCxn id="1175" idx="2"/>
            <a:endCxn id="1164" idx="0"/>
          </p:cNvCxnSpPr>
          <p:nvPr/>
        </p:nvCxnSpPr>
        <p:spPr>
          <a:xfrm>
            <a:off x="5680683" y="1543439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2" name="Google Shape;1182;p47"/>
          <p:cNvCxnSpPr>
            <a:stCxn id="1176" idx="2"/>
            <a:endCxn id="1165" idx="0"/>
          </p:cNvCxnSpPr>
          <p:nvPr/>
        </p:nvCxnSpPr>
        <p:spPr>
          <a:xfrm>
            <a:off x="8228746" y="1542793"/>
            <a:ext cx="0" cy="3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3" name="Google Shape;1183;p47"/>
          <p:cNvCxnSpPr>
            <a:stCxn id="1178" idx="3"/>
            <a:endCxn id="1167" idx="1"/>
          </p:cNvCxnSpPr>
          <p:nvPr/>
        </p:nvCxnSpPr>
        <p:spPr>
          <a:xfrm>
            <a:off x="1520784" y="3335418"/>
            <a:ext cx="599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4" name="Google Shape;1184;p47"/>
          <p:cNvCxnSpPr/>
          <p:nvPr/>
        </p:nvCxnSpPr>
        <p:spPr>
          <a:xfrm flipH="1" rot="-5400000">
            <a:off x="1184350" y="3281180"/>
            <a:ext cx="187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5" name="Google Shape;1185;p47"/>
          <p:cNvCxnSpPr/>
          <p:nvPr/>
        </p:nvCxnSpPr>
        <p:spPr>
          <a:xfrm flipH="1" rot="-5400000">
            <a:off x="9260550" y="2859886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6" name="Google Shape;1186;p47"/>
          <p:cNvCxnSpPr/>
          <p:nvPr/>
        </p:nvCxnSpPr>
        <p:spPr>
          <a:xfrm flipH="1" rot="-5400000">
            <a:off x="10583659" y="3827790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7" name="Google Shape;1187;p47"/>
          <p:cNvCxnSpPr/>
          <p:nvPr/>
        </p:nvCxnSpPr>
        <p:spPr>
          <a:xfrm flipH="1" rot="-5400000">
            <a:off x="5487522" y="3849442"/>
            <a:ext cx="2412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8" name="Google Shape;1188;p47"/>
          <p:cNvCxnSpPr/>
          <p:nvPr/>
        </p:nvCxnSpPr>
        <p:spPr>
          <a:xfrm flipH="1">
            <a:off x="3418240" y="1542793"/>
            <a:ext cx="7380000" cy="35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9" name="Google Shape;1189;p47"/>
          <p:cNvSpPr txBox="1"/>
          <p:nvPr/>
        </p:nvSpPr>
        <p:spPr>
          <a:xfrm>
            <a:off x="7216157" y="3012253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300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90" name="Google Shape;1190;p47"/>
          <p:cNvCxnSpPr/>
          <p:nvPr/>
        </p:nvCxnSpPr>
        <p:spPr>
          <a:xfrm flipH="1" rot="-5400000">
            <a:off x="6703767" y="2851591"/>
            <a:ext cx="1008000" cy="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1" name="Google Shape;1191;p47"/>
          <p:cNvSpPr txBox="1"/>
          <p:nvPr/>
        </p:nvSpPr>
        <p:spPr>
          <a:xfrm>
            <a:off x="2120062" y="3862352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99</a:t>
            </a:r>
            <a:endParaRPr/>
          </a:p>
        </p:txBody>
      </p:sp>
      <p:cxnSp>
        <p:nvCxnSpPr>
          <p:cNvPr id="1192" name="Google Shape;1192;p47"/>
          <p:cNvCxnSpPr/>
          <p:nvPr/>
        </p:nvCxnSpPr>
        <p:spPr>
          <a:xfrm flipH="1">
            <a:off x="3141422" y="2622090"/>
            <a:ext cx="6108600" cy="2736000"/>
          </a:xfrm>
          <a:prstGeom prst="bentConnector4">
            <a:avLst>
              <a:gd fmla="val -2027" name="adj1"/>
              <a:gd fmla="val 10448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3" name="Google Shape;1193;p47"/>
          <p:cNvSpPr txBox="1"/>
          <p:nvPr/>
        </p:nvSpPr>
        <p:spPr>
          <a:xfrm>
            <a:off x="2120062" y="5552868"/>
            <a:ext cx="2025105" cy="646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0.39</a:t>
            </a:r>
            <a:endParaRPr/>
          </a:p>
        </p:txBody>
      </p:sp>
      <p:cxnSp>
        <p:nvCxnSpPr>
          <p:cNvPr id="1194" name="Google Shape;1194;p47"/>
          <p:cNvCxnSpPr>
            <a:stCxn id="1179" idx="3"/>
            <a:endCxn id="1193" idx="1"/>
          </p:cNvCxnSpPr>
          <p:nvPr/>
        </p:nvCxnSpPr>
        <p:spPr>
          <a:xfrm>
            <a:off x="1520788" y="5032471"/>
            <a:ext cx="599400" cy="843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5" name="Google Shape;1195;p47"/>
          <p:cNvSpPr txBox="1"/>
          <p:nvPr/>
        </p:nvSpPr>
        <p:spPr>
          <a:xfrm>
            <a:off x="4668112" y="5552868"/>
            <a:ext cx="2025105" cy="64633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ab6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.cd: 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0.42</a:t>
            </a:r>
            <a:endParaRPr/>
          </a:p>
        </p:txBody>
      </p:sp>
      <p:cxnSp>
        <p:nvCxnSpPr>
          <p:cNvPr id="1196" name="Google Shape;1196;p47"/>
          <p:cNvCxnSpPr>
            <a:stCxn id="1163" idx="3"/>
            <a:endCxn id="1195" idx="1"/>
          </p:cNvCxnSpPr>
          <p:nvPr/>
        </p:nvCxnSpPr>
        <p:spPr>
          <a:xfrm>
            <a:off x="4145174" y="2350621"/>
            <a:ext cx="522900" cy="3525300"/>
          </a:xfrm>
          <a:prstGeom prst="bentConnector3">
            <a:avLst>
              <a:gd fmla="val 3511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7" name="Google Shape;1197;p47"/>
          <p:cNvSpPr txBox="1"/>
          <p:nvPr/>
        </p:nvSpPr>
        <p:spPr>
          <a:xfrm>
            <a:off x="4676807" y="3862352"/>
            <a:ext cx="2025105" cy="64633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m6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.hp: 123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98" name="Google Shape;1198;p47"/>
          <p:cNvCxnSpPr>
            <a:stCxn id="1164" idx="1"/>
            <a:endCxn id="1197" idx="1"/>
          </p:cNvCxnSpPr>
          <p:nvPr/>
        </p:nvCxnSpPr>
        <p:spPr>
          <a:xfrm>
            <a:off x="4668132" y="2359956"/>
            <a:ext cx="8700" cy="1825500"/>
          </a:xfrm>
          <a:prstGeom prst="bentConnector3">
            <a:avLst>
              <a:gd fmla="val -1970701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8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1204" name="Google Shape;1204;p48"/>
          <p:cNvSpPr txBox="1"/>
          <p:nvPr>
            <p:ph idx="1" type="body"/>
          </p:nvPr>
        </p:nvSpPr>
        <p:spPr>
          <a:xfrm>
            <a:off x="497685" y="1672244"/>
            <a:ext cx="11142672" cy="471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b="1" lang="de-DE" sz="2400"/>
              <a:t>Step 8 - Variablenbelegung</a:t>
            </a:r>
            <a:endParaRPr b="1"/>
          </a:p>
        </p:txBody>
      </p:sp>
      <p:sp>
        <p:nvSpPr>
          <p:cNvPr id="1205" name="Google Shape;1205;p48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206" name="Google Shape;1206;p48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207" name="Google Shape;1207;p48"/>
          <p:cNvSpPr txBox="1"/>
          <p:nvPr/>
        </p:nvSpPr>
        <p:spPr>
          <a:xfrm>
            <a:off x="497684" y="2143915"/>
            <a:ext cx="89130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auto1.motor.ps = 99     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auto1.autobody.cw = 0.42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auto2.motor.ps = 123    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auto2.autobody.cw = 0.40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auto3.motor.ps = 300    auto3.autobody.cw = 0.33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auto4.motor.ps = 99    </a:t>
            </a:r>
            <a:r>
              <a:rPr b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auto4.autobody.cw = 0.42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9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3</a:t>
            </a:r>
            <a:endParaRPr/>
          </a:p>
        </p:txBody>
      </p:sp>
      <p:sp>
        <p:nvSpPr>
          <p:cNvPr id="1213" name="Google Shape;1213;p49"/>
          <p:cNvSpPr txBox="1"/>
          <p:nvPr>
            <p:ph idx="1" type="body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Häufige Fehler</a:t>
            </a:r>
            <a:endParaRPr/>
          </a:p>
          <a:p>
            <a:pPr indent="-361950" lvl="1" marL="809625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2112"/>
              <a:buFont typeface="Arial"/>
              <a:buChar char="○"/>
            </a:pPr>
            <a:r>
              <a:rPr b="1" lang="de-DE"/>
              <a:t>TODO</a:t>
            </a:r>
            <a:endParaRPr b="1"/>
          </a:p>
        </p:txBody>
      </p:sp>
      <p:sp>
        <p:nvSpPr>
          <p:cNvPr id="1214" name="Google Shape;1214;p49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215" name="Google Shape;1215;p49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Organisatorisches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524664" y="1269206"/>
            <a:ext cx="11142672" cy="5029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6"/>
              <a:buFont typeface="Arial"/>
              <a:buChar char="●"/>
            </a:pPr>
            <a:r>
              <a:rPr lang="de-DE" sz="3200"/>
              <a:t>Anonyme Korrektur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○"/>
            </a:pPr>
            <a:r>
              <a:rPr lang="de-DE" sz="2800"/>
              <a:t>Ab sofort werden die Übungsblätter anonymisiert korrigiert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○"/>
            </a:pPr>
            <a:r>
              <a:rPr b="1" lang="de-DE" sz="2800"/>
              <a:t>Keine personenbezogenen Daten </a:t>
            </a:r>
            <a:r>
              <a:rPr lang="de-DE" sz="2800"/>
              <a:t>abgeben (außer u-Kürzel)!</a:t>
            </a:r>
            <a:endParaRPr/>
          </a:p>
          <a:p>
            <a:pPr indent="-361950" lvl="1" marL="809625" rtl="0" algn="l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Char char="○"/>
            </a:pPr>
            <a:r>
              <a:rPr lang="de-DE" sz="2800"/>
              <a:t>Im</a:t>
            </a:r>
            <a:r>
              <a:rPr b="1" lang="de-DE" sz="2800"/>
              <a:t> JavaDoc @author </a:t>
            </a:r>
            <a:r>
              <a:rPr lang="de-DE" sz="2800"/>
              <a:t>tag das </a:t>
            </a:r>
            <a:r>
              <a:rPr b="1" lang="de-DE" sz="2800"/>
              <a:t>u-Kürzel </a:t>
            </a:r>
            <a:r>
              <a:rPr lang="de-DE" sz="2800"/>
              <a:t>benutzen!</a:t>
            </a:r>
            <a:endParaRPr/>
          </a:p>
        </p:txBody>
      </p:sp>
      <p:sp>
        <p:nvSpPr>
          <p:cNvPr id="116" name="Google Shape;116;p6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0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4</a:t>
            </a:r>
            <a:endParaRPr/>
          </a:p>
        </p:txBody>
      </p:sp>
      <p:sp>
        <p:nvSpPr>
          <p:cNvPr id="1221" name="Google Shape;1221;p50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222" name="Google Shape;1222;p50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223" name="Google Shape;1223;p50"/>
          <p:cNvSpPr txBox="1"/>
          <p:nvPr/>
        </p:nvSpPr>
        <p:spPr>
          <a:xfrm>
            <a:off x="524664" y="1784917"/>
            <a:ext cx="11142672" cy="382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rPr b="1" lang="de-DE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Implementierung einer Klasse für quadratische Funktionen.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rPr b="1" lang="de-DE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Lösung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Siehe folgende Folien. 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1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4</a:t>
            </a:r>
            <a:endParaRPr/>
          </a:p>
        </p:txBody>
      </p:sp>
      <p:sp>
        <p:nvSpPr>
          <p:cNvPr id="1229" name="Google Shape;1229;p51"/>
          <p:cNvSpPr txBox="1"/>
          <p:nvPr>
            <p:ph idx="1" type="body"/>
          </p:nvPr>
        </p:nvSpPr>
        <p:spPr>
          <a:xfrm>
            <a:off x="524664" y="1269206"/>
            <a:ext cx="11142672" cy="1092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-361950" lvl="0" marL="36195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2666"/>
              <a:buFont typeface="Arial"/>
              <a:buChar char="●"/>
            </a:pPr>
            <a:r>
              <a:rPr lang="de-DE"/>
              <a:t>Die Objekte der Klasse sollten immutable (unveränderlich) sein. Die Attribute sollten deshalb als 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de-DE"/>
              <a:t> deklariert werden. Außerdem sollten sie nur innerhalb der Klasse sichtbar sein. </a:t>
            </a:r>
            <a:endParaRPr/>
          </a:p>
        </p:txBody>
      </p:sp>
      <p:sp>
        <p:nvSpPr>
          <p:cNvPr id="1230" name="Google Shape;1230;p51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231" name="Google Shape;1231;p51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232" name="Google Shape;1232;p51"/>
          <p:cNvSpPr txBox="1"/>
          <p:nvPr/>
        </p:nvSpPr>
        <p:spPr>
          <a:xfrm>
            <a:off x="3362324" y="2253271"/>
            <a:ext cx="546735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Represents a quadratic function in the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shape of f(x) = a*x^2 + b*x + c.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@author Martin Hecker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@author gstuer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*/</a:t>
            </a:r>
            <a:endParaRPr b="0" i="1" sz="1800">
              <a:solidFill>
                <a:srgbClr val="A215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QuadraticFunction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double 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double 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double 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52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4</a:t>
            </a:r>
            <a:endParaRPr/>
          </a:p>
        </p:txBody>
      </p:sp>
      <p:sp>
        <p:nvSpPr>
          <p:cNvPr id="1238" name="Google Shape;1238;p52"/>
          <p:cNvSpPr txBox="1"/>
          <p:nvPr>
            <p:ph idx="1" type="body"/>
          </p:nvPr>
        </p:nvSpPr>
        <p:spPr>
          <a:xfrm>
            <a:off x="524664" y="1269206"/>
            <a:ext cx="11142672" cy="511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Konstruktor</a:t>
            </a:r>
            <a:endParaRPr/>
          </a:p>
        </p:txBody>
      </p:sp>
      <p:sp>
        <p:nvSpPr>
          <p:cNvPr id="1239" name="Google Shape;1239;p52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240" name="Google Shape;1240;p52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241" name="Google Shape;1241;p52"/>
          <p:cNvSpPr txBox="1"/>
          <p:nvPr/>
        </p:nvSpPr>
        <p:spPr>
          <a:xfrm>
            <a:off x="1319212" y="2172474"/>
            <a:ext cx="955357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Constructs a new instance of {@link QuadraticFunction}.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@param a the quadratic coefficient of the function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@param b the linear coefficient of the function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@param c the constant coefficient of the function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*/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QuadraticFunction(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a,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b,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double c)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 = 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 = 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 = 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53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4</a:t>
            </a:r>
            <a:endParaRPr/>
          </a:p>
        </p:txBody>
      </p:sp>
      <p:sp>
        <p:nvSpPr>
          <p:cNvPr id="1247" name="Google Shape;1247;p53"/>
          <p:cNvSpPr txBox="1"/>
          <p:nvPr>
            <p:ph idx="1" type="body"/>
          </p:nvPr>
        </p:nvSpPr>
        <p:spPr>
          <a:xfrm>
            <a:off x="524664" y="1269207"/>
            <a:ext cx="11142672" cy="521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getter</a:t>
            </a:r>
            <a:endParaRPr/>
          </a:p>
        </p:txBody>
      </p:sp>
      <p:sp>
        <p:nvSpPr>
          <p:cNvPr id="1248" name="Google Shape;1248;p53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249" name="Google Shape;1249;p53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250" name="Google Shape;1250;p53"/>
          <p:cNvSpPr txBox="1"/>
          <p:nvPr/>
        </p:nvSpPr>
        <p:spPr>
          <a:xfrm>
            <a:off x="497685" y="1708434"/>
            <a:ext cx="7103265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Returns the functions quadratic coefficient.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@return the quadratic coefficient of the function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*/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 double 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getA()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 double 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getB()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getC()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53"/>
          <p:cNvSpPr txBox="1"/>
          <p:nvPr/>
        </p:nvSpPr>
        <p:spPr>
          <a:xfrm>
            <a:off x="4049317" y="4578721"/>
            <a:ext cx="330398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Javadoc Kommentare wurde bei </a:t>
            </a: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getB()</a:t>
            </a:r>
            <a:r>
              <a:rPr i="1"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getC()</a:t>
            </a:r>
            <a:r>
              <a:rPr i="1"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aus Platzgründen entfernt. </a:t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4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4</a:t>
            </a:r>
            <a:endParaRPr/>
          </a:p>
        </p:txBody>
      </p:sp>
      <p:sp>
        <p:nvSpPr>
          <p:cNvPr id="1257" name="Google Shape;1257;p54"/>
          <p:cNvSpPr txBox="1"/>
          <p:nvPr>
            <p:ph idx="1" type="body"/>
          </p:nvPr>
        </p:nvSpPr>
        <p:spPr>
          <a:xfrm>
            <a:off x="524664" y="1269207"/>
            <a:ext cx="11142672" cy="521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getter</a:t>
            </a:r>
            <a:endParaRPr/>
          </a:p>
        </p:txBody>
      </p:sp>
      <p:sp>
        <p:nvSpPr>
          <p:cNvPr id="1258" name="Google Shape;1258;p54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259" name="Google Shape;1259;p54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260" name="Google Shape;1260;p54"/>
          <p:cNvSpPr txBox="1"/>
          <p:nvPr/>
        </p:nvSpPr>
        <p:spPr>
          <a:xfrm>
            <a:off x="497685" y="1708434"/>
            <a:ext cx="7103265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</a:t>
            </a:r>
            <a:r>
              <a:rPr b="0" i="1" lang="de-D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Returns the functions quadratic coefficient.</a:t>
            </a:r>
            <a:endParaRPr b="0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</a:t>
            </a:r>
            <a:r>
              <a:rPr b="0" i="1" lang="de-DE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@return the quadratic coefficient of the function</a:t>
            </a:r>
            <a:endParaRPr b="0" sz="18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*/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 double getA()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1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 this.a;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 double getB()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1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 this.b;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 double getC()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1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 this.c;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54"/>
          <p:cNvSpPr txBox="1"/>
          <p:nvPr/>
        </p:nvSpPr>
        <p:spPr>
          <a:xfrm>
            <a:off x="4049317" y="4578721"/>
            <a:ext cx="330398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Javadoc Kommentare wurde bei </a:t>
            </a: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getB()</a:t>
            </a:r>
            <a:r>
              <a:rPr i="1"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i="1" lang="de-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getC()</a:t>
            </a:r>
            <a:r>
              <a:rPr i="1" lang="de-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aus Platzgründen entfernt. </a:t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54"/>
          <p:cNvSpPr txBox="1"/>
          <p:nvPr/>
        </p:nvSpPr>
        <p:spPr>
          <a:xfrm>
            <a:off x="7627929" y="1478758"/>
            <a:ext cx="41923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Javadoc Kommentare bestehen immer aus einer </a:t>
            </a:r>
            <a:r>
              <a:rPr b="1" lang="de-DE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Beschreibung</a:t>
            </a:r>
            <a: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 in der Regel aus mindestens einem </a:t>
            </a:r>
            <a:r>
              <a:rPr b="1" lang="de-DE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(z.B. 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@return, @param, @throws</a:t>
            </a: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sp>
        <p:nvSpPr>
          <p:cNvPr id="1263" name="Google Shape;1263;p54"/>
          <p:cNvSpPr txBox="1"/>
          <p:nvPr/>
        </p:nvSpPr>
        <p:spPr>
          <a:xfrm>
            <a:off x="7627929" y="3057525"/>
            <a:ext cx="419238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 Javadoc Kommentar ohne Beschreibung ist unvollständig (</a:t>
            </a:r>
            <a: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Punktabzug</a:t>
            </a: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)! Auch wenn es bei gettern und settern redundant wirkt...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Grund: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Aus Javadoc Kommentaren kann eine Dokumentations-Webseite generiert werden. Ohne Beschreibung sieht diese nicht gut/vollständig aus.  </a:t>
            </a:r>
            <a:endParaRPr/>
          </a:p>
        </p:txBody>
      </p:sp>
      <p:cxnSp>
        <p:nvCxnSpPr>
          <p:cNvPr id="1264" name="Google Shape;1264;p54"/>
          <p:cNvCxnSpPr/>
          <p:nvPr/>
        </p:nvCxnSpPr>
        <p:spPr>
          <a:xfrm>
            <a:off x="7446118" y="1190625"/>
            <a:ext cx="0" cy="502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5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4</a:t>
            </a:r>
            <a:endParaRPr/>
          </a:p>
        </p:txBody>
      </p:sp>
      <p:sp>
        <p:nvSpPr>
          <p:cNvPr id="1270" name="Google Shape;1270;p55"/>
          <p:cNvSpPr txBox="1"/>
          <p:nvPr>
            <p:ph idx="1" type="body"/>
          </p:nvPr>
        </p:nvSpPr>
        <p:spPr>
          <a:xfrm>
            <a:off x="524664" y="1269206"/>
            <a:ext cx="11142672" cy="511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Wert an einer Stelle x berechnen</a:t>
            </a:r>
            <a:endParaRPr/>
          </a:p>
        </p:txBody>
      </p:sp>
      <p:sp>
        <p:nvSpPr>
          <p:cNvPr id="1271" name="Google Shape;1271;p55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272" name="Google Shape;1272;p55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273" name="Google Shape;1273;p55"/>
          <p:cNvSpPr txBox="1"/>
          <p:nvPr/>
        </p:nvSpPr>
        <p:spPr>
          <a:xfrm>
            <a:off x="524664" y="2474119"/>
            <a:ext cx="988616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Calculates the function's value at a given x-position.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@param x the evaluation position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@return the functions value at given position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*/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eval(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x)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 * x * x +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 * x +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6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4</a:t>
            </a:r>
            <a:endParaRPr/>
          </a:p>
        </p:txBody>
      </p:sp>
      <p:sp>
        <p:nvSpPr>
          <p:cNvPr id="1279" name="Google Shape;1279;p56"/>
          <p:cNvSpPr txBox="1"/>
          <p:nvPr>
            <p:ph idx="1" type="body"/>
          </p:nvPr>
        </p:nvSpPr>
        <p:spPr>
          <a:xfrm>
            <a:off x="524664" y="1269206"/>
            <a:ext cx="11142672" cy="47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Extremstelle berechnen</a:t>
            </a:r>
            <a:endParaRPr/>
          </a:p>
        </p:txBody>
      </p:sp>
      <p:sp>
        <p:nvSpPr>
          <p:cNvPr id="1280" name="Google Shape;1280;p56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281" name="Google Shape;1281;p56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282" name="Google Shape;1282;p56"/>
          <p:cNvSpPr txBox="1"/>
          <p:nvPr/>
        </p:nvSpPr>
        <p:spPr>
          <a:xfrm>
            <a:off x="524664" y="2080015"/>
            <a:ext cx="8085936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Calculates the function's extreme point.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If all the function's coefficients are a number, and its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quadratic coefficient is non-zero,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this method calculates the function's extreme point.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Otherwise, it is unspecified.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@return the function's extreme position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*/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extremePoint()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-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 / (2 *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83" name="Google Shape;1283;p56"/>
          <p:cNvSpPr txBox="1"/>
          <p:nvPr/>
        </p:nvSpPr>
        <p:spPr>
          <a:xfrm>
            <a:off x="7107927" y="4696116"/>
            <a:ext cx="486445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Was passiert bei a=0?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Gleitkommaarithmetik</a:t>
            </a:r>
            <a:r>
              <a:rPr b="1" lang="de-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de-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-Infinity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Ist aber egal, da explizit unspezifiziert.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7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4</a:t>
            </a:r>
            <a:endParaRPr/>
          </a:p>
        </p:txBody>
      </p:sp>
      <p:sp>
        <p:nvSpPr>
          <p:cNvPr id="1289" name="Google Shape;1289;p57"/>
          <p:cNvSpPr txBox="1"/>
          <p:nvPr>
            <p:ph idx="1" type="body"/>
          </p:nvPr>
        </p:nvSpPr>
        <p:spPr>
          <a:xfrm>
            <a:off x="524664" y="1269207"/>
            <a:ext cx="11142672" cy="445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In y-Richtung verschieben</a:t>
            </a:r>
            <a:endParaRPr/>
          </a:p>
        </p:txBody>
      </p:sp>
      <p:sp>
        <p:nvSpPr>
          <p:cNvPr id="1290" name="Google Shape;1290;p57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291" name="Google Shape;1291;p57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292" name="Google Shape;1292;p57"/>
          <p:cNvSpPr txBox="1"/>
          <p:nvPr/>
        </p:nvSpPr>
        <p:spPr>
          <a:xfrm>
            <a:off x="497685" y="1892287"/>
            <a:ext cx="1143873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Calculates the translation of this function along the y-axis.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@param deltaY the translation parameter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@return a new function representing the translation of this function by deltaY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*/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QuadraticFunction shiftedAlongYBy(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deltaY)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QuadraticFunction(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.a,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.b,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 + deltaY);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93" name="Google Shape;1293;p57"/>
          <p:cNvSpPr txBox="1"/>
          <p:nvPr/>
        </p:nvSpPr>
        <p:spPr>
          <a:xfrm>
            <a:off x="1049750" y="4993124"/>
            <a:ext cx="10334700" cy="1200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die Objekte von </a:t>
            </a:r>
            <a:r>
              <a:rPr b="1" i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QuadraticFunction</a:t>
            </a: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unveränderlich sind, können wir unsere Koeffizienten nicht mehr verändern. Die Verschiebung wird demnach nicht auf das aktuelle Objekt angewandt, sondern  ein neues </a:t>
            </a:r>
            <a:r>
              <a:rPr b="1" i="1"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QuadraticFunction</a:t>
            </a: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Objekt mit den gewünschten Veränderungen zurückgegeben.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58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4 </a:t>
            </a:r>
            <a:endParaRPr/>
          </a:p>
        </p:txBody>
      </p:sp>
      <p:sp>
        <p:nvSpPr>
          <p:cNvPr id="1299" name="Google Shape;1299;p58"/>
          <p:cNvSpPr txBox="1"/>
          <p:nvPr>
            <p:ph idx="1" type="body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In x-Richtung verschieben</a:t>
            </a:r>
            <a:endParaRPr/>
          </a:p>
          <a:p>
            <a:pPr indent="-205486" lvl="0" marL="36195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0" name="Google Shape;1300;p58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301" name="Google Shape;1301;p58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302" name="Google Shape;1302;p58"/>
          <p:cNvSpPr txBox="1"/>
          <p:nvPr/>
        </p:nvSpPr>
        <p:spPr>
          <a:xfrm>
            <a:off x="496089" y="1885950"/>
            <a:ext cx="11142672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Calculates the translation of this function along the x-axis.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@param deltaX the translation parameter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 @return a new function representing the translation of this </a:t>
            </a:r>
            <a:r>
              <a:rPr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unction by deltaX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*/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QuadraticFunction shiftedAlongXBy(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deltaX)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QuadraticFunction(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    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 - 2 *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</a:t>
            </a:r>
            <a:r>
              <a:rPr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deltaX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    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 +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 * deltaX * deltaX -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 * deltaX);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59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4</a:t>
            </a:r>
            <a:endParaRPr/>
          </a:p>
        </p:txBody>
      </p:sp>
      <p:sp>
        <p:nvSpPr>
          <p:cNvPr id="1308" name="Google Shape;1308;p59"/>
          <p:cNvSpPr txBox="1"/>
          <p:nvPr>
            <p:ph idx="1" type="body"/>
          </p:nvPr>
        </p:nvSpPr>
        <p:spPr>
          <a:xfrm>
            <a:off x="524664" y="1269206"/>
            <a:ext cx="11142672" cy="627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toString</a:t>
            </a:r>
            <a:endParaRPr/>
          </a:p>
        </p:txBody>
      </p:sp>
      <p:sp>
        <p:nvSpPr>
          <p:cNvPr id="1309" name="Google Shape;1309;p59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310" name="Google Shape;1310;p59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sp>
        <p:nvSpPr>
          <p:cNvPr id="1311" name="Google Shape;1311;p59"/>
          <p:cNvSpPr txBox="1"/>
          <p:nvPr/>
        </p:nvSpPr>
        <p:spPr>
          <a:xfrm>
            <a:off x="524664" y="2819400"/>
            <a:ext cx="886539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String PATTERN_TO_STRING = "%s*x^2 + %s*x + %s";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String toString()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1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String.format(PATTERN_TO_STRING,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.a,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.b, </a:t>
            </a:r>
            <a:r>
              <a:rPr b="0" lang="de-DE" sz="1800">
                <a:solidFill>
                  <a:srgbClr val="A21577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4405314"/>
            <a:ext cx="10515600" cy="175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</a:pPr>
            <a:r>
              <a:rPr lang="de-DE"/>
              <a:t>ÜBUNGSBLATT 1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844550" y="284321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4" name="Google Shape;124;p7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25" name="Google Shape;125;p7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60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4</a:t>
            </a:r>
            <a:endParaRPr/>
          </a:p>
        </p:txBody>
      </p:sp>
      <p:sp>
        <p:nvSpPr>
          <p:cNvPr id="1317" name="Google Shape;1317;p60"/>
          <p:cNvSpPr txBox="1"/>
          <p:nvPr>
            <p:ph idx="1" type="body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Testen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rPr lang="de-DE"/>
              <a:t>Jede Methode sollte mindestens einmal getestet werden. </a:t>
            </a:r>
            <a:endParaRPr/>
          </a:p>
        </p:txBody>
      </p:sp>
      <p:sp>
        <p:nvSpPr>
          <p:cNvPr id="1318" name="Google Shape;1318;p60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319" name="Google Shape;1319;p60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61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4</a:t>
            </a:r>
            <a:endParaRPr/>
          </a:p>
        </p:txBody>
      </p:sp>
      <p:sp>
        <p:nvSpPr>
          <p:cNvPr id="1325" name="Google Shape;1325;p61"/>
          <p:cNvSpPr txBox="1"/>
          <p:nvPr>
            <p:ph idx="1" type="body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Häufige Fehler</a:t>
            </a:r>
            <a:endParaRPr/>
          </a:p>
          <a:p>
            <a:pPr indent="-361950" lvl="1" marL="809625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2112"/>
              <a:buFont typeface="Arial"/>
              <a:buChar char="○"/>
            </a:pPr>
            <a:r>
              <a:rPr b="1" lang="de-DE"/>
              <a:t>TODO</a:t>
            </a:r>
            <a:endParaRPr b="1"/>
          </a:p>
        </p:txBody>
      </p:sp>
      <p:sp>
        <p:nvSpPr>
          <p:cNvPr id="1326" name="Google Shape;1326;p61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327" name="Google Shape;1327;p61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62"/>
          <p:cNvSpPr txBox="1"/>
          <p:nvPr>
            <p:ph type="title"/>
          </p:nvPr>
        </p:nvSpPr>
        <p:spPr>
          <a:xfrm>
            <a:off x="838200" y="4405314"/>
            <a:ext cx="10515600" cy="175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</a:pPr>
            <a:r>
              <a:rPr lang="de-DE"/>
              <a:t>ZEIT FÜR FRAGEN</a:t>
            </a:r>
            <a:endParaRPr/>
          </a:p>
        </p:txBody>
      </p:sp>
      <p:sp>
        <p:nvSpPr>
          <p:cNvPr id="1333" name="Google Shape;1333;p62"/>
          <p:cNvSpPr txBox="1"/>
          <p:nvPr>
            <p:ph idx="1" type="body"/>
          </p:nvPr>
        </p:nvSpPr>
        <p:spPr>
          <a:xfrm>
            <a:off x="844550" y="284321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4" name="Google Shape;1334;p62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335" name="Google Shape;1335;p62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524664" y="1784917"/>
            <a:ext cx="11142672" cy="382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rPr b="1" lang="de-DE"/>
              <a:t>Ziel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lang="de-DE" sz="2400"/>
              <a:t>Das gegebene Java Programm kompilieren, ausführen und die Ausgabe abgeben.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rPr b="1" lang="de-DE"/>
              <a:t>Lösung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lang="de-DE" sz="2400"/>
              <a:t>Für den Übungsbetrieb soll die Java Version 11 verwendet werden.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2"/>
              <a:buFont typeface="Arial"/>
              <a:buNone/>
            </a:pPr>
            <a:r>
              <a:rPr lang="de-DE" sz="2400">
                <a:latin typeface="Arial"/>
                <a:ea typeface="Arial"/>
                <a:cs typeface="Arial"/>
                <a:sym typeface="Arial"/>
              </a:rPr>
              <a:t>Zum Beispiel: 	</a:t>
            </a:r>
            <a:r>
              <a:rPr b="1" lang="de-DE" sz="2400">
                <a:latin typeface="Consolas"/>
                <a:ea typeface="Consolas"/>
                <a:cs typeface="Consolas"/>
                <a:sym typeface="Consolas"/>
              </a:rPr>
              <a:t>11.0.10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33" name="Google Shape;133;p8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524664" y="435984"/>
            <a:ext cx="9178008" cy="627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de-DE"/>
              <a:t>Aufgabe 1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361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4"/>
              <a:buFont typeface="Arial"/>
              <a:buChar char="●"/>
            </a:pPr>
            <a:r>
              <a:rPr lang="de-DE"/>
              <a:t>Was passiert hier?</a:t>
            </a:r>
            <a:endParaRPr/>
          </a:p>
          <a:p>
            <a:pPr indent="-205486" lvl="0" marL="36195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2464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 txBox="1"/>
          <p:nvPr>
            <p:ph idx="10" type="dt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01.05.2021</a:t>
            </a:r>
            <a:endParaRPr/>
          </a:p>
        </p:txBody>
      </p:sp>
      <p:sp>
        <p:nvSpPr>
          <p:cNvPr id="141" name="Google Shape;141;p9"/>
          <p:cNvSpPr txBox="1"/>
          <p:nvPr>
            <p:ph idx="12" type="sldNum"/>
          </p:nvPr>
        </p:nvSpPr>
        <p:spPr>
          <a:xfrm>
            <a:off x="279993" y="6452596"/>
            <a:ext cx="4353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lang="de-DE" sz="1300">
                <a:solidFill>
                  <a:schemeClr val="dk2"/>
                </a:solidFill>
              </a:rPr>
              <a:t>‹#›</a:t>
            </a:fld>
            <a:endParaRPr b="0" sz="1300">
              <a:solidFill>
                <a:schemeClr val="dk2"/>
              </a:solidFill>
            </a:endParaRPr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613" y="1764156"/>
            <a:ext cx="8091994" cy="435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2020-11-11T17:38:39Z</dcterms:created>
  <dc:creator>Moritz Hertler</dc:creator>
</cp:coreProperties>
</file>