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slide+xml" PartName="/ppt/slides/slide30.xml"/>
  <Override ContentType="application/vnd.openxmlformats-officedocument.presentationml.slide+xml" PartName="/ppt/slides/slide31.xml"/>
  <Override ContentType="application/vnd.openxmlformats-officedocument.presentationml.slide+xml" PartName="/ppt/slides/slide32.xml"/>
  <Override ContentType="application/vnd.openxmlformats-officedocument.presentationml.slide+xml" PartName="/ppt/slides/slide33.xml"/>
  <Override ContentType="application/vnd.openxmlformats-officedocument.presentationml.slide+xml" PartName="/ppt/slides/slide34.xml"/>
  <Override ContentType="application/vnd.openxmlformats-officedocument.presentationml.slide+xml" PartName="/ppt/slides/slide35.xml"/>
  <Override ContentType="application/vnd.openxmlformats-officedocument.presentationml.slide+xml" PartName="/ppt/slides/slide36.xml"/>
  <Override ContentType="application/vnd.openxmlformats-officedocument.presentationml.slide+xml" PartName="/ppt/slides/slide3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</p:sldIdLst>
  <p:sldSz cx="18288000" cy="10287000"/>
  <p:notesSz cx="6858000" cy="9144000"/>
  <p:embeddedFontLst>
    <p:embeddedFont>
      <p:font typeface="Montserrat Semi-Bold" charset="1" panose="00000700000000000000"/>
      <p:regular r:id="rId43"/>
    </p:embeddedFont>
    <p:embeddedFont>
      <p:font typeface="Montserrat Bold" charset="1" panose="00000800000000000000"/>
      <p:regular r:id="rId44"/>
    </p:embeddedFont>
    <p:embeddedFont>
      <p:font typeface="Montserrat" charset="1" panose="00000500000000000000"/>
      <p:regular r:id="rId45"/>
    </p:embeddedFont>
    <p:embeddedFont>
      <p:font typeface="Canva Sans Bold" charset="1" panose="020B0803030501040103"/>
      <p:regular r:id="rId4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27" Target="slides/slide22.xml" Type="http://schemas.openxmlformats.org/officeDocument/2006/relationships/slide"/><Relationship Id="rId28" Target="slides/slide23.xml" Type="http://schemas.openxmlformats.org/officeDocument/2006/relationships/slide"/><Relationship Id="rId29" Target="slides/slide24.xml" Type="http://schemas.openxmlformats.org/officeDocument/2006/relationships/slide"/><Relationship Id="rId3" Target="viewProps.xml" Type="http://schemas.openxmlformats.org/officeDocument/2006/relationships/viewProps"/><Relationship Id="rId30" Target="slides/slide25.xml" Type="http://schemas.openxmlformats.org/officeDocument/2006/relationships/slide"/><Relationship Id="rId31" Target="slides/slide26.xml" Type="http://schemas.openxmlformats.org/officeDocument/2006/relationships/slide"/><Relationship Id="rId32" Target="slides/slide27.xml" Type="http://schemas.openxmlformats.org/officeDocument/2006/relationships/slide"/><Relationship Id="rId33" Target="slides/slide28.xml" Type="http://schemas.openxmlformats.org/officeDocument/2006/relationships/slide"/><Relationship Id="rId34" Target="slides/slide29.xml" Type="http://schemas.openxmlformats.org/officeDocument/2006/relationships/slide"/><Relationship Id="rId35" Target="slides/slide30.xml" Type="http://schemas.openxmlformats.org/officeDocument/2006/relationships/slide"/><Relationship Id="rId36" Target="slides/slide31.xml" Type="http://schemas.openxmlformats.org/officeDocument/2006/relationships/slide"/><Relationship Id="rId37" Target="slides/slide32.xml" Type="http://schemas.openxmlformats.org/officeDocument/2006/relationships/slide"/><Relationship Id="rId38" Target="slides/slide33.xml" Type="http://schemas.openxmlformats.org/officeDocument/2006/relationships/slide"/><Relationship Id="rId39" Target="slides/slide34.xml" Type="http://schemas.openxmlformats.org/officeDocument/2006/relationships/slide"/><Relationship Id="rId4" Target="theme/theme1.xml" Type="http://schemas.openxmlformats.org/officeDocument/2006/relationships/theme"/><Relationship Id="rId40" Target="slides/slide35.xml" Type="http://schemas.openxmlformats.org/officeDocument/2006/relationships/slide"/><Relationship Id="rId41" Target="slides/slide36.xml" Type="http://schemas.openxmlformats.org/officeDocument/2006/relationships/slide"/><Relationship Id="rId42" Target="slides/slide37.xml" Type="http://schemas.openxmlformats.org/officeDocument/2006/relationships/slide"/><Relationship Id="rId43" Target="fonts/font43.fntdata" Type="http://schemas.openxmlformats.org/officeDocument/2006/relationships/font"/><Relationship Id="rId44" Target="fonts/font44.fntdata" Type="http://schemas.openxmlformats.org/officeDocument/2006/relationships/font"/><Relationship Id="rId45" Target="fonts/font45.fntdata" Type="http://schemas.openxmlformats.org/officeDocument/2006/relationships/font"/><Relationship Id="rId46" Target="fonts/font46.fntdata" Type="http://schemas.openxmlformats.org/officeDocument/2006/relationships/font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https://www.kaggle.com/datasets/nisargchodavadiya/daily-gold-price-20152021-time-series" TargetMode="External" Type="http://schemas.openxmlformats.org/officeDocument/2006/relationships/hyperlink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0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1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2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3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4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5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6.pn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7.pn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8.png" Type="http://schemas.openxmlformats.org/officeDocument/2006/relationships/image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2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2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9.png" Type="http://schemas.openxmlformats.org/officeDocument/2006/relationships/image"/></Relationships>
</file>

<file path=ppt/slides/_rels/slide2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0.jpeg" Type="http://schemas.openxmlformats.org/officeDocument/2006/relationships/image"/></Relationships>
</file>

<file path=ppt/slides/_rels/slide2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2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2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2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1.jpeg" Type="http://schemas.openxmlformats.org/officeDocument/2006/relationships/image"/></Relationships>
</file>

<file path=ppt/slides/_rels/slide2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3.png" Type="http://schemas.openxmlformats.org/officeDocument/2006/relationships/image"/></Relationships>
</file>

<file path=ppt/slides/_rels/slide3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3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2.jpeg" Type="http://schemas.openxmlformats.org/officeDocument/2006/relationships/image"/></Relationships>
</file>

<file path=ppt/slides/_rels/slide3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3.png" Type="http://schemas.openxmlformats.org/officeDocument/2006/relationships/image"/></Relationships>
</file>

<file path=ppt/slides/_rels/slide3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4.png" Type="http://schemas.openxmlformats.org/officeDocument/2006/relationships/image"/></Relationships>
</file>

<file path=ppt/slides/_rels/slide3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5.png" Type="http://schemas.openxmlformats.org/officeDocument/2006/relationships/image"/></Relationships>
</file>

<file path=ppt/slides/_rels/slide3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6.png" Type="http://schemas.openxmlformats.org/officeDocument/2006/relationships/image"/></Relationships>
</file>

<file path=ppt/slides/_rels/slide3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3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4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5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6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7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8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9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9550" t="0" r="-2949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923925" y="3939921"/>
            <a:ext cx="16335375" cy="25837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112"/>
              </a:lnSpc>
            </a:pPr>
            <a:r>
              <a:rPr lang="en-US" b="true" sz="9192" spc="-248">
                <a:solidFill>
                  <a:srgbClr val="272525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Gold</a:t>
            </a:r>
            <a:r>
              <a:rPr lang="en-US" b="true" sz="9192" spc="-248">
                <a:solidFill>
                  <a:srgbClr val="272525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 Price Prediction Using Time Series Forecasting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694687" y="9248775"/>
            <a:ext cx="5500710" cy="6397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96"/>
              </a:lnSpc>
            </a:pPr>
            <a:r>
              <a:rPr lang="en-US" sz="2049" b="true">
                <a:solidFill>
                  <a:srgbClr val="272525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NIRVA PATEL : 202201071</a:t>
            </a:r>
          </a:p>
          <a:p>
            <a:pPr algn="l">
              <a:lnSpc>
                <a:spcPts val="2596"/>
              </a:lnSpc>
            </a:pPr>
            <a:r>
              <a:rPr lang="en-US" b="true" sz="2049">
                <a:solidFill>
                  <a:srgbClr val="272525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RIDDHI MISTRY: 202201238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5998441" y="9582957"/>
            <a:ext cx="1879302" cy="2986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31"/>
              </a:lnSpc>
              <a:spcBef>
                <a:spcPct val="0"/>
              </a:spcBef>
            </a:pPr>
            <a:r>
              <a:rPr lang="en-US" b="true" sz="2027" u="sng">
                <a:solidFill>
                  <a:srgbClr val="272525"/>
                </a:solidFill>
                <a:latin typeface="Montserrat Bold"/>
                <a:ea typeface="Montserrat Bold"/>
                <a:cs typeface="Montserrat Bold"/>
                <a:sym typeface="Montserrat Bold"/>
                <a:hlinkClick r:id="rId3" tooltip="https://www.kaggle.com/datasets/nisargchodavadiya/daily-gold-price-20152021-time-series"/>
              </a:rPr>
              <a:t>Dataset - Link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9550" t="0" r="-2949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624701" y="686661"/>
            <a:ext cx="14358284" cy="7317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625"/>
              </a:lnSpc>
              <a:spcBef>
                <a:spcPct val="0"/>
              </a:spcBef>
            </a:pPr>
            <a:r>
              <a:rPr lang="en-US" b="true" sz="5114" spc="-138">
                <a:solidFill>
                  <a:srgbClr val="272525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ADF Test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4534483"/>
            <a:ext cx="15860556" cy="16758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31995" indent="-315997" lvl="1">
              <a:lnSpc>
                <a:spcPts val="3366"/>
              </a:lnSpc>
              <a:buFont typeface="Arial"/>
              <a:buChar char="•"/>
            </a:pPr>
            <a:r>
              <a:rPr lang="en-US" b="true" sz="2927">
                <a:solidFill>
                  <a:srgbClr val="272525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ADF Test Hypotheses:</a:t>
            </a:r>
          </a:p>
          <a:p>
            <a:pPr algn="l">
              <a:lnSpc>
                <a:spcPts val="3366"/>
              </a:lnSpc>
            </a:pPr>
          </a:p>
          <a:p>
            <a:pPr algn="l" marL="631995" indent="-315997" lvl="1">
              <a:lnSpc>
                <a:spcPts val="3366"/>
              </a:lnSpc>
              <a:buFont typeface="Arial"/>
              <a:buChar char="•"/>
            </a:pPr>
            <a:r>
              <a:rPr lang="en-US" b="true" sz="2927">
                <a:solidFill>
                  <a:srgbClr val="272525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Null Hypothesis (H0): The series has a unit root </a:t>
            </a:r>
          </a:p>
          <a:p>
            <a:pPr algn="l" marL="631995" indent="-315997" lvl="1">
              <a:lnSpc>
                <a:spcPts val="3366"/>
              </a:lnSpc>
              <a:buFont typeface="Arial"/>
              <a:buChar char="•"/>
            </a:pPr>
            <a:r>
              <a:rPr lang="en-US" b="true" sz="2927">
                <a:solidFill>
                  <a:srgbClr val="272525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Alternative Hypothesis (H1): The series does not have a unit root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3045024"/>
            <a:ext cx="17259300" cy="12568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32588" indent="-316294" lvl="1">
              <a:lnSpc>
                <a:spcPts val="3369"/>
              </a:lnSpc>
              <a:buFont typeface="Arial"/>
              <a:buChar char="•"/>
            </a:pPr>
            <a:r>
              <a:rPr lang="en-US" b="true" sz="2930">
                <a:solidFill>
                  <a:srgbClr val="272525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The </a:t>
            </a:r>
            <a:r>
              <a:rPr lang="en-US" b="true" sz="2930">
                <a:solidFill>
                  <a:srgbClr val="272525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ADF test is used to check whether a time series is stationary or not, based on this Hypothesis</a:t>
            </a:r>
          </a:p>
          <a:p>
            <a:pPr algn="l">
              <a:lnSpc>
                <a:spcPts val="3369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1038225" y="7004951"/>
            <a:ext cx="10533658" cy="8377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32588" indent="-316294" lvl="1">
              <a:lnSpc>
                <a:spcPts val="3369"/>
              </a:lnSpc>
              <a:buFont typeface="Arial"/>
              <a:buChar char="•"/>
            </a:pPr>
            <a:r>
              <a:rPr lang="en-US" b="true" sz="2930">
                <a:solidFill>
                  <a:srgbClr val="272525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p-value &lt; 0.05: Reject the null hypothesis (H0)</a:t>
            </a:r>
          </a:p>
          <a:p>
            <a:pPr algn="l" marL="632588" indent="-316294" lvl="1">
              <a:lnSpc>
                <a:spcPts val="3369"/>
              </a:lnSpc>
              <a:buFont typeface="Arial"/>
              <a:buChar char="•"/>
            </a:pPr>
            <a:r>
              <a:rPr lang="en-US" b="true" sz="2930">
                <a:solidFill>
                  <a:srgbClr val="272525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p-value ≥ 0.05: Fail to reject the null hypothesis (H0)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8859006"/>
            <a:ext cx="16774407" cy="8081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96269" indent="-298135" lvl="1">
              <a:lnSpc>
                <a:spcPts val="3176"/>
              </a:lnSpc>
              <a:buFont typeface="Arial"/>
              <a:buChar char="•"/>
            </a:pPr>
            <a:r>
              <a:rPr lang="en-US" b="true" sz="2761">
                <a:solidFill>
                  <a:srgbClr val="272525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A significance level of 0.05 means there is a 5% chance that you might incorrectly reject the null hypothesis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9550" t="0" r="-2949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493371" y="3000228"/>
            <a:ext cx="11301259" cy="6258072"/>
          </a:xfrm>
          <a:custGeom>
            <a:avLst/>
            <a:gdLst/>
            <a:ahLst/>
            <a:cxnLst/>
            <a:rect r="r" b="b" t="t" l="l"/>
            <a:pathLst>
              <a:path h="6258072" w="11301259">
                <a:moveTo>
                  <a:pt x="0" y="0"/>
                </a:moveTo>
                <a:lnTo>
                  <a:pt x="11301258" y="0"/>
                </a:lnTo>
                <a:lnTo>
                  <a:pt x="11301258" y="6258072"/>
                </a:lnTo>
                <a:lnTo>
                  <a:pt x="0" y="625807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1223371"/>
            <a:ext cx="16230600" cy="7317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625"/>
              </a:lnSpc>
              <a:spcBef>
                <a:spcPct val="0"/>
              </a:spcBef>
            </a:pPr>
            <a:r>
              <a:rPr lang="en-US" b="true" sz="5114" spc="-138">
                <a:solidFill>
                  <a:srgbClr val="272525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Split Stationary Data into Training and Test Data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9550" t="0" r="-2949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67315" y="2358719"/>
            <a:ext cx="15953371" cy="3908576"/>
          </a:xfrm>
          <a:custGeom>
            <a:avLst/>
            <a:gdLst/>
            <a:ahLst/>
            <a:cxnLst/>
            <a:rect r="r" b="b" t="t" l="l"/>
            <a:pathLst>
              <a:path h="3908576" w="15953371">
                <a:moveTo>
                  <a:pt x="0" y="0"/>
                </a:moveTo>
                <a:lnTo>
                  <a:pt x="15953370" y="0"/>
                </a:lnTo>
                <a:lnTo>
                  <a:pt x="15953370" y="3908575"/>
                </a:lnTo>
                <a:lnTo>
                  <a:pt x="0" y="390857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1223371"/>
            <a:ext cx="16230600" cy="7317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625"/>
              </a:lnSpc>
              <a:spcBef>
                <a:spcPct val="0"/>
              </a:spcBef>
            </a:pPr>
            <a:r>
              <a:rPr lang="en-US" b="true" sz="5114" spc="-138">
                <a:solidFill>
                  <a:srgbClr val="272525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ACF and PACF Plot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9586851" y="6779533"/>
            <a:ext cx="7672449" cy="10923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06"/>
              </a:lnSpc>
            </a:pPr>
            <a:r>
              <a:rPr lang="en-US" sz="2527" b="true">
                <a:solidFill>
                  <a:srgbClr val="272525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The PACF cuts off after lag 2, suggesting an AR(2) process</a:t>
            </a:r>
          </a:p>
          <a:p>
            <a:pPr algn="l">
              <a:lnSpc>
                <a:spcPts val="2906"/>
              </a:lnSpc>
              <a:spcBef>
                <a:spcPct val="0"/>
              </a:spcBef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6779533"/>
            <a:ext cx="7976685" cy="3684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06"/>
              </a:lnSpc>
              <a:spcBef>
                <a:spcPct val="0"/>
              </a:spcBef>
            </a:pPr>
            <a:r>
              <a:rPr lang="en-US" b="true" sz="2527">
                <a:solidFill>
                  <a:srgbClr val="272525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ACF showed a slow decay.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9550" t="0" r="-2949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398012" y="4205480"/>
            <a:ext cx="11888989" cy="5052820"/>
          </a:xfrm>
          <a:custGeom>
            <a:avLst/>
            <a:gdLst/>
            <a:ahLst/>
            <a:cxnLst/>
            <a:rect r="r" b="b" t="t" l="l"/>
            <a:pathLst>
              <a:path h="5052820" w="11888989">
                <a:moveTo>
                  <a:pt x="0" y="0"/>
                </a:moveTo>
                <a:lnTo>
                  <a:pt x="11888989" y="0"/>
                </a:lnTo>
                <a:lnTo>
                  <a:pt x="11888989" y="5052820"/>
                </a:lnTo>
                <a:lnTo>
                  <a:pt x="0" y="505282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1223371"/>
            <a:ext cx="16230600" cy="7317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625"/>
              </a:lnSpc>
              <a:spcBef>
                <a:spcPct val="0"/>
              </a:spcBef>
            </a:pPr>
            <a:r>
              <a:rPr lang="en-US" b="true" sz="5114" spc="-138">
                <a:solidFill>
                  <a:srgbClr val="272525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AR Model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717311" y="2703241"/>
            <a:ext cx="7976685" cy="10923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06"/>
              </a:lnSpc>
            </a:pPr>
            <a:r>
              <a:rPr lang="en-US" sz="2527" b="true">
                <a:solidFill>
                  <a:srgbClr val="272525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AR(2) Model</a:t>
            </a:r>
          </a:p>
          <a:p>
            <a:pPr algn="l">
              <a:lnSpc>
                <a:spcPts val="2906"/>
              </a:lnSpc>
            </a:pPr>
          </a:p>
          <a:p>
            <a:pPr algn="l">
              <a:lnSpc>
                <a:spcPts val="2906"/>
              </a:lnSpc>
              <a:spcBef>
                <a:spcPct val="0"/>
              </a:spcBef>
            </a:pPr>
            <a:r>
              <a:rPr lang="en-US" b="true" sz="2527">
                <a:solidFill>
                  <a:srgbClr val="272525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Yt​=C+ϕ1​Yt−1​+ϕ2​Yt−2​+ϵt​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398012" y="9677400"/>
            <a:ext cx="3243362" cy="3684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06"/>
              </a:lnSpc>
              <a:spcBef>
                <a:spcPct val="0"/>
              </a:spcBef>
            </a:pPr>
            <a:r>
              <a:rPr lang="en-US" b="true" sz="2527">
                <a:solidFill>
                  <a:srgbClr val="272525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RMSE: </a:t>
            </a:r>
            <a:r>
              <a:rPr lang="en-US" b="true" sz="2527">
                <a:solidFill>
                  <a:srgbClr val="272525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8405.498547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9550" t="0" r="-2949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717311" y="4215489"/>
            <a:ext cx="11865438" cy="5042811"/>
          </a:xfrm>
          <a:custGeom>
            <a:avLst/>
            <a:gdLst/>
            <a:ahLst/>
            <a:cxnLst/>
            <a:rect r="r" b="b" t="t" l="l"/>
            <a:pathLst>
              <a:path h="5042811" w="11865438">
                <a:moveTo>
                  <a:pt x="0" y="0"/>
                </a:moveTo>
                <a:lnTo>
                  <a:pt x="11865437" y="0"/>
                </a:lnTo>
                <a:lnTo>
                  <a:pt x="11865437" y="5042811"/>
                </a:lnTo>
                <a:lnTo>
                  <a:pt x="0" y="504281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1223371"/>
            <a:ext cx="16230600" cy="7317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625"/>
              </a:lnSpc>
              <a:spcBef>
                <a:spcPct val="0"/>
              </a:spcBef>
            </a:pPr>
            <a:r>
              <a:rPr lang="en-US" b="true" sz="5114" spc="-138">
                <a:solidFill>
                  <a:srgbClr val="272525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MA Model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717311" y="2703241"/>
            <a:ext cx="7976685" cy="10923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06"/>
              </a:lnSpc>
            </a:pPr>
            <a:r>
              <a:rPr lang="en-US" sz="2527" b="true">
                <a:solidFill>
                  <a:srgbClr val="272525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MA(2) Model</a:t>
            </a:r>
          </a:p>
          <a:p>
            <a:pPr algn="l">
              <a:lnSpc>
                <a:spcPts val="2906"/>
              </a:lnSpc>
            </a:pPr>
          </a:p>
          <a:p>
            <a:pPr algn="l">
              <a:lnSpc>
                <a:spcPts val="2906"/>
              </a:lnSpc>
              <a:spcBef>
                <a:spcPct val="0"/>
              </a:spcBef>
            </a:pPr>
            <a:r>
              <a:rPr lang="en-US" b="true" sz="2527">
                <a:solidFill>
                  <a:srgbClr val="272525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Yt​=μ+θ1​ϵt−1​+θ2​ϵt−2​+ϵt​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717311" y="9686925"/>
            <a:ext cx="3160514" cy="3684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06"/>
              </a:lnSpc>
              <a:spcBef>
                <a:spcPct val="0"/>
              </a:spcBef>
            </a:pPr>
            <a:r>
              <a:rPr lang="en-US" b="true" sz="2527">
                <a:solidFill>
                  <a:srgbClr val="272525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RMSE: </a:t>
            </a:r>
            <a:r>
              <a:rPr lang="en-US" b="true" sz="2527">
                <a:solidFill>
                  <a:srgbClr val="272525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8405.100736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9550" t="0" r="-2949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889239" y="4268713"/>
            <a:ext cx="11740204" cy="4989587"/>
          </a:xfrm>
          <a:custGeom>
            <a:avLst/>
            <a:gdLst/>
            <a:ahLst/>
            <a:cxnLst/>
            <a:rect r="r" b="b" t="t" l="l"/>
            <a:pathLst>
              <a:path h="4989587" w="11740204">
                <a:moveTo>
                  <a:pt x="0" y="0"/>
                </a:moveTo>
                <a:lnTo>
                  <a:pt x="11740204" y="0"/>
                </a:lnTo>
                <a:lnTo>
                  <a:pt x="11740204" y="4989587"/>
                </a:lnTo>
                <a:lnTo>
                  <a:pt x="0" y="498958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1223371"/>
            <a:ext cx="16230600" cy="7317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625"/>
              </a:lnSpc>
              <a:spcBef>
                <a:spcPct val="0"/>
              </a:spcBef>
            </a:pPr>
            <a:r>
              <a:rPr lang="en-US" b="true" sz="5114" spc="-138">
                <a:solidFill>
                  <a:srgbClr val="272525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ARMA Model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717311" y="2703241"/>
            <a:ext cx="14541989" cy="10923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06"/>
              </a:lnSpc>
            </a:pPr>
            <a:r>
              <a:rPr lang="en-US" sz="2527" b="true">
                <a:solidFill>
                  <a:srgbClr val="272525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ARMA(4,4) Model</a:t>
            </a:r>
          </a:p>
          <a:p>
            <a:pPr algn="l">
              <a:lnSpc>
                <a:spcPts val="2906"/>
              </a:lnSpc>
            </a:pPr>
          </a:p>
          <a:p>
            <a:pPr algn="l">
              <a:lnSpc>
                <a:spcPts val="2906"/>
              </a:lnSpc>
              <a:spcBef>
                <a:spcPct val="0"/>
              </a:spcBef>
            </a:pPr>
            <a:r>
              <a:rPr lang="en-US" b="true" sz="2527">
                <a:solidFill>
                  <a:srgbClr val="272525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Yt​ = C+ ϕ1​Yt−1 ​+ ϕ2​Yt−2 +  ϕ13Yt−3 ​+ ϕ4​Yt−4 ​​ + μ + θ1​ϵt−1​ + θ2​ϵt−2​ + θ3​ϵt−3 + θ4​ϵt−4​ + ϵt​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-1400198" y="9744075"/>
            <a:ext cx="11740204" cy="3684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06"/>
              </a:lnSpc>
              <a:spcBef>
                <a:spcPct val="0"/>
              </a:spcBef>
            </a:pPr>
            <a:r>
              <a:rPr lang="en-US" b="true" sz="2527">
                <a:solidFill>
                  <a:srgbClr val="272525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RMSE:</a:t>
            </a:r>
            <a:r>
              <a:rPr lang="en-US" b="true" sz="2527">
                <a:solidFill>
                  <a:srgbClr val="272525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8407.455215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9550" t="0" r="-2949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717311" y="4326948"/>
            <a:ext cx="11908705" cy="5061199"/>
          </a:xfrm>
          <a:custGeom>
            <a:avLst/>
            <a:gdLst/>
            <a:ahLst/>
            <a:cxnLst/>
            <a:rect r="r" b="b" t="t" l="l"/>
            <a:pathLst>
              <a:path h="5061199" w="11908705">
                <a:moveTo>
                  <a:pt x="0" y="0"/>
                </a:moveTo>
                <a:lnTo>
                  <a:pt x="11908704" y="0"/>
                </a:lnTo>
                <a:lnTo>
                  <a:pt x="11908704" y="5061200"/>
                </a:lnTo>
                <a:lnTo>
                  <a:pt x="0" y="50612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1223371"/>
            <a:ext cx="16230600" cy="7317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625"/>
              </a:lnSpc>
              <a:spcBef>
                <a:spcPct val="0"/>
              </a:spcBef>
            </a:pPr>
            <a:r>
              <a:rPr lang="en-US" b="true" sz="5114" spc="-138">
                <a:solidFill>
                  <a:srgbClr val="272525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ARIMA Model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717311" y="2703241"/>
            <a:ext cx="15315668" cy="10923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06"/>
              </a:lnSpc>
            </a:pPr>
            <a:r>
              <a:rPr lang="en-US" sz="2527" b="true">
                <a:solidFill>
                  <a:srgbClr val="272525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ARIMA(4,1,4) Model</a:t>
            </a:r>
          </a:p>
          <a:p>
            <a:pPr algn="l">
              <a:lnSpc>
                <a:spcPts val="2906"/>
              </a:lnSpc>
            </a:pPr>
          </a:p>
          <a:p>
            <a:pPr algn="l">
              <a:lnSpc>
                <a:spcPts val="2906"/>
              </a:lnSpc>
              <a:spcBef>
                <a:spcPct val="0"/>
              </a:spcBef>
            </a:pPr>
            <a:r>
              <a:rPr lang="en-US" b="true" sz="2527">
                <a:solidFill>
                  <a:srgbClr val="272525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ΔYt​=C + ϕ1​ΔYt−1 ​+ ϕ2​ΔYt−2​ + ϕ3​ΔYt−3​ + ϕ4​ΔYt−4​ + μ+θ1​ϵt−1 ​+ θ2​ϵt−2​ + θ3​ϵt−3​ + θ4​ϵt−4​ + ϵ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717311" y="9663757"/>
            <a:ext cx="3325217" cy="3684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06"/>
              </a:lnSpc>
              <a:spcBef>
                <a:spcPct val="0"/>
              </a:spcBef>
            </a:pPr>
            <a:r>
              <a:rPr lang="en-US" b="true" sz="2527">
                <a:solidFill>
                  <a:srgbClr val="272525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RMSE: </a:t>
            </a:r>
            <a:r>
              <a:rPr lang="en-US" b="true" sz="2527">
                <a:solidFill>
                  <a:srgbClr val="272525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40703.601935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9550" t="0" r="-2949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717311" y="3349418"/>
            <a:ext cx="12997705" cy="5524025"/>
          </a:xfrm>
          <a:custGeom>
            <a:avLst/>
            <a:gdLst/>
            <a:ahLst/>
            <a:cxnLst/>
            <a:rect r="r" b="b" t="t" l="l"/>
            <a:pathLst>
              <a:path h="5524025" w="12997705">
                <a:moveTo>
                  <a:pt x="0" y="0"/>
                </a:moveTo>
                <a:lnTo>
                  <a:pt x="12997705" y="0"/>
                </a:lnTo>
                <a:lnTo>
                  <a:pt x="12997705" y="5524025"/>
                </a:lnTo>
                <a:lnTo>
                  <a:pt x="0" y="552402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1223371"/>
            <a:ext cx="16230600" cy="7317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625"/>
              </a:lnSpc>
              <a:spcBef>
                <a:spcPct val="0"/>
              </a:spcBef>
            </a:pPr>
            <a:r>
              <a:rPr lang="en-US" b="true" sz="5114" spc="-138">
                <a:solidFill>
                  <a:srgbClr val="272525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SARIMA Model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717311" y="2703241"/>
            <a:ext cx="15315668" cy="3684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06"/>
              </a:lnSpc>
              <a:spcBef>
                <a:spcPct val="0"/>
              </a:spcBef>
            </a:pPr>
            <a:r>
              <a:rPr lang="en-US" b="true" sz="2527">
                <a:solidFill>
                  <a:srgbClr val="272525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SARIMA(1,1,0)(1,1,1)30  Model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668644" y="9663757"/>
            <a:ext cx="3422551" cy="7304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06"/>
              </a:lnSpc>
            </a:pPr>
            <a:r>
              <a:rPr lang="en-US" sz="2527" b="true">
                <a:solidFill>
                  <a:srgbClr val="272525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RMSE:  41866.452982</a:t>
            </a:r>
          </a:p>
          <a:p>
            <a:pPr algn="ctr">
              <a:lnSpc>
                <a:spcPts val="2906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9550" t="0" r="-2949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2140483"/>
            <a:ext cx="16230600" cy="6898005"/>
          </a:xfrm>
          <a:custGeom>
            <a:avLst/>
            <a:gdLst/>
            <a:ahLst/>
            <a:cxnLst/>
            <a:rect r="r" b="b" t="t" l="l"/>
            <a:pathLst>
              <a:path h="6898005" w="16230600">
                <a:moveTo>
                  <a:pt x="0" y="0"/>
                </a:moveTo>
                <a:lnTo>
                  <a:pt x="16230600" y="0"/>
                </a:lnTo>
                <a:lnTo>
                  <a:pt x="16230600" y="6898005"/>
                </a:lnTo>
                <a:lnTo>
                  <a:pt x="0" y="689800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624701" y="686661"/>
            <a:ext cx="14358284" cy="7317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625"/>
              </a:lnSpc>
              <a:spcBef>
                <a:spcPct val="0"/>
              </a:spcBef>
            </a:pPr>
            <a:r>
              <a:rPr lang="en-US" b="true" sz="5114" spc="-138">
                <a:solidFill>
                  <a:srgbClr val="272525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Evalution of All Statistical Models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9550" t="0" r="-2949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624701" y="686661"/>
            <a:ext cx="14358284" cy="7317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625"/>
              </a:lnSpc>
              <a:spcBef>
                <a:spcPct val="0"/>
              </a:spcBef>
            </a:pPr>
            <a:r>
              <a:rPr lang="en-US" b="true" sz="5114" spc="-138">
                <a:solidFill>
                  <a:srgbClr val="272525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Why RMSE for model Evaluation?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517713" y="2367649"/>
            <a:ext cx="13252574" cy="17255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42"/>
              </a:lnSpc>
              <a:spcBef>
                <a:spcPct val="0"/>
              </a:spcBef>
            </a:pPr>
            <a:r>
              <a:rPr lang="en-US" b="true" sz="3129" spc="-84">
                <a:solidFill>
                  <a:srgbClr val="272525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RMSE measures how far the model's predictions are from the actual values. It penalizes larger errors more due to the squaring of differences. A lower RMSE means the model's predictions are closer to the true value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643751" y="5191125"/>
            <a:ext cx="15634599" cy="12276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855"/>
              </a:lnSpc>
              <a:spcBef>
                <a:spcPct val="0"/>
              </a:spcBef>
            </a:pPr>
            <a:r>
              <a:rPr lang="en-US" b="true" sz="4414" spc="-119">
                <a:solidFill>
                  <a:srgbClr val="272525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Why do AR, MA, and ARMA models perform better than ARIMA and SARIMA?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517713" y="7371264"/>
            <a:ext cx="13252574" cy="12969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42"/>
              </a:lnSpc>
              <a:spcBef>
                <a:spcPct val="0"/>
              </a:spcBef>
            </a:pPr>
            <a:r>
              <a:rPr lang="en-US" b="true" sz="3129" spc="-84">
                <a:solidFill>
                  <a:srgbClr val="272525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A</a:t>
            </a:r>
            <a:r>
              <a:rPr lang="en-US" b="true" sz="3129" spc="-84">
                <a:solidFill>
                  <a:srgbClr val="272525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R, MA, and ARMA work better because the data has short-term patterns. ARIMA and SARIMA have more parameters, and without proper tuning, they overfit.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6818" t="-505" r="-6818" b="-505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8240375" y="10239375"/>
            <a:ext cx="47625" cy="47625"/>
            <a:chOff x="0" y="0"/>
            <a:chExt cx="12543" cy="1254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2543" cy="12543"/>
            </a:xfrm>
            <a:custGeom>
              <a:avLst/>
              <a:gdLst/>
              <a:ahLst/>
              <a:cxnLst/>
              <a:rect r="r" b="b" t="t" l="l"/>
              <a:pathLst>
                <a:path h="12543" w="12543">
                  <a:moveTo>
                    <a:pt x="6272" y="0"/>
                  </a:moveTo>
                  <a:lnTo>
                    <a:pt x="6272" y="0"/>
                  </a:lnTo>
                  <a:cubicBezTo>
                    <a:pt x="7935" y="0"/>
                    <a:pt x="9530" y="661"/>
                    <a:pt x="10706" y="1837"/>
                  </a:cubicBezTo>
                  <a:cubicBezTo>
                    <a:pt x="11882" y="3013"/>
                    <a:pt x="12543" y="4608"/>
                    <a:pt x="12543" y="6272"/>
                  </a:cubicBezTo>
                  <a:lnTo>
                    <a:pt x="12543" y="6272"/>
                  </a:lnTo>
                  <a:cubicBezTo>
                    <a:pt x="12543" y="7935"/>
                    <a:pt x="11882" y="9530"/>
                    <a:pt x="10706" y="10706"/>
                  </a:cubicBezTo>
                  <a:cubicBezTo>
                    <a:pt x="9530" y="11882"/>
                    <a:pt x="7935" y="12543"/>
                    <a:pt x="6272" y="12543"/>
                  </a:cubicBezTo>
                  <a:lnTo>
                    <a:pt x="6272" y="12543"/>
                  </a:lnTo>
                  <a:cubicBezTo>
                    <a:pt x="4608" y="12543"/>
                    <a:pt x="3013" y="11882"/>
                    <a:pt x="1837" y="10706"/>
                  </a:cubicBezTo>
                  <a:cubicBezTo>
                    <a:pt x="661" y="9530"/>
                    <a:pt x="0" y="7935"/>
                    <a:pt x="0" y="6272"/>
                  </a:cubicBezTo>
                  <a:lnTo>
                    <a:pt x="0" y="6272"/>
                  </a:lnTo>
                  <a:cubicBezTo>
                    <a:pt x="0" y="4608"/>
                    <a:pt x="661" y="3013"/>
                    <a:pt x="1837" y="1837"/>
                  </a:cubicBezTo>
                  <a:cubicBezTo>
                    <a:pt x="3013" y="661"/>
                    <a:pt x="4608" y="0"/>
                    <a:pt x="6272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57150"/>
              <a:ext cx="12543" cy="6969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532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9816521" y="2565785"/>
            <a:ext cx="7827571" cy="5997876"/>
          </a:xfrm>
          <a:custGeom>
            <a:avLst/>
            <a:gdLst/>
            <a:ahLst/>
            <a:cxnLst/>
            <a:rect r="r" b="b" t="t" l="l"/>
            <a:pathLst>
              <a:path h="5997876" w="7827571">
                <a:moveTo>
                  <a:pt x="0" y="0"/>
                </a:moveTo>
                <a:lnTo>
                  <a:pt x="7827570" y="0"/>
                </a:lnTo>
                <a:lnTo>
                  <a:pt x="7827570" y="5997876"/>
                </a:lnTo>
                <a:lnTo>
                  <a:pt x="0" y="599787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914400" y="1095375"/>
            <a:ext cx="9719647" cy="11037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505"/>
              </a:lnSpc>
              <a:spcBef>
                <a:spcPct val="0"/>
              </a:spcBef>
            </a:pPr>
            <a:r>
              <a:rPr lang="en-US" b="true" sz="7731" spc="-208">
                <a:solidFill>
                  <a:srgbClr val="272525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Dataset Overview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802253" y="5583773"/>
            <a:ext cx="7753571" cy="7012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24048" indent="-262024" lvl="1">
              <a:lnSpc>
                <a:spcPts val="2791"/>
              </a:lnSpc>
              <a:buFont typeface="Arial"/>
              <a:buChar char="•"/>
            </a:pPr>
            <a:r>
              <a:rPr lang="en-US" b="true" sz="2427">
                <a:solidFill>
                  <a:srgbClr val="272525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C</a:t>
            </a:r>
            <a:r>
              <a:rPr lang="en-US" b="true" sz="2427">
                <a:solidFill>
                  <a:srgbClr val="272525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olumns in the Dataset: Date,  Price, Open, High, Low,  Change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773678" y="7146701"/>
            <a:ext cx="7753571" cy="17584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24048" indent="-262024" lvl="1">
              <a:lnSpc>
                <a:spcPts val="2791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427">
                <a:solidFill>
                  <a:srgbClr val="272525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O</a:t>
            </a:r>
            <a:r>
              <a:rPr lang="en-US" b="true" sz="2427">
                <a:solidFill>
                  <a:srgbClr val="272525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bservations: The dataset has no missing values. The gold price shows a steady upward trend over the years, with some fluctuations.</a:t>
            </a:r>
          </a:p>
          <a:p>
            <a:pPr algn="l">
              <a:lnSpc>
                <a:spcPts val="2791"/>
              </a:lnSpc>
              <a:spcBef>
                <a:spcPct val="0"/>
              </a:spcBef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773678" y="3819228"/>
            <a:ext cx="7753571" cy="7012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24048" indent="-262024" lvl="1">
              <a:lnSpc>
                <a:spcPts val="2791"/>
              </a:lnSpc>
              <a:buFont typeface="Arial"/>
              <a:buChar char="•"/>
            </a:pPr>
            <a:r>
              <a:rPr lang="en-US" b="true" sz="2427">
                <a:solidFill>
                  <a:srgbClr val="272525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T</a:t>
            </a:r>
            <a:r>
              <a:rPr lang="en-US" b="true" sz="2427">
                <a:solidFill>
                  <a:srgbClr val="272525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he dataset contains daily gold price data. It spans from 2014 to 2024 with 2,806 entries.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9550" t="0" r="-2949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961249" y="2039222"/>
            <a:ext cx="13021736" cy="7764210"/>
          </a:xfrm>
          <a:custGeom>
            <a:avLst/>
            <a:gdLst/>
            <a:ahLst/>
            <a:cxnLst/>
            <a:rect r="r" b="b" t="t" l="l"/>
            <a:pathLst>
              <a:path h="7764210" w="13021736">
                <a:moveTo>
                  <a:pt x="0" y="0"/>
                </a:moveTo>
                <a:lnTo>
                  <a:pt x="13021736" y="0"/>
                </a:lnTo>
                <a:lnTo>
                  <a:pt x="13021736" y="7764211"/>
                </a:lnTo>
                <a:lnTo>
                  <a:pt x="0" y="776421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624701" y="686661"/>
            <a:ext cx="14358284" cy="7317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625"/>
              </a:lnSpc>
              <a:spcBef>
                <a:spcPct val="0"/>
              </a:spcBef>
            </a:pPr>
            <a:r>
              <a:rPr lang="en-US" b="true" sz="5114" spc="-138">
                <a:solidFill>
                  <a:srgbClr val="272525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Evalution of Stationary Models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9550" t="0" r="-2949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624701" y="686661"/>
            <a:ext cx="14358284" cy="7317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625"/>
              </a:lnSpc>
              <a:spcBef>
                <a:spcPct val="0"/>
              </a:spcBef>
            </a:pPr>
            <a:r>
              <a:rPr lang="en-US" b="true" sz="5114" spc="-138">
                <a:solidFill>
                  <a:srgbClr val="272525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Limitations of Statistical Models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096664" y="3687278"/>
            <a:ext cx="14094671" cy="41076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06135" indent="-453067" lvl="1">
              <a:lnSpc>
                <a:spcPts val="4616"/>
              </a:lnSpc>
              <a:buFont typeface="Arial"/>
              <a:buChar char="•"/>
            </a:pPr>
            <a:r>
              <a:rPr lang="en-US" b="true" sz="4197" spc="-113">
                <a:solidFill>
                  <a:srgbClr val="272525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Assume errors are IID (independent and random)</a:t>
            </a:r>
          </a:p>
          <a:p>
            <a:pPr algn="l">
              <a:lnSpc>
                <a:spcPts val="4616"/>
              </a:lnSpc>
            </a:pPr>
          </a:p>
          <a:p>
            <a:pPr algn="l" marL="906135" indent="-453067" lvl="1">
              <a:lnSpc>
                <a:spcPts val="4616"/>
              </a:lnSpc>
              <a:buFont typeface="Arial"/>
              <a:buChar char="•"/>
            </a:pPr>
            <a:r>
              <a:rPr lang="en-US" b="true" sz="4197" spc="-113">
                <a:solidFill>
                  <a:srgbClr val="272525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Only work with linear relationships</a:t>
            </a:r>
          </a:p>
          <a:p>
            <a:pPr algn="l">
              <a:lnSpc>
                <a:spcPts val="4616"/>
              </a:lnSpc>
            </a:pPr>
          </a:p>
          <a:p>
            <a:pPr algn="l" marL="906135" indent="-453067" lvl="1">
              <a:lnSpc>
                <a:spcPts val="4616"/>
              </a:lnSpc>
              <a:buFont typeface="Arial"/>
              <a:buChar char="•"/>
            </a:pPr>
            <a:r>
              <a:rPr lang="en-US" b="true" sz="4197" spc="-113">
                <a:solidFill>
                  <a:srgbClr val="272525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Data must be stationary to make good predictions</a:t>
            </a:r>
          </a:p>
          <a:p>
            <a:pPr algn="l">
              <a:lnSpc>
                <a:spcPts val="4616"/>
              </a:lnSpc>
            </a:pPr>
          </a:p>
          <a:p>
            <a:pPr algn="l" marL="906135" indent="-453067" lvl="1">
              <a:lnSpc>
                <a:spcPts val="4616"/>
              </a:lnSpc>
              <a:buFont typeface="Arial"/>
              <a:buChar char="•"/>
            </a:pPr>
            <a:r>
              <a:rPr lang="en-US" b="true" sz="4197" spc="-113">
                <a:solidFill>
                  <a:srgbClr val="272525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Can’t handle complex or non-linear patterns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9550" t="0" r="-2949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624701" y="686661"/>
            <a:ext cx="14358284" cy="7317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625"/>
              </a:lnSpc>
              <a:spcBef>
                <a:spcPct val="0"/>
              </a:spcBef>
            </a:pPr>
            <a:r>
              <a:rPr lang="en-US" b="true" sz="5114" spc="-138">
                <a:solidFill>
                  <a:srgbClr val="272525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(Recurrent Neural Network) RNN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624701" y="2301148"/>
            <a:ext cx="14705576" cy="50179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25"/>
              </a:lnSpc>
              <a:spcBef>
                <a:spcPct val="0"/>
              </a:spcBef>
            </a:pPr>
            <a:r>
              <a:rPr lang="en-US" sz="5114" spc="-138">
                <a:solidFill>
                  <a:srgbClr val="272525"/>
                </a:solidFill>
                <a:latin typeface="Montserrat"/>
                <a:ea typeface="Montserrat"/>
                <a:cs typeface="Montserrat"/>
                <a:sym typeface="Montserrat"/>
              </a:rPr>
              <a:t>A recurrent neural network (RNN) is a type of neural network designed for processing sequential data, like time series.</a:t>
            </a:r>
          </a:p>
          <a:p>
            <a:pPr algn="l">
              <a:lnSpc>
                <a:spcPts val="5625"/>
              </a:lnSpc>
              <a:spcBef>
                <a:spcPct val="0"/>
              </a:spcBef>
            </a:pPr>
          </a:p>
          <a:p>
            <a:pPr algn="l">
              <a:lnSpc>
                <a:spcPts val="5625"/>
              </a:lnSpc>
              <a:spcBef>
                <a:spcPct val="0"/>
              </a:spcBef>
            </a:pPr>
            <a:r>
              <a:rPr lang="en-US" sz="5114" spc="-138">
                <a:solidFill>
                  <a:srgbClr val="272525"/>
                </a:solidFill>
                <a:latin typeface="Montserrat"/>
                <a:ea typeface="Montserrat"/>
                <a:cs typeface="Montserrat"/>
                <a:sym typeface="Montserrat"/>
              </a:rPr>
              <a:t> It retains information from earlier inputs by maintaining a form of memory, which it uses to influence future predictions or outputs.</a:t>
            </a:r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9550" t="0" r="-2949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5400000">
            <a:off x="6230094" y="-135536"/>
            <a:ext cx="6350005" cy="11288898"/>
          </a:xfrm>
          <a:custGeom>
            <a:avLst/>
            <a:gdLst/>
            <a:ahLst/>
            <a:cxnLst/>
            <a:rect r="r" b="b" t="t" l="l"/>
            <a:pathLst>
              <a:path h="11288898" w="6350005">
                <a:moveTo>
                  <a:pt x="0" y="0"/>
                </a:moveTo>
                <a:lnTo>
                  <a:pt x="6350005" y="0"/>
                </a:lnTo>
                <a:lnTo>
                  <a:pt x="6350005" y="11288898"/>
                </a:lnTo>
                <a:lnTo>
                  <a:pt x="0" y="1128889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624701" y="686661"/>
            <a:ext cx="14358284" cy="7317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625"/>
              </a:lnSpc>
              <a:spcBef>
                <a:spcPct val="0"/>
              </a:spcBef>
            </a:pPr>
            <a:r>
              <a:rPr lang="en-US" b="true" sz="5114" spc="-138">
                <a:solidFill>
                  <a:srgbClr val="272525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Structure of RNN</a:t>
            </a:r>
          </a:p>
        </p:txBody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9550" t="0" r="-2949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986872" y="1480009"/>
            <a:ext cx="12314255" cy="7326982"/>
          </a:xfrm>
          <a:custGeom>
            <a:avLst/>
            <a:gdLst/>
            <a:ahLst/>
            <a:cxnLst/>
            <a:rect r="r" b="b" t="t" l="l"/>
            <a:pathLst>
              <a:path h="7326982" w="12314255">
                <a:moveTo>
                  <a:pt x="0" y="0"/>
                </a:moveTo>
                <a:lnTo>
                  <a:pt x="12314256" y="0"/>
                </a:lnTo>
                <a:lnTo>
                  <a:pt x="12314256" y="7326982"/>
                </a:lnTo>
                <a:lnTo>
                  <a:pt x="0" y="732698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624701" y="686661"/>
            <a:ext cx="14358284" cy="7317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625"/>
              </a:lnSpc>
              <a:spcBef>
                <a:spcPct val="0"/>
              </a:spcBef>
            </a:pPr>
            <a:r>
              <a:rPr lang="en-US" b="true" sz="5114" spc="-138">
                <a:solidFill>
                  <a:srgbClr val="272525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 Recurrent Neural Network (RNN)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624701" y="8916261"/>
            <a:ext cx="14358284" cy="7317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625"/>
              </a:lnSpc>
              <a:spcBef>
                <a:spcPct val="0"/>
              </a:spcBef>
            </a:pPr>
            <a:r>
              <a:rPr lang="en-US" b="true" sz="5114" spc="-138">
                <a:solidFill>
                  <a:srgbClr val="272525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RMSE -  1,815.9048</a:t>
            </a:r>
          </a:p>
        </p:txBody>
      </p: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9550" t="0" r="-2949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624701" y="686661"/>
            <a:ext cx="14358284" cy="7317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625"/>
              </a:lnSpc>
              <a:spcBef>
                <a:spcPct val="0"/>
              </a:spcBef>
            </a:pPr>
            <a:r>
              <a:rPr lang="en-US" b="true" sz="5114" spc="-138">
                <a:solidFill>
                  <a:srgbClr val="272525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Limitations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2530113"/>
            <a:ext cx="15521609" cy="56668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62"/>
              </a:lnSpc>
            </a:pPr>
            <a:r>
              <a:rPr lang="en-US" b="true" sz="3692" spc="-99">
                <a:solidFill>
                  <a:srgbClr val="272525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• Vanishing/Exploding Gradient Problem:</a:t>
            </a:r>
            <a:r>
              <a:rPr lang="en-US" sz="3692" spc="-99">
                <a:solidFill>
                  <a:srgbClr val="272525"/>
                </a:solidFill>
                <a:latin typeface="Montserrat"/>
                <a:ea typeface="Montserrat"/>
                <a:cs typeface="Montserrat"/>
                <a:sym typeface="Montserrat"/>
              </a:rPr>
              <a:t> During training, gradients can become very small and while backpropagating, the gradient values becomes nearly zero, which leads to improper weights.</a:t>
            </a:r>
          </a:p>
          <a:p>
            <a:pPr algn="l">
              <a:lnSpc>
                <a:spcPts val="4062"/>
              </a:lnSpc>
            </a:pPr>
          </a:p>
          <a:p>
            <a:pPr algn="l">
              <a:lnSpc>
                <a:spcPts val="4062"/>
              </a:lnSpc>
            </a:pPr>
            <a:r>
              <a:rPr lang="en-US" b="true" sz="3692" spc="-99">
                <a:solidFill>
                  <a:srgbClr val="272525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• Short-Term Memory: </a:t>
            </a:r>
            <a:r>
              <a:rPr lang="en-US" sz="3692" spc="-99">
                <a:solidFill>
                  <a:srgbClr val="272525"/>
                </a:solidFill>
                <a:latin typeface="Montserrat"/>
                <a:ea typeface="Montserrat"/>
                <a:cs typeface="Montserrat"/>
                <a:sym typeface="Montserrat"/>
              </a:rPr>
              <a:t>RNNs struggle to retain information from earlier time steps in long sequences, making it hard to capture long-term dependencies.</a:t>
            </a:r>
          </a:p>
          <a:p>
            <a:pPr algn="l">
              <a:lnSpc>
                <a:spcPts val="4062"/>
              </a:lnSpc>
            </a:pPr>
          </a:p>
          <a:p>
            <a:pPr algn="l">
              <a:lnSpc>
                <a:spcPts val="4062"/>
              </a:lnSpc>
            </a:pPr>
            <a:r>
              <a:rPr lang="en-US" b="true" sz="3692" spc="-99">
                <a:solidFill>
                  <a:srgbClr val="272525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• Difficulty Handling Long Sequences: </a:t>
            </a:r>
            <a:r>
              <a:rPr lang="en-US" sz="3692" spc="-99">
                <a:solidFill>
                  <a:srgbClr val="272525"/>
                </a:solidFill>
                <a:latin typeface="Montserrat"/>
                <a:ea typeface="Montserrat"/>
                <a:cs typeface="Montserrat"/>
                <a:sym typeface="Montserrat"/>
              </a:rPr>
              <a:t>As sequences get longer, performance often degrades because the network can’t remember early inputs well.</a:t>
            </a:r>
          </a:p>
        </p:txBody>
      </p:sp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9550" t="0" r="-2949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624701" y="686661"/>
            <a:ext cx="14358284" cy="7317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625"/>
              </a:lnSpc>
              <a:spcBef>
                <a:spcPct val="0"/>
              </a:spcBef>
            </a:pPr>
            <a:r>
              <a:rPr lang="en-US" b="true" sz="5114" spc="-138">
                <a:solidFill>
                  <a:srgbClr val="272525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Long Short Term Memory (LSTM)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566577" y="3729898"/>
            <a:ext cx="15154846" cy="28748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25"/>
              </a:lnSpc>
              <a:spcBef>
                <a:spcPct val="0"/>
              </a:spcBef>
            </a:pPr>
            <a:r>
              <a:rPr lang="en-US" sz="5114" spc="-138">
                <a:solidFill>
                  <a:srgbClr val="272525"/>
                </a:solidFill>
                <a:latin typeface="Montserrat"/>
                <a:ea typeface="Montserrat"/>
                <a:cs typeface="Montserrat"/>
                <a:sym typeface="Montserrat"/>
              </a:rPr>
              <a:t>A special type of neural network capable of learning long-term dependencies by using memory cells and gates to control the flow of information.</a:t>
            </a:r>
          </a:p>
        </p:txBody>
      </p:sp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9550" t="0" r="-2949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624701" y="686661"/>
            <a:ext cx="14358284" cy="7317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625"/>
              </a:lnSpc>
              <a:spcBef>
                <a:spcPct val="0"/>
              </a:spcBef>
            </a:pPr>
            <a:r>
              <a:rPr lang="en-US" b="true" sz="5114" spc="-138">
                <a:solidFill>
                  <a:srgbClr val="272525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Gates in LSTM: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392243" y="1704782"/>
            <a:ext cx="15940014" cy="62963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65"/>
              </a:lnSpc>
            </a:pPr>
          </a:p>
          <a:p>
            <a:pPr algn="l">
              <a:lnSpc>
                <a:spcPts val="4965"/>
              </a:lnSpc>
            </a:pPr>
            <a:r>
              <a:rPr lang="en-US" sz="4514" spc="-121" b="true">
                <a:solidFill>
                  <a:srgbClr val="272525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• Forget Gate: </a:t>
            </a:r>
            <a:r>
              <a:rPr lang="en-US" sz="4514" spc="-121">
                <a:solidFill>
                  <a:srgbClr val="272525"/>
                </a:solidFill>
                <a:latin typeface="Montserrat"/>
                <a:ea typeface="Montserrat"/>
                <a:cs typeface="Montserrat"/>
                <a:sym typeface="Montserrat"/>
              </a:rPr>
              <a:t>Decides what information from the </a:t>
            </a:r>
          </a:p>
          <a:p>
            <a:pPr algn="l">
              <a:lnSpc>
                <a:spcPts val="4965"/>
              </a:lnSpc>
            </a:pPr>
            <a:r>
              <a:rPr lang="en-US" sz="4514" spc="-121">
                <a:solidFill>
                  <a:srgbClr val="272525"/>
                </a:solidFill>
                <a:latin typeface="Montserrat"/>
                <a:ea typeface="Montserrat"/>
                <a:cs typeface="Montserrat"/>
                <a:sym typeface="Montserrat"/>
              </a:rPr>
              <a:t>previous cell state should be discarded.</a:t>
            </a:r>
          </a:p>
          <a:p>
            <a:pPr algn="l">
              <a:lnSpc>
                <a:spcPts val="4965"/>
              </a:lnSpc>
            </a:pPr>
          </a:p>
          <a:p>
            <a:pPr algn="l">
              <a:lnSpc>
                <a:spcPts val="4965"/>
              </a:lnSpc>
            </a:pPr>
            <a:r>
              <a:rPr lang="en-US" sz="4514" spc="-121" b="true">
                <a:solidFill>
                  <a:srgbClr val="272525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• Input Gate:</a:t>
            </a:r>
            <a:r>
              <a:rPr lang="en-US" sz="4514" spc="-121">
                <a:solidFill>
                  <a:srgbClr val="272525"/>
                </a:solidFill>
                <a:latin typeface="Montserrat"/>
                <a:ea typeface="Montserrat"/>
                <a:cs typeface="Montserrat"/>
                <a:sym typeface="Montserrat"/>
              </a:rPr>
              <a:t> Determines which new information should</a:t>
            </a:r>
          </a:p>
          <a:p>
            <a:pPr algn="l">
              <a:lnSpc>
                <a:spcPts val="4965"/>
              </a:lnSpc>
            </a:pPr>
            <a:r>
              <a:rPr lang="en-US" sz="4514" spc="-121">
                <a:solidFill>
                  <a:srgbClr val="272525"/>
                </a:solidFill>
                <a:latin typeface="Montserrat"/>
                <a:ea typeface="Montserrat"/>
                <a:cs typeface="Montserrat"/>
                <a:sym typeface="Montserrat"/>
              </a:rPr>
              <a:t>be added to the cell state.</a:t>
            </a:r>
          </a:p>
          <a:p>
            <a:pPr algn="l">
              <a:lnSpc>
                <a:spcPts val="4965"/>
              </a:lnSpc>
            </a:pPr>
          </a:p>
          <a:p>
            <a:pPr algn="l">
              <a:lnSpc>
                <a:spcPts val="4965"/>
              </a:lnSpc>
            </a:pPr>
            <a:r>
              <a:rPr lang="en-US" sz="4514" spc="-121" b="true">
                <a:solidFill>
                  <a:srgbClr val="272525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• Output Gate:</a:t>
            </a:r>
            <a:r>
              <a:rPr lang="en-US" sz="4514" spc="-121">
                <a:solidFill>
                  <a:srgbClr val="272525"/>
                </a:solidFill>
                <a:latin typeface="Montserrat"/>
                <a:ea typeface="Montserrat"/>
                <a:cs typeface="Montserrat"/>
                <a:sym typeface="Montserrat"/>
              </a:rPr>
              <a:t> Controls what information is sent as output</a:t>
            </a:r>
          </a:p>
          <a:p>
            <a:pPr algn="l">
              <a:lnSpc>
                <a:spcPts val="4965"/>
              </a:lnSpc>
            </a:pPr>
            <a:r>
              <a:rPr lang="en-US" sz="4514" spc="-121">
                <a:solidFill>
                  <a:srgbClr val="272525"/>
                </a:solidFill>
                <a:latin typeface="Montserrat"/>
                <a:ea typeface="Montserrat"/>
                <a:cs typeface="Montserrat"/>
                <a:sym typeface="Montserrat"/>
              </a:rPr>
              <a:t>from the current cell state.</a:t>
            </a:r>
          </a:p>
          <a:p>
            <a:pPr algn="l">
              <a:lnSpc>
                <a:spcPts val="4965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9550" t="0" r="-2949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323008" y="1546106"/>
            <a:ext cx="12961670" cy="7712194"/>
          </a:xfrm>
          <a:custGeom>
            <a:avLst/>
            <a:gdLst/>
            <a:ahLst/>
            <a:cxnLst/>
            <a:rect r="r" b="b" t="t" l="l"/>
            <a:pathLst>
              <a:path h="7712194" w="12961670">
                <a:moveTo>
                  <a:pt x="0" y="0"/>
                </a:moveTo>
                <a:lnTo>
                  <a:pt x="12961670" y="0"/>
                </a:lnTo>
                <a:lnTo>
                  <a:pt x="12961670" y="7712194"/>
                </a:lnTo>
                <a:lnTo>
                  <a:pt x="0" y="771219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624701" y="686661"/>
            <a:ext cx="14358284" cy="7317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625"/>
              </a:lnSpc>
              <a:spcBef>
                <a:spcPct val="0"/>
              </a:spcBef>
            </a:pPr>
            <a:r>
              <a:rPr lang="en-US" b="true" sz="5114" spc="-138">
                <a:solidFill>
                  <a:srgbClr val="272525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Long Short Term Memory (LSTM)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964858" y="9305925"/>
            <a:ext cx="14358284" cy="7317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625"/>
              </a:lnSpc>
              <a:spcBef>
                <a:spcPct val="0"/>
              </a:spcBef>
            </a:pPr>
            <a:r>
              <a:rPr lang="en-US" b="true" sz="5114" spc="-138">
                <a:solidFill>
                  <a:srgbClr val="272525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RMSE- 1,222.5227</a:t>
            </a:r>
          </a:p>
        </p:txBody>
      </p:sp>
    </p:spTree>
  </p:cSld>
  <p:clrMapOvr>
    <a:masterClrMapping/>
  </p:clrMapOvr>
</p:sld>
</file>

<file path=ppt/slides/slide2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9550" t="0" r="-2949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624701" y="686661"/>
            <a:ext cx="14358284" cy="7317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625"/>
              </a:lnSpc>
              <a:spcBef>
                <a:spcPct val="0"/>
              </a:spcBef>
            </a:pPr>
            <a:r>
              <a:rPr lang="en-US" b="true" sz="5114" spc="-138">
                <a:solidFill>
                  <a:srgbClr val="272525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Grated Recurrent Unit(GRU)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904355" y="4061239"/>
            <a:ext cx="14536440" cy="28748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25"/>
              </a:lnSpc>
              <a:spcBef>
                <a:spcPct val="0"/>
              </a:spcBef>
            </a:pPr>
            <a:r>
              <a:rPr lang="en-US" sz="5114" spc="-138">
                <a:solidFill>
                  <a:srgbClr val="272525"/>
                </a:solidFill>
                <a:latin typeface="Montserrat"/>
                <a:ea typeface="Montserrat"/>
                <a:cs typeface="Montserrat"/>
                <a:sym typeface="Montserrat"/>
              </a:rPr>
              <a:t>A simplified version of LSTM that is computationally efficient while still capturing long-term dependencies.</a:t>
            </a:r>
          </a:p>
          <a:p>
            <a:pPr algn="l">
              <a:lnSpc>
                <a:spcPts val="5625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9550" t="0" r="-2949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046458" y="3198095"/>
            <a:ext cx="11819967" cy="6560082"/>
          </a:xfrm>
          <a:custGeom>
            <a:avLst/>
            <a:gdLst/>
            <a:ahLst/>
            <a:cxnLst/>
            <a:rect r="r" b="b" t="t" l="l"/>
            <a:pathLst>
              <a:path h="6560082" w="11819967">
                <a:moveTo>
                  <a:pt x="0" y="0"/>
                </a:moveTo>
                <a:lnTo>
                  <a:pt x="11819967" y="0"/>
                </a:lnTo>
                <a:lnTo>
                  <a:pt x="11819967" y="6560082"/>
                </a:lnTo>
                <a:lnTo>
                  <a:pt x="0" y="656008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1223371"/>
            <a:ext cx="14358284" cy="7317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625"/>
              </a:lnSpc>
              <a:spcBef>
                <a:spcPct val="0"/>
              </a:spcBef>
            </a:pPr>
            <a:r>
              <a:rPr lang="en-US" b="true" sz="5114" spc="-138">
                <a:solidFill>
                  <a:srgbClr val="272525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Split Data into Training and Test Data</a:t>
            </a:r>
          </a:p>
        </p:txBody>
      </p:sp>
    </p:spTree>
  </p:cSld>
  <p:clrMapOvr>
    <a:masterClrMapping/>
  </p:clrMapOvr>
</p:sld>
</file>

<file path=ppt/slides/slide3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9550" t="0" r="-2949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624701" y="686661"/>
            <a:ext cx="14358284" cy="7317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625"/>
              </a:lnSpc>
              <a:spcBef>
                <a:spcPct val="0"/>
              </a:spcBef>
            </a:pPr>
            <a:r>
              <a:rPr lang="en-US" b="true" sz="5114" spc="-138">
                <a:solidFill>
                  <a:srgbClr val="272525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Gates in GRU: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514350" y="2284282"/>
            <a:ext cx="17773650" cy="52697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85"/>
              </a:lnSpc>
              <a:spcBef>
                <a:spcPct val="0"/>
              </a:spcBef>
            </a:pPr>
            <a:r>
              <a:rPr lang="en-US" b="true" sz="4714" spc="-127">
                <a:solidFill>
                  <a:srgbClr val="272525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• Update Gate:</a:t>
            </a:r>
          </a:p>
          <a:p>
            <a:pPr algn="l">
              <a:lnSpc>
                <a:spcPts val="5185"/>
              </a:lnSpc>
              <a:spcBef>
                <a:spcPct val="0"/>
              </a:spcBef>
            </a:pPr>
            <a:r>
              <a:rPr lang="en-US" sz="4714" spc="-127">
                <a:solidFill>
                  <a:srgbClr val="272525"/>
                </a:solidFill>
                <a:latin typeface="Montserrat"/>
                <a:ea typeface="Montserrat"/>
                <a:cs typeface="Montserrat"/>
                <a:sym typeface="Montserrat"/>
              </a:rPr>
              <a:t>(Forget Gate + Input Gate)  of  LSTM</a:t>
            </a:r>
          </a:p>
          <a:p>
            <a:pPr algn="l">
              <a:lnSpc>
                <a:spcPts val="5185"/>
              </a:lnSpc>
              <a:spcBef>
                <a:spcPct val="0"/>
              </a:spcBef>
            </a:pPr>
            <a:r>
              <a:rPr lang="en-US" sz="4714" spc="-127">
                <a:solidFill>
                  <a:srgbClr val="272525"/>
                </a:solidFill>
                <a:latin typeface="Montserrat"/>
                <a:ea typeface="Montserrat"/>
                <a:cs typeface="Montserrat"/>
                <a:sym typeface="Montserrat"/>
              </a:rPr>
              <a:t>Controls how much of the past value to be retained, and how much new information should be added</a:t>
            </a:r>
          </a:p>
          <a:p>
            <a:pPr algn="l">
              <a:lnSpc>
                <a:spcPts val="5185"/>
              </a:lnSpc>
              <a:spcBef>
                <a:spcPct val="0"/>
              </a:spcBef>
            </a:pPr>
          </a:p>
          <a:p>
            <a:pPr algn="l">
              <a:lnSpc>
                <a:spcPts val="5185"/>
              </a:lnSpc>
              <a:spcBef>
                <a:spcPct val="0"/>
              </a:spcBef>
            </a:pPr>
            <a:r>
              <a:rPr lang="en-US" b="true" sz="4714" spc="-127">
                <a:solidFill>
                  <a:srgbClr val="272525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• Reset Gate: </a:t>
            </a:r>
            <a:r>
              <a:rPr lang="en-US" sz="4714" spc="-127">
                <a:solidFill>
                  <a:srgbClr val="272525"/>
                </a:solidFill>
                <a:latin typeface="Montserrat"/>
                <a:ea typeface="Montserrat"/>
                <a:cs typeface="Montserrat"/>
                <a:sym typeface="Montserrat"/>
              </a:rPr>
              <a:t>Controls how much information to "reset" or change in the current state.</a:t>
            </a:r>
          </a:p>
          <a:p>
            <a:pPr algn="l">
              <a:lnSpc>
                <a:spcPts val="5185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3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9550" t="0" r="-2949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909392" y="1433908"/>
            <a:ext cx="12469217" cy="7419184"/>
          </a:xfrm>
          <a:custGeom>
            <a:avLst/>
            <a:gdLst/>
            <a:ahLst/>
            <a:cxnLst/>
            <a:rect r="r" b="b" t="t" l="l"/>
            <a:pathLst>
              <a:path h="7419184" w="12469217">
                <a:moveTo>
                  <a:pt x="0" y="0"/>
                </a:moveTo>
                <a:lnTo>
                  <a:pt x="12469216" y="0"/>
                </a:lnTo>
                <a:lnTo>
                  <a:pt x="12469216" y="7419184"/>
                </a:lnTo>
                <a:lnTo>
                  <a:pt x="0" y="741918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624701" y="686661"/>
            <a:ext cx="14358284" cy="7317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625"/>
              </a:lnSpc>
              <a:spcBef>
                <a:spcPct val="0"/>
              </a:spcBef>
            </a:pPr>
            <a:r>
              <a:rPr lang="en-US" b="true" sz="5114" spc="-138">
                <a:solidFill>
                  <a:srgbClr val="272525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Grated Recurrent Unit(GRU)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964858" y="8919767"/>
            <a:ext cx="14358284" cy="7317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625"/>
              </a:lnSpc>
              <a:spcBef>
                <a:spcPct val="0"/>
              </a:spcBef>
            </a:pPr>
            <a:r>
              <a:rPr lang="en-US" b="true" sz="5114" spc="-138">
                <a:solidFill>
                  <a:srgbClr val="272525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RMSE- 780.605</a:t>
            </a:r>
          </a:p>
        </p:txBody>
      </p:sp>
    </p:spTree>
  </p:cSld>
  <p:clrMapOvr>
    <a:masterClrMapping/>
  </p:clrMapOvr>
</p:sld>
</file>

<file path=ppt/slides/slide3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9550" t="0" r="-2949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822441" y="1623996"/>
            <a:ext cx="13891882" cy="8265670"/>
          </a:xfrm>
          <a:custGeom>
            <a:avLst/>
            <a:gdLst/>
            <a:ahLst/>
            <a:cxnLst/>
            <a:rect r="r" b="b" t="t" l="l"/>
            <a:pathLst>
              <a:path h="8265670" w="13891882">
                <a:moveTo>
                  <a:pt x="0" y="0"/>
                </a:moveTo>
                <a:lnTo>
                  <a:pt x="13891882" y="0"/>
                </a:lnTo>
                <a:lnTo>
                  <a:pt x="13891882" y="8265670"/>
                </a:lnTo>
                <a:lnTo>
                  <a:pt x="0" y="826567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624701" y="686661"/>
            <a:ext cx="14358284" cy="7317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625"/>
              </a:lnSpc>
              <a:spcBef>
                <a:spcPct val="0"/>
              </a:spcBef>
            </a:pPr>
            <a:r>
              <a:rPr lang="en-US" b="true" sz="5114" spc="-138">
                <a:solidFill>
                  <a:srgbClr val="272525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Evalution of Deep Learning Models</a:t>
            </a:r>
          </a:p>
        </p:txBody>
      </p:sp>
    </p:spTree>
  </p:cSld>
  <p:clrMapOvr>
    <a:masterClrMapping/>
  </p:clrMapOvr>
</p:sld>
</file>

<file path=ppt/slides/slide3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9550" t="0" r="-2949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854886" y="1925972"/>
            <a:ext cx="13128098" cy="7827629"/>
          </a:xfrm>
          <a:custGeom>
            <a:avLst/>
            <a:gdLst/>
            <a:ahLst/>
            <a:cxnLst/>
            <a:rect r="r" b="b" t="t" l="l"/>
            <a:pathLst>
              <a:path h="7827629" w="13128098">
                <a:moveTo>
                  <a:pt x="0" y="0"/>
                </a:moveTo>
                <a:lnTo>
                  <a:pt x="13128099" y="0"/>
                </a:lnTo>
                <a:lnTo>
                  <a:pt x="13128099" y="7827629"/>
                </a:lnTo>
                <a:lnTo>
                  <a:pt x="0" y="782762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624701" y="686661"/>
            <a:ext cx="14358284" cy="7317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625"/>
              </a:lnSpc>
              <a:spcBef>
                <a:spcPct val="0"/>
              </a:spcBef>
            </a:pPr>
            <a:r>
              <a:rPr lang="en-US" b="true" sz="5114" spc="-138">
                <a:solidFill>
                  <a:srgbClr val="272525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Evalution of Deep Learning Models</a:t>
            </a:r>
          </a:p>
        </p:txBody>
      </p:sp>
    </p:spTree>
  </p:cSld>
  <p:clrMapOvr>
    <a:masterClrMapping/>
  </p:clrMapOvr>
</p:sld>
</file>

<file path=ppt/slides/slide3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9550" t="0" r="-2949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66858" y="1418364"/>
            <a:ext cx="14954285" cy="8374399"/>
          </a:xfrm>
          <a:custGeom>
            <a:avLst/>
            <a:gdLst/>
            <a:ahLst/>
            <a:cxnLst/>
            <a:rect r="r" b="b" t="t" l="l"/>
            <a:pathLst>
              <a:path h="8374399" w="14954285">
                <a:moveTo>
                  <a:pt x="0" y="0"/>
                </a:moveTo>
                <a:lnTo>
                  <a:pt x="14954284" y="0"/>
                </a:lnTo>
                <a:lnTo>
                  <a:pt x="14954284" y="8374400"/>
                </a:lnTo>
                <a:lnTo>
                  <a:pt x="0" y="83744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624701" y="686661"/>
            <a:ext cx="14358284" cy="7317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625"/>
              </a:lnSpc>
              <a:spcBef>
                <a:spcPct val="0"/>
              </a:spcBef>
            </a:pPr>
            <a:r>
              <a:rPr lang="en-US" b="true" sz="5114" spc="-138">
                <a:solidFill>
                  <a:srgbClr val="272525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Evalution of All Models</a:t>
            </a:r>
          </a:p>
        </p:txBody>
      </p:sp>
    </p:spTree>
  </p:cSld>
  <p:clrMapOvr>
    <a:masterClrMapping/>
  </p:clrMapOvr>
</p:sld>
</file>

<file path=ppt/slides/slide3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9550" t="0" r="-2949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24701" y="1418364"/>
            <a:ext cx="14436988" cy="8608054"/>
          </a:xfrm>
          <a:custGeom>
            <a:avLst/>
            <a:gdLst/>
            <a:ahLst/>
            <a:cxnLst/>
            <a:rect r="r" b="b" t="t" l="l"/>
            <a:pathLst>
              <a:path h="8608054" w="14436988">
                <a:moveTo>
                  <a:pt x="0" y="0"/>
                </a:moveTo>
                <a:lnTo>
                  <a:pt x="14436988" y="0"/>
                </a:lnTo>
                <a:lnTo>
                  <a:pt x="14436988" y="8608055"/>
                </a:lnTo>
                <a:lnTo>
                  <a:pt x="0" y="860805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624701" y="686661"/>
            <a:ext cx="14358284" cy="7317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625"/>
              </a:lnSpc>
              <a:spcBef>
                <a:spcPct val="0"/>
              </a:spcBef>
            </a:pPr>
            <a:r>
              <a:rPr lang="en-US" b="true" sz="5114" spc="-138">
                <a:solidFill>
                  <a:srgbClr val="272525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Evalution of All Models</a:t>
            </a:r>
          </a:p>
        </p:txBody>
      </p:sp>
    </p:spTree>
  </p:cSld>
  <p:clrMapOvr>
    <a:masterClrMapping/>
  </p:clrMapOvr>
</p:sld>
</file>

<file path=ppt/slides/slide3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9550" t="0" r="-2949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1076325"/>
            <a:ext cx="14358284" cy="7317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625"/>
              </a:lnSpc>
              <a:spcBef>
                <a:spcPct val="0"/>
              </a:spcBef>
            </a:pPr>
            <a:r>
              <a:rPr lang="en-US" b="true" sz="5114" spc="-138">
                <a:solidFill>
                  <a:srgbClr val="272525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Final Conclusion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812350" y="3177867"/>
            <a:ext cx="17475650" cy="39692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5"/>
              </a:lnSpc>
              <a:spcBef>
                <a:spcPct val="0"/>
              </a:spcBef>
            </a:pPr>
            <a:r>
              <a:rPr lang="en-US" b="true" sz="3313" spc="-89">
                <a:solidFill>
                  <a:srgbClr val="272525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Deep learning m</a:t>
            </a:r>
            <a:r>
              <a:rPr lang="en-US" b="true" sz="3313" spc="-89">
                <a:solidFill>
                  <a:srgbClr val="272525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odels like RNN, LSTM, and GRU performed the best with the lowest RMSE, making them the most accurate for forecasting.</a:t>
            </a:r>
          </a:p>
          <a:p>
            <a:pPr algn="l">
              <a:lnSpc>
                <a:spcPts val="3645"/>
              </a:lnSpc>
              <a:spcBef>
                <a:spcPct val="0"/>
              </a:spcBef>
            </a:pPr>
          </a:p>
          <a:p>
            <a:pPr algn="l">
              <a:lnSpc>
                <a:spcPts val="3645"/>
              </a:lnSpc>
              <a:spcBef>
                <a:spcPct val="0"/>
              </a:spcBef>
            </a:pPr>
            <a:r>
              <a:rPr lang="en-US" b="true" sz="3313" spc="-89">
                <a:solidFill>
                  <a:srgbClr val="272525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Traditional models like AR, MA, and ARMA showed moderate performance, while ARIMA and SARIMA had the highest RMSE, indicating poor accuracy on this dataset.</a:t>
            </a:r>
          </a:p>
          <a:p>
            <a:pPr algn="l">
              <a:lnSpc>
                <a:spcPts val="3645"/>
              </a:lnSpc>
              <a:spcBef>
                <a:spcPct val="0"/>
              </a:spcBef>
            </a:pPr>
          </a:p>
          <a:p>
            <a:pPr algn="l">
              <a:lnSpc>
                <a:spcPts val="3645"/>
              </a:lnSpc>
              <a:spcBef>
                <a:spcPct val="0"/>
              </a:spcBef>
            </a:pPr>
            <a:r>
              <a:rPr lang="en-US" b="true" sz="3313" spc="-89">
                <a:solidFill>
                  <a:srgbClr val="272525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Therefore, GRU is the best choice for future predictions in this case.</a:t>
            </a:r>
          </a:p>
          <a:p>
            <a:pPr algn="l">
              <a:lnSpc>
                <a:spcPts val="2511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3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9550" t="0" r="-2949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035464" y="3573921"/>
            <a:ext cx="8217072" cy="2202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049"/>
              </a:lnSpc>
            </a:pPr>
            <a:r>
              <a:rPr lang="en-US" sz="12892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Thank You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9550" t="0" r="-2949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493371" y="2404633"/>
            <a:ext cx="11301259" cy="5693009"/>
          </a:xfrm>
          <a:custGeom>
            <a:avLst/>
            <a:gdLst/>
            <a:ahLst/>
            <a:cxnLst/>
            <a:rect r="r" b="b" t="t" l="l"/>
            <a:pathLst>
              <a:path h="5693009" w="11301259">
                <a:moveTo>
                  <a:pt x="0" y="0"/>
                </a:moveTo>
                <a:lnTo>
                  <a:pt x="11301258" y="0"/>
                </a:lnTo>
                <a:lnTo>
                  <a:pt x="11301258" y="5693009"/>
                </a:lnTo>
                <a:lnTo>
                  <a:pt x="0" y="569300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624701" y="686661"/>
            <a:ext cx="14358284" cy="7317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625"/>
              </a:lnSpc>
              <a:spcBef>
                <a:spcPct val="0"/>
              </a:spcBef>
            </a:pPr>
            <a:r>
              <a:rPr lang="en-US" b="true" sz="5114" spc="-138">
                <a:solidFill>
                  <a:srgbClr val="272525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Evalution of Base Line Model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3596632" y="1727550"/>
            <a:ext cx="2368848" cy="6770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21"/>
              </a:lnSpc>
              <a:spcBef>
                <a:spcPct val="0"/>
              </a:spcBef>
            </a:pPr>
            <a:r>
              <a:rPr lang="en-US" b="true" sz="4627">
                <a:solidFill>
                  <a:srgbClr val="272525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 1. Mean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5965480" y="8402442"/>
            <a:ext cx="4813284" cy="6770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21"/>
              </a:lnSpc>
              <a:spcBef>
                <a:spcPct val="0"/>
              </a:spcBef>
            </a:pPr>
            <a:r>
              <a:rPr lang="en-US" b="true" sz="4627">
                <a:solidFill>
                  <a:srgbClr val="272525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RMSE- 31,979.19 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9550" t="0" r="-2949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596632" y="2627896"/>
            <a:ext cx="11301259" cy="5693009"/>
          </a:xfrm>
          <a:custGeom>
            <a:avLst/>
            <a:gdLst/>
            <a:ahLst/>
            <a:cxnLst/>
            <a:rect r="r" b="b" t="t" l="l"/>
            <a:pathLst>
              <a:path h="5693009" w="11301259">
                <a:moveTo>
                  <a:pt x="0" y="0"/>
                </a:moveTo>
                <a:lnTo>
                  <a:pt x="11301259" y="0"/>
                </a:lnTo>
                <a:lnTo>
                  <a:pt x="11301259" y="5693009"/>
                </a:lnTo>
                <a:lnTo>
                  <a:pt x="0" y="569300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624701" y="686661"/>
            <a:ext cx="14358284" cy="7317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625"/>
              </a:lnSpc>
              <a:spcBef>
                <a:spcPct val="0"/>
              </a:spcBef>
            </a:pPr>
            <a:r>
              <a:rPr lang="en-US" b="true" sz="5114" spc="-138">
                <a:solidFill>
                  <a:srgbClr val="272525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Evalution of Base Line Model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3596632" y="1693638"/>
            <a:ext cx="5738416" cy="6770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21"/>
              </a:lnSpc>
              <a:spcBef>
                <a:spcPct val="0"/>
              </a:spcBef>
            </a:pPr>
            <a:r>
              <a:rPr lang="en-US" b="true" sz="4627">
                <a:solidFill>
                  <a:srgbClr val="272525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 2. Mean  of Last 30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5677473" y="8916261"/>
            <a:ext cx="6252739" cy="7317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25"/>
              </a:lnSpc>
              <a:spcBef>
                <a:spcPct val="0"/>
              </a:spcBef>
            </a:pPr>
            <a:r>
              <a:rPr lang="en-US" b="true" sz="5114" spc="-138">
                <a:solidFill>
                  <a:srgbClr val="272525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RMSE- 9220.307918 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9550" t="0" r="-2949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493371" y="2701280"/>
            <a:ext cx="11301259" cy="5693009"/>
          </a:xfrm>
          <a:custGeom>
            <a:avLst/>
            <a:gdLst/>
            <a:ahLst/>
            <a:cxnLst/>
            <a:rect r="r" b="b" t="t" l="l"/>
            <a:pathLst>
              <a:path h="5693009" w="11301259">
                <a:moveTo>
                  <a:pt x="0" y="0"/>
                </a:moveTo>
                <a:lnTo>
                  <a:pt x="11301258" y="0"/>
                </a:lnTo>
                <a:lnTo>
                  <a:pt x="11301258" y="5693009"/>
                </a:lnTo>
                <a:lnTo>
                  <a:pt x="0" y="569300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624701" y="686661"/>
            <a:ext cx="14358284" cy="7317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625"/>
              </a:lnSpc>
              <a:spcBef>
                <a:spcPct val="0"/>
              </a:spcBef>
            </a:pPr>
            <a:r>
              <a:rPr lang="en-US" b="true" sz="5114" spc="-138">
                <a:solidFill>
                  <a:srgbClr val="272525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Evalution of Base Line Model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3511773" y="1728922"/>
            <a:ext cx="5364560" cy="6770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21"/>
              </a:lnSpc>
              <a:spcBef>
                <a:spcPct val="0"/>
              </a:spcBef>
            </a:pPr>
            <a:r>
              <a:rPr lang="en-US" b="true" sz="4627">
                <a:solidFill>
                  <a:srgbClr val="272525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 3. Naive Seasonal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6899291" y="8737189"/>
            <a:ext cx="4912829" cy="7317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25"/>
              </a:lnSpc>
              <a:spcBef>
                <a:spcPct val="0"/>
              </a:spcBef>
            </a:pPr>
            <a:r>
              <a:rPr lang="en-US" b="true" sz="5114" spc="-138">
                <a:solidFill>
                  <a:srgbClr val="272525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RMSE- </a:t>
            </a:r>
            <a:r>
              <a:rPr lang="en-US" b="true" sz="5114" spc="-138">
                <a:solidFill>
                  <a:srgbClr val="272525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11,270.45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9550" t="0" r="-2949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916774" y="1958860"/>
            <a:ext cx="7774138" cy="7643297"/>
          </a:xfrm>
          <a:custGeom>
            <a:avLst/>
            <a:gdLst/>
            <a:ahLst/>
            <a:cxnLst/>
            <a:rect r="r" b="b" t="t" l="l"/>
            <a:pathLst>
              <a:path h="7643297" w="7774138">
                <a:moveTo>
                  <a:pt x="0" y="0"/>
                </a:moveTo>
                <a:lnTo>
                  <a:pt x="7774138" y="0"/>
                </a:lnTo>
                <a:lnTo>
                  <a:pt x="7774138" y="7643297"/>
                </a:lnTo>
                <a:lnTo>
                  <a:pt x="0" y="764329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624701" y="686661"/>
            <a:ext cx="14358284" cy="7317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625"/>
              </a:lnSpc>
              <a:spcBef>
                <a:spcPct val="0"/>
              </a:spcBef>
            </a:pPr>
            <a:r>
              <a:rPr lang="en-US" b="true" sz="5114" spc="-138">
                <a:solidFill>
                  <a:srgbClr val="272525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Evalution of Base Line Model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9550" t="0" r="-2949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63057" y="2826289"/>
            <a:ext cx="8519517" cy="5778881"/>
          </a:xfrm>
          <a:custGeom>
            <a:avLst/>
            <a:gdLst/>
            <a:ahLst/>
            <a:cxnLst/>
            <a:rect r="r" b="b" t="t" l="l"/>
            <a:pathLst>
              <a:path h="5778881" w="8519517">
                <a:moveTo>
                  <a:pt x="0" y="0"/>
                </a:moveTo>
                <a:lnTo>
                  <a:pt x="8519517" y="0"/>
                </a:lnTo>
                <a:lnTo>
                  <a:pt x="8519517" y="5778881"/>
                </a:lnTo>
                <a:lnTo>
                  <a:pt x="0" y="577888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-2386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1223371"/>
            <a:ext cx="14358284" cy="7266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625"/>
              </a:lnSpc>
              <a:spcBef>
                <a:spcPct val="0"/>
              </a:spcBef>
            </a:pPr>
            <a:r>
              <a:rPr lang="en-US" b="true" sz="5114" spc="-138">
                <a:solidFill>
                  <a:srgbClr val="272525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 Time Series Breakdown (Decomposition)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9144000" y="3700835"/>
            <a:ext cx="4269651" cy="3087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46"/>
              </a:lnSpc>
            </a:pPr>
            <a:r>
              <a:rPr lang="en-US" sz="2127" b="true">
                <a:solidFill>
                  <a:srgbClr val="272525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Observed Series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9144000" y="6896234"/>
            <a:ext cx="4269651" cy="3087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46"/>
              </a:lnSpc>
            </a:pPr>
            <a:r>
              <a:rPr lang="en-US" sz="2127" b="true">
                <a:solidFill>
                  <a:srgbClr val="272525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Seasonality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3856481" y="3700835"/>
            <a:ext cx="4269651" cy="3087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46"/>
              </a:lnSpc>
            </a:pPr>
            <a:r>
              <a:rPr lang="en-US" sz="2127" b="true">
                <a:solidFill>
                  <a:srgbClr val="272525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Trend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3856481" y="6896234"/>
            <a:ext cx="4269651" cy="3087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46"/>
              </a:lnSpc>
            </a:pPr>
            <a:r>
              <a:rPr lang="en-US" sz="2127" b="true">
                <a:solidFill>
                  <a:srgbClr val="272525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Residual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144000" y="2968703"/>
            <a:ext cx="1062237" cy="4212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68"/>
              </a:lnSpc>
            </a:pPr>
            <a:r>
              <a:rPr lang="en-US" sz="2928" b="true">
                <a:solidFill>
                  <a:srgbClr val="272525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01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144000" y="6164102"/>
            <a:ext cx="1062237" cy="4212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68"/>
              </a:lnSpc>
            </a:pPr>
            <a:r>
              <a:rPr lang="en-US" sz="2928" b="true">
                <a:solidFill>
                  <a:srgbClr val="272525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03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3856481" y="2968703"/>
            <a:ext cx="1062237" cy="4212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68"/>
              </a:lnSpc>
            </a:pPr>
            <a:r>
              <a:rPr lang="en-US" sz="2928" b="true">
                <a:solidFill>
                  <a:srgbClr val="272525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02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3856481" y="6164102"/>
            <a:ext cx="1062237" cy="4212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68"/>
              </a:lnSpc>
            </a:pPr>
            <a:r>
              <a:rPr lang="en-US" sz="2928" b="true">
                <a:solidFill>
                  <a:srgbClr val="272525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04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9144000" y="4240539"/>
            <a:ext cx="3206721" cy="5765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47"/>
              </a:lnSpc>
              <a:spcBef>
                <a:spcPct val="0"/>
              </a:spcBef>
            </a:pPr>
            <a:r>
              <a:rPr lang="en-US" sz="1676">
                <a:solidFill>
                  <a:srgbClr val="272525"/>
                </a:solidFill>
                <a:latin typeface="Montserrat"/>
                <a:ea typeface="Montserrat"/>
                <a:cs typeface="Montserrat"/>
                <a:sym typeface="Montserrat"/>
              </a:rPr>
              <a:t>The actual gold price over time.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9144000" y="7435938"/>
            <a:ext cx="3851208" cy="2812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47"/>
              </a:lnSpc>
              <a:spcBef>
                <a:spcPct val="0"/>
              </a:spcBef>
            </a:pPr>
            <a:r>
              <a:rPr lang="en-US" sz="1676">
                <a:solidFill>
                  <a:srgbClr val="272525"/>
                </a:solidFill>
                <a:latin typeface="Montserrat"/>
                <a:ea typeface="Montserrat"/>
                <a:cs typeface="Montserrat"/>
                <a:sym typeface="Montserrat"/>
              </a:rPr>
              <a:t>Repeating patterns (like monthly)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3856481" y="4240539"/>
            <a:ext cx="3851208" cy="5765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47"/>
              </a:lnSpc>
              <a:spcBef>
                <a:spcPct val="0"/>
              </a:spcBef>
            </a:pPr>
            <a:r>
              <a:rPr lang="en-US" sz="1676">
                <a:solidFill>
                  <a:srgbClr val="272525"/>
                </a:solidFill>
                <a:latin typeface="Montserrat"/>
                <a:ea typeface="Montserrat"/>
                <a:cs typeface="Montserrat"/>
                <a:sym typeface="Montserrat"/>
              </a:rPr>
              <a:t>Shows the overall direction — </a:t>
            </a:r>
            <a:r>
              <a:rPr lang="en-US" sz="1676">
                <a:solidFill>
                  <a:srgbClr val="272525"/>
                </a:solidFill>
                <a:latin typeface="Montserrat"/>
                <a:ea typeface="Montserrat"/>
                <a:cs typeface="Montserrat"/>
                <a:sym typeface="Montserrat"/>
              </a:rPr>
              <a:t>prices are going up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3856481" y="7435938"/>
            <a:ext cx="3851208" cy="5765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47"/>
              </a:lnSpc>
              <a:spcBef>
                <a:spcPct val="0"/>
              </a:spcBef>
            </a:pPr>
            <a:r>
              <a:rPr lang="en-US" sz="1676">
                <a:solidFill>
                  <a:srgbClr val="272525"/>
                </a:solidFill>
                <a:latin typeface="Montserrat"/>
                <a:ea typeface="Montserrat"/>
                <a:cs typeface="Montserrat"/>
                <a:sym typeface="Montserrat"/>
              </a:rPr>
              <a:t>The leftover noise or random chang</a:t>
            </a:r>
            <a:r>
              <a:rPr lang="en-US" sz="1676">
                <a:solidFill>
                  <a:srgbClr val="272525"/>
                </a:solidFill>
                <a:latin typeface="Montserrat"/>
                <a:ea typeface="Montserrat"/>
                <a:cs typeface="Montserrat"/>
                <a:sym typeface="Montserrat"/>
              </a:rPr>
              <a:t>es.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9550" t="0" r="-2949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375786" y="4308828"/>
            <a:ext cx="11301259" cy="5594123"/>
          </a:xfrm>
          <a:custGeom>
            <a:avLst/>
            <a:gdLst/>
            <a:ahLst/>
            <a:cxnLst/>
            <a:rect r="r" b="b" t="t" l="l"/>
            <a:pathLst>
              <a:path h="5594123" w="11301259">
                <a:moveTo>
                  <a:pt x="0" y="0"/>
                </a:moveTo>
                <a:lnTo>
                  <a:pt x="11301259" y="0"/>
                </a:lnTo>
                <a:lnTo>
                  <a:pt x="11301259" y="5594124"/>
                </a:lnTo>
                <a:lnTo>
                  <a:pt x="0" y="559412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624701" y="686661"/>
            <a:ext cx="14358284" cy="7317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625"/>
              </a:lnSpc>
              <a:spcBef>
                <a:spcPct val="0"/>
              </a:spcBef>
            </a:pPr>
            <a:r>
              <a:rPr lang="en-US" b="true" sz="5114" spc="-138">
                <a:solidFill>
                  <a:srgbClr val="272525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Understanding Stationarity in Time Series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390970" y="1709660"/>
            <a:ext cx="14358284" cy="18162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06"/>
              </a:lnSpc>
            </a:pPr>
            <a:r>
              <a:rPr lang="en-US" sz="2527" b="true">
                <a:solidFill>
                  <a:srgbClr val="272525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Why is Stationarity Needed for Time Series?</a:t>
            </a:r>
          </a:p>
          <a:p>
            <a:pPr algn="l">
              <a:lnSpc>
                <a:spcPts val="2906"/>
              </a:lnSpc>
            </a:pPr>
          </a:p>
          <a:p>
            <a:pPr algn="l">
              <a:lnSpc>
                <a:spcPts val="2906"/>
              </a:lnSpc>
              <a:spcBef>
                <a:spcPct val="0"/>
              </a:spcBef>
            </a:pPr>
            <a:r>
              <a:rPr lang="en-US" b="true" sz="2527">
                <a:solidFill>
                  <a:srgbClr val="272525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Because statistical models work best when the data doesn’t change too much over time. Stationarity means the data has a constant mean, variance, and pattern — this helps the model make better, stable predictions.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DAGk0SHZFmc</dc:identifier>
  <dcterms:modified xsi:type="dcterms:W3CDTF">2011-08-01T06:04:30Z</dcterms:modified>
  <cp:revision>1</cp:revision>
  <dc:title>Pink and Light Green Gradient SWOT Analysis Presentation</dc:title>
</cp:coreProperties>
</file>