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6" r:id="rId17"/>
    <p:sldId id="270" r:id="rId18"/>
    <p:sldId id="271" r:id="rId19"/>
    <p:sldId id="272" r:id="rId20"/>
    <p:sldId id="278" r:id="rId21"/>
    <p:sldId id="273" r:id="rId22"/>
    <p:sldId id="274" r:id="rId23"/>
    <p:sldId id="27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14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777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e6e9fd5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e6e9fd5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be6e9fd5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be6e9fd5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e6e9fd5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e6e9fd5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e6e9fd5e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e6e9fd5e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e6e9fd5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e6e9fd5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e6e9fd5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e6e9fd5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e6e9fd5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e6e9fd5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2634645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2634645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2634645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2634645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2634645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2634645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91273f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91273f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2634645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2634645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2634645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62634645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2634645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2634645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2bad69d3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2bad69d3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263464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263464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63464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263464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263464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263464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2634645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2634645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2634645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2634645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e6e9fd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e6e9fd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e6e9fd5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be6e9fd5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A7A"/>
              </a:buClr>
              <a:buSzPts val="2800"/>
              <a:buNone/>
              <a:defRPr>
                <a:solidFill>
                  <a:srgbClr val="003A7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A7A"/>
              </a:buClr>
              <a:buSzPts val="2800"/>
              <a:buNone/>
              <a:defRPr sz="2800">
                <a:solidFill>
                  <a:srgbClr val="003A7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003A7A"/>
                </a:solidFill>
              </a:defRPr>
            </a:lvl1pPr>
            <a:lvl2pPr lvl="1" algn="r">
              <a:buNone/>
              <a:defRPr sz="1000">
                <a:solidFill>
                  <a:srgbClr val="003A7A"/>
                </a:solidFill>
              </a:defRPr>
            </a:lvl2pPr>
            <a:lvl3pPr lvl="2" algn="r">
              <a:buNone/>
              <a:defRPr sz="1000">
                <a:solidFill>
                  <a:srgbClr val="003A7A"/>
                </a:solidFill>
              </a:defRPr>
            </a:lvl3pPr>
            <a:lvl4pPr lvl="3" algn="r">
              <a:buNone/>
              <a:defRPr sz="1000">
                <a:solidFill>
                  <a:srgbClr val="003A7A"/>
                </a:solidFill>
              </a:defRPr>
            </a:lvl4pPr>
            <a:lvl5pPr lvl="4" algn="r">
              <a:buNone/>
              <a:defRPr sz="1000">
                <a:solidFill>
                  <a:srgbClr val="003A7A"/>
                </a:solidFill>
              </a:defRPr>
            </a:lvl5pPr>
            <a:lvl6pPr lvl="5" algn="r">
              <a:buNone/>
              <a:defRPr sz="1000">
                <a:solidFill>
                  <a:srgbClr val="003A7A"/>
                </a:solidFill>
              </a:defRPr>
            </a:lvl6pPr>
            <a:lvl7pPr lvl="6" algn="r">
              <a:buNone/>
              <a:defRPr sz="1000">
                <a:solidFill>
                  <a:srgbClr val="003A7A"/>
                </a:solidFill>
              </a:defRPr>
            </a:lvl7pPr>
            <a:lvl8pPr lvl="7" algn="r">
              <a:buNone/>
              <a:defRPr sz="1000">
                <a:solidFill>
                  <a:srgbClr val="003A7A"/>
                </a:solidFill>
              </a:defRPr>
            </a:lvl8pPr>
            <a:lvl9pPr lvl="8" algn="r">
              <a:buNone/>
              <a:defRPr sz="1000">
                <a:solidFill>
                  <a:srgbClr val="003A7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617" y="4887150"/>
            <a:ext cx="1072200" cy="169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A7A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22E"/>
                </a:solidFill>
              </a:rPr>
              <a:t>Estruturas de Dados</a:t>
            </a:r>
            <a:endParaRPr>
              <a:solidFill>
                <a:srgbClr val="00822E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363" y="4214825"/>
            <a:ext cx="3393276" cy="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Fatorial de um número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606C7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622900" y="1809750"/>
            <a:ext cx="4559100" cy="1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 or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Fatorial de um número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606C7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622900" y="1809750"/>
            <a:ext cx="47124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 or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A61717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recurse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factorial(n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recurse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Fatorial de um número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142850" y="2390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491375" y="1907975"/>
            <a:ext cx="3382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__main__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491375" y="2441375"/>
            <a:ext cx="3382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-&gt; 3  recurse -&gt; 2 result -&gt; 6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491375" y="2974775"/>
            <a:ext cx="3382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-&gt; 2  recurse -&gt; 1 result -&gt; 2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491375" y="3508175"/>
            <a:ext cx="3382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 -&gt; 1  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412175" y="24413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factorial(3)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412175" y="29747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factorial(2)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412175" y="35081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factorial(1)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6021300" y="3207600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6021300" y="2674200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021300" y="2140800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cxnSp>
        <p:nvCxnSpPr>
          <p:cNvPr id="148" name="Google Shape;148;p24"/>
          <p:cNvCxnSpPr/>
          <p:nvPr/>
        </p:nvCxnSpPr>
        <p:spPr>
          <a:xfrm rot="10800000">
            <a:off x="6385500" y="2077950"/>
            <a:ext cx="0" cy="15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1283825" y="2140800"/>
            <a:ext cx="0" cy="15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Fibonacci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C71"/>
                </a:solidFill>
              </a:rPr>
              <a:t>A definição da função de fibonacci é dada por: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C71"/>
                </a:solidFill>
              </a:rPr>
              <a:t>fib(n) =     0,                              se n  = 0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C71"/>
                </a:solidFill>
              </a:rPr>
              <a:t>                1,                              se n = 1 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C71"/>
                </a:solidFill>
              </a:rPr>
              <a:t>                fib(n − 1) + fib(n − 2) se n &gt; 1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06C71"/>
              </a:solidFill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227425" y="1738850"/>
            <a:ext cx="117000" cy="1227300"/>
          </a:xfrm>
          <a:prstGeom prst="leftBrace">
            <a:avLst>
              <a:gd name="adj1" fmla="val 50000"/>
              <a:gd name="adj2" fmla="val 89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Fibonacci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63715" y="1301555"/>
            <a:ext cx="841292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PT" sz="1800" b="1" dirty="0" err="1"/>
              <a:t>Fibonacci</a:t>
            </a:r>
            <a:r>
              <a:rPr lang="pt-PT" sz="1800" dirty="0"/>
              <a:t> é uma sequência numérica utilizada em diversas áreas. No mercado financeiro, é utilizada na análise de tendência, traçando projeções e retrações. </a:t>
            </a:r>
          </a:p>
          <a:p>
            <a:pPr lvl="0"/>
            <a:r>
              <a:rPr lang="pt-PT" sz="1800" b="1" dirty="0" err="1" smtClean="0"/>
              <a:t>Fibonacci</a:t>
            </a:r>
            <a:r>
              <a:rPr lang="pt-PT" sz="1800" b="1" dirty="0" smtClean="0"/>
              <a:t> </a:t>
            </a:r>
            <a:r>
              <a:rPr lang="pt-PT" sz="1800" b="1" dirty="0"/>
              <a:t>significa</a:t>
            </a:r>
            <a:r>
              <a:rPr lang="pt-PT" sz="1800" dirty="0"/>
              <a:t>, dentro do conceito matemático, uma sequência em que cada número seguinte corresponde à soma dos dois anteriores.</a:t>
            </a:r>
            <a:endParaRPr sz="1800" dirty="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11" y="2568041"/>
            <a:ext cx="3863189" cy="25754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525" y="31765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0 – 1 – 1 – 2 – 3 – 5 – 8 – 13 – 21 – 34 – 55 – 89 – 144 – E assim por diante…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/>
              <a:t>Como </a:t>
            </a:r>
            <a:r>
              <a:rPr lang="en-US" b="1" dirty="0" err="1"/>
              <a:t>usar</a:t>
            </a:r>
            <a:r>
              <a:rPr lang="en-US" b="1" dirty="0"/>
              <a:t> Fibonacci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análise</a:t>
            </a:r>
            <a:r>
              <a:rPr lang="en-US" b="1" dirty="0"/>
              <a:t> </a:t>
            </a:r>
            <a:r>
              <a:rPr lang="en-US" b="1" dirty="0" err="1"/>
              <a:t>técnica</a:t>
            </a:r>
            <a:r>
              <a:rPr lang="en-US" b="1" dirty="0"/>
              <a:t>?</a:t>
            </a:r>
            <a:br>
              <a:rPr lang="en-US" b="1" dirty="0"/>
            </a:br>
            <a:endParaRPr dirty="0">
              <a:solidFill>
                <a:srgbClr val="003A7A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13" y="898399"/>
            <a:ext cx="5883387" cy="4019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134" y="1162617"/>
            <a:ext cx="3162121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razão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de Fibonacci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percentuais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tendência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dos </a:t>
            </a:r>
            <a:r>
              <a:rPr lang="en-US" dirty="0" err="1"/>
              <a:t>números</a:t>
            </a:r>
            <a:r>
              <a:rPr lang="en-US" dirty="0"/>
              <a:t> da </a:t>
            </a:r>
            <a:r>
              <a:rPr lang="en-US" dirty="0" err="1"/>
              <a:t>sequência</a:t>
            </a:r>
            <a:r>
              <a:rPr lang="en-US" dirty="0"/>
              <a:t> Fibonacci, e da </a:t>
            </a:r>
            <a:r>
              <a:rPr lang="en-US" dirty="0" err="1"/>
              <a:t>razão</a:t>
            </a:r>
            <a:r>
              <a:rPr lang="en-US" dirty="0"/>
              <a:t> entre </a:t>
            </a:r>
            <a:r>
              <a:rPr lang="en-US" dirty="0" err="1"/>
              <a:t>eles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percentuais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. Observe:</a:t>
            </a:r>
          </a:p>
          <a:p>
            <a:endParaRPr lang="en-US" dirty="0"/>
          </a:p>
          <a:p>
            <a:r>
              <a:rPr lang="en-US" dirty="0" err="1"/>
              <a:t>Ao</a:t>
            </a:r>
            <a:r>
              <a:rPr lang="en-US" dirty="0"/>
              <a:t> se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pulando</a:t>
            </a:r>
            <a:r>
              <a:rPr lang="en-US" dirty="0"/>
              <a:t> um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21/55), </a:t>
            </a:r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percentual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38,2% (</a:t>
            </a:r>
            <a:r>
              <a:rPr lang="en-US" dirty="0" err="1"/>
              <a:t>que</a:t>
            </a:r>
            <a:r>
              <a:rPr lang="en-US" dirty="0"/>
              <a:t>, </a:t>
            </a:r>
            <a:r>
              <a:rPr lang="en-US" dirty="0" err="1"/>
              <a:t>somado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percentual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ouro</a:t>
            </a:r>
            <a:r>
              <a:rPr lang="en-US" dirty="0"/>
              <a:t>, soma 100%).</a:t>
            </a:r>
          </a:p>
        </p:txBody>
      </p:sp>
    </p:spTree>
    <p:extLst>
      <p:ext uri="{BB962C8B-B14F-4D97-AF65-F5344CB8AC3E}">
        <p14:creationId xmlns:p14="http://schemas.microsoft.com/office/powerpoint/2010/main" val="390407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Fibonacci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142850" y="2009775"/>
            <a:ext cx="47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711800" y="1811900"/>
            <a:ext cx="6847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fibonacci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171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fibonacci(n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fibonacci(n </a:t>
            </a: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pt-BR" sz="1800">
                <a:solidFill>
                  <a:srgbClr val="00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56748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56748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143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Convertendo para qualquer base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Reduza o número original para uma série de números de um dígito.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Converta o dígito em uma string usando a tabelaConv.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Concatene as strings dos dígitos para formar o resultado final.</a:t>
            </a:r>
            <a:endParaRPr sz="170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925" y="2126775"/>
            <a:ext cx="33718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Convertendo para qualquer base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900875"/>
            <a:ext cx="7867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 Torre de </a:t>
            </a:r>
            <a:r>
              <a:rPr lang="pt-BR" dirty="0" err="1"/>
              <a:t>Hanoi</a:t>
            </a:r>
            <a:endParaRPr dirty="0">
              <a:solidFill>
                <a:srgbClr val="003A7A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spcAft>
                <a:spcPts val="1200"/>
              </a:spcAft>
              <a:buFontTx/>
              <a:buChar char="•"/>
            </a:pPr>
            <a:r>
              <a:rPr lang="en-US" sz="1600" dirty="0" err="1" smtClean="0"/>
              <a:t>jogo</a:t>
            </a:r>
            <a:r>
              <a:rPr lang="en-US" sz="1600" dirty="0" smtClean="0"/>
              <a:t>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base de madeira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estão</a:t>
            </a:r>
            <a:r>
              <a:rPr lang="en-US" sz="1600" dirty="0"/>
              <a:t> </a:t>
            </a:r>
            <a:r>
              <a:rPr lang="en-US" sz="1600" dirty="0" err="1"/>
              <a:t>firmados</a:t>
            </a:r>
            <a:r>
              <a:rPr lang="en-US" sz="1600" dirty="0"/>
              <a:t> </a:t>
            </a:r>
            <a:r>
              <a:rPr lang="en-US" sz="1600" dirty="0" err="1"/>
              <a:t>três</a:t>
            </a:r>
            <a:r>
              <a:rPr lang="en-US" sz="1600" dirty="0"/>
              <a:t> hastes </a:t>
            </a:r>
            <a:r>
              <a:rPr lang="en-US" sz="1600" dirty="0" err="1"/>
              <a:t>verticais</a:t>
            </a:r>
            <a:r>
              <a:rPr lang="en-US" sz="1600" dirty="0"/>
              <a:t>, </a:t>
            </a:r>
            <a:r>
              <a:rPr lang="en-US" sz="1600" dirty="0" err="1"/>
              <a:t>eum</a:t>
            </a:r>
            <a:r>
              <a:rPr lang="en-US" sz="1600" dirty="0"/>
              <a:t> </a:t>
            </a:r>
            <a:r>
              <a:rPr lang="en-US" sz="1600" dirty="0" err="1"/>
              <a:t>certo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discos de madeira, de </a:t>
            </a:r>
            <a:r>
              <a:rPr lang="en-US" sz="1600" dirty="0" err="1"/>
              <a:t>diâmetros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, </a:t>
            </a:r>
            <a:r>
              <a:rPr lang="en-US" sz="1600" dirty="0" err="1"/>
              <a:t>furados</a:t>
            </a:r>
            <a:r>
              <a:rPr lang="en-US" sz="1600" dirty="0"/>
              <a:t> no </a:t>
            </a:r>
            <a:r>
              <a:rPr lang="en-US" sz="1600" dirty="0" err="1"/>
              <a:t>centro</a:t>
            </a:r>
            <a:r>
              <a:rPr lang="en-US" sz="1600" dirty="0"/>
              <a:t>. </a:t>
            </a:r>
            <a:r>
              <a:rPr lang="en-US" sz="1600" dirty="0" err="1"/>
              <a:t>Vamoschamar</a:t>
            </a:r>
            <a:r>
              <a:rPr lang="en-US" sz="1600" dirty="0"/>
              <a:t> de A, B e C, as </a:t>
            </a:r>
            <a:r>
              <a:rPr lang="en-US" sz="1600" dirty="0" err="1"/>
              <a:t>três</a:t>
            </a:r>
            <a:r>
              <a:rPr lang="en-US" sz="1600" dirty="0"/>
              <a:t> hastes, </a:t>
            </a:r>
            <a:r>
              <a:rPr lang="en-US" sz="1600" dirty="0" err="1"/>
              <a:t>conforme</a:t>
            </a:r>
            <a:r>
              <a:rPr lang="en-US" sz="1600" dirty="0"/>
              <a:t> a </a:t>
            </a:r>
            <a:r>
              <a:rPr lang="en-US" sz="1600" dirty="0" err="1"/>
              <a:t>figura</a:t>
            </a:r>
            <a:r>
              <a:rPr lang="en-US" sz="1600" dirty="0" smtClean="0"/>
              <a:t>.</a:t>
            </a:r>
          </a:p>
          <a:p>
            <a:pPr marL="285750" lvl="0" indent="-285750">
              <a:spcAft>
                <a:spcPts val="1200"/>
              </a:spcAft>
              <a:buFontTx/>
              <a:buChar char="•"/>
            </a:pPr>
            <a:endParaRPr lang="en-US" sz="1600" dirty="0">
              <a:solidFill>
                <a:srgbClr val="606C7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começo</a:t>
            </a:r>
            <a:r>
              <a:rPr lang="en-US" sz="1600" dirty="0"/>
              <a:t> do </a:t>
            </a:r>
            <a:r>
              <a:rPr lang="en-US" sz="1600" dirty="0" err="1"/>
              <a:t>jogo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discos </a:t>
            </a:r>
            <a:r>
              <a:rPr lang="en-US" sz="1600" dirty="0" err="1"/>
              <a:t>estão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enfiados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haste A,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ordem</a:t>
            </a:r>
            <a:r>
              <a:rPr lang="en-US" sz="1600" dirty="0"/>
              <a:t> </a:t>
            </a:r>
            <a:r>
              <a:rPr lang="en-US" sz="1600" dirty="0" err="1"/>
              <a:t>decrescentede</a:t>
            </a:r>
            <a:r>
              <a:rPr lang="en-US" sz="1600" dirty="0"/>
              <a:t> </a:t>
            </a:r>
            <a:r>
              <a:rPr lang="en-US" sz="1600" dirty="0" err="1"/>
              <a:t>tamanho</a:t>
            </a:r>
            <a:r>
              <a:rPr lang="en-US" sz="1600" dirty="0"/>
              <a:t>, com o </a:t>
            </a:r>
            <a:r>
              <a:rPr lang="en-US" sz="1600" dirty="0" err="1"/>
              <a:t>menor</a:t>
            </a:r>
            <a:r>
              <a:rPr lang="en-US" sz="1600" dirty="0"/>
              <a:t> disco </a:t>
            </a:r>
            <a:r>
              <a:rPr lang="en-US" sz="1600" dirty="0" err="1"/>
              <a:t>acima</a:t>
            </a:r>
            <a:r>
              <a:rPr lang="en-US" sz="1600" dirty="0"/>
              <a:t> de </a:t>
            </a:r>
            <a:r>
              <a:rPr lang="en-US" sz="1600" dirty="0" err="1"/>
              <a:t>todos</a:t>
            </a:r>
            <a:r>
              <a:rPr lang="en-US" sz="1600" dirty="0"/>
              <a:t>. O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mover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discos, de </a:t>
            </a:r>
            <a:r>
              <a:rPr lang="en-US" sz="1600" dirty="0" err="1"/>
              <a:t>Apara</a:t>
            </a:r>
            <a:r>
              <a:rPr lang="en-US" sz="1600" dirty="0"/>
              <a:t> C, </a:t>
            </a:r>
            <a:r>
              <a:rPr lang="en-US" sz="1600" dirty="0" err="1"/>
              <a:t>obedecendo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seguintes</a:t>
            </a:r>
            <a:r>
              <a:rPr lang="en-US" sz="1600" dirty="0"/>
              <a:t> </a:t>
            </a:r>
            <a:r>
              <a:rPr lang="en-US" sz="1600" dirty="0" err="1"/>
              <a:t>regras</a:t>
            </a:r>
            <a:r>
              <a:rPr lang="en-US" sz="1600" dirty="0"/>
              <a:t>: </a:t>
            </a:r>
            <a:endParaRPr lang="en-US" sz="1600" dirty="0" smtClean="0"/>
          </a:p>
          <a:p>
            <a:pPr marL="285750" lvl="0" indent="-285750">
              <a:spcAft>
                <a:spcPts val="1200"/>
              </a:spcAft>
              <a:buFontTx/>
              <a:buChar char="•"/>
            </a:pPr>
            <a:r>
              <a:rPr lang="en-US" sz="1600" dirty="0" smtClean="0"/>
              <a:t>1</a:t>
            </a:r>
            <a:r>
              <a:rPr lang="en-US" sz="1600" dirty="0"/>
              <a:t>)</a:t>
            </a:r>
            <a:r>
              <a:rPr lang="en-US" sz="1600" dirty="0" err="1"/>
              <a:t>Somente</a:t>
            </a:r>
            <a:r>
              <a:rPr lang="en-US" sz="1600" dirty="0"/>
              <a:t> um disco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posto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lvl="0" indent="-285750">
              <a:spcAft>
                <a:spcPts val="1200"/>
              </a:spcAft>
              <a:buFontTx/>
              <a:buChar char="•"/>
            </a:pPr>
            <a:r>
              <a:rPr lang="en-US" sz="1600" dirty="0" smtClean="0"/>
              <a:t>2</a:t>
            </a:r>
            <a:r>
              <a:rPr lang="en-US" sz="1600" dirty="0"/>
              <a:t>)Um disco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nunca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posto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um disco </a:t>
            </a:r>
            <a:r>
              <a:rPr lang="en-US" sz="1600" dirty="0" err="1"/>
              <a:t>menor</a:t>
            </a:r>
            <a:r>
              <a:rPr lang="en-US" sz="1600" dirty="0"/>
              <a:t>.</a:t>
            </a:r>
            <a:endParaRPr sz="1700" dirty="0">
              <a:solidFill>
                <a:srgbClr val="606C7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0" y="106812"/>
            <a:ext cx="45339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i="1">
                <a:solidFill>
                  <a:srgbClr val="606C71"/>
                </a:solidFill>
              </a:rPr>
              <a:t>Recursão é um método para resolver problemas que envolve quebrar o problema em </a:t>
            </a:r>
            <a:r>
              <a:rPr lang="pt-BR" b="1" i="1">
                <a:solidFill>
                  <a:srgbClr val="606C71"/>
                </a:solidFill>
              </a:rPr>
              <a:t>subproblemas</a:t>
            </a:r>
            <a:r>
              <a:rPr lang="pt-BR" i="1">
                <a:solidFill>
                  <a:srgbClr val="606C71"/>
                </a:solidFill>
              </a:rPr>
              <a:t> cada vez menores até atingir </a:t>
            </a:r>
            <a:r>
              <a:rPr lang="pt-BR" b="1" i="1">
                <a:solidFill>
                  <a:srgbClr val="606C71"/>
                </a:solidFill>
              </a:rPr>
              <a:t>um problema simples</a:t>
            </a:r>
            <a:r>
              <a:rPr lang="pt-BR" i="1">
                <a:solidFill>
                  <a:srgbClr val="606C71"/>
                </a:solidFill>
              </a:rPr>
              <a:t> o bastante, que possa ser resolvido trivialmente. Em geral, a recursão envolve </a:t>
            </a:r>
            <a:r>
              <a:rPr lang="pt-BR" b="1" i="1">
                <a:solidFill>
                  <a:srgbClr val="606C71"/>
                </a:solidFill>
              </a:rPr>
              <a:t>uma função que chama a si mesma.</a:t>
            </a:r>
            <a:endParaRPr b="1" i="1"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 Torre de </a:t>
            </a:r>
            <a:r>
              <a:rPr lang="pt-BR" dirty="0" err="1"/>
              <a:t>Hanoi</a:t>
            </a:r>
            <a:endParaRPr dirty="0">
              <a:solidFill>
                <a:srgbClr val="003A7A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78" y="1591966"/>
            <a:ext cx="6097250" cy="260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58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Torre de Hanoi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dirty="0">
                <a:solidFill>
                  <a:srgbClr val="606C71"/>
                </a:solidFill>
              </a:rPr>
              <a:t>Regras para mover a torre de um pino origem para um pino </a:t>
            </a:r>
            <a:r>
              <a:rPr lang="pt-BR" sz="1700" dirty="0" smtClean="0">
                <a:solidFill>
                  <a:srgbClr val="606C71"/>
                </a:solidFill>
              </a:rPr>
              <a:t>destino   (problema </a:t>
            </a:r>
            <a:r>
              <a:rPr lang="pt-BR" sz="1700" dirty="0" err="1" smtClean="0">
                <a:solidFill>
                  <a:srgbClr val="606C71"/>
                </a:solidFill>
              </a:rPr>
              <a:t>n</a:t>
            </a:r>
            <a:r>
              <a:rPr lang="pt-BR" sz="1700" dirty="0" smtClean="0">
                <a:solidFill>
                  <a:srgbClr val="606C71"/>
                </a:solidFill>
              </a:rPr>
              <a:t>):</a:t>
            </a:r>
            <a:endParaRPr sz="1700" dirty="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 dirty="0">
                <a:solidFill>
                  <a:srgbClr val="606C71"/>
                </a:solidFill>
              </a:rPr>
              <a:t>Mova a torre de altura−1 para o pino intermediário, usando o pino destino como intermediário</a:t>
            </a:r>
            <a:r>
              <a:rPr lang="pt-BR" sz="1700" dirty="0" smtClean="0">
                <a:solidFill>
                  <a:srgbClr val="606C71"/>
                </a:solidFill>
              </a:rPr>
              <a:t>. (problema </a:t>
            </a:r>
            <a:r>
              <a:rPr lang="pt-BR" sz="1700" dirty="0" err="1" smtClean="0">
                <a:solidFill>
                  <a:srgbClr val="606C71"/>
                </a:solidFill>
              </a:rPr>
              <a:t>n</a:t>
            </a:r>
            <a:r>
              <a:rPr lang="pt-BR" sz="1700" dirty="0" smtClean="0">
                <a:solidFill>
                  <a:srgbClr val="606C71"/>
                </a:solidFill>
              </a:rPr>
              <a:t> como </a:t>
            </a:r>
            <a:r>
              <a:rPr lang="pt-BR" sz="1700" dirty="0" err="1" smtClean="0">
                <a:solidFill>
                  <a:srgbClr val="606C71"/>
                </a:solidFill>
              </a:rPr>
              <a:t>sub-problema</a:t>
            </a:r>
            <a:r>
              <a:rPr lang="pt-BR" sz="1700" dirty="0" smtClean="0">
                <a:solidFill>
                  <a:srgbClr val="606C71"/>
                </a:solidFill>
              </a:rPr>
              <a:t>)</a:t>
            </a:r>
            <a:endParaRPr sz="1700" dirty="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 dirty="0">
                <a:solidFill>
                  <a:srgbClr val="606C71"/>
                </a:solidFill>
              </a:rPr>
              <a:t>Mova o disco restante para o pino destino</a:t>
            </a:r>
            <a:r>
              <a:rPr lang="pt-BR" sz="1700" dirty="0" smtClean="0">
                <a:solidFill>
                  <a:srgbClr val="606C71"/>
                </a:solidFill>
              </a:rPr>
              <a:t>. (ultima grande para destino)</a:t>
            </a:r>
            <a:endParaRPr sz="1700" dirty="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 dirty="0">
                <a:solidFill>
                  <a:srgbClr val="606C71"/>
                </a:solidFill>
              </a:rPr>
              <a:t>Mova a torre de altura−1 do pino intermediário para o pino destino usando o pino origem como intermediário</a:t>
            </a:r>
            <a:r>
              <a:rPr lang="pt-BR" sz="1700" dirty="0" smtClean="0">
                <a:solidFill>
                  <a:srgbClr val="606C71"/>
                </a:solidFill>
              </a:rPr>
              <a:t>. (como </a:t>
            </a:r>
            <a:r>
              <a:rPr lang="pt-BR" sz="1700" dirty="0" err="1" smtClean="0">
                <a:solidFill>
                  <a:srgbClr val="606C71"/>
                </a:solidFill>
              </a:rPr>
              <a:t>sub-problema</a:t>
            </a:r>
            <a:r>
              <a:rPr lang="pt-BR" sz="1700" dirty="0" smtClean="0">
                <a:solidFill>
                  <a:srgbClr val="606C71"/>
                </a:solidFill>
              </a:rPr>
              <a:t>)</a:t>
            </a:r>
            <a:endParaRPr sz="1700" dirty="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Torre de Hanoi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64175" y="1643850"/>
            <a:ext cx="7171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dirty="0" err="1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moveTower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height,fromPole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600" b="1" dirty="0" err="1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dirty="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moveTower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(height</a:t>
            </a:r>
            <a:r>
              <a:rPr lang="pt-BR" sz="1600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600" dirty="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toPole</a:t>
            </a:r>
            <a:r>
              <a:rPr lang="pt-BR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600" b="1" dirty="0" err="1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600" dirty="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600" dirty="0" err="1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moving</a:t>
            </a:r>
            <a:r>
              <a:rPr lang="pt-BR" sz="1600" dirty="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disk </a:t>
            </a:r>
            <a:r>
              <a:rPr lang="pt-BR" sz="1600" dirty="0" err="1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600" dirty="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romPole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600" dirty="0" err="1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 sz="1600" dirty="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moveTower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(height</a:t>
            </a:r>
            <a:r>
              <a:rPr lang="pt-BR" sz="1600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600" dirty="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fromPole</a:t>
            </a:r>
            <a:r>
              <a:rPr lang="pt-BR" sz="1600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 dirty="0">
                <a:solidFill>
                  <a:srgbClr val="606C71"/>
                </a:solidFill>
              </a:rPr>
              <a:t>Todos os algoritmos recursivos devem ter um caso base</a:t>
            </a:r>
            <a:r>
              <a:rPr lang="pt-BR" dirty="0" smtClean="0">
                <a:solidFill>
                  <a:srgbClr val="606C71"/>
                </a:solidFill>
              </a:rPr>
              <a:t>. </a:t>
            </a:r>
            <a:endParaRPr dirty="0"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 dirty="0">
                <a:solidFill>
                  <a:srgbClr val="606C71"/>
                </a:solidFill>
              </a:rPr>
              <a:t>Um algoritmo recursivo deve mudar seu estado e progredir em direção ao caso base</a:t>
            </a:r>
            <a:r>
              <a:rPr lang="pt-BR" dirty="0" smtClean="0">
                <a:solidFill>
                  <a:srgbClr val="606C71"/>
                </a:solidFill>
              </a:rPr>
              <a:t>.</a:t>
            </a:r>
            <a:endParaRPr dirty="0"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 dirty="0">
                <a:solidFill>
                  <a:srgbClr val="606C71"/>
                </a:solidFill>
              </a:rPr>
              <a:t>Um algoritmo recursivo deve chamar a si próprio (recursivamente).</a:t>
            </a:r>
            <a:endParaRPr dirty="0"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 dirty="0">
                <a:solidFill>
                  <a:srgbClr val="606C71"/>
                </a:solidFill>
              </a:rPr>
              <a:t>A recursão pode tomar o lugar da iteração em alguns casos.</a:t>
            </a:r>
            <a:endParaRPr dirty="0"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 dirty="0">
                <a:solidFill>
                  <a:srgbClr val="606C71"/>
                </a:solidFill>
              </a:rPr>
              <a:t>Recursão nem sempre é a resposta. Às vezes uma solução recursiva pode ser computacionalmente mais cara que um algoritmo alternativo.</a:t>
            </a:r>
            <a:endParaRPr dirty="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606C71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7482"/>
              </a:solidFill>
              <a:highlight>
                <a:srgbClr val="F3F6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Soma de lista de números</a:t>
            </a:r>
            <a:endParaRPr>
              <a:solidFill>
                <a:srgbClr val="003A7A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1942138"/>
            <a:ext cx="33147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 Soma de lista de </a:t>
            </a:r>
            <a:r>
              <a:rPr lang="pt-BR" dirty="0" smtClean="0"/>
              <a:t>números - recursivo</a:t>
            </a:r>
            <a:endParaRPr dirty="0">
              <a:solidFill>
                <a:srgbClr val="003A7A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5" y="1995488"/>
            <a:ext cx="71437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Soma de lista de números</a:t>
            </a:r>
            <a:endParaRPr>
              <a:solidFill>
                <a:srgbClr val="003A7A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00" y="1332000"/>
            <a:ext cx="32385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750" y="1329925"/>
            <a:ext cx="40767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Três leis da recursão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possuir um caso base (base case).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modificar o seu estado e se aproximar do caso base.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chamar a si mesmo, recursivamente.</a:t>
            </a:r>
            <a:endParaRPr sz="170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Três leis da recursão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possuir um caso base (base case).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modificar o seu estado e se aproximar do caso base.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chamar a si mesmo, recursivamente.</a:t>
            </a:r>
            <a:endParaRPr sz="170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25" y="2571738"/>
            <a:ext cx="71437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Três leis da recursão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possuir um caso base (base case).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modificar o seu estado e se aproximar do caso base.</a:t>
            </a:r>
            <a:endParaRPr sz="1700">
              <a:solidFill>
                <a:srgbClr val="606C7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AutoNum type="arabicParenR"/>
            </a:pPr>
            <a:r>
              <a:rPr lang="pt-BR" sz="1700">
                <a:solidFill>
                  <a:srgbClr val="606C71"/>
                </a:solidFill>
              </a:rPr>
              <a:t>Um algoritmo recursivo deve chamar a si mesmo, recursivamente.</a:t>
            </a:r>
            <a:endParaRPr sz="1700"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606C7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25" y="2571738"/>
            <a:ext cx="71437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939950" y="293495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base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6475625" y="2899950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Modificar o estado atual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577450" y="4409875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Chamar a si mesmo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741825" y="2880350"/>
            <a:ext cx="186300" cy="509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20"/>
          <p:cNvCxnSpPr>
            <a:stCxn id="105" idx="0"/>
          </p:cNvCxnSpPr>
          <p:nvPr/>
        </p:nvCxnSpPr>
        <p:spPr>
          <a:xfrm rot="10800000">
            <a:off x="5635550" y="4075675"/>
            <a:ext cx="0" cy="3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20"/>
          <p:cNvCxnSpPr>
            <a:stCxn id="104" idx="2"/>
          </p:cNvCxnSpPr>
          <p:nvPr/>
        </p:nvCxnSpPr>
        <p:spPr>
          <a:xfrm flipH="1">
            <a:off x="7132325" y="3300150"/>
            <a:ext cx="4014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Fatorial de um número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C71"/>
                </a:solidFill>
              </a:rPr>
              <a:t>A definição da função de fatorial é dada por: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06C71"/>
                </a:solidFill>
              </a:rPr>
              <a:t>n! =    1,              se n = 0 ou n = 1;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606C71"/>
                </a:solidFill>
              </a:rPr>
              <a:t>          n·(n − 1)!   se n &gt; 1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884050" y="1753500"/>
            <a:ext cx="102300" cy="708600"/>
          </a:xfrm>
          <a:prstGeom prst="leftBrace">
            <a:avLst>
              <a:gd name="adj1" fmla="val 50000"/>
              <a:gd name="adj2" fmla="val 144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1054</Words>
  <Application>Microsoft Macintosh PowerPoint</Application>
  <PresentationFormat>On-screen Show (16:9)</PresentationFormat>
  <Paragraphs>101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Recursão </vt:lpstr>
      <vt:lpstr>Definição</vt:lpstr>
      <vt:lpstr>Exemplo: Soma de lista de números</vt:lpstr>
      <vt:lpstr>Exemplo: Soma de lista de números - recursivo</vt:lpstr>
      <vt:lpstr>Exemplo: Soma de lista de números</vt:lpstr>
      <vt:lpstr>Três leis da recursão</vt:lpstr>
      <vt:lpstr>Três leis da recursão</vt:lpstr>
      <vt:lpstr>Três leis da recursão</vt:lpstr>
      <vt:lpstr>Exemplo: Fatorial de um número</vt:lpstr>
      <vt:lpstr>Exemplo: Fatorial de um número</vt:lpstr>
      <vt:lpstr>Exemplo: Fatorial de um número</vt:lpstr>
      <vt:lpstr>Exemplo: Fatorial de um número</vt:lpstr>
      <vt:lpstr>Exemplo: Fibonacci</vt:lpstr>
      <vt:lpstr>Exemplo: Fibonacci</vt:lpstr>
      <vt:lpstr>Como usar Fibonacci na análise técnica? </vt:lpstr>
      <vt:lpstr>Exemplo: Fibonacci</vt:lpstr>
      <vt:lpstr>Exemplo: Convertendo para qualquer base</vt:lpstr>
      <vt:lpstr>Exemplo: Convertendo para qualquer base</vt:lpstr>
      <vt:lpstr>Exemplo: Torre de Hanoi</vt:lpstr>
      <vt:lpstr>Exemplo: Torre de Hanoi</vt:lpstr>
      <vt:lpstr>Exemplo: Torre de Hanoi</vt:lpstr>
      <vt:lpstr>Exemplo: Torre de Hanoi</vt:lpstr>
      <vt:lpstr>Resumo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 </dc:title>
  <cp:lastModifiedBy>LI WEIGANG</cp:lastModifiedBy>
  <cp:revision>10</cp:revision>
  <dcterms:modified xsi:type="dcterms:W3CDTF">2024-05-14T20:39:53Z</dcterms:modified>
</cp:coreProperties>
</file>