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e350546b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e350546b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e350546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e350546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350546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350546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e350546b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e350546b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350546b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350546b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350546b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e350546b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350546b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e350546b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a72689c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a72689c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d993a8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d993a8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e350546b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e350546b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91273f7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591273f7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e350546b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e350546b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3505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e3505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6f7210e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6f7210e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6f7210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6f7210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6f7210e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6f7210e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6f9ca5c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6f9ca5c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e350546b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e350546b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e350546b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e350546b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6f7210e2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6f7210e2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6f7210e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6f7210e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e350546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e350546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6f7210e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6f7210e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e350546b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e350546b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e350546b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e350546b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6f7210e2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6f7210e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e350546b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e350546b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6f7210e2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6f7210e2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e350546b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e350546b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6f7210e2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6f7210e2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2bad69d3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2bad69d3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350546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e350546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350546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350546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e350546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e350546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350546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350546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350546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e350546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350546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350546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A7A"/>
              </a:buClr>
              <a:buSzPts val="2800"/>
              <a:buNone/>
              <a:defRPr>
                <a:solidFill>
                  <a:srgbClr val="003A7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A7A"/>
              </a:buClr>
              <a:buSzPts val="2800"/>
              <a:buNone/>
              <a:defRPr sz="2800">
                <a:solidFill>
                  <a:srgbClr val="003A7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003A7A"/>
                </a:solidFill>
              </a:defRPr>
            </a:lvl1pPr>
            <a:lvl2pPr lvl="1" algn="r">
              <a:buNone/>
              <a:defRPr sz="1000">
                <a:solidFill>
                  <a:srgbClr val="003A7A"/>
                </a:solidFill>
              </a:defRPr>
            </a:lvl2pPr>
            <a:lvl3pPr lvl="2" algn="r">
              <a:buNone/>
              <a:defRPr sz="1000">
                <a:solidFill>
                  <a:srgbClr val="003A7A"/>
                </a:solidFill>
              </a:defRPr>
            </a:lvl3pPr>
            <a:lvl4pPr lvl="3" algn="r">
              <a:buNone/>
              <a:defRPr sz="1000">
                <a:solidFill>
                  <a:srgbClr val="003A7A"/>
                </a:solidFill>
              </a:defRPr>
            </a:lvl4pPr>
            <a:lvl5pPr lvl="4" algn="r">
              <a:buNone/>
              <a:defRPr sz="1000">
                <a:solidFill>
                  <a:srgbClr val="003A7A"/>
                </a:solidFill>
              </a:defRPr>
            </a:lvl5pPr>
            <a:lvl6pPr lvl="5" algn="r">
              <a:buNone/>
              <a:defRPr sz="1000">
                <a:solidFill>
                  <a:srgbClr val="003A7A"/>
                </a:solidFill>
              </a:defRPr>
            </a:lvl6pPr>
            <a:lvl7pPr lvl="6" algn="r">
              <a:buNone/>
              <a:defRPr sz="1000">
                <a:solidFill>
                  <a:srgbClr val="003A7A"/>
                </a:solidFill>
              </a:defRPr>
            </a:lvl7pPr>
            <a:lvl8pPr lvl="7" algn="r">
              <a:buNone/>
              <a:defRPr sz="1000">
                <a:solidFill>
                  <a:srgbClr val="003A7A"/>
                </a:solidFill>
              </a:defRPr>
            </a:lvl8pPr>
            <a:lvl9pPr lvl="8" algn="r">
              <a:buNone/>
              <a:defRPr sz="1000">
                <a:solidFill>
                  <a:srgbClr val="003A7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9617" y="4887150"/>
            <a:ext cx="1072200" cy="169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</a:t>
            </a:r>
            <a:r>
              <a:rPr lang="pt-BR"/>
              <a:t>re</a:t>
            </a:r>
            <a:r>
              <a:rPr lang="pt-BR"/>
              <a:t>sentação de </a:t>
            </a:r>
            <a:r>
              <a:rPr lang="pt-BR"/>
              <a:t>Árvores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22E"/>
                </a:solidFill>
              </a:rPr>
              <a:t>Estruturas de Dados</a:t>
            </a:r>
            <a:endParaRPr>
              <a:solidFill>
                <a:srgbClr val="00822E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363" y="4214825"/>
            <a:ext cx="3393276" cy="5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Raiz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4437675" y="1509525"/>
            <a:ext cx="670800" cy="6708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Caminho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3"/>
          <p:cNvCxnSpPr/>
          <p:nvPr/>
        </p:nvCxnSpPr>
        <p:spPr>
          <a:xfrm>
            <a:off x="5013975" y="1953875"/>
            <a:ext cx="875700" cy="433500"/>
          </a:xfrm>
          <a:prstGeom prst="straightConnector1">
            <a:avLst/>
          </a:prstGeom>
          <a:noFill/>
          <a:ln cap="flat" cmpd="sng" w="2857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3"/>
          <p:cNvCxnSpPr/>
          <p:nvPr/>
        </p:nvCxnSpPr>
        <p:spPr>
          <a:xfrm flipH="1">
            <a:off x="5311850" y="2659525"/>
            <a:ext cx="603300" cy="364800"/>
          </a:xfrm>
          <a:prstGeom prst="straightConnector1">
            <a:avLst/>
          </a:prstGeom>
          <a:noFill/>
          <a:ln cap="flat" cmpd="sng" w="2857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3"/>
          <p:cNvSpPr txBox="1"/>
          <p:nvPr/>
        </p:nvSpPr>
        <p:spPr>
          <a:xfrm>
            <a:off x="6666975" y="1669950"/>
            <a:ext cx="18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</a:t>
            </a:r>
            <a:r>
              <a:rPr lang="pt-BR">
                <a:solidFill>
                  <a:schemeClr val="dk1"/>
                </a:solidFill>
              </a:rPr>
              <a:t>⟶</a:t>
            </a:r>
            <a:r>
              <a:rPr lang="pt-BR"/>
              <a:t> body </a:t>
            </a:r>
            <a:r>
              <a:rPr lang="pt-BR">
                <a:solidFill>
                  <a:schemeClr val="dk1"/>
                </a:solidFill>
              </a:rPr>
              <a:t>⟶ </a:t>
            </a:r>
            <a:r>
              <a:rPr lang="pt-BR"/>
              <a:t>ul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Filho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4780100" y="2837325"/>
            <a:ext cx="670800" cy="6708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783875" y="2837325"/>
            <a:ext cx="670800" cy="6708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5770700" y="2837325"/>
            <a:ext cx="670800" cy="6708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Pai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5771125" y="2166525"/>
            <a:ext cx="670800" cy="6708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Irmãos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4792725" y="2823450"/>
            <a:ext cx="670800" cy="6708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6783875" y="2823450"/>
            <a:ext cx="670800" cy="6708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Subárvore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4479600" y="2872250"/>
            <a:ext cx="1348800" cy="13557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6783875" y="2823450"/>
            <a:ext cx="637800" cy="14046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Nó folha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3691000" y="2823450"/>
            <a:ext cx="670800" cy="6708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cxnSp>
        <p:nvCxnSpPr>
          <p:cNvPr id="180" name="Google Shape;180;p29"/>
          <p:cNvCxnSpPr/>
          <p:nvPr/>
        </p:nvCxnSpPr>
        <p:spPr>
          <a:xfrm>
            <a:off x="2297675" y="2167481"/>
            <a:ext cx="5865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Nível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7737875" y="1614875"/>
            <a:ext cx="3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7254E"/>
                </a:solidFill>
              </a:rPr>
              <a:t>0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184" name="Google Shape;184;p29"/>
          <p:cNvCxnSpPr/>
          <p:nvPr/>
        </p:nvCxnSpPr>
        <p:spPr>
          <a:xfrm>
            <a:off x="2297675" y="2807273"/>
            <a:ext cx="5865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9"/>
          <p:cNvCxnSpPr/>
          <p:nvPr/>
        </p:nvCxnSpPr>
        <p:spPr>
          <a:xfrm>
            <a:off x="2297675" y="3504575"/>
            <a:ext cx="5865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6" name="Google Shape;186;p29"/>
          <p:cNvSpPr txBox="1"/>
          <p:nvPr/>
        </p:nvSpPr>
        <p:spPr>
          <a:xfrm>
            <a:off x="7737875" y="2951969"/>
            <a:ext cx="3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7254E"/>
                </a:solidFill>
              </a:rPr>
              <a:t>2</a:t>
            </a:r>
            <a:endParaRPr>
              <a:solidFill>
                <a:srgbClr val="C7254E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7737875" y="2254667"/>
            <a:ext cx="3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7254E"/>
                </a:solidFill>
              </a:rPr>
              <a:t>1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2297675" y="4259386"/>
            <a:ext cx="5865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9" name="Google Shape;189;p29"/>
          <p:cNvSpPr txBox="1"/>
          <p:nvPr/>
        </p:nvSpPr>
        <p:spPr>
          <a:xfrm>
            <a:off x="7737875" y="3706781"/>
            <a:ext cx="3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7254E"/>
                </a:solidFill>
              </a:rPr>
              <a:t>3</a:t>
            </a:r>
            <a:endParaRPr>
              <a:solidFill>
                <a:srgbClr val="C7254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Altura</a:t>
            </a:r>
            <a:endParaRPr b="1">
              <a:solidFill>
                <a:srgbClr val="606C71"/>
              </a:solidFill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7827075" y="1593375"/>
            <a:ext cx="0" cy="2606700"/>
          </a:xfrm>
          <a:prstGeom prst="straightConnector1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0"/>
          <p:cNvSpPr txBox="1"/>
          <p:nvPr/>
        </p:nvSpPr>
        <p:spPr>
          <a:xfrm>
            <a:off x="8113600" y="2613675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7254E"/>
                </a:solidFill>
              </a:rPr>
              <a:t>3</a:t>
            </a:r>
            <a:endParaRPr>
              <a:solidFill>
                <a:srgbClr val="C7254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</a:t>
            </a:r>
            <a:r>
              <a:rPr lang="pt-BR"/>
              <a:t> - Listas</a:t>
            </a:r>
            <a:endParaRPr>
              <a:solidFill>
                <a:srgbClr val="003A7A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763" y="1511350"/>
            <a:ext cx="26384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06C71"/>
                </a:solidFill>
              </a:rPr>
              <a:t>Formalmente, definimos uma árvore T como um conjunto finito de zero ou mais nodos tal que: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se o número de nodos = 0, temos uma árvore vazia, ou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se o número de nodos &gt; 0</a:t>
            </a:r>
            <a:endParaRPr>
              <a:solidFill>
                <a:srgbClr val="606C7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400"/>
              <a:buChar char="○"/>
            </a:pPr>
            <a:r>
              <a:rPr lang="pt-BR">
                <a:solidFill>
                  <a:srgbClr val="606C71"/>
                </a:solidFill>
              </a:rPr>
              <a:t>existe um nó especialmente denominado </a:t>
            </a:r>
            <a:r>
              <a:rPr b="1" lang="pt-BR">
                <a:solidFill>
                  <a:srgbClr val="606C71"/>
                </a:solidFill>
              </a:rPr>
              <a:t>raiz</a:t>
            </a:r>
            <a:r>
              <a:rPr lang="pt-BR">
                <a:solidFill>
                  <a:srgbClr val="606C71"/>
                </a:solidFill>
              </a:rPr>
              <a:t> de T</a:t>
            </a:r>
            <a:endParaRPr>
              <a:solidFill>
                <a:srgbClr val="606C7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400"/>
              <a:buChar char="○"/>
            </a:pPr>
            <a:r>
              <a:rPr lang="pt-BR">
                <a:solidFill>
                  <a:srgbClr val="606C71"/>
                </a:solidFill>
              </a:rPr>
              <a:t>os nós restantes formam m ≥ 0 conjuntos disjuntos p</a:t>
            </a:r>
            <a:r>
              <a:rPr baseline="-25000" lang="pt-BR">
                <a:solidFill>
                  <a:srgbClr val="606C71"/>
                </a:solidFill>
              </a:rPr>
              <a:t>1</a:t>
            </a:r>
            <a:r>
              <a:rPr lang="pt-BR">
                <a:solidFill>
                  <a:srgbClr val="606C71"/>
                </a:solidFill>
              </a:rPr>
              <a:t>,p</a:t>
            </a:r>
            <a:r>
              <a:rPr baseline="-25000" lang="pt-BR">
                <a:solidFill>
                  <a:srgbClr val="606C71"/>
                </a:solidFill>
              </a:rPr>
              <a:t>2</a:t>
            </a:r>
            <a:r>
              <a:rPr lang="pt-BR">
                <a:solidFill>
                  <a:srgbClr val="606C71"/>
                </a:solidFill>
              </a:rPr>
              <a:t>,...,p</a:t>
            </a:r>
            <a:r>
              <a:rPr baseline="-25000" lang="pt-BR">
                <a:solidFill>
                  <a:srgbClr val="606C71"/>
                </a:solidFill>
              </a:rPr>
              <a:t>m</a:t>
            </a:r>
            <a:r>
              <a:rPr lang="pt-BR">
                <a:solidFill>
                  <a:srgbClr val="606C71"/>
                </a:solidFill>
              </a:rPr>
              <a:t>, cada um desses conjuntos é uma árvore em si, chamada subárvore da raiz de T, ou simplesmente subárvore.</a:t>
            </a:r>
            <a:endParaRPr>
              <a:solidFill>
                <a:srgbClr val="606C7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06C7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 - Listas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675275" y="1159475"/>
            <a:ext cx="40662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myTree </a:t>
            </a:r>
            <a:r>
              <a:rPr lang="pt-BR" sz="15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pt-BR" sz="150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  </a:t>
            </a:r>
            <a:r>
              <a:rPr i="1" lang="pt-BR" sz="1500">
                <a:solidFill>
                  <a:srgbClr val="376A7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#root</a:t>
            </a:r>
            <a:endParaRPr sz="15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[</a:t>
            </a:r>
            <a:r>
              <a:rPr lang="pt-BR" sz="150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i="1" lang="pt-BR" sz="1500">
                <a:solidFill>
                  <a:srgbClr val="376A7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#left subtree</a:t>
            </a:r>
            <a:endParaRPr sz="15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[</a:t>
            </a:r>
            <a:r>
              <a:rPr lang="pt-BR" sz="150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[], []],</a:t>
            </a:r>
            <a:endParaRPr sz="15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[</a:t>
            </a:r>
            <a:r>
              <a:rPr lang="pt-BR" sz="150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[], []] ],</a:t>
            </a:r>
            <a:endParaRPr sz="15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[</a:t>
            </a:r>
            <a:r>
              <a:rPr lang="pt-BR" sz="150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i="1" lang="pt-BR" sz="1500">
                <a:solidFill>
                  <a:srgbClr val="376A7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#right subtree</a:t>
            </a:r>
            <a:endParaRPr sz="15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[</a:t>
            </a:r>
            <a:r>
              <a:rPr lang="pt-BR" sz="1500">
                <a:solidFill>
                  <a:srgbClr val="4070A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[], []],</a:t>
            </a:r>
            <a:endParaRPr sz="15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[] ]</a:t>
            </a:r>
            <a:endParaRPr sz="15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]</a:t>
            </a:r>
            <a:endParaRPr sz="19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763" y="1511350"/>
            <a:ext cx="26384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 - Listas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[r, [], []]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606C7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 - Listas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[r, [], []]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insertLeft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(root, newBranch):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pop(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(t)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t,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606C7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 - Listas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[r, [], []]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insertLeft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(root, newBranch):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pop(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(t)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t,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insertRight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(root, newBranch):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pop(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(t)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t])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endParaRPr sz="1100">
              <a:solidFill>
                <a:srgbClr val="606C7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 - Listas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[r, [], []]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insertLeft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(root, newBranch):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pop(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(t)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t,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insertRight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(root, newBranch):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pop(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(t)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t])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endParaRPr sz="1100">
              <a:solidFill>
                <a:srgbClr val="606C71"/>
              </a:solidFill>
              <a:highlight>
                <a:schemeClr val="lt1"/>
              </a:highlight>
            </a:endParaRPr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4426500" y="1152475"/>
            <a:ext cx="23580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getRootVal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root[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setRootVal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(root,newVal):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root[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newVal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getLeftChild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root[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getRightChild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root[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 - Listas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[r, [], []]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insertLeft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(root, newBranch):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pop(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(t)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t,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insertRight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(root, newBranch):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pop(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(t)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t])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root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insert(</a:t>
            </a:r>
            <a:r>
              <a:rPr lang="pt-BR" sz="1100">
                <a:solidFill>
                  <a:srgbClr val="208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[newBranch, [], []])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endParaRPr sz="1100">
              <a:solidFill>
                <a:srgbClr val="606C71"/>
              </a:solidFill>
              <a:highlight>
                <a:schemeClr val="lt1"/>
              </a:highlight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050" y="1264250"/>
            <a:ext cx="3721201" cy="19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050" y="3279325"/>
            <a:ext cx="3937126" cy="17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</a:t>
            </a:r>
            <a:r>
              <a:rPr lang="pt-BR"/>
              <a:t>II</a:t>
            </a:r>
            <a:r>
              <a:rPr lang="pt-BR"/>
              <a:t> - Objetos</a:t>
            </a:r>
            <a:endParaRPr>
              <a:solidFill>
                <a:srgbClr val="003A7A"/>
              </a:solidFill>
            </a:endParaRPr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63" y="1378075"/>
            <a:ext cx="35337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II - Objetos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67225" y="1152475"/>
            <a:ext cx="4314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B719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,rootObj):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rootObj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II - Objetos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67225" y="1152475"/>
            <a:ext cx="4314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B719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,rootObj):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rootObj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insertLeft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,newNode):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II - Objetos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67225" y="1152475"/>
            <a:ext cx="4314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B719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,rootObj):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rootObj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insertLeft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,newNode):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4710625" y="1152475"/>
            <a:ext cx="4314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insertRight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,newNode):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606C71"/>
                </a:solidFill>
              </a:rPr>
              <a:t>Taxonomia biológica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12679" r="0" t="0"/>
          <a:stretch/>
        </p:blipFill>
        <p:spPr>
          <a:xfrm>
            <a:off x="3912000" y="0"/>
            <a:ext cx="45734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II - Objetos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67225" y="1152475"/>
            <a:ext cx="4314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B719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,rootObj):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rootObj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insertLeft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,newNode):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710625" y="1152475"/>
            <a:ext cx="4314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insertRight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,newNode):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t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BinaryTree(newNode)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t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getRightChild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rightChild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getLeftChild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leftChild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setRootVal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,obj):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obj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getRootVal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endParaRPr sz="11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702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Travessias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Preorder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Inorder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Postorder</a:t>
            </a:r>
            <a:endParaRPr>
              <a:solidFill>
                <a:srgbClr val="606C71"/>
              </a:solidFill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5835350" y="2767425"/>
            <a:ext cx="573000" cy="7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84" name="Google Shape;284;p43"/>
          <p:cNvSpPr/>
          <p:nvPr/>
        </p:nvSpPr>
        <p:spPr>
          <a:xfrm>
            <a:off x="6840350" y="342997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715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/>
          <p:nvPr/>
        </p:nvSpPr>
        <p:spPr>
          <a:xfrm>
            <a:off x="6840350" y="266797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5835350" y="201142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Travessias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Preorder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Inorder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Postorder</a:t>
            </a:r>
            <a:endParaRPr>
              <a:solidFill>
                <a:srgbClr val="606C71"/>
              </a:solidFill>
            </a:endParaRPr>
          </a:p>
        </p:txBody>
      </p:sp>
      <p:sp>
        <p:nvSpPr>
          <p:cNvPr id="294" name="Google Shape;294;p44"/>
          <p:cNvSpPr/>
          <p:nvPr/>
        </p:nvSpPr>
        <p:spPr>
          <a:xfrm>
            <a:off x="5835350" y="2767425"/>
            <a:ext cx="573000" cy="7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95" name="Google Shape;295;p44"/>
          <p:cNvSpPr/>
          <p:nvPr/>
        </p:nvSpPr>
        <p:spPr>
          <a:xfrm>
            <a:off x="5835350" y="2767425"/>
            <a:ext cx="573000" cy="7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96" name="Google Shape;296;p44"/>
          <p:cNvSpPr/>
          <p:nvPr/>
        </p:nvSpPr>
        <p:spPr>
          <a:xfrm>
            <a:off x="6840350" y="266797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2364375" y="3487650"/>
            <a:ext cx="53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</a:t>
            </a:r>
            <a:r>
              <a:rPr lang="pt-BR">
                <a:solidFill>
                  <a:schemeClr val="dk1"/>
                </a:solidFill>
              </a:rPr>
              <a:t>⟶ head ⟶ meta ⟶ title ⟶ body ⟶ ul ⟶ li ⟶ li ⟶ h2 </a:t>
            </a: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715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4"/>
          <p:cNvSpPr/>
          <p:nvPr/>
        </p:nvSpPr>
        <p:spPr>
          <a:xfrm>
            <a:off x="6840350" y="266797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00" name="Google Shape;300;p44"/>
          <p:cNvSpPr/>
          <p:nvPr/>
        </p:nvSpPr>
        <p:spPr>
          <a:xfrm>
            <a:off x="5835350" y="201142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Travessias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Preorder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Inorder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Postorder</a:t>
            </a:r>
            <a:endParaRPr>
              <a:solidFill>
                <a:srgbClr val="606C71"/>
              </a:solidFill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2364375" y="3487650"/>
            <a:ext cx="53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</a:t>
            </a:r>
            <a:r>
              <a:rPr lang="pt-BR">
                <a:solidFill>
                  <a:schemeClr val="dk1"/>
                </a:solidFill>
              </a:rPr>
              <a:t>⟶ head ⟶ meta ⟶ title ⟶ body ⟶ ul ⟶ li ⟶ li ⟶ h2 </a:t>
            </a:r>
            <a:endParaRPr/>
          </a:p>
        </p:txBody>
      </p:sp>
      <p:sp>
        <p:nvSpPr>
          <p:cNvPr id="308" name="Google Shape;308;p45"/>
          <p:cNvSpPr/>
          <p:nvPr/>
        </p:nvSpPr>
        <p:spPr>
          <a:xfrm>
            <a:off x="5835350" y="2767425"/>
            <a:ext cx="573000" cy="7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309" name="Google Shape;3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715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/>
          <p:nvPr/>
        </p:nvSpPr>
        <p:spPr>
          <a:xfrm>
            <a:off x="5835350" y="2767425"/>
            <a:ext cx="573000" cy="7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6840350" y="266797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2961075" y="3887850"/>
            <a:ext cx="4117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(tree):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tree: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(tree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getRootVal())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# processa o nodo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preorder(tree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getLeftChild())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preorder(tree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getRightChild())</a:t>
            </a:r>
            <a:endParaRPr/>
          </a:p>
        </p:txBody>
      </p:sp>
      <p:sp>
        <p:nvSpPr>
          <p:cNvPr id="313" name="Google Shape;313;p45"/>
          <p:cNvSpPr/>
          <p:nvPr/>
        </p:nvSpPr>
        <p:spPr>
          <a:xfrm>
            <a:off x="5835350" y="201142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Travessias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Preorder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Inorder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Postorder</a:t>
            </a:r>
            <a:endParaRPr>
              <a:solidFill>
                <a:srgbClr val="606C71"/>
              </a:solidFill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2364375" y="3487650"/>
            <a:ext cx="5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meta </a:t>
            </a:r>
            <a:r>
              <a:rPr lang="pt-BR">
                <a:solidFill>
                  <a:schemeClr val="dk1"/>
                </a:solidFill>
              </a:rPr>
              <a:t>⟶ head ⟶ title ⟶ html ⟶ li ⟶ ul ⟶ li ⟶ body ⟶ h2 </a:t>
            </a:r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715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/>
          <p:nvPr/>
        </p:nvSpPr>
        <p:spPr>
          <a:xfrm>
            <a:off x="5835350" y="2767425"/>
            <a:ext cx="573000" cy="7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23" name="Google Shape;323;p46"/>
          <p:cNvSpPr/>
          <p:nvPr/>
        </p:nvSpPr>
        <p:spPr>
          <a:xfrm>
            <a:off x="6840350" y="266797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24" name="Google Shape;324;p46"/>
          <p:cNvSpPr/>
          <p:nvPr/>
        </p:nvSpPr>
        <p:spPr>
          <a:xfrm>
            <a:off x="5835350" y="201142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Travessias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Preorder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Inorder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Postorder</a:t>
            </a:r>
            <a:endParaRPr>
              <a:solidFill>
                <a:srgbClr val="606C71"/>
              </a:solidFill>
            </a:endParaRPr>
          </a:p>
        </p:txBody>
      </p:sp>
      <p:sp>
        <p:nvSpPr>
          <p:cNvPr id="331" name="Google Shape;331;p47"/>
          <p:cNvSpPr txBox="1"/>
          <p:nvPr/>
        </p:nvSpPr>
        <p:spPr>
          <a:xfrm>
            <a:off x="2364375" y="3487650"/>
            <a:ext cx="5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meta </a:t>
            </a:r>
            <a:r>
              <a:rPr lang="pt-BR">
                <a:solidFill>
                  <a:schemeClr val="dk1"/>
                </a:solidFill>
              </a:rPr>
              <a:t>⟶ head ⟶ title ⟶ html ⟶ li ⟶ ul ⟶ li ⟶ body ⟶ h2 </a:t>
            </a:r>
            <a:endParaRPr/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715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/>
          <p:nvPr/>
        </p:nvSpPr>
        <p:spPr>
          <a:xfrm>
            <a:off x="5835350" y="2767425"/>
            <a:ext cx="573000" cy="7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34" name="Google Shape;334;p47"/>
          <p:cNvSpPr/>
          <p:nvPr/>
        </p:nvSpPr>
        <p:spPr>
          <a:xfrm>
            <a:off x="6840350" y="266797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2945325" y="3887850"/>
            <a:ext cx="41571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inorder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(tree):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tree: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inorder(tree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getLeftChild())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(tree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getRootVal())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# processa o nodo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inorder(tree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getRightChild())</a:t>
            </a:r>
            <a:endParaRPr/>
          </a:p>
        </p:txBody>
      </p:sp>
      <p:sp>
        <p:nvSpPr>
          <p:cNvPr id="336" name="Google Shape;336;p47"/>
          <p:cNvSpPr/>
          <p:nvPr/>
        </p:nvSpPr>
        <p:spPr>
          <a:xfrm>
            <a:off x="5835350" y="201142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Travessias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Preorder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Inorder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Postorder</a:t>
            </a:r>
            <a:endParaRPr b="1">
              <a:solidFill>
                <a:srgbClr val="606C71"/>
              </a:solidFill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2364375" y="3487650"/>
            <a:ext cx="5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meta </a:t>
            </a:r>
            <a:r>
              <a:rPr lang="pt-BR">
                <a:solidFill>
                  <a:schemeClr val="dk1"/>
                </a:solidFill>
              </a:rPr>
              <a:t>⟶ title ⟶ head ⟶ li ⟶ li ⟶ ul ⟶ h2 ⟶ body ⟶ html </a:t>
            </a:r>
            <a:endParaRPr/>
          </a:p>
        </p:txBody>
      </p:sp>
      <p:pic>
        <p:nvPicPr>
          <p:cNvPr id="344" name="Google Shape;3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715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8"/>
          <p:cNvSpPr/>
          <p:nvPr/>
        </p:nvSpPr>
        <p:spPr>
          <a:xfrm>
            <a:off x="5835350" y="2767425"/>
            <a:ext cx="573000" cy="7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6840350" y="266797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47" name="Google Shape;347;p48"/>
          <p:cNvSpPr/>
          <p:nvPr/>
        </p:nvSpPr>
        <p:spPr>
          <a:xfrm>
            <a:off x="5835350" y="201142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Travessias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Preorder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Inorder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Postorder</a:t>
            </a:r>
            <a:endParaRPr b="1">
              <a:solidFill>
                <a:srgbClr val="606C71"/>
              </a:solidFill>
            </a:endParaRPr>
          </a:p>
        </p:txBody>
      </p:sp>
      <p:sp>
        <p:nvSpPr>
          <p:cNvPr id="354" name="Google Shape;354;p49"/>
          <p:cNvSpPr txBox="1"/>
          <p:nvPr/>
        </p:nvSpPr>
        <p:spPr>
          <a:xfrm>
            <a:off x="2364375" y="3487650"/>
            <a:ext cx="5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meta </a:t>
            </a:r>
            <a:r>
              <a:rPr lang="pt-BR">
                <a:solidFill>
                  <a:schemeClr val="dk1"/>
                </a:solidFill>
              </a:rPr>
              <a:t>⟶ title ⟶ head ⟶ li ⟶ li ⟶ ul ⟶ h2 ⟶ body ⟶ html </a:t>
            </a:r>
            <a:endParaRPr/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715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/>
          <p:nvPr/>
        </p:nvSpPr>
        <p:spPr>
          <a:xfrm>
            <a:off x="5835350" y="2767425"/>
            <a:ext cx="573000" cy="72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6840350" y="266797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2868525" y="3887850"/>
            <a:ext cx="43107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00">
                <a:solidFill>
                  <a:srgbClr val="06287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(tree):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tree: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postorder(tree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getLeftChild())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postorder(tree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getRightChild())</a:t>
            </a:r>
            <a:b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100">
                <a:solidFill>
                  <a:srgbClr val="0070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(tree</a:t>
            </a:r>
            <a:r>
              <a:rPr lang="pt-BR" sz="11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getRootVal())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# processa o nodo</a:t>
            </a:r>
            <a:endParaRPr/>
          </a:p>
        </p:txBody>
      </p:sp>
      <p:sp>
        <p:nvSpPr>
          <p:cNvPr id="359" name="Google Shape;359;p49"/>
          <p:cNvSpPr/>
          <p:nvPr/>
        </p:nvSpPr>
        <p:spPr>
          <a:xfrm>
            <a:off x="5835350" y="2011425"/>
            <a:ext cx="573000" cy="75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Árvore é uma estrutura hierárquica de natureza recursiva.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Podemos implementar árvores usando listas.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Podemos implementar árvores usando classes e referências.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 travessia em uma árvore pode ser feita de diferentes formas.</a:t>
            </a:r>
            <a:endParaRPr>
              <a:solidFill>
                <a:srgbClr val="606C71"/>
              </a:solidFill>
            </a:endParaRPr>
          </a:p>
        </p:txBody>
      </p:sp>
      <p:sp>
        <p:nvSpPr>
          <p:cNvPr id="366" name="Google Shape;366;p50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606C71"/>
                </a:solidFill>
              </a:rPr>
              <a:t>Página HTML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50" y="580557"/>
            <a:ext cx="6730651" cy="379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606C71"/>
                </a:solidFill>
              </a:rPr>
              <a:t>Sistema de arquivos UNIX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" y="2261600"/>
            <a:ext cx="9130075" cy="167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AutoNum type="arabicPeriod"/>
            </a:pPr>
            <a:r>
              <a:rPr lang="pt-BR">
                <a:solidFill>
                  <a:srgbClr val="606C71"/>
                </a:solidFill>
              </a:rPr>
              <a:t>Árvores são </a:t>
            </a:r>
            <a:r>
              <a:rPr i="1" lang="pt-BR">
                <a:solidFill>
                  <a:srgbClr val="606C71"/>
                </a:solidFill>
              </a:rPr>
              <a:t>hierarquias</a:t>
            </a:r>
            <a:r>
              <a:rPr lang="pt-BR">
                <a:solidFill>
                  <a:srgbClr val="606C71"/>
                </a:solidFill>
              </a:rPr>
              <a:t> - camadas com informações mais gerais perto da parte superior e informações mais específicas na parte inferior.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AutoNum type="arabicPeriod"/>
            </a:pPr>
            <a:r>
              <a:rPr lang="pt-BR">
                <a:solidFill>
                  <a:srgbClr val="606C71"/>
                </a:solidFill>
              </a:rPr>
              <a:t>Todos os filhos de um nó são independentes dos filhos de outro nó.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AutoNum type="arabicPeriod"/>
            </a:pPr>
            <a:r>
              <a:rPr lang="pt-BR">
                <a:solidFill>
                  <a:srgbClr val="606C71"/>
                </a:solidFill>
              </a:rPr>
              <a:t>Cada nó folha é único.</a:t>
            </a:r>
            <a:endParaRPr>
              <a:solidFill>
                <a:srgbClr val="606C7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Nó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Aresta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3109875" y="2159450"/>
            <a:ext cx="670800" cy="670800"/>
          </a:xfrm>
          <a:prstGeom prst="rect">
            <a:avLst/>
          </a:prstGeom>
          <a:noFill/>
          <a:ln cap="flat" cmpd="sng" w="19050">
            <a:solidFill>
              <a:srgbClr val="C72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</a:t>
            </a:r>
            <a:endParaRPr>
              <a:solidFill>
                <a:srgbClr val="003A7A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b="1" lang="pt-BR">
                <a:solidFill>
                  <a:srgbClr val="606C71"/>
                </a:solidFill>
              </a:rPr>
              <a:t>Aresta</a:t>
            </a:r>
            <a:endParaRPr b="1"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Raiz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Caminho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Filho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Pai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Irmãos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Subárvore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Nó folha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Nível</a:t>
            </a:r>
            <a:endParaRPr>
              <a:solidFill>
                <a:srgbClr val="606C7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800"/>
              <a:buChar char="●"/>
            </a:pPr>
            <a:r>
              <a:rPr lang="pt-BR">
                <a:solidFill>
                  <a:srgbClr val="606C71"/>
                </a:solidFill>
              </a:rPr>
              <a:t>Altura</a:t>
            </a:r>
            <a:endParaRPr>
              <a:solidFill>
                <a:srgbClr val="606C7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974" y="1477387"/>
            <a:ext cx="4940701" cy="278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1"/>
          <p:cNvCxnSpPr/>
          <p:nvPr/>
        </p:nvCxnSpPr>
        <p:spPr>
          <a:xfrm flipH="1">
            <a:off x="3661950" y="1949775"/>
            <a:ext cx="901500" cy="440400"/>
          </a:xfrm>
          <a:prstGeom prst="straightConnector1">
            <a:avLst/>
          </a:prstGeom>
          <a:noFill/>
          <a:ln cap="flat" cmpd="sng" w="2857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