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6" r:id="rId6"/>
    <p:sldId id="260" r:id="rId7"/>
    <p:sldId id="261" r:id="rId8"/>
    <p:sldId id="262" r:id="rId9"/>
    <p:sldId id="263" r:id="rId10"/>
    <p:sldId id="270" r:id="rId11"/>
    <p:sldId id="271" r:id="rId12"/>
    <p:sldId id="272" r:id="rId13"/>
    <p:sldId id="267" r:id="rId14"/>
    <p:sldId id="268" r:id="rId15"/>
    <p:sldId id="269" r:id="rId16"/>
    <p:sldId id="264" r:id="rId17"/>
    <p:sldId id="273" r:id="rId18"/>
    <p:sldId id="265"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gK7PRIsmkMWg3PplPDT/wk+c/2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5196" autoAdjust="0"/>
  </p:normalViewPr>
  <p:slideViewPr>
    <p:cSldViewPr snapToGrid="0">
      <p:cViewPr varScale="1">
        <p:scale>
          <a:sx n="82" d="100"/>
          <a:sy n="82" d="100"/>
        </p:scale>
        <p:origin x="1430"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IN"/>
              <a:t>Preworks course home assignments</a:t>
            </a: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5863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4468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8617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4932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68353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94836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5339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6665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1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1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a:spLocks noGrp="1"/>
          </p:cNvSpPr>
          <p:nvPr>
            <p:ph type="pic" idx="2"/>
          </p:nvPr>
        </p:nvSpPr>
        <p:spPr>
          <a:xfrm>
            <a:off x="1792288" y="612775"/>
            <a:ext cx="5486400" cy="4114800"/>
          </a:xfrm>
          <a:prstGeom prst="rect">
            <a:avLst/>
          </a:prstGeom>
          <a:noFill/>
          <a:ln>
            <a:noFill/>
          </a:ln>
        </p:spPr>
      </p:sp>
      <p:sp>
        <p:nvSpPr>
          <p:cNvPr id="64" name="Google Shape;64;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github.com/NirvaanSingla/Coporates__Detterent_Attrition_Rates-_In_Your_Firm.git" TargetMode="External"/><Relationship Id="rId4" Type="http://schemas.openxmlformats.org/officeDocument/2006/relationships/hyperlink" Target="mailto:nirvaan4871@gmail.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youtube.com/watch?v=Wu7AadXKhhY" TargetMode="External"/><Relationship Id="rId5" Type="http://schemas.openxmlformats.org/officeDocument/2006/relationships/hyperlink" Target="https://www.youtube.com/watch?v=" TargetMode="External"/><Relationship Id="rId4" Type="http://schemas.openxmlformats.org/officeDocument/2006/relationships/hyperlink" Target="https://github.com/NirvaanSingla/Coporates__Detterent_Attrition_Rates-_In_Your_Firm.gi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E:\Ammara\Clevered\brochure\002.png"/>
          <p:cNvPicPr preferRelativeResize="0"/>
          <p:nvPr/>
        </p:nvPicPr>
        <p:blipFill rotWithShape="1">
          <a:blip r:embed="rId3">
            <a:alphaModFix/>
          </a:blip>
          <a:srcRect/>
          <a:stretch/>
        </p:blipFill>
        <p:spPr>
          <a:xfrm rot="5400000">
            <a:off x="1143000" y="-1143000"/>
            <a:ext cx="6858000" cy="9144000"/>
          </a:xfrm>
          <a:prstGeom prst="rect">
            <a:avLst/>
          </a:prstGeom>
          <a:noFill/>
          <a:ln>
            <a:noFill/>
          </a:ln>
        </p:spPr>
      </p:pic>
      <p:sp>
        <p:nvSpPr>
          <p:cNvPr id="86" name="Google Shape;86;p1"/>
          <p:cNvSpPr txBox="1">
            <a:spLocks noGrp="1"/>
          </p:cNvSpPr>
          <p:nvPr>
            <p:ph type="subTitle" idx="1"/>
          </p:nvPr>
        </p:nvSpPr>
        <p:spPr>
          <a:xfrm>
            <a:off x="2285984" y="3718874"/>
            <a:ext cx="4572032" cy="785818"/>
          </a:xfrm>
          <a:prstGeom prst="rect">
            <a:avLst/>
          </a:prstGeom>
          <a:noFill/>
          <a:ln>
            <a:noFill/>
          </a:ln>
        </p:spPr>
        <p:txBody>
          <a:bodyPr spcFirstLastPara="1" wrap="square" lIns="91425" tIns="45700" rIns="91425" bIns="45700" anchor="t" anchorCtr="0">
            <a:normAutofit/>
          </a:bodyPr>
          <a:lstStyle/>
          <a:p>
            <a:pPr marL="0" lvl="0" indent="0" rtl="0">
              <a:lnSpc>
                <a:spcPct val="100000"/>
              </a:lnSpc>
              <a:spcBef>
                <a:spcPts val="0"/>
              </a:spcBef>
              <a:spcAft>
                <a:spcPts val="0"/>
              </a:spcAft>
              <a:buClr>
                <a:schemeClr val="lt1"/>
              </a:buClr>
              <a:buSzPts val="3200"/>
              <a:buNone/>
            </a:pPr>
            <a:r>
              <a:rPr lang="en-IN" dirty="0">
                <a:solidFill>
                  <a:schemeClr val="lt1"/>
                </a:solidFill>
              </a:rPr>
              <a:t>Author: Nirvaan Singla</a:t>
            </a:r>
            <a:endParaRPr dirty="0">
              <a:solidFill>
                <a:schemeClr val="lt1"/>
              </a:solidFill>
            </a:endParaRPr>
          </a:p>
        </p:txBody>
      </p:sp>
      <p:sp>
        <p:nvSpPr>
          <p:cNvPr id="87" name="Google Shape;87;p1"/>
          <p:cNvSpPr txBox="1"/>
          <p:nvPr/>
        </p:nvSpPr>
        <p:spPr>
          <a:xfrm>
            <a:off x="1371600" y="3036091"/>
            <a:ext cx="6400800" cy="785818"/>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lt1"/>
              </a:buClr>
              <a:buSzPts val="3200"/>
              <a:buFont typeface="Arial"/>
              <a:buNone/>
            </a:pPr>
            <a:r>
              <a:rPr lang="en-IN" sz="3200" b="0" i="0" u="none" strike="noStrike" cap="none" dirty="0">
                <a:solidFill>
                  <a:schemeClr val="lt1"/>
                </a:solidFill>
                <a:latin typeface="Calibri"/>
                <a:ea typeface="Calibri"/>
                <a:cs typeface="Calibri"/>
                <a:sym typeface="Calibri"/>
              </a:rPr>
              <a:t>User Manual</a:t>
            </a:r>
            <a:endParaRPr sz="3200" b="0" i="0" u="none" strike="noStrike" cap="none" dirty="0">
              <a:solidFill>
                <a:schemeClr val="lt1"/>
              </a:solidFill>
              <a:latin typeface="Calibri"/>
              <a:ea typeface="Calibri"/>
              <a:cs typeface="Calibri"/>
              <a:sym typeface="Calibri"/>
            </a:endParaRPr>
          </a:p>
        </p:txBody>
      </p:sp>
      <p:sp>
        <p:nvSpPr>
          <p:cNvPr id="88" name="Google Shape;88;p1"/>
          <p:cNvSpPr txBox="1">
            <a:spLocks noGrp="1"/>
          </p:cNvSpPr>
          <p:nvPr>
            <p:ph type="ctrTitle"/>
          </p:nvPr>
        </p:nvSpPr>
        <p:spPr>
          <a:xfrm>
            <a:off x="805069" y="900270"/>
            <a:ext cx="7772400" cy="1470025"/>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ts val="4400"/>
              <a:buFont typeface="Calibri"/>
              <a:buNone/>
            </a:pPr>
            <a:r>
              <a:rPr lang="en-IN" sz="3600" dirty="0">
                <a:solidFill>
                  <a:schemeClr val="bg1"/>
                </a:solidFill>
              </a:rPr>
              <a:t>corporate's deterrent: attrition rates in your firm</a:t>
            </a:r>
            <a:endParaRPr sz="36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8" descr="E:\Ammara\Clevered\brochure\002.png"/>
          <p:cNvPicPr preferRelativeResize="0"/>
          <p:nvPr/>
        </p:nvPicPr>
        <p:blipFill rotWithShape="1">
          <a:blip r:embed="rId3">
            <a:alphaModFix/>
          </a:blip>
          <a:srcRect/>
          <a:stretch/>
        </p:blipFill>
        <p:spPr>
          <a:xfrm rot="5400000">
            <a:off x="1142998" y="-1143002"/>
            <a:ext cx="6858001" cy="9144003"/>
          </a:xfrm>
          <a:prstGeom prst="rect">
            <a:avLst/>
          </a:prstGeom>
          <a:noFill/>
          <a:ln w="28575" cap="flat" cmpd="sng">
            <a:solidFill>
              <a:schemeClr val="dk1"/>
            </a:solidFill>
            <a:prstDash val="solid"/>
            <a:round/>
            <a:headEnd type="none" w="sm" len="sm"/>
            <a:tailEnd type="none" w="sm" len="sm"/>
          </a:ln>
        </p:spPr>
      </p:pic>
      <p:sp>
        <p:nvSpPr>
          <p:cNvPr id="145" name="Google Shape;145;p8"/>
          <p:cNvSpPr/>
          <p:nvPr/>
        </p:nvSpPr>
        <p:spPr>
          <a:xfrm>
            <a:off x="611560" y="140358"/>
            <a:ext cx="7920880" cy="1290871"/>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8"/>
          <p:cNvSpPr txBox="1">
            <a:spLocks noGrp="1"/>
          </p:cNvSpPr>
          <p:nvPr>
            <p:ph type="title"/>
          </p:nvPr>
        </p:nvSpPr>
        <p:spPr>
          <a:xfrm>
            <a:off x="457200" y="30836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ct val="265567"/>
              <a:buFont typeface="Calibri"/>
              <a:buNone/>
            </a:pPr>
            <a:r>
              <a:rPr lang="en-IN" dirty="0"/>
              <a:t>Options and steps to use</a:t>
            </a:r>
            <a:endParaRPr sz="2700" dirty="0"/>
          </a:p>
        </p:txBody>
      </p:sp>
      <p:sp>
        <p:nvSpPr>
          <p:cNvPr id="147" name="Google Shape;147;p8"/>
          <p:cNvSpPr txBox="1">
            <a:spLocks noGrp="1"/>
          </p:cNvSpPr>
          <p:nvPr>
            <p:ph type="body" idx="1"/>
          </p:nvPr>
        </p:nvSpPr>
        <p:spPr>
          <a:xfrm>
            <a:off x="611560" y="2291036"/>
            <a:ext cx="7226824" cy="4525963"/>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100000"/>
              </a:lnSpc>
              <a:spcBef>
                <a:spcPts val="0"/>
              </a:spcBef>
              <a:spcAft>
                <a:spcPts val="0"/>
              </a:spcAft>
              <a:buClr>
                <a:schemeClr val="lt1"/>
              </a:buClr>
              <a:buSzPts val="2400"/>
              <a:buNone/>
            </a:pPr>
            <a:r>
              <a:rPr lang="en-US" sz="2400" dirty="0">
                <a:solidFill>
                  <a:schemeClr val="lt1"/>
                </a:solidFill>
              </a:rPr>
              <a:t>Upon clicking this button, user will see the option to upload any document from his/her files. He/She may then select any file which contains data regarding the employees in his/her organization and upload it using the ‘open button as shown on his/her screen(please note that the training dataset needs to be uploaded using this button). It must be noted that the data should contain certain parameters like employee ID, Department, Job Role, Gender, Age, Marital Status, Experience, Monthly Salary, Business Travel and distance from home. Moreover, it is preferred that the data be presented in excel form. Please refer to the following sample as an acceptable form of dataset for analysis by the app: </a:t>
            </a:r>
            <a:r>
              <a:rPr lang="en-US" sz="2400" dirty="0">
                <a:solidFill>
                  <a:schemeClr val="tx1"/>
                </a:solidFill>
              </a:rPr>
              <a:t>"https://confrecordings.ams3.digitaloceanspaces.com/previous_data.csv"</a:t>
            </a:r>
            <a:endParaRPr sz="2400" dirty="0">
              <a:solidFill>
                <a:schemeClr val="tx1"/>
              </a:solidFill>
            </a:endParaRPr>
          </a:p>
        </p:txBody>
      </p:sp>
      <p:sp>
        <p:nvSpPr>
          <p:cNvPr id="148" name="Google Shape;148;p8"/>
          <p:cNvSpPr txBox="1"/>
          <p:nvPr/>
        </p:nvSpPr>
        <p:spPr>
          <a:xfrm>
            <a:off x="5478951" y="2332037"/>
            <a:ext cx="3757610" cy="452596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chemeClr val="lt1"/>
              </a:buClr>
              <a:buSzPts val="2400"/>
              <a:buFont typeface="Arial"/>
              <a:buChar char="•"/>
            </a:pPr>
            <a:endParaRPr sz="2400" b="0" i="0" u="none" strike="noStrike" cap="none" dirty="0">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00C013A4-BF46-7CB6-63BC-2C5320E44BF4}"/>
              </a:ext>
            </a:extLst>
          </p:cNvPr>
          <p:cNvPicPr>
            <a:picLocks noChangeAspect="1"/>
          </p:cNvPicPr>
          <p:nvPr/>
        </p:nvPicPr>
        <p:blipFill>
          <a:blip r:embed="rId4"/>
          <a:stretch>
            <a:fillRect/>
          </a:stretch>
        </p:blipFill>
        <p:spPr>
          <a:xfrm>
            <a:off x="2138304" y="1597159"/>
            <a:ext cx="4173335" cy="589083"/>
          </a:xfrm>
          <a:prstGeom prst="rect">
            <a:avLst/>
          </a:prstGeom>
        </p:spPr>
      </p:pic>
    </p:spTree>
    <p:extLst>
      <p:ext uri="{BB962C8B-B14F-4D97-AF65-F5344CB8AC3E}">
        <p14:creationId xmlns:p14="http://schemas.microsoft.com/office/powerpoint/2010/main" val="774385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8" descr="E:\Ammara\Clevered\brochure\002.png"/>
          <p:cNvPicPr preferRelativeResize="0"/>
          <p:nvPr/>
        </p:nvPicPr>
        <p:blipFill rotWithShape="1">
          <a:blip r:embed="rId3">
            <a:alphaModFix/>
          </a:blip>
          <a:srcRect/>
          <a:stretch/>
        </p:blipFill>
        <p:spPr>
          <a:xfrm rot="5400000">
            <a:off x="1142998" y="-1143002"/>
            <a:ext cx="6858001" cy="9144003"/>
          </a:xfrm>
          <a:prstGeom prst="rect">
            <a:avLst/>
          </a:prstGeom>
          <a:noFill/>
          <a:ln w="28575" cap="flat" cmpd="sng">
            <a:solidFill>
              <a:schemeClr val="dk1"/>
            </a:solidFill>
            <a:prstDash val="solid"/>
            <a:round/>
            <a:headEnd type="none" w="sm" len="sm"/>
            <a:tailEnd type="none" w="sm" len="sm"/>
          </a:ln>
        </p:spPr>
      </p:pic>
      <p:sp>
        <p:nvSpPr>
          <p:cNvPr id="145" name="Google Shape;145;p8"/>
          <p:cNvSpPr/>
          <p:nvPr/>
        </p:nvSpPr>
        <p:spPr>
          <a:xfrm>
            <a:off x="611560" y="140358"/>
            <a:ext cx="7920880" cy="1290871"/>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8"/>
          <p:cNvSpPr txBox="1">
            <a:spLocks noGrp="1"/>
          </p:cNvSpPr>
          <p:nvPr>
            <p:ph type="title"/>
          </p:nvPr>
        </p:nvSpPr>
        <p:spPr>
          <a:xfrm>
            <a:off x="457200" y="30836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ct val="265567"/>
              <a:buFont typeface="Calibri"/>
              <a:buNone/>
            </a:pPr>
            <a:r>
              <a:rPr lang="en-IN" dirty="0"/>
              <a:t>Options and steps to use</a:t>
            </a:r>
            <a:endParaRPr sz="2700" dirty="0"/>
          </a:p>
        </p:txBody>
      </p:sp>
      <p:sp>
        <p:nvSpPr>
          <p:cNvPr id="147" name="Google Shape;147;p8"/>
          <p:cNvSpPr txBox="1">
            <a:spLocks noGrp="1"/>
          </p:cNvSpPr>
          <p:nvPr>
            <p:ph type="body" idx="1"/>
          </p:nvPr>
        </p:nvSpPr>
        <p:spPr>
          <a:xfrm>
            <a:off x="611560" y="2291036"/>
            <a:ext cx="7226824" cy="4525963"/>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lt1"/>
              </a:buClr>
              <a:buSzPts val="2400"/>
              <a:buNone/>
            </a:pPr>
            <a:r>
              <a:rPr lang="en-US" sz="2400" dirty="0">
                <a:solidFill>
                  <a:schemeClr val="lt1"/>
                </a:solidFill>
              </a:rPr>
              <a:t>This button is to be used for training the dataset, prior to predicting the attrition for the testing dataset.</a:t>
            </a:r>
            <a:endParaRPr sz="2400" dirty="0">
              <a:solidFill>
                <a:schemeClr val="tx1"/>
              </a:solidFill>
            </a:endParaRPr>
          </a:p>
        </p:txBody>
      </p:sp>
      <p:sp>
        <p:nvSpPr>
          <p:cNvPr id="148" name="Google Shape;148;p8"/>
          <p:cNvSpPr txBox="1"/>
          <p:nvPr/>
        </p:nvSpPr>
        <p:spPr>
          <a:xfrm>
            <a:off x="5478951" y="2332037"/>
            <a:ext cx="3757610" cy="452596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chemeClr val="lt1"/>
              </a:buClr>
              <a:buSzPts val="2400"/>
              <a:buFont typeface="Arial"/>
              <a:buChar char="•"/>
            </a:pPr>
            <a:endParaRPr sz="2400" b="0" i="0" u="none" strike="noStrike" cap="none" dirty="0">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7D4B0EF9-A6FD-2428-F407-0C4DB94385C0}"/>
              </a:ext>
            </a:extLst>
          </p:cNvPr>
          <p:cNvPicPr>
            <a:picLocks noChangeAspect="1"/>
          </p:cNvPicPr>
          <p:nvPr/>
        </p:nvPicPr>
        <p:blipFill>
          <a:blip r:embed="rId4"/>
          <a:stretch>
            <a:fillRect/>
          </a:stretch>
        </p:blipFill>
        <p:spPr>
          <a:xfrm>
            <a:off x="3049402" y="1619370"/>
            <a:ext cx="2654709" cy="737757"/>
          </a:xfrm>
          <a:prstGeom prst="rect">
            <a:avLst/>
          </a:prstGeom>
        </p:spPr>
      </p:pic>
    </p:spTree>
    <p:extLst>
      <p:ext uri="{BB962C8B-B14F-4D97-AF65-F5344CB8AC3E}">
        <p14:creationId xmlns:p14="http://schemas.microsoft.com/office/powerpoint/2010/main" val="2734952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8" descr="E:\Ammara\Clevered\brochure\002.png"/>
          <p:cNvPicPr preferRelativeResize="0"/>
          <p:nvPr/>
        </p:nvPicPr>
        <p:blipFill rotWithShape="1">
          <a:blip r:embed="rId3">
            <a:alphaModFix/>
          </a:blip>
          <a:srcRect/>
          <a:stretch/>
        </p:blipFill>
        <p:spPr>
          <a:xfrm rot="5400000">
            <a:off x="1142998" y="-1143002"/>
            <a:ext cx="6858001" cy="9144003"/>
          </a:xfrm>
          <a:prstGeom prst="rect">
            <a:avLst/>
          </a:prstGeom>
          <a:noFill/>
          <a:ln w="28575" cap="flat" cmpd="sng">
            <a:solidFill>
              <a:schemeClr val="dk1"/>
            </a:solidFill>
            <a:prstDash val="solid"/>
            <a:round/>
            <a:headEnd type="none" w="sm" len="sm"/>
            <a:tailEnd type="none" w="sm" len="sm"/>
          </a:ln>
        </p:spPr>
      </p:pic>
      <p:sp>
        <p:nvSpPr>
          <p:cNvPr id="145" name="Google Shape;145;p8"/>
          <p:cNvSpPr/>
          <p:nvPr/>
        </p:nvSpPr>
        <p:spPr>
          <a:xfrm>
            <a:off x="611560" y="140358"/>
            <a:ext cx="7920880" cy="1290871"/>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8"/>
          <p:cNvSpPr txBox="1">
            <a:spLocks noGrp="1"/>
          </p:cNvSpPr>
          <p:nvPr>
            <p:ph type="title"/>
          </p:nvPr>
        </p:nvSpPr>
        <p:spPr>
          <a:xfrm>
            <a:off x="457200" y="30836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ct val="265567"/>
              <a:buFont typeface="Calibri"/>
              <a:buNone/>
            </a:pPr>
            <a:r>
              <a:rPr lang="en-IN" dirty="0"/>
              <a:t>Options and steps to use</a:t>
            </a:r>
            <a:endParaRPr sz="2700" dirty="0"/>
          </a:p>
        </p:txBody>
      </p:sp>
      <p:sp>
        <p:nvSpPr>
          <p:cNvPr id="147" name="Google Shape;147;p8"/>
          <p:cNvSpPr txBox="1">
            <a:spLocks noGrp="1"/>
          </p:cNvSpPr>
          <p:nvPr>
            <p:ph type="body" idx="1"/>
          </p:nvPr>
        </p:nvSpPr>
        <p:spPr>
          <a:xfrm>
            <a:off x="611560" y="2291036"/>
            <a:ext cx="7226824" cy="4525963"/>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100000"/>
              </a:lnSpc>
              <a:spcBef>
                <a:spcPts val="0"/>
              </a:spcBef>
              <a:spcAft>
                <a:spcPts val="0"/>
              </a:spcAft>
              <a:buClr>
                <a:schemeClr val="lt1"/>
              </a:buClr>
              <a:buSzPts val="2400"/>
              <a:buNone/>
            </a:pPr>
            <a:r>
              <a:rPr lang="en-US" sz="2400" dirty="0">
                <a:solidFill>
                  <a:schemeClr val="lt1"/>
                </a:solidFill>
              </a:rPr>
              <a:t>Upon clicking this button, user will see the option to upload any document from his/her files. He/She may then select any file which contains data regarding the employees in his/her organization and upload it using the ‘open button as shown on his/her screen(please note that the testing dataset needs to be uploaded using this button). It must be noted that the data should contain certain parameters like employee ID, Department, Job Role, Gender, Age, Marital Status, Experience, Monthly Salary, Business Travel and distance from home. Moreover, it is preferred that the data be presented in excel form. Please refer to the following sample as an acceptable form of dataset for analysis by the app: </a:t>
            </a:r>
            <a:r>
              <a:rPr lang="en-US" sz="2400" dirty="0">
                <a:solidFill>
                  <a:schemeClr val="tx1"/>
                </a:solidFill>
              </a:rPr>
              <a:t>"https://confrecordings.ams3.digitaloceanspaces.com/current_data.csv"</a:t>
            </a:r>
            <a:endParaRPr sz="2400" dirty="0">
              <a:solidFill>
                <a:schemeClr val="tx1"/>
              </a:solidFill>
            </a:endParaRPr>
          </a:p>
        </p:txBody>
      </p:sp>
      <p:sp>
        <p:nvSpPr>
          <p:cNvPr id="148" name="Google Shape;148;p8"/>
          <p:cNvSpPr txBox="1"/>
          <p:nvPr/>
        </p:nvSpPr>
        <p:spPr>
          <a:xfrm>
            <a:off x="5478951" y="2332037"/>
            <a:ext cx="3757610" cy="452596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chemeClr val="lt1"/>
              </a:buClr>
              <a:buSzPts val="2400"/>
              <a:buFont typeface="Arial"/>
              <a:buChar char="•"/>
            </a:pPr>
            <a:endParaRPr sz="2400" b="0" i="0" u="none" strike="noStrike" cap="none" dirty="0">
              <a:solidFill>
                <a:schemeClr val="lt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B343629B-F525-8CC5-EE9F-B13F3F00A8B3}"/>
              </a:ext>
            </a:extLst>
          </p:cNvPr>
          <p:cNvPicPr>
            <a:picLocks noChangeAspect="1"/>
          </p:cNvPicPr>
          <p:nvPr/>
        </p:nvPicPr>
        <p:blipFill>
          <a:blip r:embed="rId4"/>
          <a:stretch>
            <a:fillRect/>
          </a:stretch>
        </p:blipFill>
        <p:spPr>
          <a:xfrm>
            <a:off x="2595716" y="1587926"/>
            <a:ext cx="4277032" cy="609137"/>
          </a:xfrm>
          <a:prstGeom prst="rect">
            <a:avLst/>
          </a:prstGeom>
        </p:spPr>
      </p:pic>
    </p:spTree>
    <p:extLst>
      <p:ext uri="{BB962C8B-B14F-4D97-AF65-F5344CB8AC3E}">
        <p14:creationId xmlns:p14="http://schemas.microsoft.com/office/powerpoint/2010/main" val="3988549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8" descr="E:\Ammara\Clevered\brochure\002.png"/>
          <p:cNvPicPr preferRelativeResize="0"/>
          <p:nvPr/>
        </p:nvPicPr>
        <p:blipFill rotWithShape="1">
          <a:blip r:embed="rId3">
            <a:alphaModFix/>
          </a:blip>
          <a:srcRect/>
          <a:stretch/>
        </p:blipFill>
        <p:spPr>
          <a:xfrm rot="5400000">
            <a:off x="1142999" y="-1143001"/>
            <a:ext cx="6858000" cy="9144001"/>
          </a:xfrm>
          <a:prstGeom prst="rect">
            <a:avLst/>
          </a:prstGeom>
          <a:noFill/>
          <a:ln w="28575" cap="flat" cmpd="sng">
            <a:solidFill>
              <a:schemeClr val="dk1"/>
            </a:solidFill>
            <a:prstDash val="solid"/>
            <a:round/>
            <a:headEnd type="none" w="sm" len="sm"/>
            <a:tailEnd type="none" w="sm" len="sm"/>
          </a:ln>
        </p:spPr>
      </p:pic>
      <p:sp>
        <p:nvSpPr>
          <p:cNvPr id="145" name="Google Shape;145;p8"/>
          <p:cNvSpPr/>
          <p:nvPr/>
        </p:nvSpPr>
        <p:spPr>
          <a:xfrm>
            <a:off x="611560" y="140358"/>
            <a:ext cx="7920880" cy="1290871"/>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8"/>
          <p:cNvSpPr txBox="1">
            <a:spLocks noGrp="1"/>
          </p:cNvSpPr>
          <p:nvPr>
            <p:ph type="title"/>
          </p:nvPr>
        </p:nvSpPr>
        <p:spPr>
          <a:xfrm>
            <a:off x="457200" y="30836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ct val="265567"/>
              <a:buFont typeface="Calibri"/>
              <a:buNone/>
            </a:pPr>
            <a:r>
              <a:rPr lang="en-IN" dirty="0"/>
              <a:t>Options and steps to use</a:t>
            </a:r>
            <a:endParaRPr sz="2700" dirty="0"/>
          </a:p>
        </p:txBody>
      </p:sp>
      <p:sp>
        <p:nvSpPr>
          <p:cNvPr id="147" name="Google Shape;147;p8"/>
          <p:cNvSpPr txBox="1">
            <a:spLocks noGrp="1"/>
          </p:cNvSpPr>
          <p:nvPr>
            <p:ph type="body" idx="1"/>
          </p:nvPr>
        </p:nvSpPr>
        <p:spPr>
          <a:xfrm>
            <a:off x="-7307418" y="879864"/>
            <a:ext cx="4561840" cy="4525963"/>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lt1"/>
              </a:buClr>
              <a:buSzPts val="2400"/>
              <a:buNone/>
            </a:pPr>
            <a:endParaRPr sz="2400" dirty="0">
              <a:solidFill>
                <a:schemeClr val="tx1"/>
              </a:solidFill>
            </a:endParaRPr>
          </a:p>
        </p:txBody>
      </p:sp>
      <p:sp>
        <p:nvSpPr>
          <p:cNvPr id="148" name="Google Shape;148;p8"/>
          <p:cNvSpPr txBox="1"/>
          <p:nvPr/>
        </p:nvSpPr>
        <p:spPr>
          <a:xfrm>
            <a:off x="7304446" y="1880618"/>
            <a:ext cx="3757610" cy="452596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chemeClr val="lt1"/>
              </a:buClr>
              <a:buSzPts val="2400"/>
              <a:buFont typeface="Arial"/>
              <a:buChar char="•"/>
            </a:pPr>
            <a:endParaRPr sz="2400" b="0" i="0" u="none" strike="noStrike" cap="none" dirty="0">
              <a:solidFill>
                <a:schemeClr val="lt1"/>
              </a:solidFill>
              <a:latin typeface="Calibri"/>
              <a:ea typeface="Calibri"/>
              <a:cs typeface="Calibri"/>
              <a:sym typeface="Calibri"/>
            </a:endParaRPr>
          </a:p>
        </p:txBody>
      </p:sp>
      <p:pic>
        <p:nvPicPr>
          <p:cNvPr id="9" name="Picture 8">
            <a:extLst>
              <a:ext uri="{FF2B5EF4-FFF2-40B4-BE49-F238E27FC236}">
                <a16:creationId xmlns:a16="http://schemas.microsoft.com/office/drawing/2014/main" id="{89588A13-D1C4-DD5B-4171-EB9918CBEB84}"/>
              </a:ext>
            </a:extLst>
          </p:cNvPr>
          <p:cNvPicPr>
            <a:picLocks noChangeAspect="1"/>
          </p:cNvPicPr>
          <p:nvPr/>
        </p:nvPicPr>
        <p:blipFill>
          <a:blip r:embed="rId4"/>
          <a:stretch>
            <a:fillRect/>
          </a:stretch>
        </p:blipFill>
        <p:spPr>
          <a:xfrm>
            <a:off x="3358619" y="1835159"/>
            <a:ext cx="2426759" cy="382160"/>
          </a:xfrm>
          <a:prstGeom prst="rect">
            <a:avLst/>
          </a:prstGeom>
        </p:spPr>
      </p:pic>
      <p:sp>
        <p:nvSpPr>
          <p:cNvPr id="10" name="TextBox 9">
            <a:extLst>
              <a:ext uri="{FF2B5EF4-FFF2-40B4-BE49-F238E27FC236}">
                <a16:creationId xmlns:a16="http://schemas.microsoft.com/office/drawing/2014/main" id="{DD0BD2A2-35D2-A388-3546-721F450F9568}"/>
              </a:ext>
            </a:extLst>
          </p:cNvPr>
          <p:cNvSpPr txBox="1"/>
          <p:nvPr/>
        </p:nvSpPr>
        <p:spPr>
          <a:xfrm>
            <a:off x="912372" y="2501081"/>
            <a:ext cx="8048748" cy="4247317"/>
          </a:xfrm>
          <a:prstGeom prst="rect">
            <a:avLst/>
          </a:prstGeom>
          <a:noFill/>
        </p:spPr>
        <p:txBody>
          <a:bodyPr wrap="square" rtlCol="0">
            <a:spAutoFit/>
          </a:bodyPr>
          <a:lstStyle/>
          <a:p>
            <a:pPr algn="just"/>
            <a:r>
              <a:rPr lang="en-US" sz="1800" dirty="0">
                <a:solidFill>
                  <a:schemeClr val="bg1"/>
                </a:solidFill>
              </a:rPr>
              <a:t>After the user has uploaded his/her employee data, he/she may click on this button to check the attrition rates on the basis of the dataset uploaded. The app will analyze the data and predict  the attrition rates on the basis of the information given under different parameters. The button will redirect the user to another page which will show him/her the attrition rate in his/her organization a few places above the bottom, along with the process by which it was calculated. Furthermore, the page shall also show the confidence level in the statistical findings. This may help the user to analyze the findings accordingly. Moreover, the attrition rates of a sample dataset have been displayed for the user’s convenience, in order to know what to expect. The findings can change as per the latest dataset uploaded. Please note that even though this is supposed to be a speedy process, it might occasionally take some time for the program to present its findings. This may be due to the size of the file uploaded or if any missing values are present in the dataset. Nevertheless, the findings shall be displayed within a suitable timing.</a:t>
            </a:r>
            <a:endParaRPr lang="en-IN" sz="1800" dirty="0">
              <a:solidFill>
                <a:schemeClr val="bg1"/>
              </a:solidFill>
            </a:endParaRPr>
          </a:p>
        </p:txBody>
      </p:sp>
    </p:spTree>
    <p:extLst>
      <p:ext uri="{BB962C8B-B14F-4D97-AF65-F5344CB8AC3E}">
        <p14:creationId xmlns:p14="http://schemas.microsoft.com/office/powerpoint/2010/main" val="143725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8" descr="E:\Ammara\Clevered\brochure\002.png"/>
          <p:cNvPicPr preferRelativeResize="0"/>
          <p:nvPr/>
        </p:nvPicPr>
        <p:blipFill rotWithShape="1">
          <a:blip r:embed="rId3">
            <a:alphaModFix/>
          </a:blip>
          <a:srcRect/>
          <a:stretch/>
        </p:blipFill>
        <p:spPr>
          <a:xfrm rot="5400000">
            <a:off x="1168399" y="-1168401"/>
            <a:ext cx="6807200" cy="9144001"/>
          </a:xfrm>
          <a:prstGeom prst="rect">
            <a:avLst/>
          </a:prstGeom>
          <a:noFill/>
          <a:ln w="28575" cap="flat" cmpd="sng">
            <a:solidFill>
              <a:schemeClr val="dk1"/>
            </a:solidFill>
            <a:prstDash val="solid"/>
            <a:round/>
            <a:headEnd type="none" w="sm" len="sm"/>
            <a:tailEnd type="none" w="sm" len="sm"/>
          </a:ln>
        </p:spPr>
      </p:pic>
      <p:sp>
        <p:nvSpPr>
          <p:cNvPr id="145" name="Google Shape;145;p8"/>
          <p:cNvSpPr/>
          <p:nvPr/>
        </p:nvSpPr>
        <p:spPr>
          <a:xfrm>
            <a:off x="611560" y="140358"/>
            <a:ext cx="7920880" cy="1290871"/>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8"/>
          <p:cNvSpPr txBox="1">
            <a:spLocks noGrp="1"/>
          </p:cNvSpPr>
          <p:nvPr>
            <p:ph type="title"/>
          </p:nvPr>
        </p:nvSpPr>
        <p:spPr>
          <a:xfrm>
            <a:off x="457200" y="30836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ct val="265567"/>
              <a:buFont typeface="Calibri"/>
              <a:buNone/>
            </a:pPr>
            <a:r>
              <a:rPr lang="en-IN" dirty="0"/>
              <a:t>Options and steps to use</a:t>
            </a:r>
            <a:endParaRPr sz="2700" dirty="0"/>
          </a:p>
        </p:txBody>
      </p:sp>
      <p:sp>
        <p:nvSpPr>
          <p:cNvPr id="148" name="Google Shape;148;p8"/>
          <p:cNvSpPr txBox="1"/>
          <p:nvPr/>
        </p:nvSpPr>
        <p:spPr>
          <a:xfrm>
            <a:off x="5478951" y="2332037"/>
            <a:ext cx="3757610" cy="452596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chemeClr val="lt1"/>
              </a:buClr>
              <a:buSzPts val="2400"/>
              <a:buFont typeface="Arial"/>
              <a:buChar char="•"/>
            </a:pPr>
            <a:endParaRPr sz="2400" b="0" i="0" u="none" strike="noStrike" cap="none" dirty="0">
              <a:solidFill>
                <a:schemeClr val="lt1"/>
              </a:solidFill>
              <a:latin typeface="Calibri"/>
              <a:ea typeface="Calibri"/>
              <a:cs typeface="Calibri"/>
              <a:sym typeface="Calibri"/>
            </a:endParaRPr>
          </a:p>
        </p:txBody>
      </p:sp>
      <p:pic>
        <p:nvPicPr>
          <p:cNvPr id="12" name="Picture 11">
            <a:extLst>
              <a:ext uri="{FF2B5EF4-FFF2-40B4-BE49-F238E27FC236}">
                <a16:creationId xmlns:a16="http://schemas.microsoft.com/office/drawing/2014/main" id="{D40B44D6-6AF2-DFC5-8225-CE66851DA7AE}"/>
              </a:ext>
            </a:extLst>
          </p:cNvPr>
          <p:cNvPicPr>
            <a:picLocks noChangeAspect="1"/>
          </p:cNvPicPr>
          <p:nvPr/>
        </p:nvPicPr>
        <p:blipFill>
          <a:blip r:embed="rId4"/>
          <a:stretch>
            <a:fillRect/>
          </a:stretch>
        </p:blipFill>
        <p:spPr>
          <a:xfrm>
            <a:off x="3309448" y="1805178"/>
            <a:ext cx="2525101" cy="431871"/>
          </a:xfrm>
          <a:prstGeom prst="rect">
            <a:avLst/>
          </a:prstGeom>
        </p:spPr>
      </p:pic>
      <p:sp>
        <p:nvSpPr>
          <p:cNvPr id="14" name="TextBox 13">
            <a:extLst>
              <a:ext uri="{FF2B5EF4-FFF2-40B4-BE49-F238E27FC236}">
                <a16:creationId xmlns:a16="http://schemas.microsoft.com/office/drawing/2014/main" id="{A38DC681-A3CD-88AB-3A3A-816CA123CDDA}"/>
              </a:ext>
            </a:extLst>
          </p:cNvPr>
          <p:cNvSpPr txBox="1"/>
          <p:nvPr/>
        </p:nvSpPr>
        <p:spPr>
          <a:xfrm>
            <a:off x="307909" y="2311902"/>
            <a:ext cx="8668139" cy="4524315"/>
          </a:xfrm>
          <a:prstGeom prst="rect">
            <a:avLst/>
          </a:prstGeom>
          <a:noFill/>
        </p:spPr>
        <p:txBody>
          <a:bodyPr wrap="square" rtlCol="0">
            <a:spAutoFit/>
          </a:bodyPr>
          <a:lstStyle/>
          <a:p>
            <a:pPr algn="just"/>
            <a:r>
              <a:rPr lang="en-US" sz="2400" dirty="0">
                <a:solidFill>
                  <a:schemeClr val="bg1"/>
                </a:solidFill>
              </a:rPr>
              <a:t>After the user has predicted the attrition rates within his/her firm, he/she may then click on this button, after doing so, he/she will be redirected to a page which will graphically display the reasons for the current attrition rate. The user may then save this information on any other application for future reference. Please note that while the reasons may be stated, they are not saved on the app. Once another dataset is uploaded and analyzed, the information for the previous dataset will be cleared automatically. Hence users are advised to separately note down the information displayed on the app before moving on to another dataset. This precaution also applies to the other three buttons.</a:t>
            </a:r>
            <a:endParaRPr lang="en-IN" sz="2400" dirty="0">
              <a:solidFill>
                <a:schemeClr val="bg1"/>
              </a:solidFill>
            </a:endParaRPr>
          </a:p>
        </p:txBody>
      </p:sp>
    </p:spTree>
    <p:extLst>
      <p:ext uri="{BB962C8B-B14F-4D97-AF65-F5344CB8AC3E}">
        <p14:creationId xmlns:p14="http://schemas.microsoft.com/office/powerpoint/2010/main" val="2327254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8" descr="E:\Ammara\Clevered\brochure\002.png"/>
          <p:cNvPicPr preferRelativeResize="0"/>
          <p:nvPr/>
        </p:nvPicPr>
        <p:blipFill rotWithShape="1">
          <a:blip r:embed="rId3">
            <a:alphaModFix/>
          </a:blip>
          <a:srcRect/>
          <a:stretch/>
        </p:blipFill>
        <p:spPr>
          <a:xfrm rot="5400000">
            <a:off x="693033" y="-693035"/>
            <a:ext cx="7757932" cy="9144002"/>
          </a:xfrm>
          <a:prstGeom prst="rect">
            <a:avLst/>
          </a:prstGeom>
          <a:noFill/>
          <a:ln w="28575" cap="flat" cmpd="sng">
            <a:solidFill>
              <a:schemeClr val="dk1"/>
            </a:solidFill>
            <a:prstDash val="solid"/>
            <a:round/>
            <a:headEnd type="none" w="sm" len="sm"/>
            <a:tailEnd type="none" w="sm" len="sm"/>
          </a:ln>
        </p:spPr>
      </p:pic>
      <p:sp>
        <p:nvSpPr>
          <p:cNvPr id="145" name="Google Shape;145;p8"/>
          <p:cNvSpPr/>
          <p:nvPr/>
        </p:nvSpPr>
        <p:spPr>
          <a:xfrm>
            <a:off x="611560" y="140358"/>
            <a:ext cx="7920880" cy="1290871"/>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8"/>
          <p:cNvSpPr txBox="1">
            <a:spLocks noGrp="1"/>
          </p:cNvSpPr>
          <p:nvPr>
            <p:ph type="title"/>
          </p:nvPr>
        </p:nvSpPr>
        <p:spPr>
          <a:xfrm>
            <a:off x="457200" y="30836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ct val="265567"/>
              <a:buFont typeface="Calibri"/>
              <a:buNone/>
            </a:pPr>
            <a:r>
              <a:rPr lang="en-IN" dirty="0"/>
              <a:t>Options and steps to use</a:t>
            </a:r>
            <a:endParaRPr sz="2700" dirty="0"/>
          </a:p>
        </p:txBody>
      </p:sp>
      <p:sp>
        <p:nvSpPr>
          <p:cNvPr id="147" name="Google Shape;147;p8"/>
          <p:cNvSpPr txBox="1">
            <a:spLocks noGrp="1"/>
          </p:cNvSpPr>
          <p:nvPr>
            <p:ph type="body" idx="1"/>
          </p:nvPr>
        </p:nvSpPr>
        <p:spPr>
          <a:xfrm>
            <a:off x="-7301318" y="1166017"/>
            <a:ext cx="4561840" cy="4525963"/>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lt1"/>
              </a:buClr>
              <a:buSzPts val="2400"/>
              <a:buNone/>
            </a:pPr>
            <a:endParaRPr sz="2400" dirty="0">
              <a:solidFill>
                <a:schemeClr val="tx1"/>
              </a:solidFill>
            </a:endParaRPr>
          </a:p>
        </p:txBody>
      </p:sp>
      <p:sp>
        <p:nvSpPr>
          <p:cNvPr id="148" name="Google Shape;148;p8"/>
          <p:cNvSpPr txBox="1"/>
          <p:nvPr/>
        </p:nvSpPr>
        <p:spPr>
          <a:xfrm>
            <a:off x="5478951" y="2332037"/>
            <a:ext cx="3757610" cy="452596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chemeClr val="lt1"/>
              </a:buClr>
              <a:buSzPts val="2400"/>
              <a:buFont typeface="Arial"/>
              <a:buChar char="•"/>
            </a:pPr>
            <a:endParaRPr sz="2400" b="0" i="0" u="none" strike="noStrike" cap="none" dirty="0">
              <a:solidFill>
                <a:schemeClr val="lt1"/>
              </a:solidFill>
              <a:latin typeface="Calibri"/>
              <a:ea typeface="Calibri"/>
              <a:cs typeface="Calibri"/>
              <a:sym typeface="Calibri"/>
            </a:endParaRPr>
          </a:p>
        </p:txBody>
      </p:sp>
      <p:pic>
        <p:nvPicPr>
          <p:cNvPr id="16" name="Picture 15">
            <a:extLst>
              <a:ext uri="{FF2B5EF4-FFF2-40B4-BE49-F238E27FC236}">
                <a16:creationId xmlns:a16="http://schemas.microsoft.com/office/drawing/2014/main" id="{F5F9ECA6-7C7B-8328-893F-C9F8728D67DA}"/>
              </a:ext>
            </a:extLst>
          </p:cNvPr>
          <p:cNvPicPr>
            <a:picLocks noChangeAspect="1"/>
          </p:cNvPicPr>
          <p:nvPr/>
        </p:nvPicPr>
        <p:blipFill>
          <a:blip r:embed="rId4"/>
          <a:stretch>
            <a:fillRect/>
          </a:stretch>
        </p:blipFill>
        <p:spPr>
          <a:xfrm>
            <a:off x="3399681" y="1814824"/>
            <a:ext cx="2344636" cy="431871"/>
          </a:xfrm>
          <a:prstGeom prst="rect">
            <a:avLst/>
          </a:prstGeom>
        </p:spPr>
      </p:pic>
      <p:sp>
        <p:nvSpPr>
          <p:cNvPr id="17" name="TextBox 16">
            <a:extLst>
              <a:ext uri="{FF2B5EF4-FFF2-40B4-BE49-F238E27FC236}">
                <a16:creationId xmlns:a16="http://schemas.microsoft.com/office/drawing/2014/main" id="{E42DF312-27C0-9A28-0D0E-4E8727655B9A}"/>
              </a:ext>
            </a:extLst>
          </p:cNvPr>
          <p:cNvSpPr txBox="1"/>
          <p:nvPr/>
        </p:nvSpPr>
        <p:spPr>
          <a:xfrm>
            <a:off x="355600" y="2610155"/>
            <a:ext cx="8483600" cy="4524315"/>
          </a:xfrm>
          <a:prstGeom prst="rect">
            <a:avLst/>
          </a:prstGeom>
          <a:noFill/>
        </p:spPr>
        <p:txBody>
          <a:bodyPr wrap="square" rtlCol="0">
            <a:spAutoFit/>
          </a:bodyPr>
          <a:lstStyle/>
          <a:p>
            <a:r>
              <a:rPr lang="en-US" sz="2400" dirty="0">
                <a:solidFill>
                  <a:schemeClr val="bg1"/>
                </a:solidFill>
              </a:rPr>
              <a:t>After the user has analyzed the reasons for attrition, he/she may click on this button to  check the suggestions to reduce attrition among the organization's employees. These recommendations shall be presented on a new page, following the same procedure as the previous button However, please note that these recommendations are  computer-generated with no human interference, and hence may be subject to consideration for reference depending upon the firm’s unique circumstances. The same precaution applies to the previous button also. Both these commands are computer generated and hence may present standardized responses.</a:t>
            </a:r>
            <a:endParaRPr lang="en-IN" sz="2400" dirty="0">
              <a:solidFill>
                <a:schemeClr val="bg1"/>
              </a:solidFill>
            </a:endParaRPr>
          </a:p>
        </p:txBody>
      </p:sp>
    </p:spTree>
    <p:extLst>
      <p:ext uri="{BB962C8B-B14F-4D97-AF65-F5344CB8AC3E}">
        <p14:creationId xmlns:p14="http://schemas.microsoft.com/office/powerpoint/2010/main" val="2570614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9" descr="E:\Ammara\Clevered\brochure\002.png"/>
          <p:cNvPicPr preferRelativeResize="0"/>
          <p:nvPr/>
        </p:nvPicPr>
        <p:blipFill rotWithShape="1">
          <a:blip r:embed="rId3">
            <a:alphaModFix/>
          </a:blip>
          <a:srcRect/>
          <a:stretch/>
        </p:blipFill>
        <p:spPr>
          <a:xfrm rot="5400000">
            <a:off x="1120362" y="-1195262"/>
            <a:ext cx="6957402" cy="9149125"/>
          </a:xfrm>
          <a:prstGeom prst="rect">
            <a:avLst/>
          </a:prstGeom>
          <a:noFill/>
          <a:ln w="28575" cap="flat" cmpd="sng">
            <a:solidFill>
              <a:schemeClr val="dk1"/>
            </a:solidFill>
            <a:prstDash val="solid"/>
            <a:round/>
            <a:headEnd type="none" w="sm" len="sm"/>
            <a:tailEnd type="none" w="sm" len="sm"/>
          </a:ln>
        </p:spPr>
      </p:pic>
      <p:sp>
        <p:nvSpPr>
          <p:cNvPr id="154" name="Google Shape;154;p9"/>
          <p:cNvSpPr/>
          <p:nvPr/>
        </p:nvSpPr>
        <p:spPr>
          <a:xfrm>
            <a:off x="1871700" y="200702"/>
            <a:ext cx="5400600" cy="1290871"/>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5" name="Google Shape;155;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dirty="0"/>
              <a:t>Contact Person</a:t>
            </a:r>
            <a:endParaRPr dirty="0"/>
          </a:p>
        </p:txBody>
      </p:sp>
      <p:sp>
        <p:nvSpPr>
          <p:cNvPr id="156" name="Google Shape;156;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640"/>
              </a:spcBef>
              <a:spcAft>
                <a:spcPts val="0"/>
              </a:spcAft>
              <a:buClr>
                <a:schemeClr val="dk1"/>
              </a:buClr>
              <a:buSzPts val="3200"/>
              <a:buNone/>
            </a:pPr>
            <a:r>
              <a:rPr lang="en-US" dirty="0">
                <a:solidFill>
                  <a:schemeClr val="lt1"/>
                </a:solidFill>
              </a:rPr>
              <a:t>In case of any queries, please reach out to me at:</a:t>
            </a:r>
          </a:p>
          <a:p>
            <a:pPr marL="342900" lvl="0" indent="-342900" algn="l" rtl="0">
              <a:lnSpc>
                <a:spcPct val="100000"/>
              </a:lnSpc>
              <a:spcBef>
                <a:spcPts val="640"/>
              </a:spcBef>
              <a:spcAft>
                <a:spcPts val="0"/>
              </a:spcAft>
              <a:buClr>
                <a:schemeClr val="dk1"/>
              </a:buClr>
              <a:buSzPts val="3200"/>
              <a:buNone/>
            </a:pPr>
            <a:r>
              <a:rPr lang="en-US" dirty="0">
                <a:solidFill>
                  <a:schemeClr val="lt1"/>
                </a:solidFill>
              </a:rPr>
              <a:t>Email address: </a:t>
            </a:r>
            <a:r>
              <a:rPr lang="en-US" dirty="0">
                <a:solidFill>
                  <a:schemeClr val="lt1"/>
                </a:solidFill>
                <a:hlinkClick r:id="rId4"/>
              </a:rPr>
              <a:t>nirvaan4871@gmail.com</a:t>
            </a:r>
            <a:r>
              <a:rPr lang="en-US" dirty="0">
                <a:solidFill>
                  <a:schemeClr val="lt1"/>
                </a:solidFill>
              </a:rPr>
              <a:t> </a:t>
            </a:r>
          </a:p>
          <a:p>
            <a:pPr marL="342900" lvl="0" indent="-342900" algn="l" rtl="0">
              <a:lnSpc>
                <a:spcPct val="100000"/>
              </a:lnSpc>
              <a:spcBef>
                <a:spcPts val="640"/>
              </a:spcBef>
              <a:spcAft>
                <a:spcPts val="0"/>
              </a:spcAft>
              <a:buClr>
                <a:schemeClr val="dk1"/>
              </a:buClr>
              <a:buSzPts val="3200"/>
              <a:buNone/>
            </a:pPr>
            <a:r>
              <a:rPr lang="en-US" dirty="0">
                <a:solidFill>
                  <a:schemeClr val="lt1"/>
                </a:solidFill>
                <a:hlinkClick r:id="rId5"/>
              </a:rPr>
              <a:t>https://github.com/NirvaanSingla/Coporates__Detterent_Attrition_Rates-_In_Your_Firm.git</a:t>
            </a:r>
            <a:endParaRPr lang="en-US" dirty="0">
              <a:solidFill>
                <a:schemeClr val="lt1"/>
              </a:solidFill>
            </a:endParaRPr>
          </a:p>
          <a:p>
            <a:pPr marL="342900" lvl="0" indent="-342900" algn="l" rtl="0">
              <a:lnSpc>
                <a:spcPct val="100000"/>
              </a:lnSpc>
              <a:spcBef>
                <a:spcPts val="640"/>
              </a:spcBef>
              <a:spcAft>
                <a:spcPts val="0"/>
              </a:spcAft>
              <a:buClr>
                <a:schemeClr val="dk1"/>
              </a:buClr>
              <a:buSzPts val="3200"/>
              <a:buNone/>
            </a:pPr>
            <a:endParaRPr lang="en-US" dirty="0">
              <a:solidFill>
                <a:schemeClr val="lt1"/>
              </a:solidFill>
            </a:endParaRPr>
          </a:p>
          <a:p>
            <a:pPr marL="342900" lvl="0" indent="-342900" algn="l" rtl="0">
              <a:lnSpc>
                <a:spcPct val="100000"/>
              </a:lnSpc>
              <a:spcBef>
                <a:spcPts val="640"/>
              </a:spcBef>
              <a:spcAft>
                <a:spcPts val="0"/>
              </a:spcAft>
              <a:buClr>
                <a:schemeClr val="dk1"/>
              </a:buClr>
              <a:buSzPts val="3200"/>
              <a:buNone/>
            </a:pPr>
            <a:r>
              <a:rPr lang="en-US" dirty="0">
                <a:solidFill>
                  <a:schemeClr val="lt1"/>
                </a:solidFill>
              </a:rPr>
              <a:t> </a:t>
            </a:r>
          </a:p>
          <a:p>
            <a:pPr marL="342900" lvl="0" indent="-342900" algn="l" rtl="0">
              <a:lnSpc>
                <a:spcPct val="100000"/>
              </a:lnSpc>
              <a:spcBef>
                <a:spcPts val="640"/>
              </a:spcBef>
              <a:spcAft>
                <a:spcPts val="0"/>
              </a:spcAft>
              <a:buClr>
                <a:schemeClr val="dk1"/>
              </a:buClr>
              <a:buSzPts val="3200"/>
              <a:buNone/>
            </a:pPr>
            <a:endParaRPr lang="en-US" dirty="0">
              <a:solidFill>
                <a:schemeClr val="lt1"/>
              </a:solidFill>
            </a:endParaRPr>
          </a:p>
          <a:p>
            <a:pPr marL="342900" lvl="0" indent="-342900" algn="l" rtl="0">
              <a:lnSpc>
                <a:spcPct val="100000"/>
              </a:lnSpc>
              <a:spcBef>
                <a:spcPts val="640"/>
              </a:spcBef>
              <a:spcAft>
                <a:spcPts val="0"/>
              </a:spcAft>
              <a:buClr>
                <a:schemeClr val="dk1"/>
              </a:buClr>
              <a:buSzPts val="3200"/>
              <a:buNone/>
            </a:pPr>
            <a:endParaRPr dirty="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9" descr="E:\Ammara\Clevered\brochure\002.png"/>
          <p:cNvPicPr preferRelativeResize="0"/>
          <p:nvPr/>
        </p:nvPicPr>
        <p:blipFill rotWithShape="1">
          <a:blip r:embed="rId3">
            <a:alphaModFix/>
          </a:blip>
          <a:srcRect/>
          <a:stretch/>
        </p:blipFill>
        <p:spPr>
          <a:xfrm rot="5400000">
            <a:off x="1120362" y="-1195262"/>
            <a:ext cx="6957402" cy="9149125"/>
          </a:xfrm>
          <a:prstGeom prst="rect">
            <a:avLst/>
          </a:prstGeom>
          <a:noFill/>
          <a:ln w="28575" cap="flat" cmpd="sng">
            <a:solidFill>
              <a:schemeClr val="dk1"/>
            </a:solidFill>
            <a:prstDash val="solid"/>
            <a:round/>
            <a:headEnd type="none" w="sm" len="sm"/>
            <a:tailEnd type="none" w="sm" len="sm"/>
          </a:ln>
        </p:spPr>
      </p:pic>
      <p:sp>
        <p:nvSpPr>
          <p:cNvPr id="154" name="Google Shape;154;p9"/>
          <p:cNvSpPr/>
          <p:nvPr/>
        </p:nvSpPr>
        <p:spPr>
          <a:xfrm>
            <a:off x="1871700" y="200702"/>
            <a:ext cx="5400600" cy="1290871"/>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5" name="Google Shape;155;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dirty="0"/>
              <a:t>Toolkit</a:t>
            </a:r>
            <a:endParaRPr dirty="0"/>
          </a:p>
        </p:txBody>
      </p:sp>
      <p:sp>
        <p:nvSpPr>
          <p:cNvPr id="156" name="Google Shape;156;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lnSpc>
                <a:spcPct val="100000"/>
              </a:lnSpc>
              <a:spcBef>
                <a:spcPts val="640"/>
              </a:spcBef>
              <a:spcAft>
                <a:spcPts val="0"/>
              </a:spcAft>
              <a:buClr>
                <a:schemeClr val="dk1"/>
              </a:buClr>
              <a:buSzPts val="3200"/>
              <a:buNone/>
            </a:pPr>
            <a:r>
              <a:rPr lang="en-US" dirty="0" err="1">
                <a:solidFill>
                  <a:schemeClr val="bg1"/>
                </a:solidFill>
                <a:hlinkClick r:id="rId4">
                  <a:extLst>
                    <a:ext uri="{A12FA001-AC4F-418D-AE19-62706E023703}">
                      <ahyp:hlinkClr xmlns:ahyp="http://schemas.microsoft.com/office/drawing/2018/hyperlinkcolor" val="tx"/>
                    </a:ext>
                  </a:extLst>
                </a:hlinkClick>
              </a:rPr>
              <a:t>Github</a:t>
            </a:r>
            <a:r>
              <a:rPr lang="en-US" dirty="0">
                <a:solidFill>
                  <a:schemeClr val="bg1"/>
                </a:solidFill>
                <a:hlinkClick r:id="rId4">
                  <a:extLst>
                    <a:ext uri="{A12FA001-AC4F-418D-AE19-62706E023703}">
                      <ahyp:hlinkClr xmlns:ahyp="http://schemas.microsoft.com/office/drawing/2018/hyperlinkcolor" val="tx"/>
                    </a:ext>
                  </a:extLst>
                </a:hlinkClick>
              </a:rPr>
              <a:t> link:</a:t>
            </a:r>
          </a:p>
          <a:p>
            <a:pPr marL="342900" lvl="0" indent="-342900" algn="l" rtl="0">
              <a:lnSpc>
                <a:spcPct val="100000"/>
              </a:lnSpc>
              <a:spcBef>
                <a:spcPts val="640"/>
              </a:spcBef>
              <a:spcAft>
                <a:spcPts val="0"/>
              </a:spcAft>
              <a:buClr>
                <a:schemeClr val="dk1"/>
              </a:buClr>
              <a:buSzPts val="3200"/>
              <a:buNone/>
            </a:pPr>
            <a:r>
              <a:rPr lang="en-US" dirty="0">
                <a:solidFill>
                  <a:srgbClr val="0000FF"/>
                </a:solidFill>
                <a:hlinkClick r:id="rId4">
                  <a:extLst>
                    <a:ext uri="{A12FA001-AC4F-418D-AE19-62706E023703}">
                      <ahyp:hlinkClr xmlns:ahyp="http://schemas.microsoft.com/office/drawing/2018/hyperlinkcolor" val="tx"/>
                    </a:ext>
                  </a:extLst>
                </a:hlinkClick>
              </a:rPr>
              <a:t>https://github.com/NirvaanSingla/Coporates__Detterent_Attrition_Rates-_In_Your_Firm.git</a:t>
            </a:r>
            <a:endParaRPr lang="en-US" dirty="0">
              <a:solidFill>
                <a:schemeClr val="lt1"/>
              </a:solidFill>
            </a:endParaRPr>
          </a:p>
          <a:p>
            <a:pPr marL="342900" lvl="0" indent="-342900" algn="l" rtl="0">
              <a:lnSpc>
                <a:spcPct val="100000"/>
              </a:lnSpc>
              <a:spcBef>
                <a:spcPts val="640"/>
              </a:spcBef>
              <a:spcAft>
                <a:spcPts val="0"/>
              </a:spcAft>
              <a:buClr>
                <a:schemeClr val="dk1"/>
              </a:buClr>
              <a:buSzPts val="3200"/>
              <a:buNone/>
            </a:pPr>
            <a:r>
              <a:rPr lang="en-US" dirty="0">
                <a:solidFill>
                  <a:schemeClr val="lt1"/>
                </a:solidFill>
              </a:rPr>
              <a:t>App development toolkit:</a:t>
            </a:r>
          </a:p>
          <a:p>
            <a:pPr marL="342900" lvl="0" indent="-342900" algn="l" rtl="0">
              <a:lnSpc>
                <a:spcPct val="100000"/>
              </a:lnSpc>
              <a:spcBef>
                <a:spcPts val="640"/>
              </a:spcBef>
              <a:spcAft>
                <a:spcPts val="0"/>
              </a:spcAft>
              <a:buClr>
                <a:schemeClr val="dk1"/>
              </a:buClr>
              <a:buSzPts val="3200"/>
              <a:buNone/>
            </a:pPr>
            <a:r>
              <a:rPr lang="en-US" dirty="0">
                <a:solidFill>
                  <a:schemeClr val="lt1"/>
                </a:solidFill>
              </a:rPr>
              <a:t>"C:\Users\HP\Downloads\AI-App Development Toolkit Workbook (1).HTML (1).xlsx“</a:t>
            </a:r>
          </a:p>
          <a:p>
            <a:pPr marL="342900" lvl="0" indent="-342900" algn="l" rtl="0">
              <a:lnSpc>
                <a:spcPct val="100000"/>
              </a:lnSpc>
              <a:spcBef>
                <a:spcPts val="640"/>
              </a:spcBef>
              <a:spcAft>
                <a:spcPts val="0"/>
              </a:spcAft>
              <a:buClr>
                <a:schemeClr val="dk1"/>
              </a:buClr>
              <a:buSzPts val="3200"/>
              <a:buNone/>
            </a:pPr>
            <a:r>
              <a:rPr lang="en-US" dirty="0" err="1">
                <a:solidFill>
                  <a:schemeClr val="lt1"/>
                </a:solidFill>
              </a:rPr>
              <a:t>Linkedin</a:t>
            </a:r>
            <a:r>
              <a:rPr lang="en-US" dirty="0">
                <a:solidFill>
                  <a:schemeClr val="lt1"/>
                </a:solidFill>
              </a:rPr>
              <a:t> link:</a:t>
            </a:r>
          </a:p>
          <a:p>
            <a:pPr marL="342900" lvl="0" indent="-342900" algn="l" rtl="0">
              <a:lnSpc>
                <a:spcPct val="100000"/>
              </a:lnSpc>
              <a:spcBef>
                <a:spcPts val="640"/>
              </a:spcBef>
              <a:spcAft>
                <a:spcPts val="0"/>
              </a:spcAft>
              <a:buClr>
                <a:schemeClr val="dk1"/>
              </a:buClr>
              <a:buSzPts val="3200"/>
              <a:buNone/>
            </a:pPr>
            <a:r>
              <a:rPr lang="en-US" dirty="0">
                <a:solidFill>
                  <a:schemeClr val="lt1"/>
                </a:solidFill>
              </a:rPr>
              <a:t>https://www.linkedin.com/pulse/corporates-deterrent-attrition-rates-your-firm-nirvaan-singla/?trackingId=4wDlkbFU4apwLHBKcTXBkw%3D%3D</a:t>
            </a:r>
          </a:p>
          <a:p>
            <a:pPr marL="342900">
              <a:spcBef>
                <a:spcPts val="640"/>
              </a:spcBef>
              <a:buSzPts val="3200"/>
              <a:buNone/>
            </a:pPr>
            <a:r>
              <a:rPr lang="en-US" dirty="0" err="1">
                <a:solidFill>
                  <a:schemeClr val="lt1"/>
                </a:solidFill>
              </a:rPr>
              <a:t>Youtube</a:t>
            </a:r>
            <a:r>
              <a:rPr lang="en-US" dirty="0">
                <a:solidFill>
                  <a:schemeClr val="lt1"/>
                </a:solidFill>
              </a:rPr>
              <a:t> video link: </a:t>
            </a:r>
            <a:r>
              <a:rPr kumimoji="0" lang="en-US" altLang="en-US" sz="32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5"/>
              </a:rPr>
              <a:t>https://www.youtube.com/watch?v=</a:t>
            </a:r>
            <a:r>
              <a:rPr lang="en-US" altLang="en-US" sz="3200" dirty="0">
                <a:solidFill>
                  <a:srgbClr val="1155CC"/>
                </a:solidFill>
                <a:latin typeface="Arial" panose="020B0604020202020204" pitchFamily="34" charset="0"/>
                <a:cs typeface="Arial" panose="020B0604020202020204" pitchFamily="34" charset="0"/>
                <a:hlinkClick r:id="rId6"/>
              </a:rPr>
              <a:t>Y</a:t>
            </a:r>
            <a:r>
              <a:rPr kumimoji="0" lang="en-US" altLang="en-US" sz="32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6"/>
              </a:rPr>
              <a:t>Wu7AadXKhh</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342900" lvl="0" indent="-342900" algn="l" rtl="0">
              <a:lnSpc>
                <a:spcPct val="100000"/>
              </a:lnSpc>
              <a:spcBef>
                <a:spcPts val="640"/>
              </a:spcBef>
              <a:spcAft>
                <a:spcPts val="0"/>
              </a:spcAft>
              <a:buClr>
                <a:schemeClr val="dk1"/>
              </a:buClr>
              <a:buSzPts val="3200"/>
              <a:buNone/>
            </a:pPr>
            <a:endParaRPr lang="en-US" dirty="0">
              <a:solidFill>
                <a:schemeClr val="lt1"/>
              </a:solidFill>
            </a:endParaRPr>
          </a:p>
          <a:p>
            <a:pPr marL="342900" lvl="0" indent="-342900" algn="l" rtl="0">
              <a:lnSpc>
                <a:spcPct val="100000"/>
              </a:lnSpc>
              <a:spcBef>
                <a:spcPts val="640"/>
              </a:spcBef>
              <a:spcAft>
                <a:spcPts val="0"/>
              </a:spcAft>
              <a:buClr>
                <a:schemeClr val="dk1"/>
              </a:buClr>
              <a:buSzPts val="3200"/>
              <a:buNone/>
            </a:pPr>
            <a:endParaRPr lang="en-US" dirty="0">
              <a:solidFill>
                <a:schemeClr val="lt1"/>
              </a:solidFill>
            </a:endParaRPr>
          </a:p>
          <a:p>
            <a:pPr marL="342900" lvl="0" indent="-342900" algn="l" rtl="0">
              <a:lnSpc>
                <a:spcPct val="100000"/>
              </a:lnSpc>
              <a:spcBef>
                <a:spcPts val="640"/>
              </a:spcBef>
              <a:spcAft>
                <a:spcPts val="0"/>
              </a:spcAft>
              <a:buClr>
                <a:schemeClr val="dk1"/>
              </a:buClr>
              <a:buSzPts val="3200"/>
              <a:buNone/>
            </a:pPr>
            <a:r>
              <a:rPr lang="en-US" dirty="0">
                <a:solidFill>
                  <a:schemeClr val="lt1"/>
                </a:solidFill>
              </a:rPr>
              <a:t> </a:t>
            </a:r>
          </a:p>
          <a:p>
            <a:pPr marL="342900" lvl="0" indent="-342900" algn="l" rtl="0">
              <a:lnSpc>
                <a:spcPct val="100000"/>
              </a:lnSpc>
              <a:spcBef>
                <a:spcPts val="640"/>
              </a:spcBef>
              <a:spcAft>
                <a:spcPts val="0"/>
              </a:spcAft>
              <a:buClr>
                <a:schemeClr val="dk1"/>
              </a:buClr>
              <a:buSzPts val="3200"/>
              <a:buNone/>
            </a:pPr>
            <a:endParaRPr lang="en-US" dirty="0">
              <a:solidFill>
                <a:schemeClr val="lt1"/>
              </a:solidFill>
            </a:endParaRPr>
          </a:p>
          <a:p>
            <a:pPr marL="342900" lvl="0" indent="-342900" algn="l" rtl="0">
              <a:lnSpc>
                <a:spcPct val="100000"/>
              </a:lnSpc>
              <a:spcBef>
                <a:spcPts val="640"/>
              </a:spcBef>
              <a:spcAft>
                <a:spcPts val="0"/>
              </a:spcAft>
              <a:buClr>
                <a:schemeClr val="dk1"/>
              </a:buClr>
              <a:buSzPts val="3200"/>
              <a:buNone/>
            </a:pPr>
            <a:endParaRPr dirty="0">
              <a:solidFill>
                <a:schemeClr val="lt1"/>
              </a:solidFill>
            </a:endParaRPr>
          </a:p>
        </p:txBody>
      </p:sp>
    </p:spTree>
    <p:extLst>
      <p:ext uri="{BB962C8B-B14F-4D97-AF65-F5344CB8AC3E}">
        <p14:creationId xmlns:p14="http://schemas.microsoft.com/office/powerpoint/2010/main" val="3241904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10" descr="E:\Ammara\Clevered\brochure\002.png"/>
          <p:cNvPicPr preferRelativeResize="0"/>
          <p:nvPr/>
        </p:nvPicPr>
        <p:blipFill rotWithShape="1">
          <a:blip r:embed="rId3">
            <a:alphaModFix/>
          </a:blip>
          <a:srcRect/>
          <a:stretch/>
        </p:blipFill>
        <p:spPr>
          <a:xfrm rot="5400000">
            <a:off x="1114238" y="-1201387"/>
            <a:ext cx="6957402" cy="9161375"/>
          </a:xfrm>
          <a:prstGeom prst="rect">
            <a:avLst/>
          </a:prstGeom>
          <a:noFill/>
          <a:ln w="38100" cap="flat" cmpd="sng">
            <a:solidFill>
              <a:schemeClr val="dk1"/>
            </a:solidFill>
            <a:prstDash val="solid"/>
            <a:round/>
            <a:headEnd type="none" w="sm" len="sm"/>
            <a:tailEnd type="none" w="sm" len="sm"/>
          </a:ln>
        </p:spPr>
      </p:pic>
      <p:sp>
        <p:nvSpPr>
          <p:cNvPr id="162" name="Google Shape;162;p10"/>
          <p:cNvSpPr txBox="1">
            <a:spLocks noGrp="1"/>
          </p:cNvSpPr>
          <p:nvPr>
            <p:ph type="title"/>
          </p:nvPr>
        </p:nvSpPr>
        <p:spPr>
          <a:xfrm>
            <a:off x="2442592" y="2807803"/>
            <a:ext cx="4258816" cy="1143000"/>
          </a:xfrm>
          <a:prstGeom prst="rect">
            <a:avLst/>
          </a:prstGeom>
          <a:solidFill>
            <a:srgbClr val="F1EDA5"/>
          </a:solid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 descr="E:\Ammara\Clevered\brochure\002.png"/>
          <p:cNvPicPr preferRelativeResize="0"/>
          <p:nvPr/>
        </p:nvPicPr>
        <p:blipFill rotWithShape="1">
          <a:blip r:embed="rId3">
            <a:alphaModFix/>
          </a:blip>
          <a:srcRect/>
          <a:stretch/>
        </p:blipFill>
        <p:spPr>
          <a:xfrm rot="5400000">
            <a:off x="1093298" y="-1093300"/>
            <a:ext cx="6957402" cy="9144002"/>
          </a:xfrm>
          <a:prstGeom prst="rect">
            <a:avLst/>
          </a:prstGeom>
          <a:noFill/>
          <a:ln>
            <a:noFill/>
          </a:ln>
        </p:spPr>
      </p:pic>
      <p:sp>
        <p:nvSpPr>
          <p:cNvPr id="94" name="Google Shape;94;p2"/>
          <p:cNvSpPr/>
          <p:nvPr/>
        </p:nvSpPr>
        <p:spPr>
          <a:xfrm>
            <a:off x="1835696" y="404664"/>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Google Shape;95;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a:t>Table of Contents</a:t>
            </a:r>
            <a:endParaRPr/>
          </a:p>
        </p:txBody>
      </p:sp>
      <p:sp>
        <p:nvSpPr>
          <p:cNvPr id="96" name="Google Shape;96;p2"/>
          <p:cNvSpPr txBox="1">
            <a:spLocks noGrp="1"/>
          </p:cNvSpPr>
          <p:nvPr>
            <p:ph type="body" idx="1"/>
          </p:nvPr>
        </p:nvSpPr>
        <p:spPr>
          <a:xfrm>
            <a:off x="457200" y="2071678"/>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lt1"/>
              </a:buClr>
              <a:buSzPts val="3200"/>
              <a:buChar char="•"/>
            </a:pPr>
            <a:endParaRPr lang="en-IN" dirty="0">
              <a:solidFill>
                <a:schemeClr val="lt1"/>
              </a:solidFill>
            </a:endParaRPr>
          </a:p>
          <a:p>
            <a:pPr marL="342900" lvl="0" indent="-342900" algn="l" rtl="0">
              <a:lnSpc>
                <a:spcPct val="100000"/>
              </a:lnSpc>
              <a:spcBef>
                <a:spcPts val="0"/>
              </a:spcBef>
              <a:spcAft>
                <a:spcPts val="0"/>
              </a:spcAft>
              <a:buClr>
                <a:schemeClr val="lt1"/>
              </a:buClr>
              <a:buSzPts val="3200"/>
              <a:buChar char="•"/>
            </a:pPr>
            <a:endParaRPr lang="en-IN" dirty="0">
              <a:solidFill>
                <a:schemeClr val="lt1"/>
              </a:solidFill>
            </a:endParaRPr>
          </a:p>
          <a:p>
            <a:pPr marL="342900" lvl="0" indent="-342900" algn="l" rtl="0">
              <a:lnSpc>
                <a:spcPct val="100000"/>
              </a:lnSpc>
              <a:spcBef>
                <a:spcPts val="0"/>
              </a:spcBef>
              <a:spcAft>
                <a:spcPts val="0"/>
              </a:spcAft>
              <a:buClr>
                <a:schemeClr val="lt1"/>
              </a:buClr>
              <a:buSzPts val="3200"/>
              <a:buChar char="•"/>
            </a:pPr>
            <a:endParaRPr dirty="0">
              <a:solidFill>
                <a:schemeClr val="lt1"/>
              </a:solidFill>
            </a:endParaRPr>
          </a:p>
        </p:txBody>
      </p:sp>
      <p:graphicFrame>
        <p:nvGraphicFramePr>
          <p:cNvPr id="2" name="Table 2">
            <a:extLst>
              <a:ext uri="{FF2B5EF4-FFF2-40B4-BE49-F238E27FC236}">
                <a16:creationId xmlns:a16="http://schemas.microsoft.com/office/drawing/2014/main" id="{6F398E4F-8920-9B86-FBEB-75A633862243}"/>
              </a:ext>
            </a:extLst>
          </p:cNvPr>
          <p:cNvGraphicFramePr>
            <a:graphicFrameLocks noGrp="1"/>
          </p:cNvGraphicFramePr>
          <p:nvPr>
            <p:extLst>
              <p:ext uri="{D42A27DB-BD31-4B8C-83A1-F6EECF244321}">
                <p14:modId xmlns:p14="http://schemas.microsoft.com/office/powerpoint/2010/main" val="354532198"/>
              </p:ext>
            </p:extLst>
          </p:nvPr>
        </p:nvGraphicFramePr>
        <p:xfrm>
          <a:off x="943582" y="1984443"/>
          <a:ext cx="6916368" cy="4724466"/>
        </p:xfrm>
        <a:graphic>
          <a:graphicData uri="http://schemas.openxmlformats.org/drawingml/2006/table">
            <a:tbl>
              <a:tblPr firstRow="1" bandRow="1">
                <a:tableStyleId>{5C22544A-7EE6-4342-B048-85BDC9FD1C3A}</a:tableStyleId>
              </a:tblPr>
              <a:tblGrid>
                <a:gridCol w="3458184">
                  <a:extLst>
                    <a:ext uri="{9D8B030D-6E8A-4147-A177-3AD203B41FA5}">
                      <a16:colId xmlns:a16="http://schemas.microsoft.com/office/drawing/2014/main" val="2092618731"/>
                    </a:ext>
                  </a:extLst>
                </a:gridCol>
                <a:gridCol w="3458184">
                  <a:extLst>
                    <a:ext uri="{9D8B030D-6E8A-4147-A177-3AD203B41FA5}">
                      <a16:colId xmlns:a16="http://schemas.microsoft.com/office/drawing/2014/main" val="3718767015"/>
                    </a:ext>
                  </a:extLst>
                </a:gridCol>
              </a:tblGrid>
              <a:tr h="666888">
                <a:tc>
                  <a:txBody>
                    <a:bodyPr/>
                    <a:lstStyle/>
                    <a:p>
                      <a:pPr algn="ctr"/>
                      <a:r>
                        <a:rPr lang="en-US" dirty="0"/>
                        <a:t>S.NO</a:t>
                      </a:r>
                      <a:endParaRPr lang="en-IN" dirty="0"/>
                    </a:p>
                  </a:txBody>
                  <a:tcPr/>
                </a:tc>
                <a:tc>
                  <a:txBody>
                    <a:bodyPr/>
                    <a:lstStyle/>
                    <a:p>
                      <a:pPr algn="ctr"/>
                      <a:r>
                        <a:rPr lang="en-US" dirty="0"/>
                        <a:t>TOPIC</a:t>
                      </a:r>
                      <a:endParaRPr lang="en-IN" dirty="0"/>
                    </a:p>
                  </a:txBody>
                  <a:tcPr/>
                </a:tc>
                <a:extLst>
                  <a:ext uri="{0D108BD9-81ED-4DB2-BD59-A6C34878D82A}">
                    <a16:rowId xmlns:a16="http://schemas.microsoft.com/office/drawing/2014/main" val="420006885"/>
                  </a:ext>
                </a:extLst>
              </a:tr>
              <a:tr h="579654">
                <a:tc>
                  <a:txBody>
                    <a:bodyPr/>
                    <a:lstStyle/>
                    <a:p>
                      <a:pPr algn="ctr"/>
                      <a:r>
                        <a:rPr lang="en-US" dirty="0"/>
                        <a:t>1</a:t>
                      </a:r>
                    </a:p>
                    <a:p>
                      <a:pPr algn="ctr"/>
                      <a:endParaRPr lang="en-US" dirty="0"/>
                    </a:p>
                  </a:txBody>
                  <a:tcPr/>
                </a:tc>
                <a:tc>
                  <a:txBody>
                    <a:bodyPr/>
                    <a:lstStyle/>
                    <a:p>
                      <a:pPr algn="ctr"/>
                      <a:r>
                        <a:rPr lang="en-US" dirty="0"/>
                        <a:t>acknowledgements</a:t>
                      </a:r>
                      <a:endParaRPr lang="en-IN" dirty="0"/>
                    </a:p>
                  </a:txBody>
                  <a:tcPr/>
                </a:tc>
                <a:extLst>
                  <a:ext uri="{0D108BD9-81ED-4DB2-BD59-A6C34878D82A}">
                    <a16:rowId xmlns:a16="http://schemas.microsoft.com/office/drawing/2014/main" val="1133982486"/>
                  </a:ext>
                </a:extLst>
              </a:tr>
              <a:tr h="579654">
                <a:tc>
                  <a:txBody>
                    <a:bodyPr/>
                    <a:lstStyle/>
                    <a:p>
                      <a:pPr algn="ctr"/>
                      <a:r>
                        <a:rPr lang="en-US" dirty="0"/>
                        <a:t>2</a:t>
                      </a:r>
                      <a:endParaRPr lang="en-IN" dirty="0"/>
                    </a:p>
                  </a:txBody>
                  <a:tcPr/>
                </a:tc>
                <a:tc>
                  <a:txBody>
                    <a:bodyPr/>
                    <a:lstStyle/>
                    <a:p>
                      <a:pPr algn="ctr"/>
                      <a:r>
                        <a:rPr lang="en-US" dirty="0"/>
                        <a:t>About me</a:t>
                      </a:r>
                      <a:endParaRPr lang="en-IN" dirty="0"/>
                    </a:p>
                  </a:txBody>
                  <a:tcPr/>
                </a:tc>
                <a:extLst>
                  <a:ext uri="{0D108BD9-81ED-4DB2-BD59-A6C34878D82A}">
                    <a16:rowId xmlns:a16="http://schemas.microsoft.com/office/drawing/2014/main" val="383309065"/>
                  </a:ext>
                </a:extLst>
              </a:tr>
              <a:tr h="579654">
                <a:tc>
                  <a:txBody>
                    <a:bodyPr/>
                    <a:lstStyle/>
                    <a:p>
                      <a:pPr algn="ctr"/>
                      <a:r>
                        <a:rPr lang="en-US" dirty="0"/>
                        <a:t>3</a:t>
                      </a:r>
                      <a:endParaRPr lang="en-IN" dirty="0"/>
                    </a:p>
                  </a:txBody>
                  <a:tcPr/>
                </a:tc>
                <a:tc>
                  <a:txBody>
                    <a:bodyPr/>
                    <a:lstStyle/>
                    <a:p>
                      <a:pPr algn="ctr"/>
                      <a:r>
                        <a:rPr lang="en-US" dirty="0"/>
                        <a:t>About my internship journey with clevered</a:t>
                      </a:r>
                      <a:endParaRPr lang="en-IN" dirty="0"/>
                    </a:p>
                  </a:txBody>
                  <a:tcPr/>
                </a:tc>
                <a:extLst>
                  <a:ext uri="{0D108BD9-81ED-4DB2-BD59-A6C34878D82A}">
                    <a16:rowId xmlns:a16="http://schemas.microsoft.com/office/drawing/2014/main" val="2286780216"/>
                  </a:ext>
                </a:extLst>
              </a:tr>
              <a:tr h="579654">
                <a:tc>
                  <a:txBody>
                    <a:bodyPr/>
                    <a:lstStyle/>
                    <a:p>
                      <a:pPr algn="ctr"/>
                      <a:r>
                        <a:rPr lang="en-US" dirty="0"/>
                        <a:t>4</a:t>
                      </a:r>
                      <a:endParaRPr lang="en-IN" dirty="0"/>
                    </a:p>
                  </a:txBody>
                  <a:tcPr/>
                </a:tc>
                <a:tc>
                  <a:txBody>
                    <a:bodyPr/>
                    <a:lstStyle/>
                    <a:p>
                      <a:pPr algn="ctr"/>
                      <a:r>
                        <a:rPr lang="en-US" dirty="0"/>
                        <a:t>About app</a:t>
                      </a:r>
                      <a:endParaRPr lang="en-IN" dirty="0"/>
                    </a:p>
                  </a:txBody>
                  <a:tcPr/>
                </a:tc>
                <a:extLst>
                  <a:ext uri="{0D108BD9-81ED-4DB2-BD59-A6C34878D82A}">
                    <a16:rowId xmlns:a16="http://schemas.microsoft.com/office/drawing/2014/main" val="1821976889"/>
                  </a:ext>
                </a:extLst>
              </a:tr>
              <a:tr h="579654">
                <a:tc>
                  <a:txBody>
                    <a:bodyPr/>
                    <a:lstStyle/>
                    <a:p>
                      <a:pPr algn="ctr"/>
                      <a:r>
                        <a:rPr lang="en-US" dirty="0"/>
                        <a:t>5</a:t>
                      </a:r>
                      <a:endParaRPr lang="en-IN" dirty="0"/>
                    </a:p>
                  </a:txBody>
                  <a:tcPr/>
                </a:tc>
                <a:tc>
                  <a:txBody>
                    <a:bodyPr/>
                    <a:lstStyle/>
                    <a:p>
                      <a:pPr algn="ctr"/>
                      <a:r>
                        <a:rPr lang="en-US" dirty="0"/>
                        <a:t>How do I use the app?</a:t>
                      </a:r>
                      <a:endParaRPr lang="en-IN" dirty="0"/>
                    </a:p>
                  </a:txBody>
                  <a:tcPr/>
                </a:tc>
                <a:extLst>
                  <a:ext uri="{0D108BD9-81ED-4DB2-BD59-A6C34878D82A}">
                    <a16:rowId xmlns:a16="http://schemas.microsoft.com/office/drawing/2014/main" val="2761843733"/>
                  </a:ext>
                </a:extLst>
              </a:tr>
              <a:tr h="579654">
                <a:tc>
                  <a:txBody>
                    <a:bodyPr/>
                    <a:lstStyle/>
                    <a:p>
                      <a:pPr algn="ctr"/>
                      <a:r>
                        <a:rPr lang="en-US" dirty="0"/>
                        <a:t>6</a:t>
                      </a:r>
                      <a:endParaRPr lang="en-IN" dirty="0"/>
                    </a:p>
                  </a:txBody>
                  <a:tcPr/>
                </a:tc>
                <a:tc>
                  <a:txBody>
                    <a:bodyPr/>
                    <a:lstStyle/>
                    <a:p>
                      <a:pPr algn="ctr"/>
                      <a:r>
                        <a:rPr lang="en-US" dirty="0"/>
                        <a:t>Options and steps to use</a:t>
                      </a:r>
                      <a:endParaRPr lang="en-IN" dirty="0"/>
                    </a:p>
                  </a:txBody>
                  <a:tcPr/>
                </a:tc>
                <a:extLst>
                  <a:ext uri="{0D108BD9-81ED-4DB2-BD59-A6C34878D82A}">
                    <a16:rowId xmlns:a16="http://schemas.microsoft.com/office/drawing/2014/main" val="4246933260"/>
                  </a:ext>
                </a:extLst>
              </a:tr>
              <a:tr h="579654">
                <a:tc>
                  <a:txBody>
                    <a:bodyPr/>
                    <a:lstStyle/>
                    <a:p>
                      <a:pPr algn="ctr"/>
                      <a:r>
                        <a:rPr lang="en-US" dirty="0"/>
                        <a:t>7</a:t>
                      </a:r>
                      <a:endParaRPr lang="en-IN" dirty="0"/>
                    </a:p>
                  </a:txBody>
                  <a:tcPr/>
                </a:tc>
                <a:tc>
                  <a:txBody>
                    <a:bodyPr/>
                    <a:lstStyle/>
                    <a:p>
                      <a:pPr algn="ctr"/>
                      <a:r>
                        <a:rPr lang="en-US" dirty="0"/>
                        <a:t>Contact person</a:t>
                      </a:r>
                      <a:endParaRPr lang="en-IN" dirty="0"/>
                    </a:p>
                  </a:txBody>
                  <a:tcPr/>
                </a:tc>
                <a:extLst>
                  <a:ext uri="{0D108BD9-81ED-4DB2-BD59-A6C34878D82A}">
                    <a16:rowId xmlns:a16="http://schemas.microsoft.com/office/drawing/2014/main" val="80622926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3" descr="E:\Ammara\Clevered\brochure\002.png"/>
          <p:cNvPicPr preferRelativeResize="0"/>
          <p:nvPr/>
        </p:nvPicPr>
        <p:blipFill rotWithShape="1">
          <a:blip r:embed="rId3">
            <a:alphaModFix/>
          </a:blip>
          <a:srcRect/>
          <a:stretch/>
        </p:blipFill>
        <p:spPr>
          <a:xfrm rot="5400000">
            <a:off x="1093299" y="-1093299"/>
            <a:ext cx="6957402" cy="9144000"/>
          </a:xfrm>
          <a:prstGeom prst="rect">
            <a:avLst/>
          </a:prstGeom>
          <a:noFill/>
          <a:ln>
            <a:noFill/>
          </a:ln>
        </p:spPr>
      </p:pic>
      <p:sp>
        <p:nvSpPr>
          <p:cNvPr id="102" name="Google Shape;102;p3"/>
          <p:cNvSpPr/>
          <p:nvPr/>
        </p:nvSpPr>
        <p:spPr>
          <a:xfrm>
            <a:off x="1835696" y="404664"/>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3" name="Google Shape;103;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a:t>Acknowledgements</a:t>
            </a:r>
            <a:endParaRPr/>
          </a:p>
        </p:txBody>
      </p:sp>
      <p:sp>
        <p:nvSpPr>
          <p:cNvPr id="104" name="Google Shape;104;p3"/>
          <p:cNvSpPr txBox="1">
            <a:spLocks noGrp="1"/>
          </p:cNvSpPr>
          <p:nvPr>
            <p:ph type="body" idx="1"/>
          </p:nvPr>
        </p:nvSpPr>
        <p:spPr>
          <a:xfrm>
            <a:off x="0" y="2057399"/>
            <a:ext cx="9144000"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lt1"/>
              </a:buClr>
              <a:buSzPts val="3200"/>
              <a:buChar char="•"/>
            </a:pPr>
            <a:r>
              <a:rPr lang="en-US" sz="2600" dirty="0">
                <a:solidFill>
                  <a:schemeClr val="lt1"/>
                </a:solidFill>
              </a:rPr>
              <a:t>I would like to acknowledge and express my special thanks to Dr. Ken Khan, whose guidance and mentorship throughout the internship motivated me to tackle all obstacles and successfully complete this project. I would also like to thank Dr. Shivani Srivastava and the clevered internship team, who provided invaluable insights regarding various components of my project and helped me improve its working as a whole, along with ensuring a smooth development process. Furthermore, I  would like to extend my gratitude to my friends and family for their constant support throughout the duration of the internship.</a:t>
            </a:r>
            <a:endParaRPr sz="2600"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4" descr="E:\Ammara\Clevered\brochure\002.png"/>
          <p:cNvPicPr preferRelativeResize="0"/>
          <p:nvPr/>
        </p:nvPicPr>
        <p:blipFill rotWithShape="1">
          <a:blip r:embed="rId3">
            <a:alphaModFix/>
          </a:blip>
          <a:srcRect/>
          <a:stretch/>
        </p:blipFill>
        <p:spPr>
          <a:xfrm rot="5400000">
            <a:off x="1096994" y="-1146695"/>
            <a:ext cx="6957402" cy="9151390"/>
          </a:xfrm>
          <a:prstGeom prst="rect">
            <a:avLst/>
          </a:prstGeom>
          <a:noFill/>
          <a:ln>
            <a:noFill/>
          </a:ln>
        </p:spPr>
      </p:pic>
      <p:sp>
        <p:nvSpPr>
          <p:cNvPr id="110" name="Google Shape;110;p4"/>
          <p:cNvSpPr/>
          <p:nvPr/>
        </p:nvSpPr>
        <p:spPr>
          <a:xfrm>
            <a:off x="1835697" y="325089"/>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a:t>About Me..</a:t>
            </a:r>
            <a:endParaRPr/>
          </a:p>
        </p:txBody>
      </p:sp>
      <p:sp>
        <p:nvSpPr>
          <p:cNvPr id="113" name="Google Shape;113;p4"/>
          <p:cNvSpPr txBox="1"/>
          <p:nvPr/>
        </p:nvSpPr>
        <p:spPr>
          <a:xfrm>
            <a:off x="5465218" y="1340768"/>
            <a:ext cx="3686172" cy="452596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chemeClr val="lt1"/>
              </a:buClr>
              <a:buSzPts val="3200"/>
              <a:buFont typeface="Arial"/>
              <a:buChar char="•"/>
            </a:pPr>
            <a:endParaRPr sz="3200" b="0" i="0" u="none" strike="noStrike" cap="none" dirty="0">
              <a:solidFill>
                <a:schemeClr val="lt1"/>
              </a:solidFill>
              <a:latin typeface="Calibri"/>
              <a:ea typeface="Calibri"/>
              <a:cs typeface="Calibri"/>
              <a:sym typeface="Calibri"/>
            </a:endParaRPr>
          </a:p>
        </p:txBody>
      </p:sp>
      <p:sp>
        <p:nvSpPr>
          <p:cNvPr id="114" name="Google Shape;114;p4"/>
          <p:cNvSpPr/>
          <p:nvPr/>
        </p:nvSpPr>
        <p:spPr>
          <a:xfrm>
            <a:off x="4046706" y="1443356"/>
            <a:ext cx="5104684" cy="5295374"/>
          </a:xfrm>
          <a:prstGeom prst="rect">
            <a:avLst/>
          </a:prstGeom>
          <a:solidFill>
            <a:schemeClr val="lt1"/>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800"/>
              <a:buFont typeface="Arial"/>
              <a:buNone/>
            </a:pPr>
            <a:r>
              <a:rPr lang="en-US" sz="1700" b="0" i="0" u="none" strike="noStrike" cap="none" dirty="0">
                <a:solidFill>
                  <a:schemeClr val="tx1"/>
                </a:solidFill>
                <a:latin typeface="Calibri"/>
                <a:ea typeface="Calibri"/>
                <a:cs typeface="Calibri"/>
                <a:sym typeface="Calibri"/>
              </a:rPr>
              <a:t>Greetings! My name is Nirvaan Singla. </a:t>
            </a:r>
            <a:r>
              <a:rPr lang="en-US" sz="1700" dirty="0">
                <a:solidFill>
                  <a:schemeClr val="tx1"/>
                </a:solidFill>
                <a:latin typeface="Calibri"/>
                <a:ea typeface="Calibri"/>
                <a:cs typeface="Calibri"/>
                <a:sym typeface="Calibri"/>
              </a:rPr>
              <a:t>I am a student of Modern School Barakhamba Road, New Delhi,  where </a:t>
            </a:r>
            <a:r>
              <a:rPr lang="en-US" sz="1700" b="0" i="0" u="none" strike="noStrike" cap="none" dirty="0">
                <a:solidFill>
                  <a:schemeClr val="tx1"/>
                </a:solidFill>
                <a:latin typeface="Calibri"/>
                <a:ea typeface="Calibri"/>
                <a:cs typeface="Calibri"/>
                <a:sym typeface="Calibri"/>
              </a:rPr>
              <a:t>I study Physics, Chemistry, Mathematics </a:t>
            </a:r>
            <a:r>
              <a:rPr lang="en-US" sz="1700" dirty="0">
                <a:solidFill>
                  <a:schemeClr val="tx1"/>
                </a:solidFill>
                <a:latin typeface="Calibri"/>
                <a:ea typeface="Calibri"/>
                <a:cs typeface="Calibri"/>
                <a:sym typeface="Calibri"/>
              </a:rPr>
              <a:t>,</a:t>
            </a:r>
            <a:r>
              <a:rPr lang="en-US" sz="1700" b="0" i="0" u="none" strike="noStrike" cap="none" dirty="0">
                <a:solidFill>
                  <a:schemeClr val="tx1"/>
                </a:solidFill>
                <a:latin typeface="Calibri"/>
                <a:ea typeface="Calibri"/>
                <a:cs typeface="Calibri"/>
                <a:sym typeface="Calibri"/>
              </a:rPr>
              <a:t>Economics and English. Apart from my commitment to showing consistency in my academic performance, I also have a deep interest in technology. I love to play with computers and programs and try my hand at creating new things. I have </a:t>
            </a:r>
            <a:r>
              <a:rPr lang="en-US" sz="1700" dirty="0">
                <a:solidFill>
                  <a:schemeClr val="tx1"/>
                </a:solidFill>
                <a:latin typeface="Calibri"/>
                <a:ea typeface="Calibri"/>
                <a:cs typeface="Calibri"/>
                <a:sym typeface="Calibri"/>
              </a:rPr>
              <a:t>furthered </a:t>
            </a:r>
            <a:r>
              <a:rPr lang="en-US" sz="1700" b="0" i="0" u="none" strike="noStrike" cap="none" dirty="0">
                <a:solidFill>
                  <a:schemeClr val="tx1"/>
                </a:solidFill>
                <a:latin typeface="Calibri"/>
                <a:ea typeface="Calibri"/>
                <a:cs typeface="Calibri"/>
                <a:sym typeface="Calibri"/>
              </a:rPr>
              <a:t>my study of this exciting field by learning different programming languages like Python and Java and implemented my skills into practice by interning under </a:t>
            </a:r>
            <a:r>
              <a:rPr lang="en-US" sz="1700" dirty="0">
                <a:solidFill>
                  <a:schemeClr val="tx1"/>
                </a:solidFill>
                <a:latin typeface="Calibri"/>
                <a:ea typeface="Calibri"/>
                <a:cs typeface="Calibri"/>
                <a:sym typeface="Calibri"/>
              </a:rPr>
              <a:t>Mr. Ishan Mittal, a software engineer having work experience with numerous multinational corporations like Samsung Electronics, Calsoft, Incendo, etc. Under his mentorship, I and a team of 5 students from different parts of India created a network of fitness apps in  May 2021 in order to materialize the concept of digital fitness emerging at that time and facilitate people’s access to fitness guidance from the comfort of their homes. </a:t>
            </a:r>
            <a:endParaRPr sz="1700" b="0" i="0" u="none" strike="noStrike" cap="none" dirty="0">
              <a:solidFill>
                <a:schemeClr val="lt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66C57352-13A9-3313-E14D-71DD450A8DA1}"/>
              </a:ext>
            </a:extLst>
          </p:cNvPr>
          <p:cNvPicPr>
            <a:picLocks noChangeAspect="1"/>
          </p:cNvPicPr>
          <p:nvPr/>
        </p:nvPicPr>
        <p:blipFill>
          <a:blip r:embed="rId4"/>
          <a:stretch>
            <a:fillRect/>
          </a:stretch>
        </p:blipFill>
        <p:spPr>
          <a:xfrm>
            <a:off x="0" y="1417638"/>
            <a:ext cx="3879714" cy="52953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4" descr="E:\Ammara\Clevered\brochure\002.png"/>
          <p:cNvPicPr preferRelativeResize="0"/>
          <p:nvPr/>
        </p:nvPicPr>
        <p:blipFill rotWithShape="1">
          <a:blip r:embed="rId3">
            <a:alphaModFix/>
          </a:blip>
          <a:srcRect/>
          <a:stretch/>
        </p:blipFill>
        <p:spPr>
          <a:xfrm rot="5400000">
            <a:off x="1096994" y="-1146695"/>
            <a:ext cx="6957402" cy="9151390"/>
          </a:xfrm>
          <a:prstGeom prst="rect">
            <a:avLst/>
          </a:prstGeom>
          <a:noFill/>
          <a:ln>
            <a:noFill/>
          </a:ln>
        </p:spPr>
      </p:pic>
      <p:sp>
        <p:nvSpPr>
          <p:cNvPr id="110" name="Google Shape;110;p4"/>
          <p:cNvSpPr/>
          <p:nvPr/>
        </p:nvSpPr>
        <p:spPr>
          <a:xfrm>
            <a:off x="1835697" y="325089"/>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a:t>About Me..</a:t>
            </a:r>
            <a:endParaRPr/>
          </a:p>
        </p:txBody>
      </p:sp>
      <p:sp>
        <p:nvSpPr>
          <p:cNvPr id="113" name="Google Shape;113;p4"/>
          <p:cNvSpPr txBox="1"/>
          <p:nvPr/>
        </p:nvSpPr>
        <p:spPr>
          <a:xfrm>
            <a:off x="5465218" y="1340768"/>
            <a:ext cx="3686172" cy="452596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chemeClr val="lt1"/>
              </a:buClr>
              <a:buSzPts val="3200"/>
              <a:buFont typeface="Arial"/>
              <a:buChar char="•"/>
            </a:pPr>
            <a:endParaRPr sz="3200" b="0" i="0" u="none" strike="noStrike" cap="none" dirty="0">
              <a:solidFill>
                <a:schemeClr val="lt1"/>
              </a:solidFill>
              <a:latin typeface="Calibri"/>
              <a:ea typeface="Calibri"/>
              <a:cs typeface="Calibri"/>
              <a:sym typeface="Calibri"/>
            </a:endParaRPr>
          </a:p>
        </p:txBody>
      </p:sp>
      <p:sp>
        <p:nvSpPr>
          <p:cNvPr id="114" name="Google Shape;114;p4"/>
          <p:cNvSpPr/>
          <p:nvPr/>
        </p:nvSpPr>
        <p:spPr>
          <a:xfrm>
            <a:off x="1" y="1443356"/>
            <a:ext cx="9144000" cy="5295374"/>
          </a:xfrm>
          <a:prstGeom prst="rect">
            <a:avLst/>
          </a:prstGeom>
          <a:solidFill>
            <a:schemeClr val="lt1"/>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800"/>
              <a:buFont typeface="Arial"/>
              <a:buNone/>
            </a:pPr>
            <a:r>
              <a:rPr lang="en-US" sz="2100" dirty="0">
                <a:solidFill>
                  <a:schemeClr val="tx1"/>
                </a:solidFill>
                <a:latin typeface="Calibri"/>
                <a:ea typeface="Calibri"/>
                <a:cs typeface="Calibri"/>
                <a:sym typeface="Calibri"/>
              </a:rPr>
              <a:t>Furthermore, I have also worked with Dr. Beverly Thurber of Northwestern University to analyze data using computational tools in order to create mathematical models on a variety of issues like the rate of spread of  COVID-19 in the US, the trends in Democratic decline in India, etc. during the accelerated summer program in mathematical modelling offered at the university during June 2022. During my rigorous and rewarding internship with clevered, I have created an attrition rate predictor which would allows firms to predict the possible trends in attrition among their employees. Addressing the challenges firms across the world face due to the ever-changing geo-political order, the highly unstable economic growth patterns and the decreasing productivity of employees after the lockdown due to the COVID-19 pandemic and the emerging concept of “Quiet-Quitting”, I believe that this attrition rate predictor will allow companies to analyze their situation and take actions accordingly, as well as to decide which policies are best for their employees and which are not. This in-turn will spare them significant losses incurred as a result of attrition. </a:t>
            </a:r>
            <a:endParaRPr sz="2100"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380000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5" descr="E:\Ammara\Clevered\brochure\002.png"/>
          <p:cNvPicPr preferRelativeResize="0"/>
          <p:nvPr/>
        </p:nvPicPr>
        <p:blipFill rotWithShape="1">
          <a:blip r:embed="rId3">
            <a:alphaModFix/>
          </a:blip>
          <a:srcRect/>
          <a:stretch/>
        </p:blipFill>
        <p:spPr>
          <a:xfrm rot="5400000">
            <a:off x="1142999" y="-1143001"/>
            <a:ext cx="6858000" cy="9144002"/>
          </a:xfrm>
          <a:prstGeom prst="rect">
            <a:avLst/>
          </a:prstGeom>
          <a:noFill/>
          <a:ln>
            <a:noFill/>
          </a:ln>
        </p:spPr>
      </p:pic>
      <p:sp>
        <p:nvSpPr>
          <p:cNvPr id="120" name="Google Shape;120;p5"/>
          <p:cNvSpPr/>
          <p:nvPr/>
        </p:nvSpPr>
        <p:spPr>
          <a:xfrm>
            <a:off x="755576" y="404553"/>
            <a:ext cx="7632848"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1" name="Google Shape;121;p5"/>
          <p:cNvSpPr txBox="1">
            <a:spLocks noGrp="1"/>
          </p:cNvSpPr>
          <p:nvPr>
            <p:ph type="title"/>
          </p:nvPr>
        </p:nvSpPr>
        <p:spPr>
          <a:xfrm>
            <a:off x="755575" y="481550"/>
            <a:ext cx="7931100" cy="93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960"/>
              <a:buFont typeface="Calibri"/>
              <a:buNone/>
            </a:pPr>
            <a:r>
              <a:rPr lang="en-IN" sz="3200" dirty="0"/>
              <a:t>About My Internship Journey with Clevered..</a:t>
            </a:r>
            <a:endParaRPr sz="3200" dirty="0"/>
          </a:p>
        </p:txBody>
      </p:sp>
      <p:sp>
        <p:nvSpPr>
          <p:cNvPr id="123" name="Google Shape;123;p5"/>
          <p:cNvSpPr txBox="1"/>
          <p:nvPr/>
        </p:nvSpPr>
        <p:spPr>
          <a:xfrm>
            <a:off x="-3" y="1617681"/>
            <a:ext cx="8994713" cy="4525963"/>
          </a:xfrm>
          <a:prstGeom prst="rect">
            <a:avLst/>
          </a:prstGeom>
          <a:noFill/>
          <a:ln>
            <a:noFill/>
          </a:ln>
        </p:spPr>
        <p:txBody>
          <a:bodyPr spcFirstLastPara="1" wrap="square" lIns="91425" tIns="45700" rIns="91425" bIns="45700" anchor="t" anchorCtr="0">
            <a:normAutofit fontScale="77500" lnSpcReduction="20000"/>
          </a:bodyPr>
          <a:lstStyle/>
          <a:p>
            <a:pPr marL="342900" marR="0" lvl="0" indent="-342900" algn="just" rtl="0">
              <a:lnSpc>
                <a:spcPct val="100000"/>
              </a:lnSpc>
              <a:spcBef>
                <a:spcPts val="0"/>
              </a:spcBef>
              <a:spcAft>
                <a:spcPts val="0"/>
              </a:spcAft>
              <a:buClr>
                <a:schemeClr val="lt1"/>
              </a:buClr>
              <a:buSzPts val="3200"/>
              <a:buFont typeface="Arial"/>
              <a:buChar char="•"/>
            </a:pPr>
            <a:r>
              <a:rPr lang="en-US" sz="3200" b="0" i="0" u="none" strike="noStrike" cap="none" dirty="0">
                <a:solidFill>
                  <a:schemeClr val="lt1"/>
                </a:solidFill>
                <a:latin typeface="Calibri"/>
                <a:ea typeface="Calibri"/>
                <a:cs typeface="Calibri"/>
                <a:sym typeface="Calibri"/>
              </a:rPr>
              <a:t>My internship journey with clevered has been like no other. Playing with mind-expanding machine-learning models, </a:t>
            </a:r>
            <a:r>
              <a:rPr lang="en-US" sz="3200" dirty="0">
                <a:solidFill>
                  <a:schemeClr val="lt1"/>
                </a:solidFill>
                <a:latin typeface="Calibri"/>
                <a:ea typeface="Calibri"/>
                <a:cs typeface="Calibri"/>
                <a:sym typeface="Calibri"/>
              </a:rPr>
              <a:t>deeply-engaging </a:t>
            </a:r>
            <a:r>
              <a:rPr lang="en-US" sz="3200" b="0" i="0" u="none" strike="noStrike" cap="none" dirty="0">
                <a:solidFill>
                  <a:schemeClr val="lt1"/>
                </a:solidFill>
                <a:latin typeface="Calibri"/>
                <a:ea typeface="Calibri"/>
                <a:cs typeface="Calibri"/>
                <a:sym typeface="Calibri"/>
              </a:rPr>
              <a:t>graphic designs and diverse datasets has been an extremely enjoyable endeavor for me. Furthermore, the team’s constant support and ever-accommodating mindset motivated me to  keep working with high enthusiasm and helped me </a:t>
            </a:r>
            <a:r>
              <a:rPr lang="en-US" sz="3200" dirty="0">
                <a:solidFill>
                  <a:schemeClr val="lt1"/>
                </a:solidFill>
                <a:latin typeface="Calibri"/>
                <a:ea typeface="Calibri"/>
                <a:cs typeface="Calibri"/>
                <a:sym typeface="Calibri"/>
              </a:rPr>
              <a:t>to tackle </a:t>
            </a:r>
            <a:r>
              <a:rPr lang="en-US" sz="3200" b="0" i="0" u="none" strike="noStrike" cap="none" dirty="0">
                <a:solidFill>
                  <a:schemeClr val="lt1"/>
                </a:solidFill>
                <a:latin typeface="Calibri"/>
                <a:ea typeface="Calibri"/>
                <a:cs typeface="Calibri"/>
                <a:sym typeface="Calibri"/>
              </a:rPr>
              <a:t>all the challenges I faced while programming with ease. Furthermore, </a:t>
            </a:r>
            <a:r>
              <a:rPr lang="en-US" sz="3200" dirty="0">
                <a:solidFill>
                  <a:schemeClr val="lt1"/>
                </a:solidFill>
                <a:latin typeface="Calibri"/>
                <a:ea typeface="Calibri"/>
                <a:cs typeface="Calibri"/>
                <a:sym typeface="Calibri"/>
              </a:rPr>
              <a:t>I will always treasure the valuable life lessons of teamwork, discipline and consistency that I learnt while working with my mentors. To sum it up, from life-lessons to machine learning and utmost discipline to a friendly environment, my internship journey with clevered has been an extremely enriching adventure, one which will find its place in the deepest corner of my heart and mind for years to come.</a:t>
            </a:r>
            <a:endParaRPr sz="32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6" descr="E:\Ammara\Clevered\brochure\002.png"/>
          <p:cNvPicPr preferRelativeResize="0"/>
          <p:nvPr/>
        </p:nvPicPr>
        <p:blipFill rotWithShape="1">
          <a:blip r:embed="rId3">
            <a:alphaModFix/>
          </a:blip>
          <a:srcRect/>
          <a:stretch/>
        </p:blipFill>
        <p:spPr>
          <a:xfrm rot="5400000">
            <a:off x="1143001" y="-1142999"/>
            <a:ext cx="6858000" cy="9144002"/>
          </a:xfrm>
          <a:prstGeom prst="rect">
            <a:avLst/>
          </a:prstGeom>
          <a:noFill/>
          <a:ln>
            <a:noFill/>
          </a:ln>
        </p:spPr>
      </p:pic>
      <p:sp>
        <p:nvSpPr>
          <p:cNvPr id="129" name="Google Shape;129;p6"/>
          <p:cNvSpPr/>
          <p:nvPr/>
        </p:nvSpPr>
        <p:spPr>
          <a:xfrm>
            <a:off x="1835696" y="404664"/>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0" name="Google Shape;13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dirty="0"/>
              <a:t>About The App..</a:t>
            </a:r>
            <a:endParaRPr dirty="0"/>
          </a:p>
        </p:txBody>
      </p:sp>
      <p:sp>
        <p:nvSpPr>
          <p:cNvPr id="131" name="Google Shape;131;p6"/>
          <p:cNvSpPr txBox="1">
            <a:spLocks noGrp="1"/>
          </p:cNvSpPr>
          <p:nvPr>
            <p:ph type="body" idx="1"/>
          </p:nvPr>
        </p:nvSpPr>
        <p:spPr>
          <a:xfrm>
            <a:off x="457200" y="1600200"/>
            <a:ext cx="3686172" cy="45259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3200"/>
              <a:buNone/>
            </a:pPr>
            <a:endParaRPr lang="en-IN" dirty="0">
              <a:solidFill>
                <a:schemeClr val="lt1"/>
              </a:solidFill>
            </a:endParaRPr>
          </a:p>
          <a:p>
            <a:pPr marL="342900" lvl="0" indent="-342900" algn="l" rtl="0">
              <a:lnSpc>
                <a:spcPct val="100000"/>
              </a:lnSpc>
              <a:spcBef>
                <a:spcPts val="0"/>
              </a:spcBef>
              <a:spcAft>
                <a:spcPts val="0"/>
              </a:spcAft>
              <a:buClr>
                <a:schemeClr val="lt1"/>
              </a:buClr>
              <a:buSzPts val="3200"/>
              <a:buChar char="•"/>
            </a:pPr>
            <a:endParaRPr dirty="0">
              <a:solidFill>
                <a:schemeClr val="lt1"/>
              </a:solidFill>
            </a:endParaRPr>
          </a:p>
        </p:txBody>
      </p:sp>
      <p:sp>
        <p:nvSpPr>
          <p:cNvPr id="4" name="TextBox 3">
            <a:extLst>
              <a:ext uri="{FF2B5EF4-FFF2-40B4-BE49-F238E27FC236}">
                <a16:creationId xmlns:a16="http://schemas.microsoft.com/office/drawing/2014/main" id="{E47E6300-936F-1439-77AE-B62F27EAAC15}"/>
              </a:ext>
            </a:extLst>
          </p:cNvPr>
          <p:cNvSpPr txBox="1"/>
          <p:nvPr/>
        </p:nvSpPr>
        <p:spPr>
          <a:xfrm>
            <a:off x="4824092" y="1547664"/>
            <a:ext cx="4319908" cy="4832092"/>
          </a:xfrm>
          <a:prstGeom prst="rect">
            <a:avLst/>
          </a:prstGeom>
          <a:noFill/>
        </p:spPr>
        <p:txBody>
          <a:bodyPr wrap="square" rtlCol="0">
            <a:spAutoFit/>
          </a:bodyPr>
          <a:lstStyle/>
          <a:p>
            <a:r>
              <a:rPr lang="en-US" sz="2000" dirty="0">
                <a:solidFill>
                  <a:schemeClr val="bg1"/>
                </a:solidFill>
              </a:rPr>
              <a:t>‘Corporate’s deterrent: attrition rates in your firm’ allows firms to predict the attrition rates within their organization on the basis of their employees' trends. The user may upload his/her firm’s employees’ data, after which the app will observe the trends and predict the attrition rate within the organization. Furthermore, the user may also analyze the reasons for the current attrition rates in his firm using the app’s analyzing tools and check suggestions to reduce this attrition rate on the basis of the analysis</a:t>
            </a:r>
            <a:r>
              <a:rPr lang="en-US" sz="2800" dirty="0">
                <a:solidFill>
                  <a:schemeClr val="bg1"/>
                </a:solidFill>
              </a:rPr>
              <a:t>.</a:t>
            </a:r>
            <a:endParaRPr lang="en-IN" sz="2800" dirty="0"/>
          </a:p>
        </p:txBody>
      </p:sp>
      <p:pic>
        <p:nvPicPr>
          <p:cNvPr id="3" name="Picture 2">
            <a:extLst>
              <a:ext uri="{FF2B5EF4-FFF2-40B4-BE49-F238E27FC236}">
                <a16:creationId xmlns:a16="http://schemas.microsoft.com/office/drawing/2014/main" id="{65B7A20D-055E-8CAF-488B-D806E0FE5D55}"/>
              </a:ext>
            </a:extLst>
          </p:cNvPr>
          <p:cNvPicPr>
            <a:picLocks noChangeAspect="1"/>
          </p:cNvPicPr>
          <p:nvPr/>
        </p:nvPicPr>
        <p:blipFill>
          <a:blip r:embed="rId4"/>
          <a:stretch>
            <a:fillRect/>
          </a:stretch>
        </p:blipFill>
        <p:spPr>
          <a:xfrm>
            <a:off x="231897" y="1600199"/>
            <a:ext cx="4136777" cy="45259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7" descr="E:\Ammara\Clevered\brochure\002.png"/>
          <p:cNvPicPr preferRelativeResize="0"/>
          <p:nvPr/>
        </p:nvPicPr>
        <p:blipFill rotWithShape="1">
          <a:blip r:embed="rId3">
            <a:alphaModFix/>
          </a:blip>
          <a:srcRect/>
          <a:stretch/>
        </p:blipFill>
        <p:spPr>
          <a:xfrm rot="5400000">
            <a:off x="1093299" y="-1192701"/>
            <a:ext cx="6957402" cy="9144000"/>
          </a:xfrm>
          <a:prstGeom prst="rect">
            <a:avLst/>
          </a:prstGeom>
          <a:noFill/>
          <a:ln>
            <a:noFill/>
          </a:ln>
        </p:spPr>
      </p:pic>
      <p:sp>
        <p:nvSpPr>
          <p:cNvPr id="138" name="Google Shape;138;p7"/>
          <p:cNvSpPr/>
          <p:nvPr/>
        </p:nvSpPr>
        <p:spPr>
          <a:xfrm>
            <a:off x="1700368" y="2746630"/>
            <a:ext cx="5760640"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9" name="Google Shape;139;p7"/>
          <p:cNvSpPr txBox="1">
            <a:spLocks noGrp="1"/>
          </p:cNvSpPr>
          <p:nvPr>
            <p:ph type="title"/>
          </p:nvPr>
        </p:nvSpPr>
        <p:spPr>
          <a:xfrm>
            <a:off x="457200" y="2643182"/>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dirty="0"/>
              <a:t>How do I use the App?</a:t>
            </a:r>
            <a:endParaRPr dirty="0"/>
          </a:p>
        </p:txBody>
      </p:sp>
      <p:sp>
        <p:nvSpPr>
          <p:cNvPr id="2" name="TextBox 1">
            <a:extLst>
              <a:ext uri="{FF2B5EF4-FFF2-40B4-BE49-F238E27FC236}">
                <a16:creationId xmlns:a16="http://schemas.microsoft.com/office/drawing/2014/main" id="{3C0DFCE6-1ECE-E698-0231-BAB1CF3628A3}"/>
              </a:ext>
            </a:extLst>
          </p:cNvPr>
          <p:cNvSpPr txBox="1"/>
          <p:nvPr/>
        </p:nvSpPr>
        <p:spPr>
          <a:xfrm>
            <a:off x="762000" y="4198707"/>
            <a:ext cx="7924800" cy="2246769"/>
          </a:xfrm>
          <a:prstGeom prst="rect">
            <a:avLst/>
          </a:prstGeom>
          <a:noFill/>
        </p:spPr>
        <p:txBody>
          <a:bodyPr wrap="square" rtlCol="0">
            <a:spAutoFit/>
          </a:bodyPr>
          <a:lstStyle/>
          <a:p>
            <a:r>
              <a:rPr lang="en-US" sz="2800" dirty="0">
                <a:solidFill>
                  <a:schemeClr val="bg1"/>
                </a:solidFill>
              </a:rPr>
              <a:t>In order to use the app, the user simply has to upload the data on the platform and use the buttons to obtain information as per his/her needs. The instructions to use each button have been mentioned in the next slide.</a:t>
            </a:r>
            <a:endParaRPr lang="en-IN" sz="28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8" descr="E:\Ammara\Clevered\brochure\002.png"/>
          <p:cNvPicPr preferRelativeResize="0"/>
          <p:nvPr/>
        </p:nvPicPr>
        <p:blipFill rotWithShape="1">
          <a:blip r:embed="rId3">
            <a:alphaModFix/>
          </a:blip>
          <a:srcRect/>
          <a:stretch/>
        </p:blipFill>
        <p:spPr>
          <a:xfrm rot="5400000">
            <a:off x="1142998" y="-1143002"/>
            <a:ext cx="6858001" cy="9144003"/>
          </a:xfrm>
          <a:prstGeom prst="rect">
            <a:avLst/>
          </a:prstGeom>
          <a:noFill/>
          <a:ln w="28575" cap="flat" cmpd="sng">
            <a:solidFill>
              <a:schemeClr val="dk1"/>
            </a:solidFill>
            <a:prstDash val="solid"/>
            <a:round/>
            <a:headEnd type="none" w="sm" len="sm"/>
            <a:tailEnd type="none" w="sm" len="sm"/>
          </a:ln>
        </p:spPr>
      </p:pic>
      <p:sp>
        <p:nvSpPr>
          <p:cNvPr id="145" name="Google Shape;145;p8"/>
          <p:cNvSpPr/>
          <p:nvPr/>
        </p:nvSpPr>
        <p:spPr>
          <a:xfrm>
            <a:off x="611560" y="140358"/>
            <a:ext cx="7920880" cy="1290871"/>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8"/>
          <p:cNvSpPr txBox="1">
            <a:spLocks noGrp="1"/>
          </p:cNvSpPr>
          <p:nvPr>
            <p:ph type="title"/>
          </p:nvPr>
        </p:nvSpPr>
        <p:spPr>
          <a:xfrm>
            <a:off x="457200" y="30836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ct val="265567"/>
              <a:buFont typeface="Calibri"/>
              <a:buNone/>
            </a:pPr>
            <a:r>
              <a:rPr lang="en-IN" dirty="0"/>
              <a:t>Options and steps to use</a:t>
            </a:r>
            <a:endParaRPr sz="2700" dirty="0"/>
          </a:p>
        </p:txBody>
      </p:sp>
      <p:sp>
        <p:nvSpPr>
          <p:cNvPr id="148" name="Google Shape;148;p8"/>
          <p:cNvSpPr txBox="1"/>
          <p:nvPr/>
        </p:nvSpPr>
        <p:spPr>
          <a:xfrm>
            <a:off x="3138874" y="1871566"/>
            <a:ext cx="3757610" cy="4525963"/>
          </a:xfrm>
          <a:prstGeom prst="rect">
            <a:avLst/>
          </a:prstGeom>
          <a:noFill/>
          <a:ln>
            <a:noFill/>
          </a:ln>
        </p:spPr>
        <p:txBody>
          <a:bodyPr spcFirstLastPara="1" wrap="square" lIns="91425" tIns="45700" rIns="91425" bIns="45700" anchor="t" anchorCtr="0">
            <a:normAutofit/>
          </a:bodyPr>
          <a:lstStyle/>
          <a:p>
            <a:pPr marR="0" lvl="0" algn="l" rtl="0">
              <a:lnSpc>
                <a:spcPct val="100000"/>
              </a:lnSpc>
              <a:spcBef>
                <a:spcPts val="0"/>
              </a:spcBef>
              <a:spcAft>
                <a:spcPts val="0"/>
              </a:spcAft>
              <a:buClr>
                <a:schemeClr val="lt1"/>
              </a:buClr>
              <a:buSzPts val="2400"/>
            </a:pPr>
            <a:r>
              <a:rPr lang="en-IN" sz="2400" b="0" i="0" u="none" strike="noStrike" cap="none" dirty="0">
                <a:solidFill>
                  <a:schemeClr val="lt1"/>
                </a:solidFill>
                <a:latin typeface="Calibri"/>
                <a:ea typeface="Calibri"/>
                <a:cs typeface="Calibri"/>
                <a:sym typeface="Calibri"/>
              </a:rPr>
              <a:t> </a:t>
            </a:r>
            <a:endParaRPr sz="2400" b="0" i="0" u="none" strike="noStrike" cap="none" dirty="0">
              <a:solidFill>
                <a:schemeClr val="lt1"/>
              </a:solidFill>
              <a:latin typeface="Calibri"/>
              <a:ea typeface="Calibri"/>
              <a:cs typeface="Calibri"/>
              <a:sym typeface="Calibri"/>
            </a:endParaRPr>
          </a:p>
        </p:txBody>
      </p:sp>
      <p:sp>
        <p:nvSpPr>
          <p:cNvPr id="7" name="Google Shape;147;p8">
            <a:extLst>
              <a:ext uri="{FF2B5EF4-FFF2-40B4-BE49-F238E27FC236}">
                <a16:creationId xmlns:a16="http://schemas.microsoft.com/office/drawing/2014/main" id="{76AB0F38-C296-912D-C142-1A04A3569F92}"/>
              </a:ext>
            </a:extLst>
          </p:cNvPr>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lt1"/>
              </a:buClr>
              <a:buSzPts val="2400"/>
              <a:buNone/>
            </a:pPr>
            <a:endParaRPr lang="en-IN" sz="2400" dirty="0">
              <a:solidFill>
                <a:schemeClr val="bg1"/>
              </a:solidFill>
            </a:endParaRPr>
          </a:p>
          <a:p>
            <a:pPr marL="0" lvl="0" indent="0" algn="just" rtl="0">
              <a:lnSpc>
                <a:spcPct val="100000"/>
              </a:lnSpc>
              <a:spcBef>
                <a:spcPts val="0"/>
              </a:spcBef>
              <a:spcAft>
                <a:spcPts val="0"/>
              </a:spcAft>
              <a:buClr>
                <a:schemeClr val="lt1"/>
              </a:buClr>
              <a:buSzPts val="2400"/>
              <a:buNone/>
            </a:pPr>
            <a:endParaRPr lang="en-IN" sz="2400" dirty="0">
              <a:solidFill>
                <a:schemeClr val="bg1"/>
              </a:solidFill>
            </a:endParaRPr>
          </a:p>
          <a:p>
            <a:pPr marL="0" lvl="0" indent="0" algn="just" rtl="0">
              <a:lnSpc>
                <a:spcPct val="100000"/>
              </a:lnSpc>
              <a:spcBef>
                <a:spcPts val="0"/>
              </a:spcBef>
              <a:spcAft>
                <a:spcPts val="0"/>
              </a:spcAft>
              <a:buClr>
                <a:schemeClr val="lt1"/>
              </a:buClr>
              <a:buSzPts val="2400"/>
              <a:buNone/>
            </a:pPr>
            <a:endParaRPr lang="en-IN" sz="2400" dirty="0">
              <a:solidFill>
                <a:schemeClr val="bg1"/>
              </a:solidFill>
            </a:endParaRPr>
          </a:p>
          <a:p>
            <a:pPr marL="0" lvl="0" indent="0" algn="just" rtl="0">
              <a:lnSpc>
                <a:spcPct val="100000"/>
              </a:lnSpc>
              <a:spcBef>
                <a:spcPts val="0"/>
              </a:spcBef>
              <a:spcAft>
                <a:spcPts val="0"/>
              </a:spcAft>
              <a:buClr>
                <a:schemeClr val="lt1"/>
              </a:buClr>
              <a:buSzPts val="2400"/>
              <a:buNone/>
            </a:pPr>
            <a:endParaRPr lang="en-IN" sz="2400" dirty="0">
              <a:solidFill>
                <a:schemeClr val="bg1"/>
              </a:solidFill>
            </a:endParaRPr>
          </a:p>
          <a:p>
            <a:pPr marL="0" lvl="0" indent="0" algn="just" rtl="0">
              <a:lnSpc>
                <a:spcPct val="100000"/>
              </a:lnSpc>
              <a:spcBef>
                <a:spcPts val="0"/>
              </a:spcBef>
              <a:spcAft>
                <a:spcPts val="0"/>
              </a:spcAft>
              <a:buClr>
                <a:schemeClr val="lt1"/>
              </a:buClr>
              <a:buSzPts val="2400"/>
              <a:buNone/>
            </a:pPr>
            <a:endParaRPr lang="en-IN" sz="2400" dirty="0">
              <a:solidFill>
                <a:schemeClr val="bg1"/>
              </a:solidFill>
            </a:endParaRPr>
          </a:p>
          <a:p>
            <a:pPr marL="0" lvl="0" indent="0" algn="just" rtl="0">
              <a:lnSpc>
                <a:spcPct val="100000"/>
              </a:lnSpc>
              <a:spcBef>
                <a:spcPts val="0"/>
              </a:spcBef>
              <a:spcAft>
                <a:spcPts val="0"/>
              </a:spcAft>
              <a:buClr>
                <a:schemeClr val="lt1"/>
              </a:buClr>
              <a:buSzPts val="2400"/>
              <a:buNone/>
            </a:pPr>
            <a:endParaRPr lang="en-IN" sz="2400" dirty="0">
              <a:solidFill>
                <a:schemeClr val="bg1"/>
              </a:solidFill>
            </a:endParaRPr>
          </a:p>
          <a:p>
            <a:pPr marL="0" lvl="0" indent="0" algn="just" rtl="0">
              <a:lnSpc>
                <a:spcPct val="100000"/>
              </a:lnSpc>
              <a:spcBef>
                <a:spcPts val="0"/>
              </a:spcBef>
              <a:spcAft>
                <a:spcPts val="0"/>
              </a:spcAft>
              <a:buClr>
                <a:schemeClr val="lt1"/>
              </a:buClr>
              <a:buSzPts val="2400"/>
              <a:buNone/>
            </a:pPr>
            <a:r>
              <a:rPr lang="en-IN" sz="2400" dirty="0">
                <a:solidFill>
                  <a:schemeClr val="bg1"/>
                </a:solidFill>
              </a:rPr>
              <a:t>this button is included to give you a quick brush-up of the steps to use this application in a sequential order, as well as to mention minute details to be kept in mind while using the application</a:t>
            </a:r>
            <a:endParaRPr sz="2400" dirty="0">
              <a:solidFill>
                <a:schemeClr val="bg1"/>
              </a:solidFill>
            </a:endParaRPr>
          </a:p>
        </p:txBody>
      </p:sp>
      <p:pic>
        <p:nvPicPr>
          <p:cNvPr id="9" name="Picture 8">
            <a:extLst>
              <a:ext uri="{FF2B5EF4-FFF2-40B4-BE49-F238E27FC236}">
                <a16:creationId xmlns:a16="http://schemas.microsoft.com/office/drawing/2014/main" id="{CF518C96-25D2-F26A-20B8-E2190E9AD49C}"/>
              </a:ext>
            </a:extLst>
          </p:cNvPr>
          <p:cNvPicPr>
            <a:picLocks noChangeAspect="1"/>
          </p:cNvPicPr>
          <p:nvPr/>
        </p:nvPicPr>
        <p:blipFill>
          <a:blip r:embed="rId4"/>
          <a:stretch>
            <a:fillRect/>
          </a:stretch>
        </p:blipFill>
        <p:spPr>
          <a:xfrm>
            <a:off x="2961887" y="2178861"/>
            <a:ext cx="3220221" cy="125013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TotalTime>
  <Words>1837</Words>
  <Application>Microsoft Office PowerPoint</Application>
  <PresentationFormat>On-screen Show (4:3)</PresentationFormat>
  <Paragraphs>73</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corporate's deterrent: attrition rates in your firm</vt:lpstr>
      <vt:lpstr>Table of Contents</vt:lpstr>
      <vt:lpstr>Acknowledgements</vt:lpstr>
      <vt:lpstr>About Me..</vt:lpstr>
      <vt:lpstr>About Me..</vt:lpstr>
      <vt:lpstr>About My Internship Journey with Clevered..</vt:lpstr>
      <vt:lpstr>About The App..</vt:lpstr>
      <vt:lpstr>How do I use the App?</vt:lpstr>
      <vt:lpstr>Options and steps to use</vt:lpstr>
      <vt:lpstr>Options and steps to use</vt:lpstr>
      <vt:lpstr>Options and steps to use</vt:lpstr>
      <vt:lpstr>Options and steps to use</vt:lpstr>
      <vt:lpstr>Options and steps to use</vt:lpstr>
      <vt:lpstr>Options and steps to use</vt:lpstr>
      <vt:lpstr>Options and steps to use</vt:lpstr>
      <vt:lpstr>Contact Person</vt:lpstr>
      <vt:lpstr>Toolkit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App/ Project Name</dc:title>
  <dc:creator>Smita</dc:creator>
  <cp:lastModifiedBy>NIRVAAN SINGLA</cp:lastModifiedBy>
  <cp:revision>12</cp:revision>
  <dcterms:created xsi:type="dcterms:W3CDTF">2021-09-17T13:31:27Z</dcterms:created>
  <dcterms:modified xsi:type="dcterms:W3CDTF">2023-03-21T12:50:48Z</dcterms:modified>
</cp:coreProperties>
</file>