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sldIdLst>
    <p:sldId id="256" r:id="rId2"/>
    <p:sldId id="257" r:id="rId3"/>
    <p:sldId id="277" r:id="rId4"/>
    <p:sldId id="258" r:id="rId5"/>
    <p:sldId id="264" r:id="rId6"/>
    <p:sldId id="263" r:id="rId7"/>
    <p:sldId id="265" r:id="rId8"/>
    <p:sldId id="266" r:id="rId9"/>
    <p:sldId id="268" r:id="rId10"/>
    <p:sldId id="281" r:id="rId11"/>
    <p:sldId id="283" r:id="rId12"/>
    <p:sldId id="270" r:id="rId13"/>
    <p:sldId id="271" r:id="rId14"/>
    <p:sldId id="272" r:id="rId15"/>
    <p:sldId id="279" r:id="rId16"/>
    <p:sldId id="278"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538"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1B323-A79B-4CD8-B27D-4E58162DF95E}" type="datetimeFigureOut">
              <a:rPr lang="en-SG" smtClean="0"/>
              <a:t>21/8/2025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C1CC4-DB56-46D1-9F30-9EDD5E660F68}" type="slidenum">
              <a:rPr lang="en-SG" smtClean="0"/>
              <a:t>‹#›</a:t>
            </a:fld>
            <a:endParaRPr lang="en-SG"/>
          </a:p>
        </p:txBody>
      </p:sp>
    </p:spTree>
    <p:extLst>
      <p:ext uri="{BB962C8B-B14F-4D97-AF65-F5344CB8AC3E}">
        <p14:creationId xmlns:p14="http://schemas.microsoft.com/office/powerpoint/2010/main" val="4022462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06C1CC4-DB56-46D1-9F30-9EDD5E660F68}" type="slidenum">
              <a:rPr lang="en-SG" smtClean="0"/>
              <a:t>1</a:t>
            </a:fld>
            <a:endParaRPr lang="en-SG"/>
          </a:p>
        </p:txBody>
      </p:sp>
    </p:spTree>
    <p:extLst>
      <p:ext uri="{BB962C8B-B14F-4D97-AF65-F5344CB8AC3E}">
        <p14:creationId xmlns:p14="http://schemas.microsoft.com/office/powerpoint/2010/main" val="3994993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DD81E59-7DBE-40E1-BE3B-D8E679FD5E73}" type="datetimeFigureOut">
              <a:rPr lang="en-SG" smtClean="0"/>
              <a:t>21/8/2025</a:t>
            </a:fld>
            <a:endParaRPr lang="en-SG"/>
          </a:p>
        </p:txBody>
      </p:sp>
      <p:sp>
        <p:nvSpPr>
          <p:cNvPr id="5" name="Footer Placeholder 4"/>
          <p:cNvSpPr>
            <a:spLocks noGrp="1"/>
          </p:cNvSpPr>
          <p:nvPr>
            <p:ph type="ftr" sz="quarter" idx="11"/>
          </p:nvPr>
        </p:nvSpPr>
        <p:spPr>
          <a:xfrm>
            <a:off x="3962399" y="5870575"/>
            <a:ext cx="4893958" cy="377825"/>
          </a:xfrm>
        </p:spPr>
        <p:txBody>
          <a:bodyPr/>
          <a:lstStyle/>
          <a:p>
            <a:endParaRPr lang="en-SG"/>
          </a:p>
        </p:txBody>
      </p:sp>
      <p:sp>
        <p:nvSpPr>
          <p:cNvPr id="6" name="Slide Number Placeholder 5"/>
          <p:cNvSpPr>
            <a:spLocks noGrp="1"/>
          </p:cNvSpPr>
          <p:nvPr>
            <p:ph type="sldNum" sz="quarter" idx="12"/>
          </p:nvPr>
        </p:nvSpPr>
        <p:spPr>
          <a:xfrm>
            <a:off x="10608958" y="5870575"/>
            <a:ext cx="551167" cy="377825"/>
          </a:xfrm>
        </p:spPr>
        <p:txBody>
          <a:bodyPr/>
          <a:lstStyle/>
          <a:p>
            <a:fld id="{46947108-76EB-476B-AEE4-4E505D65FD2D}" type="slidenum">
              <a:rPr lang="en-SG" smtClean="0"/>
              <a:t>‹#›</a:t>
            </a:fld>
            <a:endParaRPr lang="en-SG"/>
          </a:p>
        </p:txBody>
      </p:sp>
    </p:spTree>
    <p:extLst>
      <p:ext uri="{BB962C8B-B14F-4D97-AF65-F5344CB8AC3E}">
        <p14:creationId xmlns:p14="http://schemas.microsoft.com/office/powerpoint/2010/main" val="16786188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81E59-7DBE-40E1-BE3B-D8E679FD5E73}" type="datetimeFigureOut">
              <a:rPr lang="en-SG" smtClean="0"/>
              <a:t>21/8/2025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6947108-76EB-476B-AEE4-4E505D65FD2D}" type="slidenum">
              <a:rPr lang="en-SG" smtClean="0"/>
              <a:t>‹#›</a:t>
            </a:fld>
            <a:endParaRPr lang="en-SG"/>
          </a:p>
        </p:txBody>
      </p:sp>
    </p:spTree>
    <p:extLst>
      <p:ext uri="{BB962C8B-B14F-4D97-AF65-F5344CB8AC3E}">
        <p14:creationId xmlns:p14="http://schemas.microsoft.com/office/powerpoint/2010/main" val="160140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81E59-7DBE-40E1-BE3B-D8E679FD5E73}" type="datetimeFigureOut">
              <a:rPr lang="en-SG" smtClean="0"/>
              <a:t>21/8/2025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6947108-76EB-476B-AEE4-4E505D65FD2D}" type="slidenum">
              <a:rPr lang="en-SG" smtClean="0"/>
              <a:t>‹#›</a:t>
            </a:fld>
            <a:endParaRPr lang="en-SG"/>
          </a:p>
        </p:txBody>
      </p:sp>
    </p:spTree>
    <p:extLst>
      <p:ext uri="{BB962C8B-B14F-4D97-AF65-F5344CB8AC3E}">
        <p14:creationId xmlns:p14="http://schemas.microsoft.com/office/powerpoint/2010/main" val="2488441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81E59-7DBE-40E1-BE3B-D8E679FD5E73}" type="datetimeFigureOut">
              <a:rPr lang="en-SG" smtClean="0"/>
              <a:t>21/8/2025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6947108-76EB-476B-AEE4-4E505D65FD2D}" type="slidenum">
              <a:rPr lang="en-SG" smtClean="0"/>
              <a:t>‹#›</a:t>
            </a:fld>
            <a:endParaRPr lang="en-SG"/>
          </a:p>
        </p:txBody>
      </p:sp>
    </p:spTree>
    <p:extLst>
      <p:ext uri="{BB962C8B-B14F-4D97-AF65-F5344CB8AC3E}">
        <p14:creationId xmlns:p14="http://schemas.microsoft.com/office/powerpoint/2010/main" val="2683012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81E59-7DBE-40E1-BE3B-D8E679FD5E73}" type="datetimeFigureOut">
              <a:rPr lang="en-SG" smtClean="0"/>
              <a:t>21/8/2025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6947108-76EB-476B-AEE4-4E505D65FD2D}" type="slidenum">
              <a:rPr lang="en-SG" smtClean="0"/>
              <a:t>‹#›</a:t>
            </a:fld>
            <a:endParaRPr lang="en-SG"/>
          </a:p>
        </p:txBody>
      </p:sp>
    </p:spTree>
    <p:extLst>
      <p:ext uri="{BB962C8B-B14F-4D97-AF65-F5344CB8AC3E}">
        <p14:creationId xmlns:p14="http://schemas.microsoft.com/office/powerpoint/2010/main" val="2844138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81E59-7DBE-40E1-BE3B-D8E679FD5E73}" type="datetimeFigureOut">
              <a:rPr lang="en-SG" smtClean="0"/>
              <a:t>21/8/2025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6947108-76EB-476B-AEE4-4E505D65FD2D}" type="slidenum">
              <a:rPr lang="en-SG" smtClean="0"/>
              <a:t>‹#›</a:t>
            </a:fld>
            <a:endParaRPr lang="en-SG"/>
          </a:p>
        </p:txBody>
      </p:sp>
    </p:spTree>
    <p:extLst>
      <p:ext uri="{BB962C8B-B14F-4D97-AF65-F5344CB8AC3E}">
        <p14:creationId xmlns:p14="http://schemas.microsoft.com/office/powerpoint/2010/main" val="1604558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81E59-7DBE-40E1-BE3B-D8E679FD5E73}" type="datetimeFigureOut">
              <a:rPr lang="en-SG" smtClean="0"/>
              <a:t>21/8/2025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6947108-76EB-476B-AEE4-4E505D65FD2D}" type="slidenum">
              <a:rPr lang="en-SG" smtClean="0"/>
              <a:t>‹#›</a:t>
            </a:fld>
            <a:endParaRPr lang="en-SG"/>
          </a:p>
        </p:txBody>
      </p:sp>
    </p:spTree>
    <p:extLst>
      <p:ext uri="{BB962C8B-B14F-4D97-AF65-F5344CB8AC3E}">
        <p14:creationId xmlns:p14="http://schemas.microsoft.com/office/powerpoint/2010/main" val="4232406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D81E59-7DBE-40E1-BE3B-D8E679FD5E73}" type="datetimeFigureOut">
              <a:rPr lang="en-SG" smtClean="0"/>
              <a:t>21/8/2025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6947108-76EB-476B-AEE4-4E505D65FD2D}" type="slidenum">
              <a:rPr lang="en-SG" smtClean="0"/>
              <a:t>‹#›</a:t>
            </a:fld>
            <a:endParaRPr lang="en-SG"/>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00693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D81E59-7DBE-40E1-BE3B-D8E679FD5E73}" type="datetimeFigureOut">
              <a:rPr lang="en-SG" smtClean="0"/>
              <a:t>21/8/2025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6947108-76EB-476B-AEE4-4E505D65FD2D}" type="slidenum">
              <a:rPr lang="en-SG" smtClean="0"/>
              <a:t>‹#›</a:t>
            </a:fld>
            <a:endParaRPr lang="en-SG"/>
          </a:p>
        </p:txBody>
      </p:sp>
    </p:spTree>
    <p:extLst>
      <p:ext uri="{BB962C8B-B14F-4D97-AF65-F5344CB8AC3E}">
        <p14:creationId xmlns:p14="http://schemas.microsoft.com/office/powerpoint/2010/main" val="347617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D81E59-7DBE-40E1-BE3B-D8E679FD5E73}" type="datetimeFigureOut">
              <a:rPr lang="en-SG" smtClean="0"/>
              <a:t>21/8/2025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6947108-76EB-476B-AEE4-4E505D65FD2D}" type="slidenum">
              <a:rPr lang="en-SG" smtClean="0"/>
              <a:t>‹#›</a:t>
            </a:fld>
            <a:endParaRPr lang="en-SG"/>
          </a:p>
        </p:txBody>
      </p:sp>
    </p:spTree>
    <p:extLst>
      <p:ext uri="{BB962C8B-B14F-4D97-AF65-F5344CB8AC3E}">
        <p14:creationId xmlns:p14="http://schemas.microsoft.com/office/powerpoint/2010/main" val="110694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81E59-7DBE-40E1-BE3B-D8E679FD5E73}" type="datetimeFigureOut">
              <a:rPr lang="en-SG" smtClean="0"/>
              <a:t>21/8/2025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6947108-76EB-476B-AEE4-4E505D65FD2D}" type="slidenum">
              <a:rPr lang="en-SG" smtClean="0"/>
              <a:t>‹#›</a:t>
            </a:fld>
            <a:endParaRPr lang="en-SG"/>
          </a:p>
        </p:txBody>
      </p:sp>
    </p:spTree>
    <p:extLst>
      <p:ext uri="{BB962C8B-B14F-4D97-AF65-F5344CB8AC3E}">
        <p14:creationId xmlns:p14="http://schemas.microsoft.com/office/powerpoint/2010/main" val="176407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D81E59-7DBE-40E1-BE3B-D8E679FD5E73}" type="datetimeFigureOut">
              <a:rPr lang="en-SG" smtClean="0"/>
              <a:t>21/8/2025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6947108-76EB-476B-AEE4-4E505D65FD2D}" type="slidenum">
              <a:rPr lang="en-SG" smtClean="0"/>
              <a:t>‹#›</a:t>
            </a:fld>
            <a:endParaRPr lang="en-SG"/>
          </a:p>
        </p:txBody>
      </p:sp>
    </p:spTree>
    <p:extLst>
      <p:ext uri="{BB962C8B-B14F-4D97-AF65-F5344CB8AC3E}">
        <p14:creationId xmlns:p14="http://schemas.microsoft.com/office/powerpoint/2010/main" val="2047527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D81E59-7DBE-40E1-BE3B-D8E679FD5E73}" type="datetimeFigureOut">
              <a:rPr lang="en-SG" smtClean="0"/>
              <a:t>21/8/2025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6947108-76EB-476B-AEE4-4E505D65FD2D}" type="slidenum">
              <a:rPr lang="en-SG" smtClean="0"/>
              <a:t>‹#›</a:t>
            </a:fld>
            <a:endParaRPr lang="en-SG"/>
          </a:p>
        </p:txBody>
      </p:sp>
    </p:spTree>
    <p:extLst>
      <p:ext uri="{BB962C8B-B14F-4D97-AF65-F5344CB8AC3E}">
        <p14:creationId xmlns:p14="http://schemas.microsoft.com/office/powerpoint/2010/main" val="3738680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D81E59-7DBE-40E1-BE3B-D8E679FD5E73}" type="datetimeFigureOut">
              <a:rPr lang="en-SG" smtClean="0"/>
              <a:t>21/8/2025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6947108-76EB-476B-AEE4-4E505D65FD2D}" type="slidenum">
              <a:rPr lang="en-SG" smtClean="0"/>
              <a:t>‹#›</a:t>
            </a:fld>
            <a:endParaRPr lang="en-SG"/>
          </a:p>
        </p:txBody>
      </p:sp>
    </p:spTree>
    <p:extLst>
      <p:ext uri="{BB962C8B-B14F-4D97-AF65-F5344CB8AC3E}">
        <p14:creationId xmlns:p14="http://schemas.microsoft.com/office/powerpoint/2010/main" val="1894196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DD81E59-7DBE-40E1-BE3B-D8E679FD5E73}" type="datetimeFigureOut">
              <a:rPr lang="en-SG" smtClean="0"/>
              <a:t>21/8/2025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6947108-76EB-476B-AEE4-4E505D65FD2D}" type="slidenum">
              <a:rPr lang="en-SG" smtClean="0"/>
              <a:t>‹#›</a:t>
            </a:fld>
            <a:endParaRPr lang="en-SG"/>
          </a:p>
        </p:txBody>
      </p:sp>
    </p:spTree>
    <p:extLst>
      <p:ext uri="{BB962C8B-B14F-4D97-AF65-F5344CB8AC3E}">
        <p14:creationId xmlns:p14="http://schemas.microsoft.com/office/powerpoint/2010/main" val="383549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81E59-7DBE-40E1-BE3B-D8E679FD5E73}" type="datetimeFigureOut">
              <a:rPr lang="en-SG" smtClean="0"/>
              <a:t>21/8/2025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6947108-76EB-476B-AEE4-4E505D65FD2D}" type="slidenum">
              <a:rPr lang="en-SG" smtClean="0"/>
              <a:t>‹#›</a:t>
            </a:fld>
            <a:endParaRPr lang="en-SG"/>
          </a:p>
        </p:txBody>
      </p:sp>
    </p:spTree>
    <p:extLst>
      <p:ext uri="{BB962C8B-B14F-4D97-AF65-F5344CB8AC3E}">
        <p14:creationId xmlns:p14="http://schemas.microsoft.com/office/powerpoint/2010/main" val="43710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81E59-7DBE-40E1-BE3B-D8E679FD5E73}" type="datetimeFigureOut">
              <a:rPr lang="en-SG" smtClean="0"/>
              <a:t>21/8/2025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6947108-76EB-476B-AEE4-4E505D65FD2D}" type="slidenum">
              <a:rPr lang="en-SG" smtClean="0"/>
              <a:t>‹#›</a:t>
            </a:fld>
            <a:endParaRPr lang="en-SG"/>
          </a:p>
        </p:txBody>
      </p:sp>
    </p:spTree>
    <p:extLst>
      <p:ext uri="{BB962C8B-B14F-4D97-AF65-F5344CB8AC3E}">
        <p14:creationId xmlns:p14="http://schemas.microsoft.com/office/powerpoint/2010/main" val="3900592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D81E59-7DBE-40E1-BE3B-D8E679FD5E73}" type="datetimeFigureOut">
              <a:rPr lang="en-SG" smtClean="0"/>
              <a:t>21/8/2025</a:t>
            </a:fld>
            <a:endParaRPr lang="en-SG"/>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SG"/>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947108-76EB-476B-AEE4-4E505D65FD2D}" type="slidenum">
              <a:rPr lang="en-SG" smtClean="0"/>
              <a:t>‹#›</a:t>
            </a:fld>
            <a:endParaRPr lang="en-SG"/>
          </a:p>
        </p:txBody>
      </p:sp>
    </p:spTree>
    <p:extLst>
      <p:ext uri="{BB962C8B-B14F-4D97-AF65-F5344CB8AC3E}">
        <p14:creationId xmlns:p14="http://schemas.microsoft.com/office/powerpoint/2010/main" val="53627207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D4BB-7B8B-A4C3-0910-BCFC4C393C3B}"/>
              </a:ext>
            </a:extLst>
          </p:cNvPr>
          <p:cNvSpPr>
            <a:spLocks noGrp="1"/>
          </p:cNvSpPr>
          <p:nvPr>
            <p:ph type="ctrTitle"/>
          </p:nvPr>
        </p:nvSpPr>
        <p:spPr>
          <a:xfrm>
            <a:off x="4430435" y="2434619"/>
            <a:ext cx="7197726" cy="2421464"/>
          </a:xfrm>
        </p:spPr>
        <p:txBody>
          <a:bodyPr/>
          <a:lstStyle/>
          <a:p>
            <a:r>
              <a:rPr lang="en-US" dirty="0"/>
              <a:t>project: finance Loan</a:t>
            </a:r>
            <a:br>
              <a:rPr lang="en-US" dirty="0"/>
            </a:br>
            <a:r>
              <a:rPr lang="en-US" dirty="0"/>
              <a:t>(predictive analysis)</a:t>
            </a:r>
            <a:endParaRPr lang="en-SG" dirty="0"/>
          </a:p>
        </p:txBody>
      </p:sp>
      <p:sp>
        <p:nvSpPr>
          <p:cNvPr id="3" name="Subtitle 2">
            <a:extLst>
              <a:ext uri="{FF2B5EF4-FFF2-40B4-BE49-F238E27FC236}">
                <a16:creationId xmlns:a16="http://schemas.microsoft.com/office/drawing/2014/main" id="{6C4AC39A-B37B-B1A2-6E57-8A0A3DEA92B0}"/>
              </a:ext>
            </a:extLst>
          </p:cNvPr>
          <p:cNvSpPr>
            <a:spLocks noGrp="1"/>
          </p:cNvSpPr>
          <p:nvPr>
            <p:ph type="subTitle" idx="1"/>
          </p:nvPr>
        </p:nvSpPr>
        <p:spPr>
          <a:xfrm>
            <a:off x="7881730" y="5080531"/>
            <a:ext cx="3746431" cy="1369966"/>
          </a:xfrm>
        </p:spPr>
        <p:txBody>
          <a:bodyPr>
            <a:normAutofit/>
          </a:bodyPr>
          <a:lstStyle/>
          <a:p>
            <a:r>
              <a:rPr lang="en-US" sz="1500" dirty="0"/>
              <a:t>By: Nirvan Jothi </a:t>
            </a:r>
            <a:r>
              <a:rPr lang="en-US" sz="1500" dirty="0" err="1"/>
              <a:t>uthayajothi</a:t>
            </a:r>
            <a:endParaRPr lang="en-US" sz="1500" dirty="0"/>
          </a:p>
        </p:txBody>
      </p:sp>
    </p:spTree>
    <p:extLst>
      <p:ext uri="{BB962C8B-B14F-4D97-AF65-F5344CB8AC3E}">
        <p14:creationId xmlns:p14="http://schemas.microsoft.com/office/powerpoint/2010/main" val="1417380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F40D2-140A-81EF-11F8-1F0587EDAB3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B9145D2-FB18-9E3B-5306-A9CF4668E821}"/>
              </a:ext>
            </a:extLst>
          </p:cNvPr>
          <p:cNvSpPr>
            <a:spLocks noGrp="1"/>
          </p:cNvSpPr>
          <p:nvPr>
            <p:ph type="title"/>
          </p:nvPr>
        </p:nvSpPr>
        <p:spPr>
          <a:xfrm>
            <a:off x="1926775" y="142506"/>
            <a:ext cx="8331200" cy="799448"/>
          </a:xfrm>
        </p:spPr>
        <p:txBody>
          <a:bodyPr>
            <a:normAutofit/>
          </a:bodyPr>
          <a:lstStyle/>
          <a:p>
            <a:pPr algn="ctr"/>
            <a:r>
              <a:rPr lang="en-SG" dirty="0"/>
              <a:t>Result Interpretation</a:t>
            </a:r>
          </a:p>
        </p:txBody>
      </p:sp>
      <p:sp>
        <p:nvSpPr>
          <p:cNvPr id="2" name="TextBox 1">
            <a:extLst>
              <a:ext uri="{FF2B5EF4-FFF2-40B4-BE49-F238E27FC236}">
                <a16:creationId xmlns:a16="http://schemas.microsoft.com/office/drawing/2014/main" id="{7E52D955-2FA8-D391-A2A3-77988F390B4F}"/>
              </a:ext>
            </a:extLst>
          </p:cNvPr>
          <p:cNvSpPr txBox="1"/>
          <p:nvPr/>
        </p:nvSpPr>
        <p:spPr>
          <a:xfrm>
            <a:off x="569843" y="1032994"/>
            <a:ext cx="11052313" cy="3323987"/>
          </a:xfrm>
          <a:prstGeom prst="rect">
            <a:avLst/>
          </a:prstGeom>
          <a:noFill/>
        </p:spPr>
        <p:txBody>
          <a:bodyPr wrap="square" rtlCol="0">
            <a:spAutoFit/>
          </a:bodyPr>
          <a:lstStyle/>
          <a:p>
            <a:pPr marL="285750" indent="-285750">
              <a:buFont typeface="Arial" panose="020B0604020202020204" pitchFamily="34" charset="0"/>
              <a:buChar char="•"/>
            </a:pPr>
            <a:r>
              <a:rPr lang="en-US" dirty="0"/>
              <a:t>Recall: how many of the actual defaulters the model was able to correctly identify</a:t>
            </a:r>
          </a:p>
          <a:p>
            <a:endParaRPr lang="en-US" dirty="0"/>
          </a:p>
          <a:p>
            <a:pPr marL="285750" indent="-285750">
              <a:buFont typeface="Arial" panose="020B0604020202020204" pitchFamily="34" charset="0"/>
              <a:buChar char="•"/>
            </a:pPr>
            <a:r>
              <a:rPr lang="en-US" dirty="0"/>
              <a:t>In credit scoring, recall is often more important than accuracy, because failing to detect defaulters can lead to losses.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Higher Recall means the model is better at detecting defaulters, even if accuracy drops </a:t>
            </a:r>
          </a:p>
          <a:p>
            <a:endParaRPr lang="en-US" dirty="0"/>
          </a:p>
          <a:p>
            <a:pPr marL="285750" indent="-285750">
              <a:buFont typeface="Arial" panose="020B0604020202020204" pitchFamily="34" charset="0"/>
              <a:buChar char="•"/>
            </a:pPr>
            <a:r>
              <a:rPr lang="en-US" dirty="0"/>
              <a:t>Recall = TP/(TP + FN)</a:t>
            </a:r>
          </a:p>
          <a:p>
            <a:r>
              <a:rPr lang="en-US" sz="1600" dirty="0"/>
              <a:t>	</a:t>
            </a:r>
            <a:r>
              <a:rPr lang="en-US" sz="1600" b="1" dirty="0"/>
              <a:t>True Positives (TP):</a:t>
            </a:r>
            <a:r>
              <a:rPr lang="en-US" sz="1600" dirty="0"/>
              <a:t> Defaulters the model correctly predicted as defaulters</a:t>
            </a:r>
          </a:p>
          <a:p>
            <a:r>
              <a:rPr lang="en-US" sz="1600" dirty="0"/>
              <a:t>	</a:t>
            </a:r>
            <a:r>
              <a:rPr lang="en-US" sz="1600" b="1" dirty="0"/>
              <a:t>False Negatives (FN):</a:t>
            </a:r>
            <a:r>
              <a:rPr lang="en-US" sz="1600" dirty="0"/>
              <a:t> Defaulters the model </a:t>
            </a:r>
            <a:r>
              <a:rPr lang="en-US" sz="1600" i="1" dirty="0"/>
              <a:t>missed</a:t>
            </a:r>
            <a:r>
              <a:rPr lang="en-US" sz="1600" dirty="0"/>
              <a:t> and predicted as non-defaulters</a:t>
            </a:r>
          </a:p>
          <a:p>
            <a:endParaRPr lang="en-US" sz="1600"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56FDD2B2-D813-1F34-E93F-27A629960DD3}"/>
              </a:ext>
            </a:extLst>
          </p:cNvPr>
          <p:cNvPicPr>
            <a:picLocks noChangeAspect="1"/>
          </p:cNvPicPr>
          <p:nvPr/>
        </p:nvPicPr>
        <p:blipFill>
          <a:blip r:embed="rId2"/>
          <a:srcRect l="1679" t="3052" r="3064" b="4314"/>
          <a:stretch/>
        </p:blipFill>
        <p:spPr>
          <a:xfrm>
            <a:off x="8717919" y="3771899"/>
            <a:ext cx="3080112" cy="2575561"/>
          </a:xfrm>
          <a:prstGeom prst="rect">
            <a:avLst/>
          </a:prstGeom>
        </p:spPr>
      </p:pic>
      <p:pic>
        <p:nvPicPr>
          <p:cNvPr id="20" name="Picture 19">
            <a:extLst>
              <a:ext uri="{FF2B5EF4-FFF2-40B4-BE49-F238E27FC236}">
                <a16:creationId xmlns:a16="http://schemas.microsoft.com/office/drawing/2014/main" id="{928815E1-0096-E03A-8AE0-DB603D802100}"/>
              </a:ext>
            </a:extLst>
          </p:cNvPr>
          <p:cNvPicPr>
            <a:picLocks noChangeAspect="1"/>
          </p:cNvPicPr>
          <p:nvPr/>
        </p:nvPicPr>
        <p:blipFill>
          <a:blip r:embed="rId3"/>
          <a:srcRect l="74985" r="14862"/>
          <a:stretch/>
        </p:blipFill>
        <p:spPr>
          <a:xfrm>
            <a:off x="7947662" y="4200846"/>
            <a:ext cx="532878" cy="2146613"/>
          </a:xfrm>
          <a:prstGeom prst="rect">
            <a:avLst/>
          </a:prstGeom>
        </p:spPr>
      </p:pic>
      <p:pic>
        <p:nvPicPr>
          <p:cNvPr id="24" name="Picture 23">
            <a:extLst>
              <a:ext uri="{FF2B5EF4-FFF2-40B4-BE49-F238E27FC236}">
                <a16:creationId xmlns:a16="http://schemas.microsoft.com/office/drawing/2014/main" id="{80A33A81-A024-DB67-D23C-0B1E068F610C}"/>
              </a:ext>
            </a:extLst>
          </p:cNvPr>
          <p:cNvPicPr>
            <a:picLocks noChangeAspect="1"/>
          </p:cNvPicPr>
          <p:nvPr/>
        </p:nvPicPr>
        <p:blipFill>
          <a:blip r:embed="rId3"/>
          <a:srcRect r="40298"/>
          <a:stretch/>
        </p:blipFill>
        <p:spPr>
          <a:xfrm>
            <a:off x="4814418" y="4200845"/>
            <a:ext cx="3133244" cy="2146613"/>
          </a:xfrm>
          <a:prstGeom prst="rect">
            <a:avLst/>
          </a:prstGeom>
        </p:spPr>
      </p:pic>
      <p:sp>
        <p:nvSpPr>
          <p:cNvPr id="25" name="TextBox 24">
            <a:extLst>
              <a:ext uri="{FF2B5EF4-FFF2-40B4-BE49-F238E27FC236}">
                <a16:creationId xmlns:a16="http://schemas.microsoft.com/office/drawing/2014/main" id="{3FFC6EAA-2FE6-29EC-4878-763A0E640088}"/>
              </a:ext>
            </a:extLst>
          </p:cNvPr>
          <p:cNvSpPr txBox="1"/>
          <p:nvPr/>
        </p:nvSpPr>
        <p:spPr>
          <a:xfrm>
            <a:off x="569843" y="4040096"/>
            <a:ext cx="34107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Recall = 172/(172+113)</a:t>
            </a:r>
          </a:p>
          <a:p>
            <a:pPr lvl="2"/>
            <a:r>
              <a:rPr lang="en-US" dirty="0"/>
              <a:t>= 0.6 (60%)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model correctly detected 60% of all actual defaulters, demonstrating a good balance between sensitivity and accuracy</a:t>
            </a:r>
          </a:p>
        </p:txBody>
      </p:sp>
      <p:sp>
        <p:nvSpPr>
          <p:cNvPr id="26" name="TextBox 25">
            <a:extLst>
              <a:ext uri="{FF2B5EF4-FFF2-40B4-BE49-F238E27FC236}">
                <a16:creationId xmlns:a16="http://schemas.microsoft.com/office/drawing/2014/main" id="{2A482369-FE87-0345-2B78-033C63B7BADC}"/>
              </a:ext>
            </a:extLst>
          </p:cNvPr>
          <p:cNvSpPr txBox="1"/>
          <p:nvPr/>
        </p:nvSpPr>
        <p:spPr>
          <a:xfrm>
            <a:off x="10203732" y="4929083"/>
            <a:ext cx="990048" cy="40011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00" dirty="0">
                <a:solidFill>
                  <a:sysClr val="windowText" lastClr="000000"/>
                </a:solidFill>
              </a:rPr>
              <a:t>Actual True, Predicted True</a:t>
            </a:r>
            <a:endParaRPr lang="en-SG" sz="1000" dirty="0">
              <a:solidFill>
                <a:sysClr val="windowText" lastClr="000000"/>
              </a:solidFill>
            </a:endParaRPr>
          </a:p>
        </p:txBody>
      </p:sp>
      <p:sp>
        <p:nvSpPr>
          <p:cNvPr id="27" name="TextBox 26">
            <a:extLst>
              <a:ext uri="{FF2B5EF4-FFF2-40B4-BE49-F238E27FC236}">
                <a16:creationId xmlns:a16="http://schemas.microsoft.com/office/drawing/2014/main" id="{2629BDFE-3E02-7FAB-30E2-56AD8A4D0770}"/>
              </a:ext>
            </a:extLst>
          </p:cNvPr>
          <p:cNvSpPr txBox="1"/>
          <p:nvPr/>
        </p:nvSpPr>
        <p:spPr>
          <a:xfrm>
            <a:off x="10203732" y="3981415"/>
            <a:ext cx="990048" cy="40011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1000">
                <a:solidFill>
                  <a:sysClr val="windowText" lastClr="000000"/>
                </a:solidFill>
              </a:defRPr>
            </a:lvl1pPr>
          </a:lstStyle>
          <a:p>
            <a:r>
              <a:rPr lang="en-US" dirty="0">
                <a:solidFill>
                  <a:schemeClr val="tx1"/>
                </a:solidFill>
              </a:rPr>
              <a:t>Actual False, Predicted True</a:t>
            </a:r>
            <a:endParaRPr lang="en-SG" dirty="0">
              <a:solidFill>
                <a:schemeClr val="tx1"/>
              </a:solidFill>
            </a:endParaRPr>
          </a:p>
        </p:txBody>
      </p:sp>
      <p:sp>
        <p:nvSpPr>
          <p:cNvPr id="28" name="TextBox 27">
            <a:extLst>
              <a:ext uri="{FF2B5EF4-FFF2-40B4-BE49-F238E27FC236}">
                <a16:creationId xmlns:a16="http://schemas.microsoft.com/office/drawing/2014/main" id="{C4E1226E-BAA8-5E32-4928-FBD394440686}"/>
              </a:ext>
            </a:extLst>
          </p:cNvPr>
          <p:cNvSpPr txBox="1"/>
          <p:nvPr/>
        </p:nvSpPr>
        <p:spPr>
          <a:xfrm>
            <a:off x="9213684" y="3981415"/>
            <a:ext cx="990048" cy="40011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1000">
                <a:solidFill>
                  <a:sysClr val="windowText" lastClr="000000"/>
                </a:solidFill>
              </a:defRPr>
            </a:lvl1pPr>
          </a:lstStyle>
          <a:p>
            <a:r>
              <a:rPr lang="en-US" dirty="0"/>
              <a:t>Actual False, Predicted False</a:t>
            </a:r>
            <a:endParaRPr lang="en-SG" dirty="0"/>
          </a:p>
        </p:txBody>
      </p:sp>
      <p:sp>
        <p:nvSpPr>
          <p:cNvPr id="29" name="TextBox 28">
            <a:extLst>
              <a:ext uri="{FF2B5EF4-FFF2-40B4-BE49-F238E27FC236}">
                <a16:creationId xmlns:a16="http://schemas.microsoft.com/office/drawing/2014/main" id="{F777C2B9-D102-482E-D3D4-DF9F56372976}"/>
              </a:ext>
            </a:extLst>
          </p:cNvPr>
          <p:cNvSpPr txBox="1"/>
          <p:nvPr/>
        </p:nvSpPr>
        <p:spPr>
          <a:xfrm>
            <a:off x="9213684" y="4928026"/>
            <a:ext cx="990048" cy="40011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1000">
                <a:solidFill>
                  <a:sysClr val="windowText" lastClr="000000"/>
                </a:solidFill>
              </a:defRPr>
            </a:lvl1pPr>
          </a:lstStyle>
          <a:p>
            <a:r>
              <a:rPr lang="en-US" dirty="0"/>
              <a:t>Actual True, Predicted False</a:t>
            </a:r>
            <a:endParaRPr lang="en-SG" dirty="0"/>
          </a:p>
        </p:txBody>
      </p:sp>
    </p:spTree>
    <p:extLst>
      <p:ext uri="{BB962C8B-B14F-4D97-AF65-F5344CB8AC3E}">
        <p14:creationId xmlns:p14="http://schemas.microsoft.com/office/powerpoint/2010/main" val="1353109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DC501-E4EC-2A34-2AC3-46155D9576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46ECB22-4D93-2480-34AE-CECFCA204B46}"/>
              </a:ext>
            </a:extLst>
          </p:cNvPr>
          <p:cNvSpPr>
            <a:spLocks noGrp="1"/>
          </p:cNvSpPr>
          <p:nvPr>
            <p:ph type="title"/>
          </p:nvPr>
        </p:nvSpPr>
        <p:spPr>
          <a:xfrm>
            <a:off x="1926775" y="142506"/>
            <a:ext cx="8331200" cy="799448"/>
          </a:xfrm>
        </p:spPr>
        <p:txBody>
          <a:bodyPr>
            <a:normAutofit/>
          </a:bodyPr>
          <a:lstStyle/>
          <a:p>
            <a:pPr algn="ctr"/>
            <a:r>
              <a:rPr lang="en-SG" dirty="0"/>
              <a:t>Result Interpretation</a:t>
            </a:r>
          </a:p>
        </p:txBody>
      </p:sp>
      <p:sp>
        <p:nvSpPr>
          <p:cNvPr id="2" name="TextBox 1">
            <a:extLst>
              <a:ext uri="{FF2B5EF4-FFF2-40B4-BE49-F238E27FC236}">
                <a16:creationId xmlns:a16="http://schemas.microsoft.com/office/drawing/2014/main" id="{EEBFF6FD-072D-D318-CA5C-822F1E30809F}"/>
              </a:ext>
            </a:extLst>
          </p:cNvPr>
          <p:cNvSpPr txBox="1"/>
          <p:nvPr/>
        </p:nvSpPr>
        <p:spPr>
          <a:xfrm>
            <a:off x="569843" y="1032994"/>
            <a:ext cx="1105231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data was imbalanced, meaning most borrowers did not default.</a:t>
            </a:r>
          </a:p>
          <a:p>
            <a:r>
              <a:rPr lang="en-US" dirty="0"/>
              <a:t>      (80% Non-Defaulters (4001 of 5000), 20% Defaulters (999 of 5000))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Without balancing, the model ignored the defaulters to achieve higher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Balancing re-weights the data so the model gives equal importance to defaulters and non-defaulters, </a:t>
            </a:r>
          </a:p>
          <a:p>
            <a:r>
              <a:rPr lang="en-US" dirty="0"/>
              <a:t>      instead of just focusing on the majority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balancing, the model became better at recognizing defaulters, improving Recall from </a:t>
            </a:r>
          </a:p>
          <a:p>
            <a:r>
              <a:rPr lang="en-US" dirty="0"/>
              <a:t>     nearly 0% to about 60%, helping us detect more risky borrowers</a:t>
            </a:r>
          </a:p>
        </p:txBody>
      </p:sp>
      <p:pic>
        <p:nvPicPr>
          <p:cNvPr id="8" name="Picture 7">
            <a:extLst>
              <a:ext uri="{FF2B5EF4-FFF2-40B4-BE49-F238E27FC236}">
                <a16:creationId xmlns:a16="http://schemas.microsoft.com/office/drawing/2014/main" id="{2EAA4C68-48E6-CA3A-8B3D-4868B608B154}"/>
              </a:ext>
            </a:extLst>
          </p:cNvPr>
          <p:cNvPicPr>
            <a:picLocks noChangeAspect="1"/>
          </p:cNvPicPr>
          <p:nvPr/>
        </p:nvPicPr>
        <p:blipFill>
          <a:blip r:embed="rId2"/>
          <a:srcRect l="1679" t="3052" r="3064" b="4314"/>
          <a:stretch/>
        </p:blipFill>
        <p:spPr>
          <a:xfrm>
            <a:off x="8717919" y="3771899"/>
            <a:ext cx="3080112" cy="2575561"/>
          </a:xfrm>
          <a:prstGeom prst="rect">
            <a:avLst/>
          </a:prstGeom>
        </p:spPr>
      </p:pic>
      <p:pic>
        <p:nvPicPr>
          <p:cNvPr id="20" name="Picture 19">
            <a:extLst>
              <a:ext uri="{FF2B5EF4-FFF2-40B4-BE49-F238E27FC236}">
                <a16:creationId xmlns:a16="http://schemas.microsoft.com/office/drawing/2014/main" id="{94D22AEC-D358-7310-9932-A47C2F73F176}"/>
              </a:ext>
            </a:extLst>
          </p:cNvPr>
          <p:cNvPicPr>
            <a:picLocks noChangeAspect="1"/>
          </p:cNvPicPr>
          <p:nvPr/>
        </p:nvPicPr>
        <p:blipFill>
          <a:blip r:embed="rId3"/>
          <a:srcRect l="74985" r="14862"/>
          <a:stretch/>
        </p:blipFill>
        <p:spPr>
          <a:xfrm>
            <a:off x="7947662" y="4200846"/>
            <a:ext cx="532878" cy="2146613"/>
          </a:xfrm>
          <a:prstGeom prst="rect">
            <a:avLst/>
          </a:prstGeom>
        </p:spPr>
      </p:pic>
      <p:pic>
        <p:nvPicPr>
          <p:cNvPr id="24" name="Picture 23">
            <a:extLst>
              <a:ext uri="{FF2B5EF4-FFF2-40B4-BE49-F238E27FC236}">
                <a16:creationId xmlns:a16="http://schemas.microsoft.com/office/drawing/2014/main" id="{00A9AF97-8DA3-C017-E1D0-2004101D58B3}"/>
              </a:ext>
            </a:extLst>
          </p:cNvPr>
          <p:cNvPicPr>
            <a:picLocks noChangeAspect="1"/>
          </p:cNvPicPr>
          <p:nvPr/>
        </p:nvPicPr>
        <p:blipFill>
          <a:blip r:embed="rId3"/>
          <a:srcRect r="40298"/>
          <a:stretch/>
        </p:blipFill>
        <p:spPr>
          <a:xfrm>
            <a:off x="4814418" y="4200845"/>
            <a:ext cx="3133244" cy="2146613"/>
          </a:xfrm>
          <a:prstGeom prst="rect">
            <a:avLst/>
          </a:prstGeom>
        </p:spPr>
      </p:pic>
      <p:sp>
        <p:nvSpPr>
          <p:cNvPr id="3" name="TextBox 2">
            <a:extLst>
              <a:ext uri="{FF2B5EF4-FFF2-40B4-BE49-F238E27FC236}">
                <a16:creationId xmlns:a16="http://schemas.microsoft.com/office/drawing/2014/main" id="{5A34BF22-B8D5-9676-2232-CA2AC54A9047}"/>
              </a:ext>
            </a:extLst>
          </p:cNvPr>
          <p:cNvSpPr txBox="1"/>
          <p:nvPr/>
        </p:nvSpPr>
        <p:spPr>
          <a:xfrm>
            <a:off x="10203732" y="4929083"/>
            <a:ext cx="990048" cy="40011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00" dirty="0">
                <a:solidFill>
                  <a:sysClr val="windowText" lastClr="000000"/>
                </a:solidFill>
              </a:rPr>
              <a:t>Actual True, Predicted True</a:t>
            </a:r>
            <a:endParaRPr lang="en-SG" sz="1000" dirty="0">
              <a:solidFill>
                <a:sysClr val="windowText" lastClr="000000"/>
              </a:solidFill>
            </a:endParaRPr>
          </a:p>
        </p:txBody>
      </p:sp>
      <p:sp>
        <p:nvSpPr>
          <p:cNvPr id="5" name="TextBox 4">
            <a:extLst>
              <a:ext uri="{FF2B5EF4-FFF2-40B4-BE49-F238E27FC236}">
                <a16:creationId xmlns:a16="http://schemas.microsoft.com/office/drawing/2014/main" id="{05B5C470-4A70-9176-C3EF-75615C5EAD05}"/>
              </a:ext>
            </a:extLst>
          </p:cNvPr>
          <p:cNvSpPr txBox="1"/>
          <p:nvPr/>
        </p:nvSpPr>
        <p:spPr>
          <a:xfrm>
            <a:off x="10203732" y="3981415"/>
            <a:ext cx="990048" cy="40011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1000">
                <a:solidFill>
                  <a:sysClr val="windowText" lastClr="000000"/>
                </a:solidFill>
              </a:defRPr>
            </a:lvl1pPr>
          </a:lstStyle>
          <a:p>
            <a:r>
              <a:rPr lang="en-US" dirty="0">
                <a:solidFill>
                  <a:schemeClr val="tx1"/>
                </a:solidFill>
              </a:rPr>
              <a:t>Actual False, Predicted True</a:t>
            </a:r>
            <a:endParaRPr lang="en-SG" dirty="0">
              <a:solidFill>
                <a:schemeClr val="tx1"/>
              </a:solidFill>
            </a:endParaRPr>
          </a:p>
        </p:txBody>
      </p:sp>
      <p:sp>
        <p:nvSpPr>
          <p:cNvPr id="6" name="TextBox 5">
            <a:extLst>
              <a:ext uri="{FF2B5EF4-FFF2-40B4-BE49-F238E27FC236}">
                <a16:creationId xmlns:a16="http://schemas.microsoft.com/office/drawing/2014/main" id="{074CB57D-70B3-4A0D-0BA1-781F66A77C6D}"/>
              </a:ext>
            </a:extLst>
          </p:cNvPr>
          <p:cNvSpPr txBox="1"/>
          <p:nvPr/>
        </p:nvSpPr>
        <p:spPr>
          <a:xfrm>
            <a:off x="9213684" y="3981415"/>
            <a:ext cx="990048" cy="40011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1000">
                <a:solidFill>
                  <a:sysClr val="windowText" lastClr="000000"/>
                </a:solidFill>
              </a:defRPr>
            </a:lvl1pPr>
          </a:lstStyle>
          <a:p>
            <a:r>
              <a:rPr lang="en-US" dirty="0"/>
              <a:t>Actual False, Predicted False</a:t>
            </a:r>
            <a:endParaRPr lang="en-SG" dirty="0"/>
          </a:p>
        </p:txBody>
      </p:sp>
      <p:sp>
        <p:nvSpPr>
          <p:cNvPr id="7" name="TextBox 6">
            <a:extLst>
              <a:ext uri="{FF2B5EF4-FFF2-40B4-BE49-F238E27FC236}">
                <a16:creationId xmlns:a16="http://schemas.microsoft.com/office/drawing/2014/main" id="{3774C4E4-2689-EF90-A0F0-CAA3660FE829}"/>
              </a:ext>
            </a:extLst>
          </p:cNvPr>
          <p:cNvSpPr txBox="1"/>
          <p:nvPr/>
        </p:nvSpPr>
        <p:spPr>
          <a:xfrm>
            <a:off x="9213684" y="4928026"/>
            <a:ext cx="990048" cy="40011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1000">
                <a:solidFill>
                  <a:sysClr val="windowText" lastClr="000000"/>
                </a:solidFill>
              </a:defRPr>
            </a:lvl1pPr>
          </a:lstStyle>
          <a:p>
            <a:r>
              <a:rPr lang="en-US" dirty="0"/>
              <a:t>Actual True, Predicted False</a:t>
            </a:r>
            <a:endParaRPr lang="en-SG" dirty="0"/>
          </a:p>
        </p:txBody>
      </p:sp>
      <p:pic>
        <p:nvPicPr>
          <p:cNvPr id="9" name="Picture 8">
            <a:extLst>
              <a:ext uri="{FF2B5EF4-FFF2-40B4-BE49-F238E27FC236}">
                <a16:creationId xmlns:a16="http://schemas.microsoft.com/office/drawing/2014/main" id="{A098DD12-60E4-2B21-0257-68FB2F94943B}"/>
              </a:ext>
            </a:extLst>
          </p:cNvPr>
          <p:cNvPicPr>
            <a:picLocks noChangeAspect="1"/>
          </p:cNvPicPr>
          <p:nvPr/>
        </p:nvPicPr>
        <p:blipFill>
          <a:blip r:embed="rId4"/>
          <a:stretch>
            <a:fillRect/>
          </a:stretch>
        </p:blipFill>
        <p:spPr>
          <a:xfrm>
            <a:off x="9709509" y="2902238"/>
            <a:ext cx="2088522" cy="763895"/>
          </a:xfrm>
          <a:prstGeom prst="rect">
            <a:avLst/>
          </a:prstGeom>
        </p:spPr>
      </p:pic>
      <p:sp>
        <p:nvSpPr>
          <p:cNvPr id="11" name="TextBox 10">
            <a:extLst>
              <a:ext uri="{FF2B5EF4-FFF2-40B4-BE49-F238E27FC236}">
                <a16:creationId xmlns:a16="http://schemas.microsoft.com/office/drawing/2014/main" id="{8373F7D6-BD00-76F7-1416-09348BA2CCC8}"/>
              </a:ext>
            </a:extLst>
          </p:cNvPr>
          <p:cNvSpPr txBox="1"/>
          <p:nvPr/>
        </p:nvSpPr>
        <p:spPr>
          <a:xfrm>
            <a:off x="79313" y="4044016"/>
            <a:ext cx="4165026" cy="2031325"/>
          </a:xfrm>
          <a:prstGeom prst="rect">
            <a:avLst/>
          </a:prstGeom>
          <a:noFill/>
        </p:spPr>
        <p:txBody>
          <a:bodyPr wrap="square" rtlCol="0">
            <a:spAutoFit/>
          </a:bodyPr>
          <a:lstStyle/>
          <a:p>
            <a:pPr marL="742950" lvl="1" indent="-285750">
              <a:buFont typeface="Arial" panose="020B0604020202020204" pitchFamily="34" charset="0"/>
              <a:buChar char="•"/>
            </a:pPr>
            <a:r>
              <a:rPr lang="en-US" dirty="0"/>
              <a:t>Before balancing → High Accuracy, Low Recall</a:t>
            </a:r>
          </a:p>
          <a:p>
            <a:pPr lvl="1"/>
            <a:endParaRPr lang="en-US" dirty="0"/>
          </a:p>
          <a:p>
            <a:pPr marL="742950" lvl="1" indent="-285750">
              <a:buFont typeface="Arial" panose="020B0604020202020204" pitchFamily="34" charset="0"/>
              <a:buChar char="•"/>
            </a:pPr>
            <a:r>
              <a:rPr lang="en-US" dirty="0"/>
              <a:t>After balancing → Lower Accuracy, High Recall</a:t>
            </a:r>
          </a:p>
          <a:p>
            <a:pPr marL="742950" lvl="1" indent="-285750">
              <a:buFont typeface="Arial" panose="020B0604020202020204" pitchFamily="34" charset="0"/>
              <a:buChar char="•"/>
            </a:pPr>
            <a:endParaRPr lang="en-US" dirty="0"/>
          </a:p>
          <a:p>
            <a:endParaRPr lang="en-SG" dirty="0"/>
          </a:p>
        </p:txBody>
      </p:sp>
    </p:spTree>
    <p:extLst>
      <p:ext uri="{BB962C8B-B14F-4D97-AF65-F5344CB8AC3E}">
        <p14:creationId xmlns:p14="http://schemas.microsoft.com/office/powerpoint/2010/main" val="540278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8AC556-921B-4649-2AD2-3D1636045BBC}"/>
              </a:ext>
            </a:extLst>
          </p:cNvPr>
          <p:cNvSpPr>
            <a:spLocks noGrp="1"/>
          </p:cNvSpPr>
          <p:nvPr>
            <p:ph type="title"/>
          </p:nvPr>
        </p:nvSpPr>
        <p:spPr>
          <a:xfrm>
            <a:off x="1840942" y="52417"/>
            <a:ext cx="8331200" cy="799448"/>
          </a:xfrm>
        </p:spPr>
        <p:txBody>
          <a:bodyPr>
            <a:normAutofit/>
          </a:bodyPr>
          <a:lstStyle/>
          <a:p>
            <a:pPr algn="ctr"/>
            <a:r>
              <a:rPr lang="en-SG" dirty="0"/>
              <a:t>Result Interpretation</a:t>
            </a:r>
          </a:p>
        </p:txBody>
      </p:sp>
      <p:sp>
        <p:nvSpPr>
          <p:cNvPr id="5" name="TextBox 4">
            <a:extLst>
              <a:ext uri="{FF2B5EF4-FFF2-40B4-BE49-F238E27FC236}">
                <a16:creationId xmlns:a16="http://schemas.microsoft.com/office/drawing/2014/main" id="{188AAB94-23A8-F4A5-6A67-8638266FFA54}"/>
              </a:ext>
            </a:extLst>
          </p:cNvPr>
          <p:cNvSpPr txBox="1"/>
          <p:nvPr/>
        </p:nvSpPr>
        <p:spPr>
          <a:xfrm>
            <a:off x="480385" y="864530"/>
            <a:ext cx="1105231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Running at different training and testing percentages, all models give accuracy of around 81% for the predictions, therefore since all are similar accuracy, the first set is chosen at 70% training and 30% testing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dataset also falls under supervised learning therefore supervised learning models were used. Supervised learning means there are non-target variables and a target variable output (default status)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models in all train and test sets have correct predictions around 81%, this is due to the spread of data being very similar in every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 recall, which is an evaluation metric which shows the percentage of correctly predicted </a:t>
            </a:r>
          </a:p>
          <a:p>
            <a:r>
              <a:rPr lang="en-US" dirty="0"/>
              <a:t>      actual defaulters, remains mostly at 0</a:t>
            </a:r>
          </a:p>
          <a:p>
            <a:r>
              <a:rPr lang="en-US" dirty="0"/>
              <a:t>      </a:t>
            </a:r>
          </a:p>
        </p:txBody>
      </p:sp>
      <p:sp>
        <p:nvSpPr>
          <p:cNvPr id="11" name="TextBox 10">
            <a:extLst>
              <a:ext uri="{FF2B5EF4-FFF2-40B4-BE49-F238E27FC236}">
                <a16:creationId xmlns:a16="http://schemas.microsoft.com/office/drawing/2014/main" id="{46BD6E47-193E-3AB6-F939-CC543BFB26C2}"/>
              </a:ext>
            </a:extLst>
          </p:cNvPr>
          <p:cNvSpPr txBox="1"/>
          <p:nvPr/>
        </p:nvSpPr>
        <p:spPr>
          <a:xfrm>
            <a:off x="5361570" y="3831511"/>
            <a:ext cx="2852531" cy="369332"/>
          </a:xfrm>
          <a:prstGeom prst="rect">
            <a:avLst/>
          </a:prstGeom>
          <a:noFill/>
        </p:spPr>
        <p:txBody>
          <a:bodyPr wrap="square" rtlCol="0">
            <a:spAutoFit/>
          </a:bodyPr>
          <a:lstStyle/>
          <a:p>
            <a:r>
              <a:rPr lang="en-US" dirty="0">
                <a:solidFill>
                  <a:srgbClr val="00B0F0"/>
                </a:solidFill>
              </a:rPr>
              <a:t>70% </a:t>
            </a:r>
            <a:r>
              <a:rPr lang="en-US" dirty="0"/>
              <a:t>training &amp; </a:t>
            </a:r>
            <a:r>
              <a:rPr lang="en-US" dirty="0">
                <a:solidFill>
                  <a:schemeClr val="accent4"/>
                </a:solidFill>
              </a:rPr>
              <a:t>30%</a:t>
            </a:r>
            <a:r>
              <a:rPr lang="en-US" dirty="0"/>
              <a:t> testing</a:t>
            </a:r>
            <a:endParaRPr lang="en-SG" dirty="0"/>
          </a:p>
        </p:txBody>
      </p:sp>
      <p:pic>
        <p:nvPicPr>
          <p:cNvPr id="3" name="Picture 2">
            <a:extLst>
              <a:ext uri="{FF2B5EF4-FFF2-40B4-BE49-F238E27FC236}">
                <a16:creationId xmlns:a16="http://schemas.microsoft.com/office/drawing/2014/main" id="{34CA47E9-8DE8-B447-8C1B-908F31EACB7E}"/>
              </a:ext>
            </a:extLst>
          </p:cNvPr>
          <p:cNvPicPr>
            <a:picLocks noChangeAspect="1"/>
          </p:cNvPicPr>
          <p:nvPr/>
        </p:nvPicPr>
        <p:blipFill>
          <a:blip r:embed="rId2"/>
          <a:srcRect l="1679" t="3052" r="3064" b="4314"/>
          <a:stretch/>
        </p:blipFill>
        <p:spPr>
          <a:xfrm>
            <a:off x="8717919" y="3771899"/>
            <a:ext cx="3080112" cy="2575561"/>
          </a:xfrm>
          <a:prstGeom prst="rect">
            <a:avLst/>
          </a:prstGeom>
        </p:spPr>
      </p:pic>
      <p:pic>
        <p:nvPicPr>
          <p:cNvPr id="6" name="Picture 5">
            <a:extLst>
              <a:ext uri="{FF2B5EF4-FFF2-40B4-BE49-F238E27FC236}">
                <a16:creationId xmlns:a16="http://schemas.microsoft.com/office/drawing/2014/main" id="{6618AED2-8216-3298-8FD8-AE48A0582233}"/>
              </a:ext>
            </a:extLst>
          </p:cNvPr>
          <p:cNvPicPr>
            <a:picLocks noChangeAspect="1"/>
          </p:cNvPicPr>
          <p:nvPr/>
        </p:nvPicPr>
        <p:blipFill>
          <a:blip r:embed="rId3"/>
          <a:srcRect l="74985" r="14862"/>
          <a:stretch/>
        </p:blipFill>
        <p:spPr>
          <a:xfrm>
            <a:off x="7947662" y="4200846"/>
            <a:ext cx="532878" cy="2146613"/>
          </a:xfrm>
          <a:prstGeom prst="rect">
            <a:avLst/>
          </a:prstGeom>
        </p:spPr>
      </p:pic>
      <p:pic>
        <p:nvPicPr>
          <p:cNvPr id="12" name="Picture 11">
            <a:extLst>
              <a:ext uri="{FF2B5EF4-FFF2-40B4-BE49-F238E27FC236}">
                <a16:creationId xmlns:a16="http://schemas.microsoft.com/office/drawing/2014/main" id="{397A25B8-0697-B7B8-58BF-57F6399D787E}"/>
              </a:ext>
            </a:extLst>
          </p:cNvPr>
          <p:cNvPicPr>
            <a:picLocks noChangeAspect="1"/>
          </p:cNvPicPr>
          <p:nvPr/>
        </p:nvPicPr>
        <p:blipFill>
          <a:blip r:embed="rId3"/>
          <a:srcRect r="40298"/>
          <a:stretch/>
        </p:blipFill>
        <p:spPr>
          <a:xfrm>
            <a:off x="4814418" y="4200845"/>
            <a:ext cx="3133244" cy="2146613"/>
          </a:xfrm>
          <a:prstGeom prst="rect">
            <a:avLst/>
          </a:prstGeom>
        </p:spPr>
      </p:pic>
      <p:sp>
        <p:nvSpPr>
          <p:cNvPr id="13" name="TextBox 12">
            <a:extLst>
              <a:ext uri="{FF2B5EF4-FFF2-40B4-BE49-F238E27FC236}">
                <a16:creationId xmlns:a16="http://schemas.microsoft.com/office/drawing/2014/main" id="{48BCB524-0DE4-AA11-A3E6-FD1E9F871F21}"/>
              </a:ext>
            </a:extLst>
          </p:cNvPr>
          <p:cNvSpPr txBox="1"/>
          <p:nvPr/>
        </p:nvSpPr>
        <p:spPr>
          <a:xfrm>
            <a:off x="0" y="4112897"/>
            <a:ext cx="4165026" cy="1754326"/>
          </a:xfrm>
          <a:prstGeom prst="rect">
            <a:avLst/>
          </a:prstGeom>
          <a:noFill/>
        </p:spPr>
        <p:txBody>
          <a:bodyPr wrap="square" rtlCol="0">
            <a:spAutoFit/>
          </a:bodyPr>
          <a:lstStyle/>
          <a:p>
            <a:pPr marL="742950" lvl="1" indent="-285750">
              <a:buFont typeface="Arial" panose="020B0604020202020204" pitchFamily="34" charset="0"/>
              <a:buChar char="•"/>
            </a:pPr>
            <a:r>
              <a:rPr lang="en-US" dirty="0"/>
              <a:t>To address this, balancing was done as shown in the previous slide for each model, resulting in higher recall, meaning the model is able to detect a larger proportion of actual defaulters</a:t>
            </a:r>
            <a:endParaRPr lang="en-SG" dirty="0"/>
          </a:p>
        </p:txBody>
      </p:sp>
    </p:spTree>
    <p:extLst>
      <p:ext uri="{BB962C8B-B14F-4D97-AF65-F5344CB8AC3E}">
        <p14:creationId xmlns:p14="http://schemas.microsoft.com/office/powerpoint/2010/main" val="2059495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8AC556-921B-4649-2AD2-3D1636045BBC}"/>
              </a:ext>
            </a:extLst>
          </p:cNvPr>
          <p:cNvSpPr>
            <a:spLocks noGrp="1"/>
          </p:cNvSpPr>
          <p:nvPr>
            <p:ph type="title"/>
          </p:nvPr>
        </p:nvSpPr>
        <p:spPr>
          <a:xfrm>
            <a:off x="1850887" y="138350"/>
            <a:ext cx="8331200" cy="799448"/>
          </a:xfrm>
        </p:spPr>
        <p:txBody>
          <a:bodyPr>
            <a:normAutofit/>
          </a:bodyPr>
          <a:lstStyle/>
          <a:p>
            <a:pPr algn="ctr"/>
            <a:r>
              <a:rPr lang="en-SG" dirty="0"/>
              <a:t>Result Interpretation</a:t>
            </a:r>
          </a:p>
        </p:txBody>
      </p:sp>
      <p:sp>
        <p:nvSpPr>
          <p:cNvPr id="5" name="TextBox 4">
            <a:extLst>
              <a:ext uri="{FF2B5EF4-FFF2-40B4-BE49-F238E27FC236}">
                <a16:creationId xmlns:a16="http://schemas.microsoft.com/office/drawing/2014/main" id="{188AAB94-23A8-F4A5-6A67-8638266FFA54}"/>
              </a:ext>
            </a:extLst>
          </p:cNvPr>
          <p:cNvSpPr txBox="1"/>
          <p:nvPr/>
        </p:nvSpPr>
        <p:spPr>
          <a:xfrm>
            <a:off x="569843" y="1455421"/>
            <a:ext cx="11052313"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Logistic Regression </a:t>
            </a:r>
            <a:r>
              <a:rPr lang="en-US" dirty="0"/>
              <a:t>– is used for predictive analysis and when the target variable is at least a binary (0&amp;1) and explains the relationship between the target variable and the non-target variables, a s-curve graph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Support Vector Machines (SVM) </a:t>
            </a:r>
            <a:r>
              <a:rPr lang="en-US" dirty="0"/>
              <a:t>– finds the best boundary to separate two class of data, positive and negative. Can be linear or non-linear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Decision Tree </a:t>
            </a:r>
            <a:r>
              <a:rPr lang="en-US" dirty="0"/>
              <a:t>– A flow chart tree split into decisions based on the previous title, each split/branch is a result of the decision. Begins with one title and expands into many due to many decisions</a:t>
            </a:r>
          </a:p>
        </p:txBody>
      </p:sp>
      <p:sp>
        <p:nvSpPr>
          <p:cNvPr id="2" name="Title 1">
            <a:extLst>
              <a:ext uri="{FF2B5EF4-FFF2-40B4-BE49-F238E27FC236}">
                <a16:creationId xmlns:a16="http://schemas.microsoft.com/office/drawing/2014/main" id="{0CBA28CA-F702-5595-B579-88C445DF44FB}"/>
              </a:ext>
            </a:extLst>
          </p:cNvPr>
          <p:cNvSpPr txBox="1">
            <a:spLocks/>
          </p:cNvSpPr>
          <p:nvPr/>
        </p:nvSpPr>
        <p:spPr>
          <a:xfrm>
            <a:off x="780771" y="950284"/>
            <a:ext cx="2966281" cy="505137"/>
          </a:xfrm>
          <a:prstGeom prst="rect">
            <a:avLst/>
          </a:prstGeom>
          <a:effectLst/>
        </p:spPr>
        <p:txBody>
          <a:bodyPr vert="horz" lIns="91440" tIns="45720" rIns="91440" bIns="45720" rtlCol="0" anchor="ctr">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2800" dirty="0"/>
              <a:t>Purpose of models:</a:t>
            </a:r>
          </a:p>
        </p:txBody>
      </p:sp>
    </p:spTree>
    <p:extLst>
      <p:ext uri="{BB962C8B-B14F-4D97-AF65-F5344CB8AC3E}">
        <p14:creationId xmlns:p14="http://schemas.microsoft.com/office/powerpoint/2010/main" val="2597106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8AC556-921B-4649-2AD2-3D1636045BBC}"/>
              </a:ext>
            </a:extLst>
          </p:cNvPr>
          <p:cNvSpPr>
            <a:spLocks noGrp="1"/>
          </p:cNvSpPr>
          <p:nvPr>
            <p:ph type="title"/>
          </p:nvPr>
        </p:nvSpPr>
        <p:spPr>
          <a:xfrm>
            <a:off x="1840948" y="154709"/>
            <a:ext cx="8331200" cy="799448"/>
          </a:xfrm>
        </p:spPr>
        <p:txBody>
          <a:bodyPr>
            <a:normAutofit/>
          </a:bodyPr>
          <a:lstStyle/>
          <a:p>
            <a:pPr algn="ctr"/>
            <a:r>
              <a:rPr lang="en-SG" dirty="0"/>
              <a:t>Result Interpretation</a:t>
            </a:r>
          </a:p>
        </p:txBody>
      </p:sp>
      <p:sp>
        <p:nvSpPr>
          <p:cNvPr id="5" name="TextBox 4">
            <a:extLst>
              <a:ext uri="{FF2B5EF4-FFF2-40B4-BE49-F238E27FC236}">
                <a16:creationId xmlns:a16="http://schemas.microsoft.com/office/drawing/2014/main" id="{188AAB94-23A8-F4A5-6A67-8638266FFA54}"/>
              </a:ext>
            </a:extLst>
          </p:cNvPr>
          <p:cNvSpPr txBox="1"/>
          <p:nvPr/>
        </p:nvSpPr>
        <p:spPr>
          <a:xfrm>
            <a:off x="569843" y="1124392"/>
            <a:ext cx="5075583" cy="5355312"/>
          </a:xfrm>
          <a:prstGeom prst="rect">
            <a:avLst/>
          </a:prstGeom>
          <a:noFill/>
        </p:spPr>
        <p:txBody>
          <a:bodyPr wrap="square" rtlCol="0">
            <a:spAutoFit/>
          </a:bodyPr>
          <a:lstStyle/>
          <a:p>
            <a:pPr marL="285750" indent="-285750">
              <a:buFont typeface="Arial" panose="020B0604020202020204" pitchFamily="34" charset="0"/>
              <a:buChar char="•"/>
            </a:pPr>
            <a:r>
              <a:rPr lang="en-US" dirty="0"/>
              <a:t>Chosen Model: Decision Tree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flow chart tree split into decisions based on the previous title, each split/branch is a result of the decision. Begins with one title and expands into many due to many decisions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Split to get best split based on previous title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Goes through all non-target variables first according to best split then comes to a conclusion on the target variable (default status)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Counts how many true and false and these are the predictions which are compared with the actuals to get the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Highest recall of all models in correctly predicting actual defaulters</a:t>
            </a:r>
          </a:p>
        </p:txBody>
      </p:sp>
      <p:pic>
        <p:nvPicPr>
          <p:cNvPr id="3" name="Picture 2">
            <a:extLst>
              <a:ext uri="{FF2B5EF4-FFF2-40B4-BE49-F238E27FC236}">
                <a16:creationId xmlns:a16="http://schemas.microsoft.com/office/drawing/2014/main" id="{633CBA61-FA81-7CA9-47B6-F0609639FC74}"/>
              </a:ext>
            </a:extLst>
          </p:cNvPr>
          <p:cNvPicPr>
            <a:picLocks noChangeAspect="1"/>
          </p:cNvPicPr>
          <p:nvPr/>
        </p:nvPicPr>
        <p:blipFill>
          <a:blip r:embed="rId2"/>
          <a:stretch>
            <a:fillRect/>
          </a:stretch>
        </p:blipFill>
        <p:spPr>
          <a:xfrm>
            <a:off x="6006548" y="1124392"/>
            <a:ext cx="5805530" cy="5310226"/>
          </a:xfrm>
          <a:prstGeom prst="rect">
            <a:avLst/>
          </a:prstGeom>
        </p:spPr>
      </p:pic>
    </p:spTree>
    <p:extLst>
      <p:ext uri="{BB962C8B-B14F-4D97-AF65-F5344CB8AC3E}">
        <p14:creationId xmlns:p14="http://schemas.microsoft.com/office/powerpoint/2010/main" val="183494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8AC556-921B-4649-2AD2-3D1636045BBC}"/>
              </a:ext>
            </a:extLst>
          </p:cNvPr>
          <p:cNvSpPr>
            <a:spLocks noGrp="1"/>
          </p:cNvSpPr>
          <p:nvPr>
            <p:ph type="title"/>
          </p:nvPr>
        </p:nvSpPr>
        <p:spPr>
          <a:xfrm>
            <a:off x="1840948" y="154709"/>
            <a:ext cx="8331200" cy="799448"/>
          </a:xfrm>
        </p:spPr>
        <p:txBody>
          <a:bodyPr>
            <a:normAutofit/>
          </a:bodyPr>
          <a:lstStyle/>
          <a:p>
            <a:pPr algn="ctr"/>
            <a:r>
              <a:rPr lang="en-SG" dirty="0"/>
              <a:t>Pros &amp; cons of decision tree</a:t>
            </a:r>
          </a:p>
        </p:txBody>
      </p:sp>
      <p:sp>
        <p:nvSpPr>
          <p:cNvPr id="5" name="TextBox 4">
            <a:extLst>
              <a:ext uri="{FF2B5EF4-FFF2-40B4-BE49-F238E27FC236}">
                <a16:creationId xmlns:a16="http://schemas.microsoft.com/office/drawing/2014/main" id="{188AAB94-23A8-F4A5-6A67-8638266FFA54}"/>
              </a:ext>
            </a:extLst>
          </p:cNvPr>
          <p:cNvSpPr txBox="1"/>
          <p:nvPr/>
        </p:nvSpPr>
        <p:spPr>
          <a:xfrm>
            <a:off x="480391" y="4425432"/>
            <a:ext cx="1105231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Does not work well for predicting target variables that are numerical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Is vulnerable to errors in classification problems where the target variable has many categories and small number of training examples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small change in the input will cause the decision tree to change completely</a:t>
            </a:r>
          </a:p>
        </p:txBody>
      </p:sp>
      <p:sp>
        <p:nvSpPr>
          <p:cNvPr id="2" name="Title 1">
            <a:extLst>
              <a:ext uri="{FF2B5EF4-FFF2-40B4-BE49-F238E27FC236}">
                <a16:creationId xmlns:a16="http://schemas.microsoft.com/office/drawing/2014/main" id="{8B3103F7-ADA2-AE43-ED3A-2A894BA61DAC}"/>
              </a:ext>
            </a:extLst>
          </p:cNvPr>
          <p:cNvSpPr txBox="1">
            <a:spLocks/>
          </p:cNvSpPr>
          <p:nvPr/>
        </p:nvSpPr>
        <p:spPr>
          <a:xfrm>
            <a:off x="569840" y="1010512"/>
            <a:ext cx="1060177" cy="505137"/>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2800" dirty="0"/>
              <a:t>Pros:</a:t>
            </a:r>
          </a:p>
        </p:txBody>
      </p:sp>
      <p:sp>
        <p:nvSpPr>
          <p:cNvPr id="6" name="TextBox 5">
            <a:extLst>
              <a:ext uri="{FF2B5EF4-FFF2-40B4-BE49-F238E27FC236}">
                <a16:creationId xmlns:a16="http://schemas.microsoft.com/office/drawing/2014/main" id="{F8E04453-0C2B-9047-FBAF-20438C76D006}"/>
              </a:ext>
            </a:extLst>
          </p:cNvPr>
          <p:cNvSpPr txBox="1"/>
          <p:nvPr/>
        </p:nvSpPr>
        <p:spPr>
          <a:xfrm>
            <a:off x="569840" y="1555405"/>
            <a:ext cx="11052313" cy="2031325"/>
          </a:xfrm>
          <a:prstGeom prst="rect">
            <a:avLst/>
          </a:prstGeom>
          <a:noFill/>
        </p:spPr>
        <p:txBody>
          <a:bodyPr wrap="square">
            <a:spAutoFit/>
          </a:bodyPr>
          <a:lstStyle/>
          <a:p>
            <a:pPr marL="285750" indent="-285750">
              <a:buFont typeface="Arial" panose="020B0604020202020204" pitchFamily="34" charset="0"/>
              <a:buChar char="•"/>
            </a:pPr>
            <a:r>
              <a:rPr lang="en-US" dirty="0"/>
              <a:t>Able to handle categorical and numerical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Performs classification without needing much computation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Easy to read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Informs of which variables are most important in predicting due to best fit</a:t>
            </a:r>
          </a:p>
        </p:txBody>
      </p:sp>
      <p:sp>
        <p:nvSpPr>
          <p:cNvPr id="7" name="Title 1">
            <a:extLst>
              <a:ext uri="{FF2B5EF4-FFF2-40B4-BE49-F238E27FC236}">
                <a16:creationId xmlns:a16="http://schemas.microsoft.com/office/drawing/2014/main" id="{45C15078-7E60-92D8-A4D0-953370E9757C}"/>
              </a:ext>
            </a:extLst>
          </p:cNvPr>
          <p:cNvSpPr txBox="1">
            <a:spLocks/>
          </p:cNvSpPr>
          <p:nvPr/>
        </p:nvSpPr>
        <p:spPr>
          <a:xfrm>
            <a:off x="569840" y="3839298"/>
            <a:ext cx="1159569" cy="505137"/>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C</a:t>
            </a:r>
            <a:r>
              <a:rPr lang="en-SG" sz="2800" dirty="0"/>
              <a:t>ons:</a:t>
            </a:r>
          </a:p>
        </p:txBody>
      </p:sp>
    </p:spTree>
    <p:extLst>
      <p:ext uri="{BB962C8B-B14F-4D97-AF65-F5344CB8AC3E}">
        <p14:creationId xmlns:p14="http://schemas.microsoft.com/office/powerpoint/2010/main" val="302799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8AC556-921B-4649-2AD2-3D1636045BBC}"/>
              </a:ext>
            </a:extLst>
          </p:cNvPr>
          <p:cNvSpPr>
            <a:spLocks noGrp="1"/>
          </p:cNvSpPr>
          <p:nvPr>
            <p:ph type="title"/>
          </p:nvPr>
        </p:nvSpPr>
        <p:spPr>
          <a:xfrm>
            <a:off x="1840948" y="154709"/>
            <a:ext cx="8331200" cy="799448"/>
          </a:xfrm>
        </p:spPr>
        <p:txBody>
          <a:bodyPr>
            <a:normAutofit/>
          </a:bodyPr>
          <a:lstStyle/>
          <a:p>
            <a:pPr algn="ctr"/>
            <a:r>
              <a:rPr lang="en-SG" dirty="0"/>
              <a:t>Machine learning</a:t>
            </a:r>
          </a:p>
        </p:txBody>
      </p:sp>
      <p:sp>
        <p:nvSpPr>
          <p:cNvPr id="5" name="TextBox 4">
            <a:extLst>
              <a:ext uri="{FF2B5EF4-FFF2-40B4-BE49-F238E27FC236}">
                <a16:creationId xmlns:a16="http://schemas.microsoft.com/office/drawing/2014/main" id="{188AAB94-23A8-F4A5-6A67-8638266FFA54}"/>
              </a:ext>
            </a:extLst>
          </p:cNvPr>
          <p:cNvSpPr txBox="1"/>
          <p:nvPr/>
        </p:nvSpPr>
        <p:spPr>
          <a:xfrm>
            <a:off x="569843" y="1044879"/>
            <a:ext cx="11052313" cy="5078313"/>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Machine Learning is a smaller part of AI and involves building systems that can learn from data and make predictions without being programmed to</a:t>
            </a:r>
          </a:p>
          <a:p>
            <a:endParaRPr lang="en-US" dirty="0"/>
          </a:p>
          <a:p>
            <a:pPr marL="285750" indent="-285750">
              <a:buFont typeface="Arial" panose="020B0604020202020204" pitchFamily="34" charset="0"/>
              <a:buChar char="•"/>
            </a:pPr>
            <a:r>
              <a:rPr lang="en-US" dirty="0"/>
              <a:t>It is able to handle very large datasets where normal methods don’t do well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 allows for automation of tasks that may take too much time or is complex, increasing the productivity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 is very good at predicting using data that is readily available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Allows for personalizations according to business needs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Able to detect complex patterns and anomalies which may not have been detected by human analyst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Improves with experience </a:t>
            </a:r>
          </a:p>
          <a:p>
            <a:endParaRPr lang="en-US" dirty="0"/>
          </a:p>
          <a:p>
            <a:pPr marL="285750" indent="-285750">
              <a:buFont typeface="Arial" panose="020B0604020202020204" pitchFamily="34" charset="0"/>
              <a:buChar char="•"/>
            </a:pPr>
            <a:r>
              <a:rPr lang="en-US" dirty="0"/>
              <a:t>Is able to help businesses make better decisions based on predictions and have an advantage over competitors</a:t>
            </a:r>
          </a:p>
        </p:txBody>
      </p:sp>
    </p:spTree>
    <p:extLst>
      <p:ext uri="{BB962C8B-B14F-4D97-AF65-F5344CB8AC3E}">
        <p14:creationId xmlns:p14="http://schemas.microsoft.com/office/powerpoint/2010/main" val="1447976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8AC556-921B-4649-2AD2-3D1636045BBC}"/>
              </a:ext>
            </a:extLst>
          </p:cNvPr>
          <p:cNvSpPr>
            <a:spLocks noGrp="1"/>
          </p:cNvSpPr>
          <p:nvPr>
            <p:ph type="title"/>
          </p:nvPr>
        </p:nvSpPr>
        <p:spPr>
          <a:xfrm>
            <a:off x="1840948" y="154709"/>
            <a:ext cx="8331200" cy="799448"/>
          </a:xfrm>
        </p:spPr>
        <p:txBody>
          <a:bodyPr>
            <a:normAutofit/>
          </a:bodyPr>
          <a:lstStyle/>
          <a:p>
            <a:pPr algn="ctr"/>
            <a:r>
              <a:rPr lang="en-SG" dirty="0"/>
              <a:t>conclusion</a:t>
            </a:r>
          </a:p>
        </p:txBody>
      </p:sp>
      <p:sp>
        <p:nvSpPr>
          <p:cNvPr id="5" name="TextBox 4">
            <a:extLst>
              <a:ext uri="{FF2B5EF4-FFF2-40B4-BE49-F238E27FC236}">
                <a16:creationId xmlns:a16="http://schemas.microsoft.com/office/drawing/2014/main" id="{188AAB94-23A8-F4A5-6A67-8638266FFA54}"/>
              </a:ext>
            </a:extLst>
          </p:cNvPr>
          <p:cNvSpPr txBox="1"/>
          <p:nvPr/>
        </p:nvSpPr>
        <p:spPr>
          <a:xfrm>
            <a:off x="569843" y="1104514"/>
            <a:ext cx="1105231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Certain variables when plotted default status based on income level for example, from the graph it looks like it would not go to as we expect, but this is because the variable may be influenced by other variables as when we look at the dataset, many variables are taken into account to get the target variable default status.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accuracy to predict correctly for all models in all train and test sets are around 81% due to the spread of data being very similar in every column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performing balancing, achieved higher recall for all models, meaning the models are better at detecting defaulters, even if accuracy drops </a:t>
            </a:r>
          </a:p>
          <a:p>
            <a:endParaRPr lang="en-US" dirty="0"/>
          </a:p>
          <a:p>
            <a:pPr marL="285750" indent="-285750">
              <a:buFont typeface="Arial" panose="020B0604020202020204" pitchFamily="34" charset="0"/>
              <a:buChar char="•"/>
            </a:pPr>
            <a:r>
              <a:rPr lang="en-US" dirty="0"/>
              <a:t>The Decision Tree model is chosen as it has the highest recall and it is suitable for this dataset as seen from the model comparisons and pros and cons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 improves with experience and has many advantages and uses including predicting very well by using data readily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provides businesses to make better decisions  based on the predictions, avoid more financial loss and have a competitive edge over competitors  </a:t>
            </a:r>
          </a:p>
        </p:txBody>
      </p:sp>
    </p:spTree>
    <p:extLst>
      <p:ext uri="{BB962C8B-B14F-4D97-AF65-F5344CB8AC3E}">
        <p14:creationId xmlns:p14="http://schemas.microsoft.com/office/powerpoint/2010/main" val="38428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FCA1-58EF-A3C1-25EF-9A3CEC958D82}"/>
              </a:ext>
            </a:extLst>
          </p:cNvPr>
          <p:cNvSpPr>
            <a:spLocks noGrp="1"/>
          </p:cNvSpPr>
          <p:nvPr>
            <p:ph type="title"/>
          </p:nvPr>
        </p:nvSpPr>
        <p:spPr>
          <a:xfrm>
            <a:off x="514928" y="1483312"/>
            <a:ext cx="3520359" cy="701964"/>
          </a:xfrm>
        </p:spPr>
        <p:txBody>
          <a:bodyPr>
            <a:normAutofit/>
          </a:bodyPr>
          <a:lstStyle/>
          <a:p>
            <a:r>
              <a:rPr lang="en-US" sz="2800" dirty="0"/>
              <a:t>Problem Statement</a:t>
            </a:r>
            <a:endParaRPr lang="en-SG" sz="2800" dirty="0"/>
          </a:p>
        </p:txBody>
      </p:sp>
      <p:sp>
        <p:nvSpPr>
          <p:cNvPr id="4" name="TextBox 3">
            <a:extLst>
              <a:ext uri="{FF2B5EF4-FFF2-40B4-BE49-F238E27FC236}">
                <a16:creationId xmlns:a16="http://schemas.microsoft.com/office/drawing/2014/main" id="{F1F19D84-6EED-DB41-4FDF-67D669673600}"/>
              </a:ext>
            </a:extLst>
          </p:cNvPr>
          <p:cNvSpPr txBox="1"/>
          <p:nvPr/>
        </p:nvSpPr>
        <p:spPr>
          <a:xfrm>
            <a:off x="514928" y="2360767"/>
            <a:ext cx="10924308" cy="1754326"/>
          </a:xfrm>
          <a:prstGeom prst="rect">
            <a:avLst/>
          </a:prstGeom>
          <a:noFill/>
        </p:spPr>
        <p:txBody>
          <a:bodyPr wrap="square" rtlCol="0">
            <a:spAutoFit/>
          </a:bodyPr>
          <a:lstStyle/>
          <a:p>
            <a:r>
              <a:rPr lang="en-US" dirty="0">
                <a:ea typeface="Calibri Light" panose="020F0302020204030204" pitchFamily="34" charset="0"/>
                <a:cs typeface="Calibri Light" panose="020F0302020204030204" pitchFamily="34" charset="0"/>
              </a:rPr>
              <a:t>In the financial industry, it is crucial for lenders to assess the credit worthiness of borrowers before granting loans or credit. Identifying potential defaulters, who are at higher risk of failing to repay their debts, can help mitigate financial losses and maintain a healthy lending portfolio. The goal of this project is to develop a predictive model that can accurately classify borrowers as defaulters or non-defaulters based on various financial and demographic factors.</a:t>
            </a:r>
            <a:endParaRPr lang="en-SG" dirty="0"/>
          </a:p>
          <a:p>
            <a:endParaRPr lang="en-SG" dirty="0"/>
          </a:p>
        </p:txBody>
      </p:sp>
      <p:sp>
        <p:nvSpPr>
          <p:cNvPr id="5" name="Title 1">
            <a:extLst>
              <a:ext uri="{FF2B5EF4-FFF2-40B4-BE49-F238E27FC236}">
                <a16:creationId xmlns:a16="http://schemas.microsoft.com/office/drawing/2014/main" id="{C0B6FAF2-9249-D7A8-22E3-F8F9DDDD1303}"/>
              </a:ext>
            </a:extLst>
          </p:cNvPr>
          <p:cNvSpPr txBox="1">
            <a:spLocks/>
          </p:cNvSpPr>
          <p:nvPr/>
        </p:nvSpPr>
        <p:spPr>
          <a:xfrm>
            <a:off x="514928" y="4084014"/>
            <a:ext cx="3520359" cy="82049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2800" dirty="0"/>
              <a:t>Research Objective</a:t>
            </a:r>
          </a:p>
        </p:txBody>
      </p:sp>
      <p:sp>
        <p:nvSpPr>
          <p:cNvPr id="6" name="TextBox 5">
            <a:extLst>
              <a:ext uri="{FF2B5EF4-FFF2-40B4-BE49-F238E27FC236}">
                <a16:creationId xmlns:a16="http://schemas.microsoft.com/office/drawing/2014/main" id="{0C5FB3DF-D6D3-F9D8-F49F-078BC0C87530}"/>
              </a:ext>
            </a:extLst>
          </p:cNvPr>
          <p:cNvSpPr txBox="1"/>
          <p:nvPr/>
        </p:nvSpPr>
        <p:spPr>
          <a:xfrm>
            <a:off x="514928" y="5080001"/>
            <a:ext cx="10924308" cy="369332"/>
          </a:xfrm>
          <a:prstGeom prst="rect">
            <a:avLst/>
          </a:prstGeom>
          <a:noFill/>
        </p:spPr>
        <p:txBody>
          <a:bodyPr wrap="square" rtlCol="0">
            <a:spAutoFit/>
          </a:bodyPr>
          <a:lstStyle/>
          <a:p>
            <a:pPr marL="285750" indent="-285750">
              <a:buFont typeface="Arial" panose="020B0604020202020204" pitchFamily="34" charset="0"/>
              <a:buChar char="•"/>
            </a:pPr>
            <a:r>
              <a:rPr lang="en-US" dirty="0"/>
              <a:t>To create a machine learning model to predict the defaulter and Non-defaulter by analyzing historical data</a:t>
            </a:r>
          </a:p>
        </p:txBody>
      </p:sp>
      <p:sp>
        <p:nvSpPr>
          <p:cNvPr id="7" name="Title 1">
            <a:extLst>
              <a:ext uri="{FF2B5EF4-FFF2-40B4-BE49-F238E27FC236}">
                <a16:creationId xmlns:a16="http://schemas.microsoft.com/office/drawing/2014/main" id="{86A4A9EF-19C3-B7A4-B5B4-DBED264B2B3E}"/>
              </a:ext>
            </a:extLst>
          </p:cNvPr>
          <p:cNvSpPr txBox="1">
            <a:spLocks/>
          </p:cNvSpPr>
          <p:nvPr/>
        </p:nvSpPr>
        <p:spPr>
          <a:xfrm>
            <a:off x="745838" y="446198"/>
            <a:ext cx="10131425" cy="86162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Project &amp; objective</a:t>
            </a:r>
            <a:endParaRPr lang="en-SG" dirty="0"/>
          </a:p>
        </p:txBody>
      </p:sp>
    </p:spTree>
    <p:extLst>
      <p:ext uri="{BB962C8B-B14F-4D97-AF65-F5344CB8AC3E}">
        <p14:creationId xmlns:p14="http://schemas.microsoft.com/office/powerpoint/2010/main" val="3217475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8AC556-921B-4649-2AD2-3D1636045BBC}"/>
              </a:ext>
            </a:extLst>
          </p:cNvPr>
          <p:cNvSpPr>
            <a:spLocks noGrp="1"/>
          </p:cNvSpPr>
          <p:nvPr>
            <p:ph type="title"/>
          </p:nvPr>
        </p:nvSpPr>
        <p:spPr>
          <a:xfrm>
            <a:off x="1926775" y="142506"/>
            <a:ext cx="8331200" cy="799448"/>
          </a:xfrm>
        </p:spPr>
        <p:txBody>
          <a:bodyPr>
            <a:normAutofit/>
          </a:bodyPr>
          <a:lstStyle/>
          <a:p>
            <a:pPr algn="ctr"/>
            <a:r>
              <a:rPr lang="en-SG" dirty="0"/>
              <a:t>Flowchart</a:t>
            </a:r>
          </a:p>
        </p:txBody>
      </p:sp>
      <p:cxnSp>
        <p:nvCxnSpPr>
          <p:cNvPr id="41" name="Straight Arrow Connector 40">
            <a:extLst>
              <a:ext uri="{FF2B5EF4-FFF2-40B4-BE49-F238E27FC236}">
                <a16:creationId xmlns:a16="http://schemas.microsoft.com/office/drawing/2014/main" id="{42E5B2BD-412B-D211-91A0-529F18EBAE26}"/>
              </a:ext>
            </a:extLst>
          </p:cNvPr>
          <p:cNvCxnSpPr>
            <a:cxnSpLocks/>
            <a:stCxn id="3" idx="3"/>
            <a:endCxn id="5" idx="1"/>
          </p:cNvCxnSpPr>
          <p:nvPr/>
        </p:nvCxnSpPr>
        <p:spPr>
          <a:xfrm flipV="1">
            <a:off x="3467677" y="1842099"/>
            <a:ext cx="1857872" cy="2381"/>
          </a:xfrm>
          <a:prstGeom prst="straightConnector1">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8E484A49-7467-40D1-47BB-1A571C09CBF0}"/>
              </a:ext>
            </a:extLst>
          </p:cNvPr>
          <p:cNvCxnSpPr>
            <a:cxnSpLocks/>
            <a:stCxn id="5" idx="3"/>
            <a:endCxn id="6" idx="1"/>
          </p:cNvCxnSpPr>
          <p:nvPr/>
        </p:nvCxnSpPr>
        <p:spPr>
          <a:xfrm>
            <a:off x="6866451" y="1842099"/>
            <a:ext cx="1516200" cy="0"/>
          </a:xfrm>
          <a:prstGeom prst="straightConnector1">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CB23DA75-B3D2-D850-5F47-45745104933C}"/>
              </a:ext>
            </a:extLst>
          </p:cNvPr>
          <p:cNvCxnSpPr>
            <a:cxnSpLocks/>
            <a:stCxn id="6" idx="2"/>
            <a:endCxn id="9" idx="0"/>
          </p:cNvCxnSpPr>
          <p:nvPr/>
        </p:nvCxnSpPr>
        <p:spPr>
          <a:xfrm>
            <a:off x="9153102" y="2288601"/>
            <a:ext cx="0" cy="907287"/>
          </a:xfrm>
          <a:prstGeom prst="straightConnector1">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EB3EB971-83A8-C331-504F-F03D528AD5CF}"/>
              </a:ext>
            </a:extLst>
          </p:cNvPr>
          <p:cNvCxnSpPr>
            <a:cxnSpLocks/>
            <a:stCxn id="9" idx="1"/>
            <a:endCxn id="11" idx="3"/>
          </p:cNvCxnSpPr>
          <p:nvPr/>
        </p:nvCxnSpPr>
        <p:spPr>
          <a:xfrm flipH="1">
            <a:off x="6866451" y="3642390"/>
            <a:ext cx="1516200" cy="0"/>
          </a:xfrm>
          <a:prstGeom prst="straightConnector1">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cxnSp>
        <p:nvCxnSpPr>
          <p:cNvPr id="77" name="Straight Arrow Connector 76">
            <a:extLst>
              <a:ext uri="{FF2B5EF4-FFF2-40B4-BE49-F238E27FC236}">
                <a16:creationId xmlns:a16="http://schemas.microsoft.com/office/drawing/2014/main" id="{7C060434-6896-888A-D45D-780FB70059FC}"/>
              </a:ext>
            </a:extLst>
          </p:cNvPr>
          <p:cNvCxnSpPr>
            <a:cxnSpLocks/>
            <a:stCxn id="11" idx="1"/>
            <a:endCxn id="13" idx="3"/>
          </p:cNvCxnSpPr>
          <p:nvPr/>
        </p:nvCxnSpPr>
        <p:spPr>
          <a:xfrm flipH="1" flipV="1">
            <a:off x="3469790" y="3640010"/>
            <a:ext cx="1855759" cy="2380"/>
          </a:xfrm>
          <a:prstGeom prst="straightConnector1">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sp>
        <p:nvSpPr>
          <p:cNvPr id="3" name="Flowchart: Alternate Process 2">
            <a:extLst>
              <a:ext uri="{FF2B5EF4-FFF2-40B4-BE49-F238E27FC236}">
                <a16:creationId xmlns:a16="http://schemas.microsoft.com/office/drawing/2014/main" id="{4208504D-4E89-4B0E-C805-06AEBC5A80F2}"/>
              </a:ext>
            </a:extLst>
          </p:cNvPr>
          <p:cNvSpPr/>
          <p:nvPr/>
        </p:nvSpPr>
        <p:spPr>
          <a:xfrm>
            <a:off x="1928888" y="1395597"/>
            <a:ext cx="1538789" cy="897765"/>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solidFill>
                  <a:schemeClr val="bg1"/>
                </a:solidFill>
              </a:rPr>
              <a:t>Import the data</a:t>
            </a:r>
            <a:endParaRPr lang="en-SG" sz="1200" dirty="0"/>
          </a:p>
        </p:txBody>
      </p:sp>
      <p:sp>
        <p:nvSpPr>
          <p:cNvPr id="5" name="Flowchart: Alternate Process 4">
            <a:extLst>
              <a:ext uri="{FF2B5EF4-FFF2-40B4-BE49-F238E27FC236}">
                <a16:creationId xmlns:a16="http://schemas.microsoft.com/office/drawing/2014/main" id="{1B88E83B-A060-0E07-57FA-926D6F751622}"/>
              </a:ext>
            </a:extLst>
          </p:cNvPr>
          <p:cNvSpPr/>
          <p:nvPr/>
        </p:nvSpPr>
        <p:spPr>
          <a:xfrm>
            <a:off x="5325549" y="1395597"/>
            <a:ext cx="1540902" cy="893004"/>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solidFill>
                  <a:schemeClr val="bg1"/>
                </a:solidFill>
              </a:rPr>
              <a:t>Clean the data</a:t>
            </a:r>
            <a:endParaRPr lang="en-SG" sz="1200" dirty="0"/>
          </a:p>
        </p:txBody>
      </p:sp>
      <p:sp>
        <p:nvSpPr>
          <p:cNvPr id="6" name="Flowchart: Alternate Process 5">
            <a:extLst>
              <a:ext uri="{FF2B5EF4-FFF2-40B4-BE49-F238E27FC236}">
                <a16:creationId xmlns:a16="http://schemas.microsoft.com/office/drawing/2014/main" id="{C2728AFD-891A-0EB5-A74F-2A0368D73673}"/>
              </a:ext>
            </a:extLst>
          </p:cNvPr>
          <p:cNvSpPr/>
          <p:nvPr/>
        </p:nvSpPr>
        <p:spPr>
          <a:xfrm>
            <a:off x="8382651" y="1395597"/>
            <a:ext cx="1540902" cy="893004"/>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solidFill>
                  <a:schemeClr val="bg1"/>
                </a:solidFill>
              </a:rPr>
              <a:t>Understand the data</a:t>
            </a:r>
            <a:endParaRPr lang="en-SG" sz="1200" dirty="0"/>
          </a:p>
        </p:txBody>
      </p:sp>
      <p:sp>
        <p:nvSpPr>
          <p:cNvPr id="9" name="Flowchart: Alternate Process 8">
            <a:extLst>
              <a:ext uri="{FF2B5EF4-FFF2-40B4-BE49-F238E27FC236}">
                <a16:creationId xmlns:a16="http://schemas.microsoft.com/office/drawing/2014/main" id="{405786A0-32BF-B044-1FBF-795D6F97C5B5}"/>
              </a:ext>
            </a:extLst>
          </p:cNvPr>
          <p:cNvSpPr/>
          <p:nvPr/>
        </p:nvSpPr>
        <p:spPr>
          <a:xfrm>
            <a:off x="8382651" y="3195888"/>
            <a:ext cx="1540902" cy="893004"/>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solidFill>
                  <a:schemeClr val="bg1"/>
                </a:solidFill>
              </a:rPr>
              <a:t>Prepare the data for models</a:t>
            </a:r>
            <a:endParaRPr lang="en-SG" sz="1200" dirty="0"/>
          </a:p>
        </p:txBody>
      </p:sp>
      <p:sp>
        <p:nvSpPr>
          <p:cNvPr id="11" name="Flowchart: Alternate Process 10">
            <a:extLst>
              <a:ext uri="{FF2B5EF4-FFF2-40B4-BE49-F238E27FC236}">
                <a16:creationId xmlns:a16="http://schemas.microsoft.com/office/drawing/2014/main" id="{EDC48E77-1690-E613-87F0-1E5F8AA36B95}"/>
              </a:ext>
            </a:extLst>
          </p:cNvPr>
          <p:cNvSpPr/>
          <p:nvPr/>
        </p:nvSpPr>
        <p:spPr>
          <a:xfrm>
            <a:off x="5325549" y="3195888"/>
            <a:ext cx="1540902" cy="893004"/>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solidFill>
                  <a:schemeClr val="bg1"/>
                </a:solidFill>
              </a:rPr>
              <a:t>Split into Training &amp; Testing sets</a:t>
            </a:r>
            <a:endParaRPr lang="en-SG" sz="1200" dirty="0"/>
          </a:p>
        </p:txBody>
      </p:sp>
      <p:sp>
        <p:nvSpPr>
          <p:cNvPr id="13" name="Flowchart: Alternate Process 12">
            <a:extLst>
              <a:ext uri="{FF2B5EF4-FFF2-40B4-BE49-F238E27FC236}">
                <a16:creationId xmlns:a16="http://schemas.microsoft.com/office/drawing/2014/main" id="{2EEF970C-F9A5-D248-28D1-81D038F72DBD}"/>
              </a:ext>
            </a:extLst>
          </p:cNvPr>
          <p:cNvSpPr/>
          <p:nvPr/>
        </p:nvSpPr>
        <p:spPr>
          <a:xfrm>
            <a:off x="1928888" y="3191127"/>
            <a:ext cx="1540902" cy="897765"/>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solidFill>
                  <a:schemeClr val="bg1"/>
                </a:solidFill>
              </a:rPr>
              <a:t>Model uses past data and outcomes to build rules for predicting defaults</a:t>
            </a:r>
            <a:endParaRPr lang="en-SG" sz="1200" dirty="0"/>
          </a:p>
        </p:txBody>
      </p:sp>
      <p:sp>
        <p:nvSpPr>
          <p:cNvPr id="18" name="Flowchart: Alternate Process 17">
            <a:extLst>
              <a:ext uri="{FF2B5EF4-FFF2-40B4-BE49-F238E27FC236}">
                <a16:creationId xmlns:a16="http://schemas.microsoft.com/office/drawing/2014/main" id="{292540DD-A568-9A88-E1B0-D78FEDAD3BA2}"/>
              </a:ext>
            </a:extLst>
          </p:cNvPr>
          <p:cNvSpPr/>
          <p:nvPr/>
        </p:nvSpPr>
        <p:spPr>
          <a:xfrm>
            <a:off x="1926775" y="4986657"/>
            <a:ext cx="1540902" cy="893004"/>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solidFill>
                  <a:schemeClr val="bg1"/>
                </a:solidFill>
              </a:rPr>
              <a:t>Model Predicts outcomes</a:t>
            </a:r>
          </a:p>
          <a:p>
            <a:pPr algn="ctr"/>
            <a:r>
              <a:rPr lang="en-US" sz="1200" b="1" dirty="0">
                <a:solidFill>
                  <a:schemeClr val="bg1"/>
                </a:solidFill>
              </a:rPr>
              <a:t>(default status)</a:t>
            </a:r>
            <a:endParaRPr lang="en-SG" sz="1200" dirty="0"/>
          </a:p>
        </p:txBody>
      </p:sp>
      <p:sp>
        <p:nvSpPr>
          <p:cNvPr id="21" name="Flowchart: Alternate Process 20">
            <a:extLst>
              <a:ext uri="{FF2B5EF4-FFF2-40B4-BE49-F238E27FC236}">
                <a16:creationId xmlns:a16="http://schemas.microsoft.com/office/drawing/2014/main" id="{5266646D-7A15-AA17-6920-78F4D09366FB}"/>
              </a:ext>
            </a:extLst>
          </p:cNvPr>
          <p:cNvSpPr/>
          <p:nvPr/>
        </p:nvSpPr>
        <p:spPr>
          <a:xfrm>
            <a:off x="5325549" y="4986657"/>
            <a:ext cx="1540902" cy="893004"/>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solidFill>
                  <a:schemeClr val="bg1"/>
                </a:solidFill>
              </a:rPr>
              <a:t>Compare Predictions vs Actuals </a:t>
            </a:r>
          </a:p>
          <a:p>
            <a:pPr algn="ctr"/>
            <a:r>
              <a:rPr lang="en-US" sz="1200" b="1" dirty="0">
                <a:solidFill>
                  <a:schemeClr val="bg1"/>
                </a:solidFill>
              </a:rPr>
              <a:t>(real results)</a:t>
            </a:r>
            <a:endParaRPr lang="en-SG" sz="1200" dirty="0"/>
          </a:p>
        </p:txBody>
      </p:sp>
      <p:sp>
        <p:nvSpPr>
          <p:cNvPr id="22" name="Flowchart: Alternate Process 21">
            <a:extLst>
              <a:ext uri="{FF2B5EF4-FFF2-40B4-BE49-F238E27FC236}">
                <a16:creationId xmlns:a16="http://schemas.microsoft.com/office/drawing/2014/main" id="{4C648450-1AAD-E420-83BF-3910BD8A4CC3}"/>
              </a:ext>
            </a:extLst>
          </p:cNvPr>
          <p:cNvSpPr/>
          <p:nvPr/>
        </p:nvSpPr>
        <p:spPr>
          <a:xfrm>
            <a:off x="8382651" y="4986657"/>
            <a:ext cx="1540902" cy="893004"/>
          </a:xfrm>
          <a:prstGeom prst="flowChartAlternateProcess">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b="1" dirty="0">
                <a:solidFill>
                  <a:schemeClr val="bg1"/>
                </a:solidFill>
              </a:rPr>
              <a:t>Evaluation Metrics</a:t>
            </a:r>
            <a:endParaRPr lang="en-SG" sz="1200" dirty="0"/>
          </a:p>
        </p:txBody>
      </p:sp>
      <p:cxnSp>
        <p:nvCxnSpPr>
          <p:cNvPr id="55" name="Straight Arrow Connector 54">
            <a:extLst>
              <a:ext uri="{FF2B5EF4-FFF2-40B4-BE49-F238E27FC236}">
                <a16:creationId xmlns:a16="http://schemas.microsoft.com/office/drawing/2014/main" id="{08303D96-8026-A983-A391-3B51C4B74AB3}"/>
              </a:ext>
            </a:extLst>
          </p:cNvPr>
          <p:cNvCxnSpPr>
            <a:cxnSpLocks/>
            <a:stCxn id="18" idx="3"/>
            <a:endCxn id="21" idx="1"/>
          </p:cNvCxnSpPr>
          <p:nvPr/>
        </p:nvCxnSpPr>
        <p:spPr>
          <a:xfrm>
            <a:off x="3467677" y="5433159"/>
            <a:ext cx="1857872" cy="0"/>
          </a:xfrm>
          <a:prstGeom prst="straightConnector1">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FC5AF2E7-AF82-79A5-A5E2-F7156F213104}"/>
              </a:ext>
            </a:extLst>
          </p:cNvPr>
          <p:cNvCxnSpPr>
            <a:cxnSpLocks/>
            <a:stCxn id="13" idx="2"/>
            <a:endCxn id="18" idx="0"/>
          </p:cNvCxnSpPr>
          <p:nvPr/>
        </p:nvCxnSpPr>
        <p:spPr>
          <a:xfrm flipH="1">
            <a:off x="2697226" y="4088892"/>
            <a:ext cx="2113" cy="897765"/>
          </a:xfrm>
          <a:prstGeom prst="straightConnector1">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D1F8B885-CD78-0C77-6125-863DB92C2768}"/>
              </a:ext>
            </a:extLst>
          </p:cNvPr>
          <p:cNvCxnSpPr>
            <a:cxnSpLocks/>
            <a:stCxn id="21" idx="3"/>
            <a:endCxn id="22" idx="1"/>
          </p:cNvCxnSpPr>
          <p:nvPr/>
        </p:nvCxnSpPr>
        <p:spPr>
          <a:xfrm>
            <a:off x="6866451" y="5433159"/>
            <a:ext cx="1516200" cy="0"/>
          </a:xfrm>
          <a:prstGeom prst="straightConnector1">
            <a:avLst/>
          </a:prstGeom>
          <a:ln>
            <a:solidFill>
              <a:schemeClr val="tx2"/>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5413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B554-E436-0694-355D-BE9413A6BDFB}"/>
              </a:ext>
            </a:extLst>
          </p:cNvPr>
          <p:cNvSpPr>
            <a:spLocks noGrp="1"/>
          </p:cNvSpPr>
          <p:nvPr>
            <p:ph type="title"/>
          </p:nvPr>
        </p:nvSpPr>
        <p:spPr>
          <a:xfrm>
            <a:off x="1930400" y="105014"/>
            <a:ext cx="8331200" cy="799448"/>
          </a:xfrm>
        </p:spPr>
        <p:txBody>
          <a:bodyPr>
            <a:normAutofit/>
          </a:bodyPr>
          <a:lstStyle/>
          <a:p>
            <a:r>
              <a:rPr lang="en-SG" dirty="0"/>
              <a:t>Data Understanding and Preparation</a:t>
            </a:r>
          </a:p>
        </p:txBody>
      </p:sp>
      <p:sp>
        <p:nvSpPr>
          <p:cNvPr id="7" name="TextBox 6">
            <a:extLst>
              <a:ext uri="{FF2B5EF4-FFF2-40B4-BE49-F238E27FC236}">
                <a16:creationId xmlns:a16="http://schemas.microsoft.com/office/drawing/2014/main" id="{6F74F118-CAFB-2D32-66EE-1A3A423E2C58}"/>
              </a:ext>
            </a:extLst>
          </p:cNvPr>
          <p:cNvSpPr txBox="1"/>
          <p:nvPr/>
        </p:nvSpPr>
        <p:spPr>
          <a:xfrm>
            <a:off x="512217" y="1110262"/>
            <a:ext cx="1152407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Python was used to conduct the analysis and predictions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the necessary libraries are imported, along the way more libraries imported as needed. These libraries are needed in order to perform the analysis, predictions, calculations, plot graphs and more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loan excel csv file was uploaded into python and viewed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Columns that were not needed for the analysis were removed such as dates and ids</a:t>
            </a:r>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99AA76F7-EDC6-4F00-F9D2-A504B1EF9BFD}"/>
              </a:ext>
            </a:extLst>
          </p:cNvPr>
          <p:cNvPicPr>
            <a:picLocks noChangeAspect="1"/>
          </p:cNvPicPr>
          <p:nvPr/>
        </p:nvPicPr>
        <p:blipFill>
          <a:blip r:embed="rId2"/>
          <a:stretch>
            <a:fillRect/>
          </a:stretch>
        </p:blipFill>
        <p:spPr>
          <a:xfrm>
            <a:off x="6599583" y="3570093"/>
            <a:ext cx="4659812" cy="2771071"/>
          </a:xfrm>
          <a:prstGeom prst="rect">
            <a:avLst/>
          </a:prstGeom>
        </p:spPr>
      </p:pic>
      <p:sp>
        <p:nvSpPr>
          <p:cNvPr id="10" name="TextBox 9">
            <a:extLst>
              <a:ext uri="{FF2B5EF4-FFF2-40B4-BE49-F238E27FC236}">
                <a16:creationId xmlns:a16="http://schemas.microsoft.com/office/drawing/2014/main" id="{FE410B06-BA93-E3A4-CC9C-DB84A4A87CBA}"/>
              </a:ext>
            </a:extLst>
          </p:cNvPr>
          <p:cNvSpPr txBox="1"/>
          <p:nvPr/>
        </p:nvSpPr>
        <p:spPr>
          <a:xfrm>
            <a:off x="512217" y="3645235"/>
            <a:ext cx="530548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Descriptive analysis was done to check the number of rows, columns, data types, any missing values, </a:t>
            </a:r>
            <a:r>
              <a:rPr lang="en-US" dirty="0" err="1"/>
              <a:t>etc</a:t>
            </a:r>
            <a:r>
              <a:rPr lang="en-US" dirty="0"/>
              <a:t>…</a:t>
            </a:r>
          </a:p>
          <a:p>
            <a:endParaRPr lang="en-US" dirty="0"/>
          </a:p>
          <a:p>
            <a:pPr marL="285750" indent="-285750">
              <a:buFont typeface="Arial" panose="020B0604020202020204" pitchFamily="34" charset="0"/>
              <a:buChar char="•"/>
            </a:pPr>
            <a:r>
              <a:rPr lang="en-US" dirty="0"/>
              <a:t>There are no missing values, the data type for all columns are in correct format (int &amp; float for numbers, </a:t>
            </a:r>
            <a:r>
              <a:rPr lang="en-US" dirty="0" err="1"/>
              <a:t>etc</a:t>
            </a:r>
            <a:r>
              <a:rPr lang="en-US"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5429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665053-5650-DCAB-84B1-50F7B7D90ADB}"/>
              </a:ext>
            </a:extLst>
          </p:cNvPr>
          <p:cNvSpPr>
            <a:spLocks noGrp="1"/>
          </p:cNvSpPr>
          <p:nvPr>
            <p:ph type="title"/>
          </p:nvPr>
        </p:nvSpPr>
        <p:spPr>
          <a:xfrm>
            <a:off x="1930400" y="105014"/>
            <a:ext cx="8331200" cy="799448"/>
          </a:xfrm>
        </p:spPr>
        <p:txBody>
          <a:bodyPr>
            <a:normAutofit/>
          </a:bodyPr>
          <a:lstStyle/>
          <a:p>
            <a:r>
              <a:rPr lang="en-SG" dirty="0"/>
              <a:t>Data Understanding and Preparation</a:t>
            </a:r>
          </a:p>
        </p:txBody>
      </p:sp>
      <p:sp>
        <p:nvSpPr>
          <p:cNvPr id="5" name="TextBox 4">
            <a:extLst>
              <a:ext uri="{FF2B5EF4-FFF2-40B4-BE49-F238E27FC236}">
                <a16:creationId xmlns:a16="http://schemas.microsoft.com/office/drawing/2014/main" id="{1CA15068-8D65-2DD9-AE7B-FD5C5A444218}"/>
              </a:ext>
            </a:extLst>
          </p:cNvPr>
          <p:cNvSpPr txBox="1"/>
          <p:nvPr/>
        </p:nvSpPr>
        <p:spPr>
          <a:xfrm>
            <a:off x="551973" y="1614459"/>
            <a:ext cx="672347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To explore the data, methods were used to find the statistics, value counts, relationship between categories, spread of data in each category and to plot graphs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the numerical columns/variables tend to have values which are spread centrally within a certain range making them close to or being symmetric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categorical columns/variables tend to have category totals that are close to one another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no over or under sampling: no category of any categorical column/variable is exceptionally above or below the rest of the categories under the variable, and there are no values that are exceptionally above or below the rest of the values for any numerical column/variable</a:t>
            </a:r>
          </a:p>
        </p:txBody>
      </p:sp>
      <p:sp>
        <p:nvSpPr>
          <p:cNvPr id="6" name="Title 1">
            <a:extLst>
              <a:ext uri="{FF2B5EF4-FFF2-40B4-BE49-F238E27FC236}">
                <a16:creationId xmlns:a16="http://schemas.microsoft.com/office/drawing/2014/main" id="{300F3122-A617-BD2D-92A9-23F0D4C2C534}"/>
              </a:ext>
            </a:extLst>
          </p:cNvPr>
          <p:cNvSpPr txBox="1">
            <a:spLocks/>
          </p:cNvSpPr>
          <p:nvPr/>
        </p:nvSpPr>
        <p:spPr>
          <a:xfrm>
            <a:off x="551974" y="904462"/>
            <a:ext cx="5451261" cy="620545"/>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2800" dirty="0"/>
              <a:t>Exploratory data analysis (EDA</a:t>
            </a:r>
            <a:r>
              <a:rPr lang="en-SG" dirty="0"/>
              <a:t>)</a:t>
            </a:r>
          </a:p>
        </p:txBody>
      </p:sp>
      <p:pic>
        <p:nvPicPr>
          <p:cNvPr id="8" name="Picture 7">
            <a:extLst>
              <a:ext uri="{FF2B5EF4-FFF2-40B4-BE49-F238E27FC236}">
                <a16:creationId xmlns:a16="http://schemas.microsoft.com/office/drawing/2014/main" id="{5BDDB4A1-797D-F33D-A399-D68067601313}"/>
              </a:ext>
            </a:extLst>
          </p:cNvPr>
          <p:cNvPicPr>
            <a:picLocks noChangeAspect="1"/>
          </p:cNvPicPr>
          <p:nvPr/>
        </p:nvPicPr>
        <p:blipFill>
          <a:blip r:embed="rId2"/>
          <a:stretch>
            <a:fillRect/>
          </a:stretch>
        </p:blipFill>
        <p:spPr>
          <a:xfrm>
            <a:off x="7769890" y="1214734"/>
            <a:ext cx="3775164" cy="2577028"/>
          </a:xfrm>
          <a:prstGeom prst="rect">
            <a:avLst/>
          </a:prstGeom>
        </p:spPr>
      </p:pic>
      <p:pic>
        <p:nvPicPr>
          <p:cNvPr id="40" name="Picture 39">
            <a:extLst>
              <a:ext uri="{FF2B5EF4-FFF2-40B4-BE49-F238E27FC236}">
                <a16:creationId xmlns:a16="http://schemas.microsoft.com/office/drawing/2014/main" id="{BD76015C-A3AB-0BF3-5D48-A97AEEE95F30}"/>
              </a:ext>
            </a:extLst>
          </p:cNvPr>
          <p:cNvPicPr>
            <a:picLocks noChangeAspect="1"/>
          </p:cNvPicPr>
          <p:nvPr/>
        </p:nvPicPr>
        <p:blipFill>
          <a:blip r:embed="rId3"/>
          <a:stretch>
            <a:fillRect/>
          </a:stretch>
        </p:blipFill>
        <p:spPr>
          <a:xfrm>
            <a:off x="7769891" y="3943009"/>
            <a:ext cx="3775163" cy="2577027"/>
          </a:xfrm>
          <a:prstGeom prst="rect">
            <a:avLst/>
          </a:prstGeom>
        </p:spPr>
      </p:pic>
    </p:spTree>
    <p:extLst>
      <p:ext uri="{BB962C8B-B14F-4D97-AF65-F5344CB8AC3E}">
        <p14:creationId xmlns:p14="http://schemas.microsoft.com/office/powerpoint/2010/main" val="4021199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595D3A-61DB-40E4-A8AD-EE01E31158B5}"/>
              </a:ext>
            </a:extLst>
          </p:cNvPr>
          <p:cNvSpPr>
            <a:spLocks noGrp="1"/>
          </p:cNvSpPr>
          <p:nvPr>
            <p:ph type="title"/>
          </p:nvPr>
        </p:nvSpPr>
        <p:spPr>
          <a:xfrm>
            <a:off x="1840948" y="154709"/>
            <a:ext cx="8331200" cy="799448"/>
          </a:xfrm>
        </p:spPr>
        <p:txBody>
          <a:bodyPr>
            <a:normAutofit/>
          </a:bodyPr>
          <a:lstStyle/>
          <a:p>
            <a:r>
              <a:rPr lang="en-SG" dirty="0"/>
              <a:t>Data Understanding and Preparation</a:t>
            </a:r>
          </a:p>
        </p:txBody>
      </p:sp>
      <p:sp>
        <p:nvSpPr>
          <p:cNvPr id="5" name="TextBox 4">
            <a:extLst>
              <a:ext uri="{FF2B5EF4-FFF2-40B4-BE49-F238E27FC236}">
                <a16:creationId xmlns:a16="http://schemas.microsoft.com/office/drawing/2014/main" id="{EE698DD5-05B2-9604-9185-D0B3BA2F2067}"/>
              </a:ext>
            </a:extLst>
          </p:cNvPr>
          <p:cNvSpPr txBox="1"/>
          <p:nvPr/>
        </p:nvSpPr>
        <p:spPr>
          <a:xfrm>
            <a:off x="611608" y="1037416"/>
            <a:ext cx="107696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Exploring further, one example is plotting the default status based on income level to find out the frequency of which income level defaulted and did not default based on the data provided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4001 false default status and 999 true defaults status, reaching 5000 records totally as per dataset provided. False default status meaning the customer is able to pay back the loan while if the customer defaults (true), meaning the customer is not able to pay back the loan</a:t>
            </a:r>
          </a:p>
          <a:p>
            <a:endParaRPr lang="en-US" dirty="0"/>
          </a:p>
          <a:p>
            <a:pPr marL="285750" indent="-285750">
              <a:buFont typeface="Arial" panose="020B0604020202020204" pitchFamily="34" charset="0"/>
              <a:buChar char="•"/>
            </a:pPr>
            <a:r>
              <a:rPr lang="en-US" dirty="0"/>
              <a:t>Non-defaulters (false) are higher in all income level categories, with low income level                                     being the highest, followed by medium then high income levels</a:t>
            </a:r>
          </a:p>
        </p:txBody>
      </p:sp>
      <p:sp>
        <p:nvSpPr>
          <p:cNvPr id="8" name="TextBox 7">
            <a:extLst>
              <a:ext uri="{FF2B5EF4-FFF2-40B4-BE49-F238E27FC236}">
                <a16:creationId xmlns:a16="http://schemas.microsoft.com/office/drawing/2014/main" id="{2E20CAD1-F5A4-AFC7-2253-3C85501A9E64}"/>
              </a:ext>
            </a:extLst>
          </p:cNvPr>
          <p:cNvSpPr txBox="1"/>
          <p:nvPr/>
        </p:nvSpPr>
        <p:spPr>
          <a:xfrm>
            <a:off x="611608" y="3744457"/>
            <a:ext cx="414326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For the defaulters (true), low income level is the highest again, followed by medium then high income levels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would expect for the non-defaulters (false) that high income level will be the most frequent and low income level the least frequent, however it is the other way around. May be influenced by other variables</a:t>
            </a:r>
          </a:p>
        </p:txBody>
      </p:sp>
      <p:pic>
        <p:nvPicPr>
          <p:cNvPr id="10" name="Picture 9">
            <a:extLst>
              <a:ext uri="{FF2B5EF4-FFF2-40B4-BE49-F238E27FC236}">
                <a16:creationId xmlns:a16="http://schemas.microsoft.com/office/drawing/2014/main" id="{55E5511E-F0C7-C64E-5F18-1F3F9B2B1B8C}"/>
              </a:ext>
            </a:extLst>
          </p:cNvPr>
          <p:cNvPicPr>
            <a:picLocks noChangeAspect="1"/>
          </p:cNvPicPr>
          <p:nvPr/>
        </p:nvPicPr>
        <p:blipFill>
          <a:blip r:embed="rId2"/>
          <a:stretch>
            <a:fillRect/>
          </a:stretch>
        </p:blipFill>
        <p:spPr>
          <a:xfrm>
            <a:off x="5762049" y="3705998"/>
            <a:ext cx="5897856" cy="2754435"/>
          </a:xfrm>
          <a:prstGeom prst="rect">
            <a:avLst/>
          </a:prstGeom>
        </p:spPr>
      </p:pic>
      <p:pic>
        <p:nvPicPr>
          <p:cNvPr id="12" name="Picture 11">
            <a:extLst>
              <a:ext uri="{FF2B5EF4-FFF2-40B4-BE49-F238E27FC236}">
                <a16:creationId xmlns:a16="http://schemas.microsoft.com/office/drawing/2014/main" id="{9DE6F910-3B68-8B54-486D-87A0F7A7AB73}"/>
              </a:ext>
            </a:extLst>
          </p:cNvPr>
          <p:cNvPicPr>
            <a:picLocks noChangeAspect="1"/>
          </p:cNvPicPr>
          <p:nvPr/>
        </p:nvPicPr>
        <p:blipFill>
          <a:blip r:embed="rId3"/>
          <a:stretch>
            <a:fillRect/>
          </a:stretch>
        </p:blipFill>
        <p:spPr>
          <a:xfrm>
            <a:off x="9571383" y="2858844"/>
            <a:ext cx="2088522" cy="763895"/>
          </a:xfrm>
          <a:prstGeom prst="rect">
            <a:avLst/>
          </a:prstGeom>
        </p:spPr>
      </p:pic>
    </p:spTree>
    <p:extLst>
      <p:ext uri="{BB962C8B-B14F-4D97-AF65-F5344CB8AC3E}">
        <p14:creationId xmlns:p14="http://schemas.microsoft.com/office/powerpoint/2010/main" val="1159288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7CEDC5-933A-44F2-6656-962E46BB8FE8}"/>
              </a:ext>
            </a:extLst>
          </p:cNvPr>
          <p:cNvPicPr>
            <a:picLocks noChangeAspect="1"/>
          </p:cNvPicPr>
          <p:nvPr/>
        </p:nvPicPr>
        <p:blipFill>
          <a:blip r:embed="rId2"/>
          <a:stretch>
            <a:fillRect/>
          </a:stretch>
        </p:blipFill>
        <p:spPr>
          <a:xfrm>
            <a:off x="7068846" y="3010493"/>
            <a:ext cx="4530120" cy="3476445"/>
          </a:xfrm>
          <a:prstGeom prst="rect">
            <a:avLst/>
          </a:prstGeom>
        </p:spPr>
      </p:pic>
      <p:sp>
        <p:nvSpPr>
          <p:cNvPr id="6" name="Title 1">
            <a:extLst>
              <a:ext uri="{FF2B5EF4-FFF2-40B4-BE49-F238E27FC236}">
                <a16:creationId xmlns:a16="http://schemas.microsoft.com/office/drawing/2014/main" id="{F0644217-9744-930C-19A4-35631BC459AB}"/>
              </a:ext>
            </a:extLst>
          </p:cNvPr>
          <p:cNvSpPr>
            <a:spLocks noGrp="1"/>
          </p:cNvSpPr>
          <p:nvPr>
            <p:ph type="title"/>
          </p:nvPr>
        </p:nvSpPr>
        <p:spPr>
          <a:xfrm>
            <a:off x="1840948" y="154709"/>
            <a:ext cx="8331200" cy="799448"/>
          </a:xfrm>
        </p:spPr>
        <p:txBody>
          <a:bodyPr>
            <a:normAutofit/>
          </a:bodyPr>
          <a:lstStyle/>
          <a:p>
            <a:r>
              <a:rPr lang="en-SG" dirty="0"/>
              <a:t>Data Understanding and Preparation</a:t>
            </a:r>
          </a:p>
        </p:txBody>
      </p:sp>
      <p:sp>
        <p:nvSpPr>
          <p:cNvPr id="7" name="TextBox 6">
            <a:extLst>
              <a:ext uri="{FF2B5EF4-FFF2-40B4-BE49-F238E27FC236}">
                <a16:creationId xmlns:a16="http://schemas.microsoft.com/office/drawing/2014/main" id="{4491DC43-0B3C-1D6E-A798-C9A67E5B29CD}"/>
              </a:ext>
            </a:extLst>
          </p:cNvPr>
          <p:cNvSpPr txBox="1"/>
          <p:nvPr/>
        </p:nvSpPr>
        <p:spPr>
          <a:xfrm>
            <a:off x="672547" y="1070980"/>
            <a:ext cx="11075505" cy="5632311"/>
          </a:xfrm>
          <a:prstGeom prst="rect">
            <a:avLst/>
          </a:prstGeom>
          <a:noFill/>
        </p:spPr>
        <p:txBody>
          <a:bodyPr wrap="square" rtlCol="0">
            <a:spAutoFit/>
          </a:bodyPr>
          <a:lstStyle/>
          <a:p>
            <a:pPr marL="285750" indent="-285750">
              <a:buFont typeface="Arial" panose="020B0604020202020204" pitchFamily="34" charset="0"/>
              <a:buChar char="•"/>
            </a:pPr>
            <a:r>
              <a:rPr lang="en-US" dirty="0"/>
              <a:t>Exploring Credit Score with Default status (target variable), both false and true default status have similar values for their medians, maximum and minimum, lower quartiles,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no outliers (values that are exceptionally high or low)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spread of the data is identical for both categories and symmetric</a:t>
            </a:r>
          </a:p>
          <a:p>
            <a:pPr marL="285750" indent="-285750">
              <a:buFont typeface="Arial" panose="020B0604020202020204" pitchFamily="34" charset="0"/>
              <a:buChar char="•"/>
            </a:pPr>
            <a:endParaRPr lang="en-US" dirty="0"/>
          </a:p>
          <a:p>
            <a:pPr lvl="2"/>
            <a:r>
              <a:rPr lang="en-US" dirty="0"/>
              <a:t>	     				   </a:t>
            </a:r>
            <a:r>
              <a:rPr lang="en-US" b="1" dirty="0">
                <a:solidFill>
                  <a:schemeClr val="accent5"/>
                </a:solidFill>
              </a:rPr>
              <a:t>Default Status</a:t>
            </a:r>
          </a:p>
          <a:p>
            <a:pPr lvl="2"/>
            <a:r>
              <a:rPr lang="en-US" dirty="0"/>
              <a:t>			   </a:t>
            </a:r>
            <a:r>
              <a:rPr lang="en-US" b="1" dirty="0">
                <a:solidFill>
                  <a:schemeClr val="accent5"/>
                </a:solidFill>
              </a:rPr>
              <a:t>False</a:t>
            </a:r>
            <a:r>
              <a:rPr lang="en-US" dirty="0">
                <a:solidFill>
                  <a:schemeClr val="accent5"/>
                </a:solidFill>
              </a:rPr>
              <a:t>					</a:t>
            </a:r>
            <a:r>
              <a:rPr lang="en-US" b="1" dirty="0">
                <a:solidFill>
                  <a:schemeClr val="accent5"/>
                </a:solidFill>
              </a:rPr>
              <a:t>True</a:t>
            </a:r>
          </a:p>
          <a:p>
            <a:endParaRPr lang="en-US" dirty="0"/>
          </a:p>
          <a:p>
            <a:r>
              <a:rPr lang="en-US" b="1" dirty="0">
                <a:solidFill>
                  <a:srgbClr val="FFFF00"/>
                </a:solidFill>
              </a:rPr>
              <a:t>Maximum:</a:t>
            </a:r>
            <a:r>
              <a:rPr lang="en-US" dirty="0"/>
              <a:t>			  870-880				       870-880</a:t>
            </a:r>
          </a:p>
          <a:p>
            <a:endParaRPr lang="en-US" dirty="0"/>
          </a:p>
          <a:p>
            <a:r>
              <a:rPr lang="en-US" b="1" dirty="0">
                <a:solidFill>
                  <a:srgbClr val="FFFF00"/>
                </a:solidFill>
              </a:rPr>
              <a:t>Upper Quartile (75%):</a:t>
            </a:r>
            <a:r>
              <a:rPr lang="en-US" dirty="0"/>
              <a:t>      710-720				           700</a:t>
            </a:r>
          </a:p>
          <a:p>
            <a:endParaRPr lang="en-US" dirty="0"/>
          </a:p>
          <a:p>
            <a:r>
              <a:rPr lang="en-US" b="1" dirty="0">
                <a:solidFill>
                  <a:srgbClr val="FFFF00"/>
                </a:solidFill>
              </a:rPr>
              <a:t>Median (50%):	</a:t>
            </a:r>
            <a:r>
              <a:rPr lang="en-US" dirty="0"/>
              <a:t>	 570-580				       570-580</a:t>
            </a:r>
          </a:p>
          <a:p>
            <a:endParaRPr lang="en-US" dirty="0"/>
          </a:p>
          <a:p>
            <a:r>
              <a:rPr lang="en-US" b="1" dirty="0">
                <a:solidFill>
                  <a:srgbClr val="FFFF00"/>
                </a:solidFill>
              </a:rPr>
              <a:t>Lower Quartile (25%):</a:t>
            </a:r>
            <a:r>
              <a:rPr lang="en-US" dirty="0"/>
              <a:t>	 420-430				       420-430</a:t>
            </a:r>
          </a:p>
          <a:p>
            <a:endParaRPr lang="en-US" dirty="0"/>
          </a:p>
          <a:p>
            <a:r>
              <a:rPr lang="en-US" b="1" dirty="0">
                <a:solidFill>
                  <a:srgbClr val="FFFF00"/>
                </a:solidFill>
              </a:rPr>
              <a:t>Minimum:</a:t>
            </a:r>
            <a:r>
              <a:rPr lang="en-US" dirty="0"/>
              <a:t>			    300					   300</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6035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8AC556-921B-4649-2AD2-3D1636045BBC}"/>
              </a:ext>
            </a:extLst>
          </p:cNvPr>
          <p:cNvSpPr>
            <a:spLocks noGrp="1"/>
          </p:cNvSpPr>
          <p:nvPr>
            <p:ph type="title"/>
          </p:nvPr>
        </p:nvSpPr>
        <p:spPr>
          <a:xfrm>
            <a:off x="2159000" y="154709"/>
            <a:ext cx="7183783" cy="799448"/>
          </a:xfrm>
        </p:spPr>
        <p:txBody>
          <a:bodyPr>
            <a:normAutofit/>
          </a:bodyPr>
          <a:lstStyle/>
          <a:p>
            <a:r>
              <a:rPr lang="en-SG" dirty="0"/>
              <a:t>Data Preparation and modelling</a:t>
            </a:r>
          </a:p>
        </p:txBody>
      </p:sp>
      <p:sp>
        <p:nvSpPr>
          <p:cNvPr id="5" name="TextBox 4">
            <a:extLst>
              <a:ext uri="{FF2B5EF4-FFF2-40B4-BE49-F238E27FC236}">
                <a16:creationId xmlns:a16="http://schemas.microsoft.com/office/drawing/2014/main" id="{188AAB94-23A8-F4A5-6A67-8638266FFA54}"/>
              </a:ext>
            </a:extLst>
          </p:cNvPr>
          <p:cNvSpPr txBox="1"/>
          <p:nvPr/>
        </p:nvSpPr>
        <p:spPr>
          <a:xfrm>
            <a:off x="569843" y="908437"/>
            <a:ext cx="11052313" cy="5632311"/>
          </a:xfrm>
          <a:prstGeom prst="rect">
            <a:avLst/>
          </a:prstGeom>
          <a:noFill/>
        </p:spPr>
        <p:txBody>
          <a:bodyPr wrap="square" rtlCol="0">
            <a:spAutoFit/>
          </a:bodyPr>
          <a:lstStyle/>
          <a:p>
            <a:pPr marL="285750" indent="-285750">
              <a:buFont typeface="Arial" panose="020B0604020202020204" pitchFamily="34" charset="0"/>
              <a:buChar char="•"/>
            </a:pPr>
            <a:r>
              <a:rPr lang="en-US" dirty="0"/>
              <a:t>For Python to be able to work with text columns, categories in all text columns are transformed into numbers (e.g. for income level: Low – 1, Medium – 2, High – 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make predictions, different machine models have to be trained and tested on the dataset before making predictions on the target variable/column for new/unseen data</a:t>
            </a:r>
          </a:p>
          <a:p>
            <a:endParaRPr lang="en-US" dirty="0"/>
          </a:p>
          <a:p>
            <a:pPr marL="285750" indent="-285750">
              <a:buFont typeface="Arial" panose="020B0604020202020204" pitchFamily="34" charset="0"/>
              <a:buChar char="•"/>
            </a:pPr>
            <a:r>
              <a:rPr lang="en-US" dirty="0"/>
              <a:t>First, the dataset is broken down into two parts, train and test for both non-target variables and the target variable (default status)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During training, models are provided with both the non-target variables (features) and the target variable (default status). This allows them to learn the relationships needed to make predictions.</a:t>
            </a:r>
          </a:p>
          <a:p>
            <a:endParaRPr lang="en-US" dirty="0"/>
          </a:p>
          <a:p>
            <a:pPr marL="285750" indent="-285750">
              <a:buFont typeface="Arial" panose="020B0604020202020204" pitchFamily="34" charset="0"/>
              <a:buChar char="•"/>
            </a:pPr>
            <a:r>
              <a:rPr lang="en-US" dirty="0"/>
              <a:t>Once trained, to make predictions, the non-target variables that have been tested on the model are used to predict the target variable default status which are known as the predictions</a:t>
            </a:r>
          </a:p>
          <a:p>
            <a:endParaRPr lang="en-US" dirty="0"/>
          </a:p>
          <a:p>
            <a:pPr marL="285750" indent="-285750">
              <a:buFont typeface="Arial" panose="020B0604020202020204" pitchFamily="34" charset="0"/>
              <a:buChar char="•"/>
            </a:pPr>
            <a:r>
              <a:rPr lang="en-US" dirty="0"/>
              <a:t>The predictions are then compared to the actuals (real default status data in dataset) giving metrics like accuracy and recall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Scaling was applied to bring all input data into the same range, preventing any one variable with larger numbers from having too much influence on the model. This makes the training process more balanced and accurate</a:t>
            </a:r>
          </a:p>
        </p:txBody>
      </p:sp>
    </p:spTree>
    <p:extLst>
      <p:ext uri="{BB962C8B-B14F-4D97-AF65-F5344CB8AC3E}">
        <p14:creationId xmlns:p14="http://schemas.microsoft.com/office/powerpoint/2010/main" val="300251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8AC556-921B-4649-2AD2-3D1636045BBC}"/>
              </a:ext>
            </a:extLst>
          </p:cNvPr>
          <p:cNvSpPr>
            <a:spLocks noGrp="1"/>
          </p:cNvSpPr>
          <p:nvPr>
            <p:ph type="title"/>
          </p:nvPr>
        </p:nvSpPr>
        <p:spPr>
          <a:xfrm>
            <a:off x="1840948" y="136025"/>
            <a:ext cx="8331200" cy="799448"/>
          </a:xfrm>
        </p:spPr>
        <p:txBody>
          <a:bodyPr>
            <a:normAutofit/>
          </a:bodyPr>
          <a:lstStyle/>
          <a:p>
            <a:pPr algn="ctr"/>
            <a:r>
              <a:rPr lang="en-SG" dirty="0"/>
              <a:t>Result Interpretation</a:t>
            </a:r>
          </a:p>
        </p:txBody>
      </p:sp>
      <p:sp>
        <p:nvSpPr>
          <p:cNvPr id="7" name="TextBox 6">
            <a:extLst>
              <a:ext uri="{FF2B5EF4-FFF2-40B4-BE49-F238E27FC236}">
                <a16:creationId xmlns:a16="http://schemas.microsoft.com/office/drawing/2014/main" id="{0AD8A04E-5F3E-04B3-9C4D-044A7E076C6E}"/>
              </a:ext>
            </a:extLst>
          </p:cNvPr>
          <p:cNvSpPr txBox="1"/>
          <p:nvPr/>
        </p:nvSpPr>
        <p:spPr>
          <a:xfrm>
            <a:off x="569843" y="819634"/>
            <a:ext cx="1105231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Comparing the predictions with the actuals, we then get the accuracy of the model for the correct predictions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all models, 70% training and 30% testing sets were used with 5000 records:</a:t>
            </a:r>
          </a:p>
          <a:p>
            <a:r>
              <a:rPr lang="en-US" dirty="0"/>
              <a:t>		425 + 790 + 113 + 172 = 1500</a:t>
            </a:r>
          </a:p>
          <a:p>
            <a:r>
              <a:rPr lang="en-US" dirty="0"/>
              <a:t>		0.3 x 5000 = 1500</a:t>
            </a:r>
          </a:p>
          <a:p>
            <a:r>
              <a:rPr lang="en-US" dirty="0"/>
              <a:t>		425 + 172 = 597 (Total predicted correctly)</a:t>
            </a:r>
          </a:p>
          <a:p>
            <a:r>
              <a:rPr lang="en-US" dirty="0"/>
              <a:t>		(597/1500) x 100 = 39.8% Accuracy (Decision Tree (Balanced))</a:t>
            </a:r>
          </a:p>
          <a:p>
            <a:r>
              <a:rPr lang="en-US" dirty="0"/>
              <a:t>		</a:t>
            </a:r>
          </a:p>
          <a:p>
            <a:pPr marL="285750" indent="-285750">
              <a:buFont typeface="Arial" panose="020B0604020202020204" pitchFamily="34" charset="0"/>
              <a:buChar char="•"/>
            </a:pPr>
            <a:r>
              <a:rPr lang="en-US" dirty="0"/>
              <a:t>From the decision tree matrix after performing balancing, we can see for the target variable default status:</a:t>
            </a:r>
          </a:p>
          <a:p>
            <a:endParaRPr lang="en-US" dirty="0"/>
          </a:p>
        </p:txBody>
      </p:sp>
      <p:pic>
        <p:nvPicPr>
          <p:cNvPr id="2" name="Picture 1">
            <a:extLst>
              <a:ext uri="{FF2B5EF4-FFF2-40B4-BE49-F238E27FC236}">
                <a16:creationId xmlns:a16="http://schemas.microsoft.com/office/drawing/2014/main" id="{3FCE8344-43B3-48BD-0A28-0C2CB828DDB8}"/>
              </a:ext>
            </a:extLst>
          </p:cNvPr>
          <p:cNvPicPr>
            <a:picLocks noChangeAspect="1"/>
          </p:cNvPicPr>
          <p:nvPr/>
        </p:nvPicPr>
        <p:blipFill>
          <a:blip r:embed="rId2"/>
          <a:srcRect l="1679" t="3052" r="3064" b="4314"/>
          <a:stretch/>
        </p:blipFill>
        <p:spPr>
          <a:xfrm>
            <a:off x="8717942" y="3771897"/>
            <a:ext cx="3080112" cy="2575561"/>
          </a:xfrm>
          <a:prstGeom prst="rect">
            <a:avLst/>
          </a:prstGeom>
        </p:spPr>
      </p:pic>
      <p:pic>
        <p:nvPicPr>
          <p:cNvPr id="5" name="Picture 4">
            <a:extLst>
              <a:ext uri="{FF2B5EF4-FFF2-40B4-BE49-F238E27FC236}">
                <a16:creationId xmlns:a16="http://schemas.microsoft.com/office/drawing/2014/main" id="{68BEB243-A0DE-D641-611C-284D7AFEF16E}"/>
              </a:ext>
            </a:extLst>
          </p:cNvPr>
          <p:cNvPicPr>
            <a:picLocks noChangeAspect="1"/>
          </p:cNvPicPr>
          <p:nvPr/>
        </p:nvPicPr>
        <p:blipFill>
          <a:blip r:embed="rId3"/>
          <a:srcRect l="74985" r="14862"/>
          <a:stretch/>
        </p:blipFill>
        <p:spPr>
          <a:xfrm>
            <a:off x="7947662" y="4200845"/>
            <a:ext cx="532878" cy="2146613"/>
          </a:xfrm>
          <a:prstGeom prst="rect">
            <a:avLst/>
          </a:prstGeom>
        </p:spPr>
      </p:pic>
      <p:pic>
        <p:nvPicPr>
          <p:cNvPr id="13" name="Picture 12">
            <a:extLst>
              <a:ext uri="{FF2B5EF4-FFF2-40B4-BE49-F238E27FC236}">
                <a16:creationId xmlns:a16="http://schemas.microsoft.com/office/drawing/2014/main" id="{55DAFC2B-1268-44CD-9420-0C5BAA33E57E}"/>
              </a:ext>
            </a:extLst>
          </p:cNvPr>
          <p:cNvPicPr>
            <a:picLocks noChangeAspect="1"/>
          </p:cNvPicPr>
          <p:nvPr/>
        </p:nvPicPr>
        <p:blipFill>
          <a:blip r:embed="rId3"/>
          <a:srcRect r="40298"/>
          <a:stretch/>
        </p:blipFill>
        <p:spPr>
          <a:xfrm>
            <a:off x="4814418" y="4200845"/>
            <a:ext cx="3133244" cy="2146613"/>
          </a:xfrm>
          <a:prstGeom prst="rect">
            <a:avLst/>
          </a:prstGeom>
        </p:spPr>
      </p:pic>
      <p:sp>
        <p:nvSpPr>
          <p:cNvPr id="10" name="TextBox 9">
            <a:extLst>
              <a:ext uri="{FF2B5EF4-FFF2-40B4-BE49-F238E27FC236}">
                <a16:creationId xmlns:a16="http://schemas.microsoft.com/office/drawing/2014/main" id="{B6EEF5D3-E6E8-CFCF-EBD4-EDAD24A0E5B8}"/>
              </a:ext>
            </a:extLst>
          </p:cNvPr>
          <p:cNvSpPr txBox="1"/>
          <p:nvPr/>
        </p:nvSpPr>
        <p:spPr>
          <a:xfrm>
            <a:off x="10203732" y="4929083"/>
            <a:ext cx="990048" cy="40011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000" dirty="0">
                <a:solidFill>
                  <a:sysClr val="windowText" lastClr="000000"/>
                </a:solidFill>
              </a:rPr>
              <a:t>Actual True, Predicted True</a:t>
            </a:r>
            <a:endParaRPr lang="en-SG" sz="1000" dirty="0">
              <a:solidFill>
                <a:sysClr val="windowText" lastClr="000000"/>
              </a:solidFill>
            </a:endParaRPr>
          </a:p>
        </p:txBody>
      </p:sp>
      <p:sp>
        <p:nvSpPr>
          <p:cNvPr id="11" name="TextBox 10">
            <a:extLst>
              <a:ext uri="{FF2B5EF4-FFF2-40B4-BE49-F238E27FC236}">
                <a16:creationId xmlns:a16="http://schemas.microsoft.com/office/drawing/2014/main" id="{5CDC32DF-45AD-6840-ECD5-E536BB77D645}"/>
              </a:ext>
            </a:extLst>
          </p:cNvPr>
          <p:cNvSpPr txBox="1"/>
          <p:nvPr/>
        </p:nvSpPr>
        <p:spPr>
          <a:xfrm>
            <a:off x="10203732" y="3981415"/>
            <a:ext cx="990048" cy="40011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1000">
                <a:solidFill>
                  <a:sysClr val="windowText" lastClr="000000"/>
                </a:solidFill>
              </a:defRPr>
            </a:lvl1pPr>
          </a:lstStyle>
          <a:p>
            <a:r>
              <a:rPr lang="en-US" dirty="0">
                <a:solidFill>
                  <a:schemeClr val="tx1"/>
                </a:solidFill>
              </a:rPr>
              <a:t>Actual False, Predicted True</a:t>
            </a:r>
            <a:endParaRPr lang="en-SG" dirty="0">
              <a:solidFill>
                <a:schemeClr val="tx1"/>
              </a:solidFill>
            </a:endParaRPr>
          </a:p>
        </p:txBody>
      </p:sp>
      <p:sp>
        <p:nvSpPr>
          <p:cNvPr id="9" name="TextBox 8">
            <a:extLst>
              <a:ext uri="{FF2B5EF4-FFF2-40B4-BE49-F238E27FC236}">
                <a16:creationId xmlns:a16="http://schemas.microsoft.com/office/drawing/2014/main" id="{AD90E485-A34E-97A3-486D-1ACA36481C98}"/>
              </a:ext>
            </a:extLst>
          </p:cNvPr>
          <p:cNvSpPr txBox="1"/>
          <p:nvPr/>
        </p:nvSpPr>
        <p:spPr>
          <a:xfrm>
            <a:off x="9213684" y="3981415"/>
            <a:ext cx="990048" cy="40011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1000">
                <a:solidFill>
                  <a:sysClr val="windowText" lastClr="000000"/>
                </a:solidFill>
              </a:defRPr>
            </a:lvl1pPr>
          </a:lstStyle>
          <a:p>
            <a:r>
              <a:rPr lang="en-US" dirty="0"/>
              <a:t>Actual False, Predicted False</a:t>
            </a:r>
            <a:endParaRPr lang="en-SG" dirty="0"/>
          </a:p>
        </p:txBody>
      </p:sp>
      <p:sp>
        <p:nvSpPr>
          <p:cNvPr id="12" name="TextBox 11">
            <a:extLst>
              <a:ext uri="{FF2B5EF4-FFF2-40B4-BE49-F238E27FC236}">
                <a16:creationId xmlns:a16="http://schemas.microsoft.com/office/drawing/2014/main" id="{3DFBB59D-49A9-3EB0-64C2-DF65600A9561}"/>
              </a:ext>
            </a:extLst>
          </p:cNvPr>
          <p:cNvSpPr txBox="1"/>
          <p:nvPr/>
        </p:nvSpPr>
        <p:spPr>
          <a:xfrm>
            <a:off x="9213684" y="4928026"/>
            <a:ext cx="990048" cy="400110"/>
          </a:xfrm>
          <a:prstGeom prst="rect">
            <a:avLst/>
          </a:prstGeom>
          <a:noFill/>
          <a:ln>
            <a:noFill/>
            <a:prstDash val="sysDash"/>
          </a:ln>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1000">
                <a:solidFill>
                  <a:sysClr val="windowText" lastClr="000000"/>
                </a:solidFill>
              </a:defRPr>
            </a:lvl1pPr>
          </a:lstStyle>
          <a:p>
            <a:r>
              <a:rPr lang="en-US" dirty="0"/>
              <a:t>Actual True, Predicted False</a:t>
            </a:r>
            <a:endParaRPr lang="en-SG" dirty="0"/>
          </a:p>
        </p:txBody>
      </p:sp>
      <p:sp>
        <p:nvSpPr>
          <p:cNvPr id="14" name="TextBox 13">
            <a:extLst>
              <a:ext uri="{FF2B5EF4-FFF2-40B4-BE49-F238E27FC236}">
                <a16:creationId xmlns:a16="http://schemas.microsoft.com/office/drawing/2014/main" id="{A80F7AD5-4050-C8F1-6C1E-AFF9AED59C4E}"/>
              </a:ext>
            </a:extLst>
          </p:cNvPr>
          <p:cNvSpPr txBox="1"/>
          <p:nvPr/>
        </p:nvSpPr>
        <p:spPr>
          <a:xfrm>
            <a:off x="559374" y="3472458"/>
            <a:ext cx="4165026" cy="3385542"/>
          </a:xfrm>
          <a:prstGeom prst="rect">
            <a:avLst/>
          </a:prstGeom>
          <a:noFill/>
        </p:spPr>
        <p:txBody>
          <a:bodyPr wrap="square" rtlCol="0">
            <a:spAutoFit/>
          </a:bodyPr>
          <a:lstStyle/>
          <a:p>
            <a:pPr marL="742950" lvl="1" indent="-285750">
              <a:buFont typeface="Arial" panose="020B0604020202020204" pitchFamily="34" charset="0"/>
              <a:buChar char="•"/>
            </a:pPr>
            <a:r>
              <a:rPr lang="en-US" dirty="0"/>
              <a:t>790 are predicted to be defaulters but are non-defaulters in actual</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113 are predicted to be non-defaulters but defaulters in actual</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425 are predicted correctly for non-defaulters</a:t>
            </a:r>
          </a:p>
          <a:p>
            <a:pPr marL="285750" indent="-285750">
              <a:buFont typeface="Arial" panose="020B0604020202020204" pitchFamily="34" charset="0"/>
              <a:buChar char="•"/>
            </a:pPr>
            <a:endParaRPr lang="en-US" sz="1600" dirty="0"/>
          </a:p>
          <a:p>
            <a:pPr marL="742950" lvl="1" indent="-285750">
              <a:buFont typeface="Arial" panose="020B0604020202020204" pitchFamily="34" charset="0"/>
              <a:buChar char="•"/>
            </a:pPr>
            <a:r>
              <a:rPr lang="en-US" dirty="0"/>
              <a:t>172 are predicted correctly for defaulters</a:t>
            </a:r>
          </a:p>
          <a:p>
            <a:endParaRPr lang="en-SG" dirty="0"/>
          </a:p>
        </p:txBody>
      </p:sp>
    </p:spTree>
    <p:extLst>
      <p:ext uri="{BB962C8B-B14F-4D97-AF65-F5344CB8AC3E}">
        <p14:creationId xmlns:p14="http://schemas.microsoft.com/office/powerpoint/2010/main" val="3966962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69089</TotalTime>
  <Words>2176</Words>
  <Application>Microsoft Office PowerPoint</Application>
  <PresentationFormat>Widescreen</PresentationFormat>
  <Paragraphs>214</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Celestial</vt:lpstr>
      <vt:lpstr>project: finance Loan (predictive analysis)</vt:lpstr>
      <vt:lpstr>Problem Statement</vt:lpstr>
      <vt:lpstr>Flowchart</vt:lpstr>
      <vt:lpstr>Data Understanding and Preparation</vt:lpstr>
      <vt:lpstr>Data Understanding and Preparation</vt:lpstr>
      <vt:lpstr>Data Understanding and Preparation</vt:lpstr>
      <vt:lpstr>Data Understanding and Preparation</vt:lpstr>
      <vt:lpstr>Data Preparation and modelling</vt:lpstr>
      <vt:lpstr>Result Interpretation</vt:lpstr>
      <vt:lpstr>Result Interpretation</vt:lpstr>
      <vt:lpstr>Result Interpretation</vt:lpstr>
      <vt:lpstr>Result Interpretation</vt:lpstr>
      <vt:lpstr>Result Interpretation</vt:lpstr>
      <vt:lpstr>Result Interpretation</vt:lpstr>
      <vt:lpstr>Pros &amp; cons of decision tree</vt:lpstr>
      <vt:lpstr>Machine learning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Nirvan Jothi</dc:creator>
  <cp:lastModifiedBy>Nirvan Jothi</cp:lastModifiedBy>
  <cp:revision>75</cp:revision>
  <dcterms:created xsi:type="dcterms:W3CDTF">2024-03-13T17:20:36Z</dcterms:created>
  <dcterms:modified xsi:type="dcterms:W3CDTF">2025-08-21T11:02:39Z</dcterms:modified>
</cp:coreProperties>
</file>