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 id="2147483767" r:id="rId2"/>
    <p:sldMasterId id="2147483785" r:id="rId3"/>
    <p:sldMasterId id="2147483865" r:id="rId4"/>
    <p:sldMasterId id="2147483949" r:id="rId5"/>
    <p:sldMasterId id="2147483961" r:id="rId6"/>
  </p:sldMasterIdLst>
  <p:notesMasterIdLst>
    <p:notesMasterId r:id="rId119"/>
  </p:notesMasterIdLst>
  <p:sldIdLst>
    <p:sldId id="367" r:id="rId7"/>
    <p:sldId id="368" r:id="rId8"/>
    <p:sldId id="369" r:id="rId9"/>
    <p:sldId id="370" r:id="rId10"/>
    <p:sldId id="371" r:id="rId11"/>
    <p:sldId id="372" r:id="rId12"/>
    <p:sldId id="373" r:id="rId13"/>
    <p:sldId id="374" r:id="rId14"/>
    <p:sldId id="375" r:id="rId15"/>
    <p:sldId id="376" r:id="rId16"/>
    <p:sldId id="377" r:id="rId17"/>
    <p:sldId id="363" r:id="rId18"/>
    <p:sldId id="335" r:id="rId19"/>
    <p:sldId id="36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64" r:id="rId43"/>
    <p:sldId id="358" r:id="rId44"/>
    <p:sldId id="359" r:id="rId45"/>
    <p:sldId id="360" r:id="rId46"/>
    <p:sldId id="361" r:id="rId47"/>
    <p:sldId id="362" r:id="rId48"/>
    <p:sldId id="334"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256" r:id="rId64"/>
    <p:sldId id="257" r:id="rId65"/>
    <p:sldId id="258" r:id="rId66"/>
    <p:sldId id="259" r:id="rId67"/>
    <p:sldId id="260" r:id="rId68"/>
    <p:sldId id="261" r:id="rId69"/>
    <p:sldId id="262" r:id="rId70"/>
    <p:sldId id="263" r:id="rId71"/>
    <p:sldId id="271" r:id="rId72"/>
    <p:sldId id="272" r:id="rId73"/>
    <p:sldId id="273" r:id="rId74"/>
    <p:sldId id="274" r:id="rId75"/>
    <p:sldId id="275" r:id="rId76"/>
    <p:sldId id="276" r:id="rId77"/>
    <p:sldId id="277" r:id="rId78"/>
    <p:sldId id="278" r:id="rId79"/>
    <p:sldId id="280" r:id="rId80"/>
    <p:sldId id="281" r:id="rId81"/>
    <p:sldId id="282" r:id="rId82"/>
    <p:sldId id="283" r:id="rId83"/>
    <p:sldId id="279" r:id="rId84"/>
    <p:sldId id="284" r:id="rId85"/>
    <p:sldId id="288" r:id="rId86"/>
    <p:sldId id="285" r:id="rId87"/>
    <p:sldId id="286" r:id="rId88"/>
    <p:sldId id="289" r:id="rId89"/>
    <p:sldId id="290" r:id="rId90"/>
    <p:sldId id="291" r:id="rId91"/>
    <p:sldId id="292" r:id="rId92"/>
    <p:sldId id="293" r:id="rId93"/>
    <p:sldId id="294" r:id="rId94"/>
    <p:sldId id="295" r:id="rId95"/>
    <p:sldId id="302" r:id="rId96"/>
    <p:sldId id="304" r:id="rId97"/>
    <p:sldId id="305" r:id="rId98"/>
    <p:sldId id="306" r:id="rId99"/>
    <p:sldId id="307" r:id="rId100"/>
    <p:sldId id="308" r:id="rId101"/>
    <p:sldId id="309" r:id="rId102"/>
    <p:sldId id="310" r:id="rId103"/>
    <p:sldId id="264" r:id="rId104"/>
    <p:sldId id="265" r:id="rId105"/>
    <p:sldId id="266" r:id="rId106"/>
    <p:sldId id="267" r:id="rId107"/>
    <p:sldId id="268" r:id="rId108"/>
    <p:sldId id="269" r:id="rId109"/>
    <p:sldId id="312" r:id="rId110"/>
    <p:sldId id="313" r:id="rId111"/>
    <p:sldId id="314" r:id="rId112"/>
    <p:sldId id="315" r:id="rId113"/>
    <p:sldId id="316" r:id="rId114"/>
    <p:sldId id="317" r:id="rId115"/>
    <p:sldId id="318" r:id="rId116"/>
    <p:sldId id="319" r:id="rId117"/>
    <p:sldId id="311" r:id="rId1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yan bhatt" initials="Ab" lastIdx="1" clrIdx="0">
    <p:extLst>
      <p:ext uri="{19B8F6BF-5375-455C-9EA6-DF929625EA0E}">
        <p15:presenceInfo xmlns:p15="http://schemas.microsoft.com/office/powerpoint/2012/main" xmlns="" userId="Aryan bhatt" providerId="None"/>
      </p:ext>
    </p:extLst>
  </p:cmAuthor>
  <p:cmAuthor id="2" name="Akshay Bhatt" initials="AB" lastIdx="1" clrIdx="1">
    <p:extLst>
      <p:ext uri="{19B8F6BF-5375-455C-9EA6-DF929625EA0E}">
        <p15:presenceInfo xmlns:p15="http://schemas.microsoft.com/office/powerpoint/2012/main" xmlns="" userId="0290185da5171e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p:scale>
          <a:sx n="81" d="100"/>
          <a:sy n="81" d="100"/>
        </p:scale>
        <p:origin x="-1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commentAuthors" Target="commentAuthor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3D3D9-023C-433B-A6E8-FCD98FAE1A07}" type="datetimeFigureOut">
              <a:rPr lang="en-IN" smtClean="0"/>
              <a:t>21-10-2019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B92D4-4707-484D-B60F-26F1CA3B7966}" type="slidenum">
              <a:rPr lang="en-IN" smtClean="0"/>
              <a:t>‹#›</a:t>
            </a:fld>
            <a:endParaRPr lang="en-IN"/>
          </a:p>
        </p:txBody>
      </p:sp>
    </p:spTree>
    <p:extLst>
      <p:ext uri="{BB962C8B-B14F-4D97-AF65-F5344CB8AC3E}">
        <p14:creationId xmlns:p14="http://schemas.microsoft.com/office/powerpoint/2010/main" val="260926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ECF0DB-A3D0-4764-92CC-E6ACAA276931}" type="slidenum">
              <a:rPr lang="en-IN" smtClean="0"/>
              <a:t>9</a:t>
            </a:fld>
            <a:endParaRPr lang="en-IN"/>
          </a:p>
        </p:txBody>
      </p:sp>
    </p:spTree>
    <p:extLst>
      <p:ext uri="{BB962C8B-B14F-4D97-AF65-F5344CB8AC3E}">
        <p14:creationId xmlns:p14="http://schemas.microsoft.com/office/powerpoint/2010/main" val="2417340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32F8477-4354-404D-96E4-11033789C106}"/>
              </a:ext>
            </a:extLst>
          </p:cNvPr>
          <p:cNvSpPr>
            <a:spLocks noGrp="1" noChangeArrowheads="1"/>
          </p:cNvSpPr>
          <p:nvPr>
            <p:ph type="sldNum" sz="quarter" idx="5"/>
          </p:nvPr>
        </p:nvSpPr>
        <p:spPr>
          <a:ln/>
        </p:spPr>
        <p:txBody>
          <a:bodyPr/>
          <a:lstStyle/>
          <a:p>
            <a:fld id="{0931D928-C173-4FC4-B381-82D525597DB5}" type="slidenum">
              <a:rPr lang="en-US" altLang="en-US"/>
              <a:pPr/>
              <a:t>83</a:t>
            </a:fld>
            <a:endParaRPr lang="en-US" altLang="en-US"/>
          </a:p>
        </p:txBody>
      </p:sp>
      <p:sp>
        <p:nvSpPr>
          <p:cNvPr id="67586" name="Rectangle 2">
            <a:extLst>
              <a:ext uri="{FF2B5EF4-FFF2-40B4-BE49-F238E27FC236}">
                <a16:creationId xmlns:a16="http://schemas.microsoft.com/office/drawing/2014/main" xmlns="" id="{21ED0909-A0DB-4202-B13D-212626FB3F80}"/>
              </a:ext>
            </a:extLst>
          </p:cNvPr>
          <p:cNvSpPr>
            <a:spLocks noGrp="1" noRot="1" noChangeAspect="1" noChangeArrowheads="1" noTextEdit="1"/>
          </p:cNvSpPr>
          <p:nvPr>
            <p:ph type="sldImg"/>
          </p:nvPr>
        </p:nvSpPr>
        <p:spPr>
          <a:xfrm>
            <a:off x="685800" y="1143000"/>
            <a:ext cx="5486400" cy="3086100"/>
          </a:xfrm>
          <a:ln/>
        </p:spPr>
      </p:sp>
      <p:sp>
        <p:nvSpPr>
          <p:cNvPr id="67587" name="Rectangle 3">
            <a:extLst>
              <a:ext uri="{FF2B5EF4-FFF2-40B4-BE49-F238E27FC236}">
                <a16:creationId xmlns:a16="http://schemas.microsoft.com/office/drawing/2014/main" xmlns="" id="{64A41F40-0DA7-4D17-B50C-2F99593A4CE4}"/>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0B5104F-ED4D-4399-8DA7-62D94B72929C}"/>
              </a:ext>
            </a:extLst>
          </p:cNvPr>
          <p:cNvSpPr>
            <a:spLocks noGrp="1" noChangeArrowheads="1"/>
          </p:cNvSpPr>
          <p:nvPr>
            <p:ph type="sldNum" sz="quarter" idx="5"/>
          </p:nvPr>
        </p:nvSpPr>
        <p:spPr>
          <a:ln/>
        </p:spPr>
        <p:txBody>
          <a:bodyPr/>
          <a:lstStyle/>
          <a:p>
            <a:fld id="{3172DB7D-ECB1-4C58-B3D2-F28B3A3B6FA4}" type="slidenum">
              <a:rPr lang="en-US" altLang="en-US"/>
              <a:pPr/>
              <a:t>84</a:t>
            </a:fld>
            <a:endParaRPr lang="en-US" altLang="en-US"/>
          </a:p>
        </p:txBody>
      </p:sp>
      <p:sp>
        <p:nvSpPr>
          <p:cNvPr id="68610" name="Rectangle 2">
            <a:extLst>
              <a:ext uri="{FF2B5EF4-FFF2-40B4-BE49-F238E27FC236}">
                <a16:creationId xmlns:a16="http://schemas.microsoft.com/office/drawing/2014/main" xmlns="" id="{7612A525-ADDB-48FA-99AE-48913AF4C470}"/>
              </a:ext>
            </a:extLst>
          </p:cNvPr>
          <p:cNvSpPr>
            <a:spLocks noGrp="1" noRot="1" noChangeAspect="1" noChangeArrowheads="1" noTextEdit="1"/>
          </p:cNvSpPr>
          <p:nvPr>
            <p:ph type="sldImg"/>
          </p:nvPr>
        </p:nvSpPr>
        <p:spPr>
          <a:xfrm>
            <a:off x="685800" y="1143000"/>
            <a:ext cx="5486400" cy="3086100"/>
          </a:xfrm>
          <a:ln/>
        </p:spPr>
      </p:sp>
      <p:sp>
        <p:nvSpPr>
          <p:cNvPr id="68611" name="Rectangle 3">
            <a:extLst>
              <a:ext uri="{FF2B5EF4-FFF2-40B4-BE49-F238E27FC236}">
                <a16:creationId xmlns:a16="http://schemas.microsoft.com/office/drawing/2014/main" xmlns="" id="{BC626538-772D-41C9-881B-C041C14CB563}"/>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E70718B-987F-400E-A8B7-393BF39D835D}"/>
              </a:ext>
            </a:extLst>
          </p:cNvPr>
          <p:cNvSpPr>
            <a:spLocks noGrp="1" noChangeArrowheads="1"/>
          </p:cNvSpPr>
          <p:nvPr>
            <p:ph type="sldNum" sz="quarter" idx="5"/>
          </p:nvPr>
        </p:nvSpPr>
        <p:spPr>
          <a:ln/>
        </p:spPr>
        <p:txBody>
          <a:bodyPr/>
          <a:lstStyle/>
          <a:p>
            <a:fld id="{EE1D1A6A-0AAF-4C35-87D6-7DCDFED2FD74}" type="slidenum">
              <a:rPr lang="en-US" altLang="en-US"/>
              <a:pPr/>
              <a:t>85</a:t>
            </a:fld>
            <a:endParaRPr lang="en-US" altLang="en-US"/>
          </a:p>
        </p:txBody>
      </p:sp>
      <p:sp>
        <p:nvSpPr>
          <p:cNvPr id="69634" name="Rectangle 2">
            <a:extLst>
              <a:ext uri="{FF2B5EF4-FFF2-40B4-BE49-F238E27FC236}">
                <a16:creationId xmlns:a16="http://schemas.microsoft.com/office/drawing/2014/main" xmlns="" id="{27EC31A6-4DCE-4C45-87FC-F10C935B4EB1}"/>
              </a:ext>
            </a:extLst>
          </p:cNvPr>
          <p:cNvSpPr>
            <a:spLocks noGrp="1" noRot="1" noChangeAspect="1" noChangeArrowheads="1" noTextEdit="1"/>
          </p:cNvSpPr>
          <p:nvPr>
            <p:ph type="sldImg"/>
          </p:nvPr>
        </p:nvSpPr>
        <p:spPr>
          <a:xfrm>
            <a:off x="685800" y="1143000"/>
            <a:ext cx="5486400" cy="3086100"/>
          </a:xfrm>
          <a:ln/>
        </p:spPr>
      </p:sp>
      <p:sp>
        <p:nvSpPr>
          <p:cNvPr id="69635" name="Rectangle 3">
            <a:extLst>
              <a:ext uri="{FF2B5EF4-FFF2-40B4-BE49-F238E27FC236}">
                <a16:creationId xmlns:a16="http://schemas.microsoft.com/office/drawing/2014/main" xmlns="" id="{A5601796-983C-4F7B-A2F9-4213EB8F8262}"/>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D40002E-9325-463E-A2DE-25BF3E2A36F8}"/>
              </a:ext>
            </a:extLst>
          </p:cNvPr>
          <p:cNvSpPr>
            <a:spLocks noGrp="1" noChangeArrowheads="1"/>
          </p:cNvSpPr>
          <p:nvPr>
            <p:ph type="sldNum" sz="quarter" idx="5"/>
          </p:nvPr>
        </p:nvSpPr>
        <p:spPr>
          <a:ln/>
        </p:spPr>
        <p:txBody>
          <a:bodyPr/>
          <a:lstStyle/>
          <a:p>
            <a:fld id="{E816F482-C463-4DF2-B030-31F6A9E82388}" type="slidenum">
              <a:rPr lang="en-US" altLang="en-US"/>
              <a:pPr/>
              <a:t>86</a:t>
            </a:fld>
            <a:endParaRPr lang="en-US" altLang="en-US"/>
          </a:p>
        </p:txBody>
      </p:sp>
      <p:sp>
        <p:nvSpPr>
          <p:cNvPr id="70658" name="Rectangle 2">
            <a:extLst>
              <a:ext uri="{FF2B5EF4-FFF2-40B4-BE49-F238E27FC236}">
                <a16:creationId xmlns:a16="http://schemas.microsoft.com/office/drawing/2014/main" xmlns="" id="{B395E90D-E7FA-4575-8D5E-B3BD5A15B3F7}"/>
              </a:ext>
            </a:extLst>
          </p:cNvPr>
          <p:cNvSpPr>
            <a:spLocks noGrp="1" noRot="1" noChangeAspect="1" noChangeArrowheads="1" noTextEdit="1"/>
          </p:cNvSpPr>
          <p:nvPr>
            <p:ph type="sldImg"/>
          </p:nvPr>
        </p:nvSpPr>
        <p:spPr>
          <a:xfrm>
            <a:off x="685800" y="1143000"/>
            <a:ext cx="5486400" cy="3086100"/>
          </a:xfrm>
          <a:ln/>
        </p:spPr>
      </p:sp>
      <p:sp>
        <p:nvSpPr>
          <p:cNvPr id="70659" name="Rectangle 3">
            <a:extLst>
              <a:ext uri="{FF2B5EF4-FFF2-40B4-BE49-F238E27FC236}">
                <a16:creationId xmlns:a16="http://schemas.microsoft.com/office/drawing/2014/main" xmlns="" id="{0F9D4F0C-43D4-4C62-84A0-522251A66B36}"/>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9E9499D-4ABA-4DB6-ABDC-9D2CFCD75D86}"/>
              </a:ext>
            </a:extLst>
          </p:cNvPr>
          <p:cNvSpPr>
            <a:spLocks noGrp="1" noChangeArrowheads="1"/>
          </p:cNvSpPr>
          <p:nvPr>
            <p:ph type="sldNum" sz="quarter" idx="5"/>
          </p:nvPr>
        </p:nvSpPr>
        <p:spPr>
          <a:ln/>
        </p:spPr>
        <p:txBody>
          <a:bodyPr/>
          <a:lstStyle/>
          <a:p>
            <a:fld id="{D8011773-ABEB-4CDC-9F81-E8B426FB31FC}" type="slidenum">
              <a:rPr lang="en-US" altLang="en-US"/>
              <a:pPr/>
              <a:t>87</a:t>
            </a:fld>
            <a:endParaRPr lang="en-US" altLang="en-US"/>
          </a:p>
        </p:txBody>
      </p:sp>
      <p:sp>
        <p:nvSpPr>
          <p:cNvPr id="71682" name="Rectangle 2">
            <a:extLst>
              <a:ext uri="{FF2B5EF4-FFF2-40B4-BE49-F238E27FC236}">
                <a16:creationId xmlns:a16="http://schemas.microsoft.com/office/drawing/2014/main" xmlns="" id="{837EEF62-1831-441D-8A4F-1CB39DD84964}"/>
              </a:ext>
            </a:extLst>
          </p:cNvPr>
          <p:cNvSpPr>
            <a:spLocks noGrp="1" noRot="1" noChangeAspect="1" noChangeArrowheads="1" noTextEdit="1"/>
          </p:cNvSpPr>
          <p:nvPr>
            <p:ph type="sldImg"/>
          </p:nvPr>
        </p:nvSpPr>
        <p:spPr>
          <a:xfrm>
            <a:off x="685800" y="1143000"/>
            <a:ext cx="5486400" cy="3086100"/>
          </a:xfrm>
          <a:ln/>
        </p:spPr>
      </p:sp>
      <p:sp>
        <p:nvSpPr>
          <p:cNvPr id="71683" name="Rectangle 3">
            <a:extLst>
              <a:ext uri="{FF2B5EF4-FFF2-40B4-BE49-F238E27FC236}">
                <a16:creationId xmlns:a16="http://schemas.microsoft.com/office/drawing/2014/main" xmlns="" id="{B455FCC2-6836-4DF3-B9C9-3930640DF69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F2328355-0D77-4EB0-A8F6-79604888E190}"/>
              </a:ext>
            </a:extLst>
          </p:cNvPr>
          <p:cNvSpPr>
            <a:spLocks noGrp="1" noChangeArrowheads="1"/>
          </p:cNvSpPr>
          <p:nvPr>
            <p:ph type="sldNum" sz="quarter" idx="5"/>
          </p:nvPr>
        </p:nvSpPr>
        <p:spPr>
          <a:ln/>
        </p:spPr>
        <p:txBody>
          <a:bodyPr/>
          <a:lstStyle/>
          <a:p>
            <a:fld id="{A67B1713-6710-4093-867C-4F20B0EDB17D}" type="slidenum">
              <a:rPr lang="en-US" altLang="en-US"/>
              <a:pPr/>
              <a:t>88</a:t>
            </a:fld>
            <a:endParaRPr lang="en-US" altLang="en-US"/>
          </a:p>
        </p:txBody>
      </p:sp>
      <p:sp>
        <p:nvSpPr>
          <p:cNvPr id="72706" name="Rectangle 2">
            <a:extLst>
              <a:ext uri="{FF2B5EF4-FFF2-40B4-BE49-F238E27FC236}">
                <a16:creationId xmlns:a16="http://schemas.microsoft.com/office/drawing/2014/main" xmlns="" id="{AD9C387F-1B9C-43DF-8D4B-E0DA637A6EE6}"/>
              </a:ext>
            </a:extLst>
          </p:cNvPr>
          <p:cNvSpPr>
            <a:spLocks noGrp="1" noRot="1" noChangeAspect="1" noChangeArrowheads="1" noTextEdit="1"/>
          </p:cNvSpPr>
          <p:nvPr>
            <p:ph type="sldImg"/>
          </p:nvPr>
        </p:nvSpPr>
        <p:spPr>
          <a:xfrm>
            <a:off x="685800" y="1143000"/>
            <a:ext cx="5486400" cy="3086100"/>
          </a:xfrm>
          <a:ln/>
        </p:spPr>
      </p:sp>
      <p:sp>
        <p:nvSpPr>
          <p:cNvPr id="72707" name="Rectangle 3">
            <a:extLst>
              <a:ext uri="{FF2B5EF4-FFF2-40B4-BE49-F238E27FC236}">
                <a16:creationId xmlns:a16="http://schemas.microsoft.com/office/drawing/2014/main" xmlns="" id="{8ADA7794-C3CB-4A66-B58A-6F8131752CE4}"/>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455CD52-5780-470B-9685-D16969D4286C}"/>
              </a:ext>
            </a:extLst>
          </p:cNvPr>
          <p:cNvSpPr>
            <a:spLocks noGrp="1" noChangeArrowheads="1"/>
          </p:cNvSpPr>
          <p:nvPr>
            <p:ph type="sldNum" sz="quarter" idx="5"/>
          </p:nvPr>
        </p:nvSpPr>
        <p:spPr>
          <a:ln/>
        </p:spPr>
        <p:txBody>
          <a:bodyPr/>
          <a:lstStyle/>
          <a:p>
            <a:fld id="{EF36B499-945E-4CDA-B6A0-A53EA0E0F431}" type="slidenum">
              <a:rPr lang="en-US" altLang="en-US"/>
              <a:pPr/>
              <a:t>89</a:t>
            </a:fld>
            <a:endParaRPr lang="en-US" altLang="en-US"/>
          </a:p>
        </p:txBody>
      </p:sp>
      <p:sp>
        <p:nvSpPr>
          <p:cNvPr id="73730" name="Rectangle 2">
            <a:extLst>
              <a:ext uri="{FF2B5EF4-FFF2-40B4-BE49-F238E27FC236}">
                <a16:creationId xmlns:a16="http://schemas.microsoft.com/office/drawing/2014/main" xmlns="" id="{2A6A7B21-DF35-4711-AD1E-044597FAC21A}"/>
              </a:ext>
            </a:extLst>
          </p:cNvPr>
          <p:cNvSpPr>
            <a:spLocks noGrp="1" noRot="1" noChangeAspect="1" noChangeArrowheads="1" noTextEdit="1"/>
          </p:cNvSpPr>
          <p:nvPr>
            <p:ph type="sldImg"/>
          </p:nvPr>
        </p:nvSpPr>
        <p:spPr>
          <a:xfrm>
            <a:off x="685800" y="1143000"/>
            <a:ext cx="5486400" cy="3086100"/>
          </a:xfrm>
          <a:ln/>
        </p:spPr>
      </p:sp>
      <p:sp>
        <p:nvSpPr>
          <p:cNvPr id="73731" name="Rectangle 3">
            <a:extLst>
              <a:ext uri="{FF2B5EF4-FFF2-40B4-BE49-F238E27FC236}">
                <a16:creationId xmlns:a16="http://schemas.microsoft.com/office/drawing/2014/main" xmlns="" id="{68CE0466-B44B-48FE-97FB-CA21E042A8AB}"/>
              </a:ext>
            </a:extLst>
          </p:cNvPr>
          <p:cNvSpPr>
            <a:spLocks noGrp="1" noChangeArrowheads="1"/>
          </p:cNvSpPr>
          <p:nvPr>
            <p:ph type="body" idx="1"/>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1" y="3"/>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7"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7"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5"/>
            <a:ext cx="2743200" cy="365125"/>
          </a:xfrm>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a:xfrm>
            <a:off x="1876426" y="5410205"/>
            <a:ext cx="5124887" cy="365125"/>
          </a:xfrm>
        </p:spPr>
        <p:txBody>
          <a:bodyPr/>
          <a:lstStyle/>
          <a:p>
            <a:endParaRPr lang="en-IN"/>
          </a:p>
        </p:txBody>
      </p:sp>
      <p:sp>
        <p:nvSpPr>
          <p:cNvPr id="6" name="Slide Number Placeholder 5"/>
          <p:cNvSpPr>
            <a:spLocks noGrp="1"/>
          </p:cNvSpPr>
          <p:nvPr>
            <p:ph type="sldNum" sz="quarter" idx="12"/>
          </p:nvPr>
        </p:nvSpPr>
        <p:spPr>
          <a:xfrm>
            <a:off x="9896914" y="5410203"/>
            <a:ext cx="771089" cy="365125"/>
          </a:xfrm>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8791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4668"/>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2"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0819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2" y="4419603"/>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73829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2"/>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2"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8840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4045"/>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6"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018150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5"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2"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21"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9"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5" y="3363435"/>
            <a:ext cx="319583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B15CAD-251B-4F48-B8CE-83E02C6EE0F4}"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52550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2"/>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5"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5"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8"/>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B15CAD-251B-4F48-B8CE-83E02C6EE0F4}"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974852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108859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3"/>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1" y="609603"/>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899036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6" y="1447804"/>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6" y="4777380"/>
            <a:ext cx="8825659"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83635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18341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0133125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8" y="2861736"/>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6" y="4777381"/>
            <a:ext cx="8825659"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414959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5"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773140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7"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7"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274829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113221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937025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4"/>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0382598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8"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223191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8"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6"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0225916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6"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308465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2"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6"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1"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60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30"/>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0737144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6"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93018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8" y="1981200"/>
            <a:ext cx="294686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5" y="2667000"/>
            <a:ext cx="292735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2"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2"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2"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3168538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4" y="4250949"/>
            <a:ext cx="294005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4"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4" y="4827215"/>
            <a:ext cx="294005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6"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3" y="4827214"/>
            <a:ext cx="293440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2"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2"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1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730336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305766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4" y="430217"/>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8862256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9" y="630940"/>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4" y="1098388"/>
            <a:ext cx="10318419"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7" y="5979200"/>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4" y="6375679"/>
            <a:ext cx="2329723" cy="348462"/>
          </a:xfrm>
        </p:spPr>
        <p:txBody>
          <a:bodyPr/>
          <a:lstStyle>
            <a:lvl1pPr>
              <a:defRPr baseline="0">
                <a:solidFill>
                  <a:schemeClr val="accent1">
                    <a:lumMod val="50000"/>
                  </a:schemeClr>
                </a:solidFill>
              </a:defRPr>
            </a:lvl1p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20" y="6375679"/>
            <a:ext cx="2329723" cy="345796"/>
          </a:xfrm>
        </p:spPr>
        <p:txBody>
          <a:bodyPr/>
          <a:lstStyle>
            <a:lvl1pPr>
              <a:defRPr baseline="0">
                <a:solidFill>
                  <a:schemeClr val="accent1">
                    <a:lumMod val="50000"/>
                  </a:schemeClr>
                </a:solidFill>
              </a:defRPr>
            </a:lvl1pPr>
          </a:lstStyle>
          <a:p>
            <a:fld id="{A0122D83-E3CD-4EE0-AD8C-9B0CD9EAD5A1}"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23740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658269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31" y="1073892"/>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1" y="5159785"/>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8" y="6375679"/>
            <a:ext cx="1493947" cy="348462"/>
          </a:xfrm>
        </p:spPr>
        <p:txBody>
          <a:bodyPr/>
          <a:lstStyle>
            <a:lvl1pPr>
              <a:defRPr baseline="0">
                <a:solidFill>
                  <a:schemeClr val="tx2"/>
                </a:solidFill>
              </a:defRPr>
            </a:lvl1p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5" y="6375679"/>
            <a:ext cx="1487567" cy="345796"/>
          </a:xfrm>
        </p:spPr>
        <p:txBody>
          <a:bodyPr/>
          <a:lstStyle>
            <a:lvl1pPr>
              <a:defRPr baseline="0">
                <a:solidFill>
                  <a:schemeClr val="tx2"/>
                </a:solidFill>
              </a:defRPr>
            </a:lvl1pPr>
          </a:lstStyle>
          <a:p>
            <a:fld id="{A0122D83-E3CD-4EE0-AD8C-9B0CD9EAD5A1}" type="slidenum">
              <a:rPr lang="en-IN" smtClean="0"/>
              <a:t>‹#›</a:t>
            </a:fld>
            <a:endParaRPr lang="en-IN"/>
          </a:p>
        </p:txBody>
      </p:sp>
      <p:grpSp>
        <p:nvGrpSpPr>
          <p:cNvPr id="7" name="Group 6" title="left scallop shape"/>
          <p:cNvGrpSpPr/>
          <p:nvPr/>
        </p:nvGrpSpPr>
        <p:grpSpPr>
          <a:xfrm>
            <a:off x="2" y="0"/>
            <a:ext cx="2814639"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84595454"/>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825591302"/>
      </p:ext>
    </p:extLst>
  </p:cSld>
  <p:clrMapOvr>
    <a:masterClrMapping/>
  </p:clrMapOvr>
  <p:extLst mod="1">
    <p:ext uri="{DCECCB84-F9BA-43D5-87BE-67443E8EF086}">
      <p15:sldGuideLst xmlns:p15="http://schemas.microsoft.com/office/powerpoint/2012/main" xmlns=""/>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30" y="381004"/>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9" y="2199637"/>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7"/>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227336233"/>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8505646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15CAD-251B-4F48-B8CE-83E02C6EE0F4}"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665709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8933497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4"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5" y="457203"/>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2" y="920377"/>
            <a:ext cx="6158419"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3" y="6375679"/>
            <a:ext cx="1233355" cy="348462"/>
          </a:xfrm>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a:xfrm>
            <a:off x="2103621" y="6375679"/>
            <a:ext cx="3482179" cy="345796"/>
          </a:xfrm>
        </p:spPr>
        <p:txBody>
          <a:bodyPr/>
          <a:lstStyle/>
          <a:p>
            <a:endParaRPr lang="en-IN"/>
          </a:p>
        </p:txBody>
      </p:sp>
      <p:sp>
        <p:nvSpPr>
          <p:cNvPr id="7" name="Slide Number Placeholder 6"/>
          <p:cNvSpPr>
            <a:spLocks noGrp="1"/>
          </p:cNvSpPr>
          <p:nvPr>
            <p:ph type="sldNum" sz="quarter" idx="12"/>
          </p:nvPr>
        </p:nvSpPr>
        <p:spPr>
          <a:xfrm>
            <a:off x="5691015" y="6375679"/>
            <a:ext cx="1232456" cy="345796"/>
          </a:xfrm>
        </p:spPr>
        <p:txBody>
          <a:bodyPr/>
          <a:lstStyle/>
          <a:p>
            <a:fld id="{A0122D83-E3CD-4EE0-AD8C-9B0CD9EAD5A1}"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3848511"/>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6" y="4"/>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4"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4"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4"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1" y="6375679"/>
            <a:ext cx="1232456" cy="348462"/>
          </a:xfrm>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a:xfrm>
            <a:off x="2103621" y="6375679"/>
            <a:ext cx="3482179"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9773105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344972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3"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2" y="382389"/>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9067374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2"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5"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1" y="2470928"/>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2"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40"/>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30"/>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2"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3" y="3073401"/>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9" y="2249485"/>
            <a:ext cx="464660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3073401"/>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9387161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B15CAD-251B-4F48-B8CE-83E02C6EE0F4}"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2"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6"/>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8" y="2618915"/>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0122D83-E3CD-4EE0-AD8C-9B0CD9EAD5A1}" type="slidenum">
              <a:rPr lang="en-IN" smtClean="0"/>
              <a:t>‹#›</a:t>
            </a:fld>
            <a:endParaRPr lang="en-I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2"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2"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41"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CB15CAD-251B-4F48-B8CE-83E02C6EE0F4}" type="datetimeFigureOut">
              <a:rPr lang="en-IN" smtClean="0"/>
              <a:t>21-10-2019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0122D83-E3CD-4EE0-AD8C-9B0CD9EAD5A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15CAD-251B-4F48-B8CE-83E02C6EE0F4}"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3270928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B15CAD-251B-4F48-B8CE-83E02C6EE0F4}"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B15CAD-251B-4F48-B8CE-83E02C6EE0F4}"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A0122D83-E3CD-4EE0-AD8C-9B0CD9EAD5A1}" type="slidenum">
              <a:rPr lang="en-IN" smtClean="0"/>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951916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B15CAD-251B-4F48-B8CE-83E02C6EE0F4}"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B15CAD-251B-4F48-B8CE-83E02C6EE0F4}"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CB15CAD-251B-4F48-B8CE-83E02C6EE0F4}" type="datetimeFigureOut">
              <a:rPr lang="en-IN" smtClean="0"/>
              <a:t>21-10-2019</a:t>
            </a:fld>
            <a:endParaRPr lang="en-IN"/>
          </a:p>
        </p:txBody>
      </p:sp>
      <p:sp>
        <p:nvSpPr>
          <p:cNvPr id="9" name="Slide Number Placeholder 8"/>
          <p:cNvSpPr>
            <a:spLocks noGrp="1"/>
          </p:cNvSpPr>
          <p:nvPr>
            <p:ph type="sldNum" sz="quarter" idx="11"/>
          </p:nvPr>
        </p:nvSpPr>
        <p:spPr/>
        <p:txBody>
          <a:bodyPr/>
          <a:lstStyle/>
          <a:p>
            <a:fld id="{A0122D83-E3CD-4EE0-AD8C-9B0CD9EAD5A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7"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2"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7"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83113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5"/>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2"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5867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6.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6.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3"/>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5"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5"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8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B15CAD-251B-4F48-B8CE-83E02C6EE0F4}" type="datetimeFigureOut">
              <a:rPr lang="en-IN" smtClean="0"/>
              <a:t>21-10-2019</a:t>
            </a:fld>
            <a:endParaRPr lang="en-IN"/>
          </a:p>
        </p:txBody>
      </p:sp>
      <p:sp>
        <p:nvSpPr>
          <p:cNvPr id="5" name="Footer Placeholder 4"/>
          <p:cNvSpPr>
            <a:spLocks noGrp="1"/>
          </p:cNvSpPr>
          <p:nvPr>
            <p:ph type="ftr" sz="quarter" idx="3"/>
          </p:nvPr>
        </p:nvSpPr>
        <p:spPr>
          <a:xfrm>
            <a:off x="1141412" y="5883279"/>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4" y="5883278"/>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122D83-E3CD-4EE0-AD8C-9B0CD9EAD5A1}" type="slidenum">
              <a:rPr lang="en-IN" smtClean="0"/>
              <a:t>‹#›</a:t>
            </a:fld>
            <a:endParaRPr lang="en-IN"/>
          </a:p>
        </p:txBody>
      </p:sp>
    </p:spTree>
    <p:extLst>
      <p:ext uri="{BB962C8B-B14F-4D97-AF65-F5344CB8AC3E}">
        <p14:creationId xmlns:p14="http://schemas.microsoft.com/office/powerpoint/2010/main" val="2563473569"/>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2" y="2669689"/>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2" y="2892351"/>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4"/>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9"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3"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2"/>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2"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B15CAD-251B-4F48-B8CE-83E02C6EE0F4}" type="datetimeFigureOut">
              <a:rPr lang="en-IN" smtClean="0"/>
              <a:t>21-10-2019</a:t>
            </a:fld>
            <a:endParaRPr lang="en-IN"/>
          </a:p>
        </p:txBody>
      </p:sp>
      <p:sp>
        <p:nvSpPr>
          <p:cNvPr id="5" name="Footer Placeholder 4"/>
          <p:cNvSpPr>
            <a:spLocks noGrp="1"/>
          </p:cNvSpPr>
          <p:nvPr>
            <p:ph type="ftr" sz="quarter" idx="3"/>
          </p:nvPr>
        </p:nvSpPr>
        <p:spPr>
          <a:xfrm rot="5400000">
            <a:off x="8951576" y="3225301"/>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3" y="295733"/>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122D83-E3CD-4EE0-AD8C-9B0CD9EAD5A1}" type="slidenum">
              <a:rPr lang="en-IN" smtClean="0"/>
              <a:t>‹#›</a:t>
            </a:fld>
            <a:endParaRPr lang="en-IN"/>
          </a:p>
        </p:txBody>
      </p:sp>
    </p:spTree>
    <p:extLst>
      <p:ext uri="{BB962C8B-B14F-4D97-AF65-F5344CB8AC3E}">
        <p14:creationId xmlns:p14="http://schemas.microsoft.com/office/powerpoint/2010/main" val="2317561626"/>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7" y="382385"/>
            <a:ext cx="10178323"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7" y="2286005"/>
            <a:ext cx="10178323"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7" y="6375679"/>
            <a:ext cx="2329723"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CB15CAD-251B-4F48-B8CE-83E02C6EE0F4}" type="datetimeFigureOut">
              <a:rPr lang="en-IN" smtClean="0"/>
              <a:t>21-10-2019</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3"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0122D83-E3CD-4EE0-AD8C-9B0CD9EAD5A1}" type="slidenum">
              <a:rPr lang="en-IN" smtClean="0"/>
              <a:t>‹#›</a:t>
            </a:fld>
            <a:endParaRPr lang="en-IN"/>
          </a:p>
        </p:txBody>
      </p:sp>
      <p:sp>
        <p:nvSpPr>
          <p:cNvPr id="11" name="Freeform 6" title="Left scallop edge"/>
          <p:cNvSpPr/>
          <p:nvPr/>
        </p:nvSpPr>
        <p:spPr bwMode="auto">
          <a:xfrm>
            <a:off x="2"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8306388"/>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4"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5"/>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31"/>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BCB15CAD-251B-4F48-B8CE-83E02C6EE0F4}" type="datetimeFigureOut">
              <a:rPr lang="en-IN" smtClean="0"/>
              <a:t>21-10-2019</a:t>
            </a:fld>
            <a:endParaRPr lang="en-IN"/>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0122D83-E3CD-4EE0-AD8C-9B0CD9EAD5A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CB15CAD-251B-4F48-B8CE-83E02C6EE0F4}" type="datetimeFigureOut">
              <a:rPr lang="en-IN" smtClean="0"/>
              <a:t>21-10-2019</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122D83-E3CD-4EE0-AD8C-9B0CD9EAD5A1}" type="slidenum">
              <a:rPr lang="en-IN" smtClean="0"/>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0122D83-E3CD-4EE0-AD8C-9B0CD9EAD5A1}" type="slidenum">
              <a:rPr lang="en-IN" smtClean="0"/>
              <a:t>‹#›</a:t>
            </a:fld>
            <a:endParaRPr lang="en-IN"/>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BCB15CAD-251B-4F48-B8CE-83E02C6EE0F4}" type="datetimeFigureOut">
              <a:rPr lang="en-IN" smtClean="0"/>
              <a:t>21-10-2019</a:t>
            </a:fld>
            <a:endParaRPr lang="en-IN"/>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3" Type="http://schemas.openxmlformats.org/officeDocument/2006/relationships/hyperlink" Target="https://www.britannica.com/technology/machine-language" TargetMode="External"/><Relationship Id="rId2" Type="http://schemas.openxmlformats.org/officeDocument/2006/relationships/hyperlink" Target="https://www.britannica.com/technology/microprocessor" TargetMode="External"/><Relationship Id="rId1" Type="http://schemas.openxmlformats.org/officeDocument/2006/relationships/slideLayout" Target="../slideLayouts/slideLayout24.xml"/><Relationship Id="rId5" Type="http://schemas.openxmlformats.org/officeDocument/2006/relationships/image" Target="../media/image53.png"/><Relationship Id="rId4" Type="http://schemas.openxmlformats.org/officeDocument/2006/relationships/hyperlink" Target="https://www.britannica.com/technology/EPROM" TargetMode="External"/></Relationships>
</file>

<file path=ppt/slides/_rels/slide112.xml.rels><?xml version="1.0" encoding="UTF-8" standalone="yes"?>
<Relationships xmlns="http://schemas.openxmlformats.org/package/2006/relationships"><Relationship Id="rId3" Type="http://schemas.openxmlformats.org/officeDocument/2006/relationships/hyperlink" Target="https://nerdynurse.wordpress.com/2015/01/31/wow-the-five-minute-install-that-is-really-more-like-a-two-minute-install/" TargetMode="External"/><Relationship Id="rId2" Type="http://schemas.openxmlformats.org/officeDocument/2006/relationships/image" Target="../media/image54.jpg"/><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3" Type="http://schemas.openxmlformats.org/officeDocument/2006/relationships/hyperlink" Target="https://techterms.com/definition/cpu" TargetMode="External"/><Relationship Id="rId2" Type="http://schemas.openxmlformats.org/officeDocument/2006/relationships/hyperlink" Target="https://techterms.com/definition/ram" TargetMode="External"/><Relationship Id="rId1" Type="http://schemas.openxmlformats.org/officeDocument/2006/relationships/slideLayout" Target="../slideLayouts/slideLayout58.xml"/><Relationship Id="rId4" Type="http://schemas.openxmlformats.org/officeDocument/2006/relationships/hyperlink" Target="https://techterms.com/definition/ultradma"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8" Type="http://schemas.openxmlformats.org/officeDocument/2006/relationships/hyperlink" Target="https://techterms.com/definition/system_unit" TargetMode="External"/><Relationship Id="rId13" Type="http://schemas.openxmlformats.org/officeDocument/2006/relationships/hyperlink" Target="https://techterms.com/definition/usb" TargetMode="External"/><Relationship Id="rId3" Type="http://schemas.openxmlformats.org/officeDocument/2006/relationships/hyperlink" Target="https://techterms.com/definition/component" TargetMode="External"/><Relationship Id="rId7" Type="http://schemas.openxmlformats.org/officeDocument/2006/relationships/hyperlink" Target="https://techterms.com/definition/pc" TargetMode="External"/><Relationship Id="rId12" Type="http://schemas.openxmlformats.org/officeDocument/2006/relationships/hyperlink" Target="https://techterms.com/definition/port" TargetMode="External"/><Relationship Id="rId17" Type="http://schemas.openxmlformats.org/officeDocument/2006/relationships/hyperlink" Target="https://techterms.com/definition/pciexpress" TargetMode="External"/><Relationship Id="rId2" Type="http://schemas.openxmlformats.org/officeDocument/2006/relationships/hyperlink" Target="https://techterms.com/definition/bus" TargetMode="External"/><Relationship Id="rId16" Type="http://schemas.openxmlformats.org/officeDocument/2006/relationships/hyperlink" Target="https://techterms.com/definition/pcix" TargetMode="External"/><Relationship Id="rId1" Type="http://schemas.openxmlformats.org/officeDocument/2006/relationships/slideLayout" Target="../slideLayouts/slideLayout58.xml"/><Relationship Id="rId6" Type="http://schemas.openxmlformats.org/officeDocument/2006/relationships/hyperlink" Target="https://techterms.com/definition/io" TargetMode="External"/><Relationship Id="rId11" Type="http://schemas.openxmlformats.org/officeDocument/2006/relationships/hyperlink" Target="https://techterms.com/definition/wireless" TargetMode="External"/><Relationship Id="rId5" Type="http://schemas.openxmlformats.org/officeDocument/2006/relationships/hyperlink" Target="https://techterms.com/definition/motherboard" TargetMode="External"/><Relationship Id="rId15" Type="http://schemas.openxmlformats.org/officeDocument/2006/relationships/hyperlink" Target="https://techterms.com/definition/megabyte" TargetMode="External"/><Relationship Id="rId10" Type="http://schemas.openxmlformats.org/officeDocument/2006/relationships/hyperlink" Target="https://techterms.com/definition/wired" TargetMode="External"/><Relationship Id="rId4" Type="http://schemas.openxmlformats.org/officeDocument/2006/relationships/hyperlink" Target="https://techterms.com/definition/desktop_computer" TargetMode="External"/><Relationship Id="rId9" Type="http://schemas.openxmlformats.org/officeDocument/2006/relationships/hyperlink" Target="https://techterms.com/definition/videocard" TargetMode="External"/><Relationship Id="rId14" Type="http://schemas.openxmlformats.org/officeDocument/2006/relationships/hyperlink" Target="https://techterms.com/definition/megahertz"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3" Type="http://schemas.openxmlformats.org/officeDocument/2006/relationships/hyperlink" Target="http://blog.nimbledroid.com/2016/05/23/memory-leaks.html" TargetMode="External"/><Relationship Id="rId2" Type="http://schemas.openxmlformats.org/officeDocument/2006/relationships/image" Target="../media/image22.jpeg"/><Relationship Id="rId1" Type="http://schemas.openxmlformats.org/officeDocument/2006/relationships/slideLayout" Target="../slideLayouts/slideLayout74.xml"/><Relationship Id="rId5" Type="http://schemas.openxmlformats.org/officeDocument/2006/relationships/hyperlink" Target="http://www.dreamstime.com/stock-image-computer-memory-pair-ram-white-background-image35076511" TargetMode="External"/><Relationship Id="rId4" Type="http://schemas.openxmlformats.org/officeDocument/2006/relationships/image" Target="../media/image23.jpeg"/></Relationships>
</file>

<file path=ppt/slides/_rels/slide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74.xml"/><Relationship Id="rId4" Type="http://schemas.openxmlformats.org/officeDocument/2006/relationships/hyperlink" Target="https://www.quora.com/What-is-Memory-hierarch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1.xml.rels><?xml version="1.0" encoding="UTF-8" standalone="yes"?>
<Relationships xmlns="http://schemas.openxmlformats.org/package/2006/relationships"><Relationship Id="rId3" Type="http://schemas.openxmlformats.org/officeDocument/2006/relationships/hyperlink" Target="https://www.elprocus.com/how-integrated-circuits-work-physically/" TargetMode="External"/><Relationship Id="rId2" Type="http://schemas.openxmlformats.org/officeDocument/2006/relationships/hyperlink" Target="https://www.elprocus.com/know-about-types-of-registers-in-8051-microcontroller/" TargetMode="External"/><Relationship Id="rId1" Type="http://schemas.openxmlformats.org/officeDocument/2006/relationships/slideLayout" Target="../slideLayouts/slideLayout74.xml"/><Relationship Id="rId5" Type="http://schemas.openxmlformats.org/officeDocument/2006/relationships/hyperlink" Target="https://stackoverflow.com/questions/34237814/whole-memory-cycle-in-executing-a-program" TargetMode="External"/><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hyperlink" Target="https://en.wikipedia.org/wiki/Random-access_memory" TargetMode="External"/><Relationship Id="rId7" Type="http://schemas.openxmlformats.org/officeDocument/2006/relationships/hyperlink" Target="https://commons.wikimedia.org/wiki/File:BASF-magnetic-audio-tape-01.jpg" TargetMode="External"/><Relationship Id="rId2" Type="http://schemas.openxmlformats.org/officeDocument/2006/relationships/image" Target="../media/image26.jpeg"/><Relationship Id="rId1" Type="http://schemas.openxmlformats.org/officeDocument/2006/relationships/slideLayout" Target="../slideLayouts/slideLayout74.xml"/><Relationship Id="rId6" Type="http://schemas.openxmlformats.org/officeDocument/2006/relationships/image" Target="../media/image28.jpeg"/><Relationship Id="rId5" Type="http://schemas.openxmlformats.org/officeDocument/2006/relationships/hyperlink" Target="https://electronics.stackexchange.com/questions/287149/can-photos-be-printed-on-the-actual-disks-in-magnetic-hard-drive-the-same-way-th" TargetMode="External"/><Relationship Id="rId4" Type="http://schemas.openxmlformats.org/officeDocument/2006/relationships/image" Target="../media/image27.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5.xml.rels><?xml version="1.0" encoding="UTF-8" standalone="yes"?>
<Relationships xmlns="http://schemas.openxmlformats.org/package/2006/relationships"><Relationship Id="rId3" Type="http://schemas.openxmlformats.org/officeDocument/2006/relationships/hyperlink" Target="http://karbonna30roms.blogspot.com/2015/04/increase-internal-memory-of-karbonn-a30.html" TargetMode="External"/><Relationship Id="rId2" Type="http://schemas.openxmlformats.org/officeDocument/2006/relationships/image" Target="../media/image29.jpg"/><Relationship Id="rId1" Type="http://schemas.openxmlformats.org/officeDocument/2006/relationships/slideLayout" Target="../slideLayouts/slideLayout74.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7.xml"/></Relationships>
</file>

<file path=ppt/slides/_rels/slide80.xml.rels><?xml version="1.0" encoding="UTF-8" standalone="yes"?>
<Relationships xmlns="http://schemas.openxmlformats.org/package/2006/relationships"><Relationship Id="rId3" Type="http://schemas.openxmlformats.org/officeDocument/2006/relationships/hyperlink" Target="https://technews365.info/concept-programmable-read-memory-prom/" TargetMode="External"/><Relationship Id="rId7" Type="http://schemas.openxmlformats.org/officeDocument/2006/relationships/hyperlink" Target="http://libstock.com/projects/view/388/eeprom-click-example" TargetMode="External"/><Relationship Id="rId2" Type="http://schemas.openxmlformats.org/officeDocument/2006/relationships/image" Target="../media/image35.png"/><Relationship Id="rId1" Type="http://schemas.openxmlformats.org/officeDocument/2006/relationships/slideLayout" Target="../slideLayouts/slideLayout74.xml"/><Relationship Id="rId6" Type="http://schemas.openxmlformats.org/officeDocument/2006/relationships/image" Target="../media/image37.jpg"/><Relationship Id="rId5" Type="http://schemas.openxmlformats.org/officeDocument/2006/relationships/hyperlink" Target="http://electronics.stackexchange.com/questions/34607/erasing-eproms-with-sunlight" TargetMode="External"/><Relationship Id="rId4" Type="http://schemas.openxmlformats.org/officeDocument/2006/relationships/image" Target="../media/image3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2.xml.rels><?xml version="1.0" encoding="UTF-8" standalone="yes"?>
<Relationships xmlns="http://schemas.openxmlformats.org/package/2006/relationships"><Relationship Id="rId3" Type="http://schemas.openxmlformats.org/officeDocument/2006/relationships/hyperlink" Target="https://electronics.stackexchange.com/questions/287149/can-photos-be-printed-on-the-actual-disks-in-magnetic-hard-drive-the-same-way-th" TargetMode="External"/><Relationship Id="rId2" Type="http://schemas.openxmlformats.org/officeDocument/2006/relationships/image" Target="../media/image27.jpeg"/><Relationship Id="rId1" Type="http://schemas.openxmlformats.org/officeDocument/2006/relationships/slideLayout" Target="../slideLayouts/slideLayout74.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en.wikipedia.org/wiki/Mitsubishi_Kagaku_Media" TargetMode="External"/><Relationship Id="rId2" Type="http://schemas.openxmlformats.org/officeDocument/2006/relationships/image" Target="../media/image42.jpeg"/><Relationship Id="rId1" Type="http://schemas.openxmlformats.org/officeDocument/2006/relationships/slideLayout" Target="../slideLayouts/slideLayout74.xml"/><Relationship Id="rId5" Type="http://schemas.openxmlformats.org/officeDocument/2006/relationships/hyperlink" Target="http://eshop.macsales.com/item/Memorex/CDRW801/" TargetMode="External"/><Relationship Id="rId4" Type="http://schemas.openxmlformats.org/officeDocument/2006/relationships/image" Target="../media/image43.jpg"/></Relationships>
</file>

<file path=ppt/slides/_rels/slide95.xml.rels><?xml version="1.0" encoding="UTF-8" standalone="yes"?>
<Relationships xmlns="http://schemas.openxmlformats.org/package/2006/relationships"><Relationship Id="rId3" Type="http://schemas.openxmlformats.org/officeDocument/2006/relationships/hyperlink" Target="http://ikkarius.deviantart.com/art/Digital-Versatile-Disc-99853049" TargetMode="External"/><Relationship Id="rId2" Type="http://schemas.openxmlformats.org/officeDocument/2006/relationships/image" Target="../media/image44.png"/><Relationship Id="rId1" Type="http://schemas.openxmlformats.org/officeDocument/2006/relationships/slideLayout" Target="../slideLayouts/slideLayout7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7.xml.rels><?xml version="1.0" encoding="UTF-8" standalone="yes"?>
<Relationships xmlns="http://schemas.openxmlformats.org/package/2006/relationships"><Relationship Id="rId3" Type="http://schemas.openxmlformats.org/officeDocument/2006/relationships/hyperlink" Target="https://commons.wikimedia.org/wiki/File:BASF-magnetic-audio-tape-01.jpg" TargetMode="External"/><Relationship Id="rId2" Type="http://schemas.openxmlformats.org/officeDocument/2006/relationships/image" Target="../media/image45.jpeg"/><Relationship Id="rId1" Type="http://schemas.openxmlformats.org/officeDocument/2006/relationships/slideLayout" Target="../slideLayouts/slideLayout7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57CD37B-85A8-43A0-9C20-FCFEA224D6FD}"/>
              </a:ext>
            </a:extLst>
          </p:cNvPr>
          <p:cNvSpPr/>
          <p:nvPr/>
        </p:nvSpPr>
        <p:spPr>
          <a:xfrm>
            <a:off x="3575721" y="2828838"/>
            <a:ext cx="4407891" cy="1200329"/>
          </a:xfrm>
          <a:prstGeom prst="rect">
            <a:avLst/>
          </a:prstGeom>
          <a:noFill/>
        </p:spPr>
        <p:txBody>
          <a:bodyPr wrap="square" lIns="91440" tIns="45720" rIns="91440" bIns="45720">
            <a:spAutoFit/>
          </a:bodyPr>
          <a:lstStyle/>
          <a:p>
            <a:pPr algn="ctr"/>
            <a:r>
              <a:rPr lang="en-US" sz="7200" b="1" u="sng" dirty="0">
                <a:ln w="0"/>
                <a:effectLst>
                  <a:outerShdw blurRad="38100" dist="19050" dir="2700000" algn="tl" rotWithShape="0">
                    <a:schemeClr val="dk1">
                      <a:alpha val="40000"/>
                    </a:schemeClr>
                  </a:outerShdw>
                </a:effectLst>
                <a:latin typeface="Arial Black" panose="020B0A04020102020204" pitchFamily="34" charset="0"/>
              </a:rPr>
              <a:t>UNIT</a:t>
            </a:r>
            <a:r>
              <a:rPr lang="en-US" sz="7200" dirty="0">
                <a:ln w="0"/>
                <a:effectLst>
                  <a:outerShdw blurRad="38100" dist="19050" dir="2700000" algn="tl" rotWithShape="0">
                    <a:schemeClr val="dk1">
                      <a:alpha val="40000"/>
                    </a:schemeClr>
                  </a:outerShdw>
                </a:effectLst>
                <a:latin typeface="Arial Black" panose="020B0A04020102020204" pitchFamily="34" charset="0"/>
              </a:rPr>
              <a:t> - 1</a:t>
            </a:r>
          </a:p>
        </p:txBody>
      </p:sp>
    </p:spTree>
    <p:extLst>
      <p:ext uri="{BB962C8B-B14F-4D97-AF65-F5344CB8AC3E}">
        <p14:creationId xmlns:p14="http://schemas.microsoft.com/office/powerpoint/2010/main" val="45235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980728"/>
            <a:ext cx="8229600" cy="5400600"/>
          </a:xfrm>
        </p:spPr>
        <p:txBody>
          <a:bodyPr>
            <a:normAutofit fontScale="47500" lnSpcReduction="20000"/>
          </a:bodyPr>
          <a:lstStyle/>
          <a:p>
            <a:r>
              <a:rPr lang="en-US" sz="4900" b="1" dirty="0">
                <a:solidFill>
                  <a:schemeClr val="accent1"/>
                </a:solidFill>
              </a:rPr>
              <a:t>The Address Lines</a:t>
            </a:r>
            <a:r>
              <a:rPr lang="en-US" b="1" dirty="0">
                <a:solidFill>
                  <a:schemeClr val="accent1"/>
                </a:solidFill>
              </a:rPr>
              <a:t> </a:t>
            </a:r>
          </a:p>
          <a:p>
            <a:pPr marL="0" indent="0">
              <a:buNone/>
            </a:pPr>
            <a:r>
              <a:rPr lang="en-US" sz="3400" dirty="0"/>
              <a:t>	- Used to designate the source or destination of the data on the data bus. The width of the address bus determines the maximum possible memory capacity of the system.</a:t>
            </a:r>
          </a:p>
          <a:p>
            <a:pPr marL="0" indent="0">
              <a:buNone/>
            </a:pPr>
            <a:endParaRPr lang="en-US" dirty="0"/>
          </a:p>
          <a:p>
            <a:r>
              <a:rPr lang="en-US" sz="4900" b="1" dirty="0">
                <a:solidFill>
                  <a:schemeClr val="accent1"/>
                </a:solidFill>
              </a:rPr>
              <a:t>The Control Lines</a:t>
            </a:r>
            <a:r>
              <a:rPr lang="en-US" b="1" dirty="0">
                <a:solidFill>
                  <a:schemeClr val="accent1"/>
                </a:solidFill>
              </a:rPr>
              <a:t> </a:t>
            </a:r>
          </a:p>
          <a:p>
            <a:pPr marL="0" indent="0">
              <a:buNone/>
            </a:pPr>
            <a:r>
              <a:rPr lang="en-US" sz="3400" dirty="0"/>
              <a:t>	-Used to control the access to and the use of the data and address lines. Typical control lines include Memory write Memory read I/O write I/O read Clock Reset Bus request Bus grant Interrupt request Interrupt ACK Transfer ACK</a:t>
            </a:r>
          </a:p>
          <a:p>
            <a:pPr marL="0" indent="0">
              <a:buNone/>
            </a:pPr>
            <a:endParaRPr lang="en-US" sz="4500" dirty="0"/>
          </a:p>
          <a:p>
            <a:r>
              <a:rPr lang="en-US" sz="4900" b="1" dirty="0">
                <a:solidFill>
                  <a:schemeClr val="accent1"/>
                </a:solidFill>
              </a:rPr>
              <a:t>Type of transfers</a:t>
            </a:r>
            <a:r>
              <a:rPr lang="en-US" dirty="0">
                <a:solidFill>
                  <a:schemeClr val="accent1"/>
                </a:solidFill>
              </a:rPr>
              <a:t> </a:t>
            </a:r>
          </a:p>
          <a:p>
            <a:pPr>
              <a:buFont typeface="Wingdings" pitchFamily="2" charset="2"/>
              <a:buChar char="Ø"/>
            </a:pPr>
            <a:r>
              <a:rPr lang="en-US" sz="4200" dirty="0"/>
              <a:t> Memory to CPU </a:t>
            </a:r>
          </a:p>
          <a:p>
            <a:pPr>
              <a:buFont typeface="Wingdings" pitchFamily="2" charset="2"/>
              <a:buChar char="Ø"/>
            </a:pPr>
            <a:r>
              <a:rPr lang="en-US" sz="4200" dirty="0"/>
              <a:t> CPU to Memory </a:t>
            </a:r>
          </a:p>
          <a:p>
            <a:pPr>
              <a:buFont typeface="Wingdings" pitchFamily="2" charset="2"/>
              <a:buChar char="Ø"/>
            </a:pPr>
            <a:r>
              <a:rPr lang="en-US" sz="4200" dirty="0"/>
              <a:t> I/O to CPU </a:t>
            </a:r>
          </a:p>
          <a:p>
            <a:pPr>
              <a:buFont typeface="Wingdings" pitchFamily="2" charset="2"/>
              <a:buChar char="Ø"/>
            </a:pPr>
            <a:r>
              <a:rPr lang="en-US" sz="4200" dirty="0"/>
              <a:t> CPU to I/O </a:t>
            </a:r>
          </a:p>
          <a:p>
            <a:pPr>
              <a:buFont typeface="Wingdings" pitchFamily="2" charset="2"/>
              <a:buChar char="Ø"/>
            </a:pPr>
            <a:r>
              <a:rPr lang="en-US" sz="4200" dirty="0"/>
              <a:t> I/O to or from Memory (DMA)</a:t>
            </a:r>
          </a:p>
          <a:p>
            <a:pPr marL="0" indent="0">
              <a:buNone/>
            </a:pPr>
            <a:endParaRPr lang="en-IN" dirty="0"/>
          </a:p>
        </p:txBody>
      </p:sp>
    </p:spTree>
    <p:extLst>
      <p:ext uri="{BB962C8B-B14F-4D97-AF65-F5344CB8AC3E}">
        <p14:creationId xmlns:p14="http://schemas.microsoft.com/office/powerpoint/2010/main" val="13566528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0355C91-36E6-413A-8B5C-B25DC592D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432"/>
          <a:stretch>
            <a:fillRect/>
          </a:stretch>
        </p:blipFill>
        <p:spPr bwMode="auto">
          <a:xfrm>
            <a:off x="1917579" y="2157275"/>
            <a:ext cx="8513685" cy="4700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B2E6CCE8-B2C8-4E0E-A239-A96B652492EB}"/>
              </a:ext>
            </a:extLst>
          </p:cNvPr>
          <p:cNvSpPr/>
          <p:nvPr/>
        </p:nvSpPr>
        <p:spPr>
          <a:xfrm>
            <a:off x="2757415" y="1040881"/>
            <a:ext cx="579299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and</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Memory</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57502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BF2467F-269F-4EC3-B125-C058B34D5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183" y="1768479"/>
            <a:ext cx="7513637"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xmlns="" id="{4F95E4B6-33BE-40B6-A4A0-F06A95AD2E56}"/>
              </a:ext>
            </a:extLst>
          </p:cNvPr>
          <p:cNvSpPr/>
          <p:nvPr/>
        </p:nvSpPr>
        <p:spPr>
          <a:xfrm>
            <a:off x="2995797" y="588120"/>
            <a:ext cx="579562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organization</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878496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DD34BA-C1D5-4AB9-86E2-6E10DDE153CB}"/>
              </a:ext>
            </a:extLst>
          </p:cNvPr>
          <p:cNvSpPr/>
          <p:nvPr/>
        </p:nvSpPr>
        <p:spPr>
          <a:xfrm>
            <a:off x="50759" y="923330"/>
            <a:ext cx="9395084" cy="4939814"/>
          </a:xfrm>
          <a:prstGeom prst="rect">
            <a:avLst/>
          </a:prstGeom>
        </p:spPr>
        <p:txBody>
          <a:bodyPr wrap="square">
            <a:spAutoFit/>
          </a:bodyPr>
          <a:lstStyle/>
          <a:p>
            <a:pPr marL="342900" indent="-342900">
              <a:lnSpc>
                <a:spcPct val="90000"/>
              </a:lnSpc>
              <a:buFont typeface="Wingdings" panose="05000000000000000000" pitchFamily="2" charset="2"/>
              <a:buChar char="Ø"/>
            </a:pPr>
            <a:r>
              <a:rPr lang="en-US" altLang="en-US" sz="2400" dirty="0"/>
              <a:t>80386 – no on chip cache</a:t>
            </a:r>
          </a:p>
          <a:p>
            <a:pPr marL="342900" indent="-342900">
              <a:lnSpc>
                <a:spcPct val="90000"/>
              </a:lnSpc>
              <a:buFont typeface="Wingdings" panose="05000000000000000000" pitchFamily="2" charset="2"/>
              <a:buChar char="Ø"/>
            </a:pPr>
            <a:r>
              <a:rPr lang="en-US" altLang="en-US" sz="2400" dirty="0"/>
              <a:t>80486 – 8k using 16 byte lines and four way set associative organization.</a:t>
            </a:r>
          </a:p>
          <a:p>
            <a:pPr marL="342900" indent="-342900">
              <a:lnSpc>
                <a:spcPct val="90000"/>
              </a:lnSpc>
              <a:buFont typeface="Wingdings" panose="05000000000000000000" pitchFamily="2" charset="2"/>
              <a:buChar char="Ø"/>
            </a:pPr>
            <a:r>
              <a:rPr lang="en-US" altLang="en-US" sz="2400" dirty="0"/>
              <a:t>Pentium (all versions) – two on chip L1 caches</a:t>
            </a:r>
          </a:p>
          <a:p>
            <a:pPr marL="800100" lvl="1" indent="-342900">
              <a:lnSpc>
                <a:spcPct val="90000"/>
              </a:lnSpc>
              <a:buFont typeface="Wingdings" panose="05000000000000000000" pitchFamily="2" charset="2"/>
              <a:buChar char="v"/>
            </a:pPr>
            <a:r>
              <a:rPr lang="en-US" altLang="en-US" sz="2000" dirty="0"/>
              <a:t>Data &amp; instructions</a:t>
            </a:r>
          </a:p>
          <a:p>
            <a:pPr marL="342900" indent="-342900">
              <a:lnSpc>
                <a:spcPct val="90000"/>
              </a:lnSpc>
              <a:buFont typeface="Wingdings" panose="05000000000000000000" pitchFamily="2" charset="2"/>
              <a:buChar char="Ø"/>
            </a:pPr>
            <a:r>
              <a:rPr lang="en-US" altLang="en-US" sz="2400" dirty="0"/>
              <a:t>Pentium III – L3 cache added off chip</a:t>
            </a:r>
          </a:p>
          <a:p>
            <a:pPr marL="342900" indent="-342900">
              <a:lnSpc>
                <a:spcPct val="90000"/>
              </a:lnSpc>
              <a:buFont typeface="Wingdings" panose="05000000000000000000" pitchFamily="2" charset="2"/>
              <a:buChar char="Ø"/>
            </a:pPr>
            <a:r>
              <a:rPr lang="en-US" altLang="en-US" sz="2400" dirty="0"/>
              <a:t>Pentium 4</a:t>
            </a:r>
          </a:p>
          <a:p>
            <a:pPr marL="800100" lvl="1" indent="-342900">
              <a:lnSpc>
                <a:spcPct val="90000"/>
              </a:lnSpc>
              <a:buFont typeface="Wingdings" panose="05000000000000000000" pitchFamily="2" charset="2"/>
              <a:buChar char="v"/>
            </a:pPr>
            <a:r>
              <a:rPr lang="en-US" altLang="en-US" sz="2000" dirty="0"/>
              <a:t>L1 caches</a:t>
            </a:r>
          </a:p>
          <a:p>
            <a:pPr marL="1200150" lvl="2" indent="-285750">
              <a:lnSpc>
                <a:spcPct val="90000"/>
              </a:lnSpc>
              <a:buFont typeface="Wingdings" panose="05000000000000000000" pitchFamily="2" charset="2"/>
              <a:buChar char="ü"/>
            </a:pPr>
            <a:r>
              <a:rPr lang="en-US" altLang="en-US" dirty="0"/>
              <a:t>8k bytes</a:t>
            </a:r>
          </a:p>
          <a:p>
            <a:pPr marL="1200150" lvl="2" indent="-285750">
              <a:lnSpc>
                <a:spcPct val="90000"/>
              </a:lnSpc>
              <a:buFont typeface="Wingdings" panose="05000000000000000000" pitchFamily="2" charset="2"/>
              <a:buChar char="ü"/>
            </a:pPr>
            <a:r>
              <a:rPr lang="en-US" altLang="en-US" dirty="0"/>
              <a:t>64 byte lines</a:t>
            </a:r>
          </a:p>
          <a:p>
            <a:pPr marL="1200150" lvl="2" indent="-285750">
              <a:lnSpc>
                <a:spcPct val="90000"/>
              </a:lnSpc>
              <a:buFont typeface="Wingdings" panose="05000000000000000000" pitchFamily="2" charset="2"/>
              <a:buChar char="ü"/>
            </a:pPr>
            <a:r>
              <a:rPr lang="en-US" altLang="en-US" dirty="0"/>
              <a:t>four way set associative</a:t>
            </a:r>
          </a:p>
          <a:p>
            <a:pPr marL="800100" lvl="1" indent="-342900">
              <a:lnSpc>
                <a:spcPct val="90000"/>
              </a:lnSpc>
              <a:buFont typeface="Wingdings" panose="05000000000000000000" pitchFamily="2" charset="2"/>
              <a:buChar char="v"/>
            </a:pPr>
            <a:r>
              <a:rPr lang="en-US" altLang="en-US" sz="2000" dirty="0"/>
              <a:t>L2 cache </a:t>
            </a:r>
          </a:p>
          <a:p>
            <a:pPr marL="1200150" lvl="2" indent="-285750">
              <a:lnSpc>
                <a:spcPct val="90000"/>
              </a:lnSpc>
              <a:buFont typeface="Wingdings" panose="05000000000000000000" pitchFamily="2" charset="2"/>
              <a:buChar char="ü"/>
            </a:pPr>
            <a:r>
              <a:rPr lang="en-US" altLang="en-US" dirty="0"/>
              <a:t>Feeding both L1 caches</a:t>
            </a:r>
          </a:p>
          <a:p>
            <a:pPr marL="1200150" lvl="2" indent="-285750">
              <a:lnSpc>
                <a:spcPct val="90000"/>
              </a:lnSpc>
              <a:buFont typeface="Wingdings" panose="05000000000000000000" pitchFamily="2" charset="2"/>
              <a:buChar char="ü"/>
            </a:pPr>
            <a:r>
              <a:rPr lang="en-US" altLang="en-US" dirty="0"/>
              <a:t>256k</a:t>
            </a:r>
          </a:p>
          <a:p>
            <a:pPr marL="1200150" lvl="2" indent="-285750">
              <a:lnSpc>
                <a:spcPct val="90000"/>
              </a:lnSpc>
              <a:buFont typeface="Wingdings" panose="05000000000000000000" pitchFamily="2" charset="2"/>
              <a:buChar char="ü"/>
            </a:pPr>
            <a:r>
              <a:rPr lang="en-US" altLang="en-US" dirty="0"/>
              <a:t>128 byte lines</a:t>
            </a:r>
          </a:p>
          <a:p>
            <a:pPr marL="1200150" lvl="2" indent="-285750">
              <a:lnSpc>
                <a:spcPct val="90000"/>
              </a:lnSpc>
              <a:buFont typeface="Wingdings" panose="05000000000000000000" pitchFamily="2" charset="2"/>
              <a:buChar char="ü"/>
            </a:pPr>
            <a:r>
              <a:rPr lang="en-US" altLang="en-US" dirty="0"/>
              <a:t>8 way set associative</a:t>
            </a:r>
          </a:p>
          <a:p>
            <a:pPr marL="800100" lvl="1" indent="-342900">
              <a:lnSpc>
                <a:spcPct val="90000"/>
              </a:lnSpc>
              <a:buFont typeface="Wingdings" panose="05000000000000000000" pitchFamily="2" charset="2"/>
              <a:buChar char="v"/>
            </a:pPr>
            <a:r>
              <a:rPr lang="en-US" altLang="en-US" sz="2000" dirty="0"/>
              <a:t>L3 cache on chip</a:t>
            </a:r>
            <a:endParaRPr lang="en-IN" dirty="0"/>
          </a:p>
        </p:txBody>
      </p:sp>
      <p:sp>
        <p:nvSpPr>
          <p:cNvPr id="3" name="Rectangle 2">
            <a:extLst>
              <a:ext uri="{FF2B5EF4-FFF2-40B4-BE49-F238E27FC236}">
                <a16:creationId xmlns:a16="http://schemas.microsoft.com/office/drawing/2014/main" xmlns="" id="{D89A99D3-0866-44D6-80D7-40F92C4DEE6B}"/>
              </a:ext>
            </a:extLst>
          </p:cNvPr>
          <p:cNvSpPr/>
          <p:nvPr/>
        </p:nvSpPr>
        <p:spPr>
          <a:xfrm>
            <a:off x="246862" y="0"/>
            <a:ext cx="5551520"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Pentium</a:t>
            </a:r>
            <a:r>
              <a:rPr lang="en-US" sz="5400" b="1" dirty="0">
                <a:ln w="0"/>
                <a:effectLst>
                  <a:outerShdw blurRad="38100" dist="19050" dir="2700000" algn="tl" rotWithShape="0">
                    <a:schemeClr val="dk1">
                      <a:alpha val="40000"/>
                    </a:schemeClr>
                  </a:outerShdw>
                </a:effectLst>
              </a:rPr>
              <a:t>-4 </a:t>
            </a:r>
            <a:r>
              <a:rPr lang="en-US" sz="5400" b="1" u="sng" dirty="0">
                <a:ln w="0"/>
                <a:effectLst>
                  <a:outerShdw blurRad="38100" dist="19050" dir="2700000" algn="tl" rotWithShape="0">
                    <a:schemeClr val="dk1">
                      <a:alpha val="40000"/>
                    </a:schemeClr>
                  </a:outerShdw>
                </a:effectLst>
              </a:rPr>
              <a:t>Cache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xmlns="" id="{AA34AF61-058C-4765-885E-50D90E7FF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743" y="3045045"/>
            <a:ext cx="7238260" cy="3812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1546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gradFill>
          <a:gsLst>
            <a:gs pos="75956">
              <a:srgbClr val="1F79A8"/>
            </a:gs>
            <a:gs pos="48070">
              <a:srgbClr val="3CA0C6"/>
            </a:gs>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58" name="Rectangle 157">
            <a:extLst>
              <a:ext uri="{FF2B5EF4-FFF2-40B4-BE49-F238E27FC236}">
                <a16:creationId xmlns:a16="http://schemas.microsoft.com/office/drawing/2014/main" xmlns="" id="{B0D46248-7671-4950-9EE7-8EF58E7317F8}"/>
              </a:ext>
            </a:extLst>
          </p:cNvPr>
          <p:cNvSpPr/>
          <p:nvPr/>
        </p:nvSpPr>
        <p:spPr>
          <a:xfrm>
            <a:off x="0" y="923333"/>
            <a:ext cx="6096000" cy="3785652"/>
          </a:xfrm>
          <a:prstGeom prst="rect">
            <a:avLst/>
          </a:prstGeom>
        </p:spPr>
        <p:txBody>
          <a:bodyPr>
            <a:spAutoFit/>
          </a:bodyPr>
          <a:lstStyle/>
          <a:p>
            <a:pPr marL="285750" indent="-285750">
              <a:buFont typeface="Wingdings" panose="05000000000000000000" pitchFamily="2" charset="2"/>
              <a:buChar char="Ø"/>
            </a:pPr>
            <a:r>
              <a:rPr lang="en-GB" altLang="en-US" sz="2000" dirty="0"/>
              <a:t>Small FIFO write buffer</a:t>
            </a:r>
          </a:p>
          <a:p>
            <a:pPr marL="742950" lvl="1" indent="-285750">
              <a:buFont typeface="Wingdings" panose="05000000000000000000" pitchFamily="2" charset="2"/>
              <a:buChar char="ü"/>
            </a:pPr>
            <a:r>
              <a:rPr lang="en-GB" altLang="en-US" sz="2000" dirty="0"/>
              <a:t>Enhances memory write performance</a:t>
            </a:r>
          </a:p>
          <a:p>
            <a:pPr marL="742950" lvl="1" indent="-285750">
              <a:buFont typeface="Wingdings" panose="05000000000000000000" pitchFamily="2" charset="2"/>
              <a:buChar char="ü"/>
            </a:pPr>
            <a:r>
              <a:rPr lang="en-GB" altLang="en-US" sz="2000" dirty="0"/>
              <a:t>Between cache and main memory</a:t>
            </a:r>
          </a:p>
          <a:p>
            <a:pPr marL="742950" lvl="1" indent="-285750">
              <a:buFont typeface="Wingdings" panose="05000000000000000000" pitchFamily="2" charset="2"/>
              <a:buChar char="ü"/>
            </a:pPr>
            <a:r>
              <a:rPr lang="en-GB" altLang="en-US" sz="2000" dirty="0"/>
              <a:t>Small c.f. cache</a:t>
            </a:r>
          </a:p>
          <a:p>
            <a:pPr marL="742950" lvl="1" indent="-285750">
              <a:buFont typeface="Wingdings" panose="05000000000000000000" pitchFamily="2" charset="2"/>
              <a:buChar char="ü"/>
            </a:pPr>
            <a:r>
              <a:rPr lang="en-GB" altLang="en-US" sz="2000" dirty="0"/>
              <a:t>Data put in write buffer at processor clock speed</a:t>
            </a:r>
          </a:p>
          <a:p>
            <a:pPr marL="742950" lvl="1" indent="-285750">
              <a:buFont typeface="Wingdings" panose="05000000000000000000" pitchFamily="2" charset="2"/>
              <a:buChar char="ü"/>
            </a:pPr>
            <a:r>
              <a:rPr lang="en-GB" altLang="en-US" sz="2000" dirty="0"/>
              <a:t>Processor continues execution</a:t>
            </a:r>
          </a:p>
          <a:p>
            <a:pPr marL="742950" lvl="1" indent="-285750">
              <a:buFont typeface="Wingdings" panose="05000000000000000000" pitchFamily="2" charset="2"/>
              <a:buChar char="ü"/>
            </a:pPr>
            <a:r>
              <a:rPr lang="en-GB" altLang="en-US" sz="2000" dirty="0"/>
              <a:t>External write in parallel until empty</a:t>
            </a:r>
          </a:p>
          <a:p>
            <a:pPr marL="742950" lvl="1" indent="-285750">
              <a:buFont typeface="Wingdings" panose="05000000000000000000" pitchFamily="2" charset="2"/>
              <a:buChar char="ü"/>
            </a:pPr>
            <a:r>
              <a:rPr lang="en-GB" altLang="en-US" sz="2000" dirty="0"/>
              <a:t>If buffer full, processor stalls</a:t>
            </a:r>
          </a:p>
          <a:p>
            <a:pPr marL="742950" lvl="1" indent="-285750">
              <a:buFont typeface="Wingdings" panose="05000000000000000000" pitchFamily="2" charset="2"/>
              <a:buChar char="ü"/>
            </a:pPr>
            <a:r>
              <a:rPr lang="en-GB" altLang="en-US" sz="2000" dirty="0"/>
              <a:t>Data in write buffer not available until written</a:t>
            </a:r>
          </a:p>
          <a:p>
            <a:pPr marL="1200150" lvl="2" indent="-285750">
              <a:buFont typeface="Wingdings" panose="05000000000000000000" pitchFamily="2" charset="2"/>
              <a:buChar char="§"/>
            </a:pPr>
            <a:r>
              <a:rPr lang="en-GB" altLang="en-US" sz="2000" dirty="0"/>
              <a:t>So keep buffer small</a:t>
            </a:r>
          </a:p>
        </p:txBody>
      </p:sp>
      <p:sp>
        <p:nvSpPr>
          <p:cNvPr id="159" name="Rectangle 158">
            <a:extLst>
              <a:ext uri="{FF2B5EF4-FFF2-40B4-BE49-F238E27FC236}">
                <a16:creationId xmlns:a16="http://schemas.microsoft.com/office/drawing/2014/main" xmlns="" id="{175C5BEB-0766-4C75-8D64-1617ED582DB8}"/>
              </a:ext>
            </a:extLst>
          </p:cNvPr>
          <p:cNvSpPr/>
          <p:nvPr/>
        </p:nvSpPr>
        <p:spPr>
          <a:xfrm>
            <a:off x="102590" y="0"/>
            <a:ext cx="4012637"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ARM</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Cache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47543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31F4E34-7146-457D-8F5C-1B9958C6E0AD}"/>
              </a:ext>
            </a:extLst>
          </p:cNvPr>
          <p:cNvSpPr/>
          <p:nvPr/>
        </p:nvSpPr>
        <p:spPr>
          <a:xfrm>
            <a:off x="4174966" y="2420893"/>
            <a:ext cx="3416320" cy="1200329"/>
          </a:xfrm>
          <a:prstGeom prst="rect">
            <a:avLst/>
          </a:prstGeom>
          <a:noFill/>
        </p:spPr>
        <p:txBody>
          <a:bodyPr wrap="none" lIns="91440" tIns="45720" rIns="91440" bIns="45720">
            <a:spAutoFit/>
          </a:bodyPr>
          <a:lstStyle/>
          <a:p>
            <a:pPr algn="ctr"/>
            <a:r>
              <a:rPr lang="en-US" sz="7200" b="1" u="sng" dirty="0">
                <a:ln w="0"/>
                <a:effectLst>
                  <a:outerShdw blurRad="38100" dist="19050" dir="2700000" algn="tl" rotWithShape="0">
                    <a:schemeClr val="dk1">
                      <a:alpha val="40000"/>
                    </a:schemeClr>
                  </a:outerShdw>
                </a:effectLst>
              </a:rPr>
              <a:t>UNIT</a:t>
            </a:r>
            <a:r>
              <a:rPr lang="en-US" sz="7200" b="1" dirty="0">
                <a:ln w="0"/>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22815426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Fetch and Execution Cycle</a:t>
            </a:r>
          </a:p>
        </p:txBody>
      </p:sp>
      <p:sp>
        <p:nvSpPr>
          <p:cNvPr id="3" name="Content Placeholder 2"/>
          <p:cNvSpPr>
            <a:spLocks noGrp="1"/>
          </p:cNvSpPr>
          <p:nvPr>
            <p:ph idx="1"/>
          </p:nvPr>
        </p:nvSpPr>
        <p:spPr/>
        <p:txBody>
          <a:bodyPr>
            <a:noAutofit/>
          </a:bodyPr>
          <a:lstStyle/>
          <a:p>
            <a:r>
              <a:rPr lang="en-US" sz="2800" dirty="0"/>
              <a:t>The  fetch execute cycle is the basic operation (instruction) cycle of a computer (also known as the fetch decode execute cycle).</a:t>
            </a:r>
          </a:p>
          <a:p>
            <a:r>
              <a:rPr lang="en-US" sz="2800" dirty="0"/>
              <a:t>During the fetch execute cycle, the computer retrieves a program instruction from its memory.  It then establishes and carries out the actions that are required for that instruction.</a:t>
            </a:r>
          </a:p>
          <a:p>
            <a:r>
              <a:rPr lang="en-US" sz="2800" dirty="0"/>
              <a:t>The cycle of fetching, decoding and executing an instruction is continuously repeated by the CPU while the computer is turned on.</a:t>
            </a:r>
          </a:p>
        </p:txBody>
      </p:sp>
    </p:spTree>
    <p:extLst>
      <p:ext uri="{BB962C8B-B14F-4D97-AF65-F5344CB8AC3E}">
        <p14:creationId xmlns:p14="http://schemas.microsoft.com/office/powerpoint/2010/main" val="21986833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764704"/>
            <a:ext cx="8229600" cy="5400600"/>
          </a:xfrm>
        </p:spPr>
        <p:txBody>
          <a:bodyPr>
            <a:normAutofit fontScale="62500" lnSpcReduction="20000"/>
          </a:bodyPr>
          <a:lstStyle/>
          <a:p>
            <a:pPr marL="0" indent="0">
              <a:buNone/>
            </a:pPr>
            <a:r>
              <a:rPr lang="en-US" sz="4100" b="1" dirty="0"/>
              <a:t>Fetching and Executing steps :</a:t>
            </a:r>
          </a:p>
          <a:p>
            <a:pPr marL="0" indent="0">
              <a:buNone/>
            </a:pPr>
            <a:endParaRPr lang="en-US" b="1" dirty="0"/>
          </a:p>
          <a:p>
            <a:r>
              <a:rPr lang="en-US" sz="3100" dirty="0"/>
              <a:t>The PC contains the address of the memory location that has the next instruction which has to be fetched.</a:t>
            </a:r>
          </a:p>
          <a:p>
            <a:r>
              <a:rPr lang="en-US" sz="3100" dirty="0"/>
              <a:t>This address is then copied from the PC to the MAR via the address bus.</a:t>
            </a:r>
          </a:p>
          <a:p>
            <a:r>
              <a:rPr lang="en-US" sz="3100" dirty="0"/>
              <a:t>The contents (instruction) at the memory location (address) contained in MAR are then copied into the MDR.</a:t>
            </a:r>
          </a:p>
          <a:p>
            <a:r>
              <a:rPr lang="en-US" sz="3100" dirty="0"/>
              <a:t>The contents (instruction) in the MDR is then copied and placed into the CIR.</a:t>
            </a:r>
          </a:p>
          <a:p>
            <a:r>
              <a:rPr lang="en-US" sz="3100" dirty="0"/>
              <a:t>The value in the PC is then incremented by 1 so that it now points to the next instruction which has to be fetched.</a:t>
            </a:r>
          </a:p>
          <a:p>
            <a:r>
              <a:rPr lang="en-US" sz="3100" dirty="0"/>
              <a:t>The instruction is finally decoded and then executed by sending out signals (via control bus) to the various components of the computer.</a:t>
            </a:r>
          </a:p>
          <a:p>
            <a:r>
              <a:rPr lang="en-IN" sz="3100" dirty="0"/>
              <a:t>Repeat.</a:t>
            </a:r>
            <a:endParaRPr lang="en-US" sz="3100" dirty="0"/>
          </a:p>
          <a:p>
            <a:pPr marL="0" indent="0">
              <a:buNone/>
            </a:pPr>
            <a:endParaRPr lang="en-IN" dirty="0"/>
          </a:p>
        </p:txBody>
      </p:sp>
    </p:spTree>
    <p:extLst>
      <p:ext uri="{BB962C8B-B14F-4D97-AF65-F5344CB8AC3E}">
        <p14:creationId xmlns:p14="http://schemas.microsoft.com/office/powerpoint/2010/main" val="24382370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152" y="2404115"/>
            <a:ext cx="7690861" cy="434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xmlns="" id="{919D4D5C-E150-48CA-8365-528DD422C81C}"/>
              </a:ext>
            </a:extLst>
          </p:cNvPr>
          <p:cNvSpPr/>
          <p:nvPr/>
        </p:nvSpPr>
        <p:spPr>
          <a:xfrm>
            <a:off x="-63221" y="304033"/>
            <a:ext cx="12318441" cy="1754326"/>
          </a:xfrm>
          <a:prstGeom prst="rect">
            <a:avLst/>
          </a:prstGeom>
          <a:noFill/>
        </p:spPr>
        <p:txBody>
          <a:bodyPr wrap="squar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Process</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execution</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 data/program</a:t>
            </a:r>
          </a:p>
        </p:txBody>
      </p:sp>
    </p:spTree>
    <p:extLst>
      <p:ext uri="{BB962C8B-B14F-4D97-AF65-F5344CB8AC3E}">
        <p14:creationId xmlns:p14="http://schemas.microsoft.com/office/powerpoint/2010/main" val="320539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51" y="968913"/>
            <a:ext cx="5237085"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93921" y="201717"/>
            <a:ext cx="6202339" cy="646331"/>
          </a:xfrm>
          <a:prstGeom prst="rect">
            <a:avLst/>
          </a:prstGeom>
          <a:noFill/>
        </p:spPr>
        <p:txBody>
          <a:bodyPr wrap="none" rtlCol="0">
            <a:spAutoFit/>
          </a:bodyPr>
          <a:lstStyle/>
          <a:p>
            <a:pPr algn="ctr"/>
            <a:r>
              <a:rPr lang="en-IN" sz="3600" b="1" dirty="0"/>
              <a:t>Fetch and Execution Cycle</a:t>
            </a:r>
            <a:endParaRPr lang="en-IN" b="1" dirty="0"/>
          </a:p>
        </p:txBody>
      </p:sp>
      <p:sp>
        <p:nvSpPr>
          <p:cNvPr id="6" name="Arc 5"/>
          <p:cNvSpPr/>
          <p:nvPr/>
        </p:nvSpPr>
        <p:spPr>
          <a:xfrm rot="15531493">
            <a:off x="3726250" y="1514986"/>
            <a:ext cx="5653698" cy="5222427"/>
          </a:xfrm>
          <a:prstGeom prst="arc">
            <a:avLst>
              <a:gd name="adj1" fmla="val 18481332"/>
              <a:gd name="adj2" fmla="val 208947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Arc 7"/>
          <p:cNvSpPr/>
          <p:nvPr/>
        </p:nvSpPr>
        <p:spPr>
          <a:xfrm>
            <a:off x="3221567" y="1340768"/>
            <a:ext cx="5181143" cy="3378774"/>
          </a:xfrm>
          <a:prstGeom prst="arc">
            <a:avLst>
              <a:gd name="adj1" fmla="val 18147807"/>
              <a:gd name="adj2" fmla="val 2149582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Arc 8"/>
          <p:cNvSpPr/>
          <p:nvPr/>
        </p:nvSpPr>
        <p:spPr>
          <a:xfrm rot="9590178">
            <a:off x="4011163" y="763374"/>
            <a:ext cx="4104456" cy="5311078"/>
          </a:xfrm>
          <a:prstGeom prst="arc">
            <a:avLst>
              <a:gd name="adj1" fmla="val 18281752"/>
              <a:gd name="adj2" fmla="val 214879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Arc 9"/>
          <p:cNvSpPr/>
          <p:nvPr/>
        </p:nvSpPr>
        <p:spPr>
          <a:xfrm rot="899480">
            <a:off x="4356683" y="1646447"/>
            <a:ext cx="4104456" cy="3973527"/>
          </a:xfrm>
          <a:prstGeom prst="arc">
            <a:avLst>
              <a:gd name="adj1" fmla="val 21583341"/>
              <a:gd name="adj2" fmla="val 38418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0499474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683" y="1102693"/>
            <a:ext cx="6480719" cy="533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9289" y="456362"/>
            <a:ext cx="5713423" cy="646331"/>
          </a:xfrm>
          <a:prstGeom prst="rect">
            <a:avLst/>
          </a:prstGeom>
          <a:noFill/>
        </p:spPr>
        <p:txBody>
          <a:bodyPr wrap="none" rtlCol="0">
            <a:spAutoFit/>
          </a:bodyPr>
          <a:lstStyle/>
          <a:p>
            <a:pPr algn="ctr"/>
            <a:r>
              <a:rPr lang="en-IN" sz="3600" b="1" dirty="0"/>
              <a:t>Data Flow in Fetch Cycle</a:t>
            </a:r>
            <a:endParaRPr lang="en-IN" b="1" dirty="0"/>
          </a:p>
        </p:txBody>
      </p:sp>
    </p:spTree>
    <p:extLst>
      <p:ext uri="{BB962C8B-B14F-4D97-AF65-F5344CB8AC3E}">
        <p14:creationId xmlns:p14="http://schemas.microsoft.com/office/powerpoint/2010/main" val="62722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908720"/>
            <a:ext cx="8229600" cy="5112568"/>
          </a:xfrm>
        </p:spPr>
        <p:txBody>
          <a:bodyPr>
            <a:normAutofit/>
          </a:bodyPr>
          <a:lstStyle/>
          <a:p>
            <a:r>
              <a:rPr lang="en-US" sz="2400" b="1" u="sng" dirty="0">
                <a:solidFill>
                  <a:schemeClr val="accent1"/>
                </a:solidFill>
              </a:rPr>
              <a:t>Bus</a:t>
            </a:r>
            <a:r>
              <a:rPr lang="en-US" sz="2400" b="1" dirty="0">
                <a:solidFill>
                  <a:schemeClr val="accent1"/>
                </a:solidFill>
              </a:rPr>
              <a:t> </a:t>
            </a:r>
            <a:r>
              <a:rPr lang="en-US" sz="2400" b="1" u="sng" dirty="0">
                <a:solidFill>
                  <a:schemeClr val="accent1"/>
                </a:solidFill>
              </a:rPr>
              <a:t>Interconnection</a:t>
            </a:r>
          </a:p>
          <a:p>
            <a:pPr marL="0" indent="0">
              <a:buNone/>
            </a:pPr>
            <a:r>
              <a:rPr lang="en-US" dirty="0"/>
              <a:t>	</a:t>
            </a:r>
            <a:r>
              <a:rPr lang="en-US" sz="2400" dirty="0"/>
              <a:t>- A bus is a communication pathway connecting two or more device. A key characteristic of a bus is that it is a shared transmission medium. A bus consists of multiple pathways or lines. Each line is capable of transmitting signal representing binary digit (1 or 0)</a:t>
            </a:r>
            <a:r>
              <a:rPr lang="en-US" dirty="0"/>
              <a:t>.</a:t>
            </a:r>
            <a:endParaRPr lang="en-US" sz="3000" dirty="0"/>
          </a:p>
          <a:p>
            <a:r>
              <a:rPr lang="en-US" sz="2400" b="1" u="sng" dirty="0">
                <a:solidFill>
                  <a:schemeClr val="accent1"/>
                </a:solidFill>
              </a:rPr>
              <a:t>Bus</a:t>
            </a:r>
            <a:r>
              <a:rPr lang="en-US" sz="2400" b="1" dirty="0">
                <a:solidFill>
                  <a:schemeClr val="accent1"/>
                </a:solidFill>
              </a:rPr>
              <a:t> </a:t>
            </a:r>
            <a:r>
              <a:rPr lang="en-US" sz="2400" b="1" u="sng" dirty="0">
                <a:solidFill>
                  <a:schemeClr val="accent1"/>
                </a:solidFill>
              </a:rPr>
              <a:t>Interconnection</a:t>
            </a:r>
            <a:r>
              <a:rPr lang="en-US" sz="2400" u="sng" dirty="0">
                <a:solidFill>
                  <a:schemeClr val="accent1"/>
                </a:solidFill>
              </a:rPr>
              <a:t> </a:t>
            </a:r>
          </a:p>
          <a:p>
            <a:pPr marL="457200" lvl="1" indent="0">
              <a:buNone/>
            </a:pPr>
            <a:r>
              <a:rPr lang="en-US" sz="2400" dirty="0"/>
              <a:t>	-A sequence of bits can be transmit across a single line. Several lines can be used to transmit bits simultaneously (in parallel). A bus that connects major components (CPU, Memory, I/O) is called System Bus. The most common computer interconnection structures are based on the use of one or more system buses.</a:t>
            </a:r>
          </a:p>
          <a:p>
            <a:pPr marL="0" indent="0">
              <a:buNone/>
            </a:pPr>
            <a:endParaRPr lang="en-IN" dirty="0"/>
          </a:p>
        </p:txBody>
      </p:sp>
    </p:spTree>
    <p:extLst>
      <p:ext uri="{BB962C8B-B14F-4D97-AF65-F5344CB8AC3E}">
        <p14:creationId xmlns:p14="http://schemas.microsoft.com/office/powerpoint/2010/main" val="13099619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EA4B4D1-881F-436D-AB3E-07848F967279}"/>
              </a:ext>
            </a:extLst>
          </p:cNvPr>
          <p:cNvSpPr/>
          <p:nvPr/>
        </p:nvSpPr>
        <p:spPr>
          <a:xfrm>
            <a:off x="65104" y="923330"/>
            <a:ext cx="8759301" cy="1477328"/>
          </a:xfrm>
          <a:prstGeom prst="rect">
            <a:avLst/>
          </a:prstGeom>
        </p:spPr>
        <p:txBody>
          <a:bodyPr wrap="square">
            <a:spAutoFit/>
          </a:bodyPr>
          <a:lstStyle/>
          <a:p>
            <a:pPr marL="285750" indent="-285750">
              <a:buFont typeface="Wingdings" panose="05000000000000000000" pitchFamily="2" charset="2"/>
              <a:buChar char="Ø"/>
            </a:pPr>
            <a:r>
              <a:rPr lang="en-US" dirty="0">
                <a:latin typeface="Algerian" pitchFamily="82" charset="0"/>
              </a:rPr>
              <a:t>A </a:t>
            </a:r>
            <a:r>
              <a:rPr lang="en-US" b="1" dirty="0">
                <a:latin typeface="Algerian" pitchFamily="82" charset="0"/>
              </a:rPr>
              <a:t>control register</a:t>
            </a:r>
            <a:r>
              <a:rPr lang="en-US" dirty="0">
                <a:latin typeface="Algerian" pitchFamily="82" charset="0"/>
              </a:rPr>
              <a:t> is a processor </a:t>
            </a:r>
            <a:r>
              <a:rPr lang="en-US" b="1" dirty="0">
                <a:latin typeface="Algerian" pitchFamily="82" charset="0"/>
              </a:rPr>
              <a:t>register</a:t>
            </a:r>
            <a:r>
              <a:rPr lang="en-US" dirty="0">
                <a:latin typeface="Algerian" pitchFamily="82" charset="0"/>
              </a:rPr>
              <a:t> which changes or </a:t>
            </a:r>
            <a:r>
              <a:rPr lang="en-US" b="1" dirty="0">
                <a:latin typeface="Algerian" pitchFamily="82" charset="0"/>
              </a:rPr>
              <a:t>controls</a:t>
            </a:r>
            <a:r>
              <a:rPr lang="en-US" dirty="0">
                <a:latin typeface="Algerian" pitchFamily="82" charset="0"/>
              </a:rPr>
              <a:t> the general behavior of a CPU or other digital device. Common tasks performed by </a:t>
            </a:r>
            <a:r>
              <a:rPr lang="en-US" b="1" dirty="0">
                <a:latin typeface="Algerian" pitchFamily="82" charset="0"/>
              </a:rPr>
              <a:t>control registers</a:t>
            </a:r>
            <a:r>
              <a:rPr lang="en-US" dirty="0">
                <a:latin typeface="Algerian" pitchFamily="82" charset="0"/>
              </a:rPr>
              <a:t> include interrupt </a:t>
            </a:r>
            <a:r>
              <a:rPr lang="en-US" b="1" dirty="0">
                <a:latin typeface="Algerian" pitchFamily="82" charset="0"/>
              </a:rPr>
              <a:t>control</a:t>
            </a:r>
            <a:r>
              <a:rPr lang="en-US" dirty="0">
                <a:latin typeface="Algerian" pitchFamily="82" charset="0"/>
              </a:rPr>
              <a:t>, switching the addressing mode, paging </a:t>
            </a:r>
            <a:r>
              <a:rPr lang="en-US" b="1" dirty="0">
                <a:latin typeface="Algerian" pitchFamily="82" charset="0"/>
              </a:rPr>
              <a:t>control</a:t>
            </a:r>
            <a:r>
              <a:rPr lang="en-US" dirty="0">
                <a:latin typeface="Algerian" pitchFamily="82" charset="0"/>
              </a:rPr>
              <a:t>, and coprocessor </a:t>
            </a:r>
            <a:r>
              <a:rPr lang="en-US" b="1" dirty="0">
                <a:latin typeface="Algerian" pitchFamily="82" charset="0"/>
              </a:rPr>
              <a:t>control .</a:t>
            </a:r>
            <a:endParaRPr lang="en-US" dirty="0">
              <a:latin typeface="Algerian" pitchFamily="82" charset="0"/>
            </a:endParaRPr>
          </a:p>
        </p:txBody>
      </p:sp>
      <p:sp>
        <p:nvSpPr>
          <p:cNvPr id="3" name="Rectangle 2">
            <a:extLst>
              <a:ext uri="{FF2B5EF4-FFF2-40B4-BE49-F238E27FC236}">
                <a16:creationId xmlns:a16="http://schemas.microsoft.com/office/drawing/2014/main" xmlns="" id="{58D2EE5A-C11A-473E-B811-6EFEDCD86091}"/>
              </a:ext>
            </a:extLst>
          </p:cNvPr>
          <p:cNvSpPr/>
          <p:nvPr/>
        </p:nvSpPr>
        <p:spPr>
          <a:xfrm>
            <a:off x="-46956" y="0"/>
            <a:ext cx="6906058"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CONTROL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REGISTERS</a:t>
            </a:r>
          </a:p>
        </p:txBody>
      </p:sp>
      <p:pic>
        <p:nvPicPr>
          <p:cNvPr id="4" name="Picture 3">
            <a:extLst>
              <a:ext uri="{FF2B5EF4-FFF2-40B4-BE49-F238E27FC236}">
                <a16:creationId xmlns:a16="http://schemas.microsoft.com/office/drawing/2014/main" xmlns="" id="{2A405209-FB8C-4380-B8EA-D843E2184C1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38154" y="2839447"/>
            <a:ext cx="5453849" cy="4018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0524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2E2B18-2DEB-434F-8213-4397DC525929}"/>
              </a:ext>
            </a:extLst>
          </p:cNvPr>
          <p:cNvSpPr/>
          <p:nvPr/>
        </p:nvSpPr>
        <p:spPr>
          <a:xfrm>
            <a:off x="1" y="923332"/>
            <a:ext cx="10386875" cy="1754326"/>
          </a:xfrm>
          <a:prstGeom prst="rect">
            <a:avLst/>
          </a:prstGeom>
        </p:spPr>
        <p:txBody>
          <a:bodyPr wrap="square">
            <a:spAutoFit/>
          </a:bodyPr>
          <a:lstStyle/>
          <a:p>
            <a:pPr marL="285750" indent="-285750">
              <a:buFont typeface="Wingdings" panose="05000000000000000000" pitchFamily="2" charset="2"/>
              <a:buChar char="Ø"/>
            </a:pPr>
            <a:r>
              <a:rPr lang="en-US" b="1" dirty="0">
                <a:latin typeface="Algerian" pitchFamily="82" charset="0"/>
              </a:rPr>
              <a:t>Microprogramming</a:t>
            </a:r>
            <a:r>
              <a:rPr lang="en-US" dirty="0">
                <a:latin typeface="Algerian" pitchFamily="82" charset="0"/>
              </a:rPr>
              <a:t>, Process of writing microcode for a </a:t>
            </a:r>
            <a:r>
              <a:rPr lang="en-US" u="sng" dirty="0">
                <a:latin typeface="Algerian" pitchFamily="82" charset="0"/>
                <a:hlinkClick r:id="rId2"/>
              </a:rPr>
              <a:t>microprocessor</a:t>
            </a:r>
            <a:r>
              <a:rPr lang="en-US" dirty="0">
                <a:latin typeface="Algerian" pitchFamily="82" charset="0"/>
              </a:rPr>
              <a:t>. Microcode is low-level </a:t>
            </a:r>
            <a:r>
              <a:rPr lang="en-US" u="sng" dirty="0">
                <a:latin typeface="Algerian" pitchFamily="82" charset="0"/>
                <a:hlinkClick r:id="rId3"/>
              </a:rPr>
              <a:t>code</a:t>
            </a:r>
            <a:r>
              <a:rPr lang="en-US" dirty="0">
                <a:latin typeface="Algerian" pitchFamily="82" charset="0"/>
              </a:rPr>
              <a:t> that defines how a microprocessor should function when it executes </a:t>
            </a:r>
            <a:r>
              <a:rPr lang="en-US" u="sng" dirty="0">
                <a:latin typeface="Algerian" pitchFamily="82" charset="0"/>
                <a:hlinkClick r:id="rId3"/>
              </a:rPr>
              <a:t>machine-language</a:t>
            </a:r>
            <a:r>
              <a:rPr lang="en-US" dirty="0">
                <a:latin typeface="Algerian" pitchFamily="82" charset="0"/>
              </a:rPr>
              <a:t> instructions. Typically, one machine-language instruction translates into several microcode instructions. On some computers, the microcode is stored in ROM and cannot be modified; on some larger computers, it is stored in </a:t>
            </a:r>
            <a:r>
              <a:rPr lang="en-US" u="sng" dirty="0">
                <a:latin typeface="Algerian" pitchFamily="82" charset="0"/>
                <a:hlinkClick r:id="rId4"/>
              </a:rPr>
              <a:t>EPROM</a:t>
            </a:r>
            <a:r>
              <a:rPr lang="en-US" dirty="0">
                <a:latin typeface="Algerian" pitchFamily="82" charset="0"/>
              </a:rPr>
              <a:t> and therefore can be replaced with newer versions</a:t>
            </a:r>
            <a:endParaRPr lang="en-IN" dirty="0"/>
          </a:p>
        </p:txBody>
      </p:sp>
      <p:sp>
        <p:nvSpPr>
          <p:cNvPr id="3" name="Rectangle 2">
            <a:extLst>
              <a:ext uri="{FF2B5EF4-FFF2-40B4-BE49-F238E27FC236}">
                <a16:creationId xmlns:a16="http://schemas.microsoft.com/office/drawing/2014/main" xmlns="" id="{B11378B1-2C10-40A4-942A-18E3BBBCDE4B}"/>
              </a:ext>
            </a:extLst>
          </p:cNvPr>
          <p:cNvSpPr/>
          <p:nvPr/>
        </p:nvSpPr>
        <p:spPr>
          <a:xfrm>
            <a:off x="-64685" y="0"/>
            <a:ext cx="8077852"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MICROPROGRAMMING</a:t>
            </a:r>
          </a:p>
        </p:txBody>
      </p:sp>
      <p:pic>
        <p:nvPicPr>
          <p:cNvPr id="4" name="Content Placeholder 5">
            <a:extLst>
              <a:ext uri="{FF2B5EF4-FFF2-40B4-BE49-F238E27FC236}">
                <a16:creationId xmlns:a16="http://schemas.microsoft.com/office/drawing/2014/main" xmlns="" id="{FCD21420-E7FB-48AE-8412-75E636F26D68}"/>
              </a:ext>
            </a:extLst>
          </p:cNvPr>
          <p:cNvPicPr>
            <a:picLocks noGrp="1"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3708" y="2787588"/>
            <a:ext cx="6640497" cy="4070412"/>
          </a:xfrm>
          <a:prstGeom prst="rect">
            <a:avLst/>
          </a:prstGeom>
        </p:spPr>
      </p:pic>
    </p:spTree>
    <p:extLst>
      <p:ext uri="{BB962C8B-B14F-4D97-AF65-F5344CB8AC3E}">
        <p14:creationId xmlns:p14="http://schemas.microsoft.com/office/powerpoint/2010/main" val="8077385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F0F1393-FCF0-46B0-83A4-3883D71D3D8B}"/>
              </a:ext>
            </a:extLst>
          </p:cNvPr>
          <p:cNvSpPr/>
          <p:nvPr/>
        </p:nvSpPr>
        <p:spPr>
          <a:xfrm>
            <a:off x="3751453" y="1182924"/>
            <a:ext cx="4884414"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By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 NIRVAN BOBDE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xmlns="" id="{23861181-4AB1-416B-8418-68BD863268A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4463527" y="4629150"/>
            <a:ext cx="3105151" cy="2228850"/>
          </a:xfrm>
          <a:prstGeom prst="rect">
            <a:avLst/>
          </a:prstGeom>
        </p:spPr>
      </p:pic>
    </p:spTree>
    <p:extLst>
      <p:ext uri="{BB962C8B-B14F-4D97-AF65-F5344CB8AC3E}">
        <p14:creationId xmlns:p14="http://schemas.microsoft.com/office/powerpoint/2010/main" val="3482742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7F00B8D-E1FE-409B-8549-04DE914D5FC0}"/>
              </a:ext>
            </a:extLst>
          </p:cNvPr>
          <p:cNvSpPr/>
          <p:nvPr/>
        </p:nvSpPr>
        <p:spPr>
          <a:xfrm>
            <a:off x="4079097" y="2479064"/>
            <a:ext cx="3323602" cy="1107996"/>
          </a:xfrm>
          <a:prstGeom prst="rect">
            <a:avLst/>
          </a:prstGeom>
          <a:noFill/>
        </p:spPr>
        <p:txBody>
          <a:bodyPr wrap="none" lIns="91440" tIns="45720" rIns="91440" bIns="45720">
            <a:spAutoFit/>
          </a:bodyPr>
          <a:lstStyle/>
          <a:p>
            <a:pPr algn="ctr"/>
            <a:r>
              <a:rPr lang="en-US" sz="6600" b="1" u="sng"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UNIT</a:t>
            </a:r>
            <a:r>
              <a:rPr lang="en-US" sz="6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-2</a:t>
            </a:r>
          </a:p>
        </p:txBody>
      </p:sp>
    </p:spTree>
    <p:extLst>
      <p:ext uri="{BB962C8B-B14F-4D97-AF65-F5344CB8AC3E}">
        <p14:creationId xmlns:p14="http://schemas.microsoft.com/office/powerpoint/2010/main" val="228344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72" y="142852"/>
            <a:ext cx="8286808" cy="1428736"/>
          </a:xfrm>
        </p:spPr>
        <p:txBody>
          <a:bodyPr>
            <a:normAutofit fontScale="90000"/>
          </a:bodyPr>
          <a:lstStyle/>
          <a:p>
            <a:r>
              <a:rPr lang="en-US" dirty="0"/>
              <a:t>UNIT 2</a:t>
            </a:r>
            <a:br>
              <a:rPr lang="en-US" dirty="0"/>
            </a:br>
            <a:r>
              <a:rPr lang="en-IN" dirty="0"/>
              <a:t>Input output organization:</a:t>
            </a:r>
            <a:br>
              <a:rPr lang="en-IN" dirty="0"/>
            </a:br>
            <a:endParaRPr lang="en-IN" dirty="0"/>
          </a:p>
        </p:txBody>
      </p:sp>
      <p:sp>
        <p:nvSpPr>
          <p:cNvPr id="3" name="Content Placeholder 2"/>
          <p:cNvSpPr>
            <a:spLocks noGrp="1"/>
          </p:cNvSpPr>
          <p:nvPr>
            <p:ph idx="1"/>
          </p:nvPr>
        </p:nvSpPr>
        <p:spPr>
          <a:xfrm>
            <a:off x="2" y="1500179"/>
            <a:ext cx="10182196" cy="4983179"/>
          </a:xfrm>
        </p:spPr>
        <p:txBody>
          <a:bodyPr>
            <a:noAutofit/>
          </a:bodyPr>
          <a:lstStyle/>
          <a:p>
            <a:r>
              <a:rPr lang="en-IN" sz="1600" dirty="0"/>
              <a:t>Asynchronous  data transfer, </a:t>
            </a:r>
          </a:p>
          <a:p>
            <a:r>
              <a:rPr lang="en-IN" sz="1600" dirty="0"/>
              <a:t> strobe control,</a:t>
            </a:r>
          </a:p>
          <a:p>
            <a:r>
              <a:rPr lang="en-IN" sz="1600" dirty="0"/>
              <a:t> handshaking,</a:t>
            </a:r>
          </a:p>
          <a:p>
            <a:r>
              <a:rPr lang="en-IN" sz="1600" dirty="0"/>
              <a:t> PCI, working mechanism of Peripherals:</a:t>
            </a:r>
          </a:p>
          <a:p>
            <a:r>
              <a:rPr lang="en-IN" sz="1600" dirty="0"/>
              <a:t> Keyboard,</a:t>
            </a:r>
          </a:p>
          <a:p>
            <a:r>
              <a:rPr lang="en-IN" sz="1600" dirty="0"/>
              <a:t>Mouse,</a:t>
            </a:r>
          </a:p>
          <a:p>
            <a:r>
              <a:rPr lang="en-IN" sz="1600" dirty="0"/>
              <a:t> Scanners ,</a:t>
            </a:r>
          </a:p>
          <a:p>
            <a:r>
              <a:rPr lang="en-IN" sz="1600" dirty="0"/>
              <a:t> Video Display, </a:t>
            </a:r>
          </a:p>
          <a:p>
            <a:r>
              <a:rPr lang="en-IN" sz="1600" dirty="0"/>
              <a:t>Touch Screen panel etc.(features and principles)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1587177-D7ED-442E-9546-59F2969FD859}"/>
              </a:ext>
            </a:extLst>
          </p:cNvPr>
          <p:cNvSpPr/>
          <p:nvPr/>
        </p:nvSpPr>
        <p:spPr>
          <a:xfrm>
            <a:off x="88779" y="2274838"/>
            <a:ext cx="9055223" cy="2308324"/>
          </a:xfrm>
          <a:prstGeom prst="rect">
            <a:avLst/>
          </a:prstGeom>
        </p:spPr>
        <p:txBody>
          <a:bodyPr wrap="square">
            <a:spAutoFit/>
          </a:bodyPr>
          <a:lstStyle/>
          <a:p>
            <a:pPr marL="285750" indent="-285750">
              <a:buFont typeface="Wingdings" panose="05000000000000000000" pitchFamily="2" charset="2"/>
              <a:buChar char="Ø"/>
            </a:pPr>
            <a:r>
              <a:rPr lang="en-IN" dirty="0"/>
              <a:t>Input output organization:</a:t>
            </a:r>
          </a:p>
          <a:p>
            <a:pPr marL="285750" indent="-285750">
              <a:buFont typeface="Wingdings" panose="05000000000000000000" pitchFamily="2" charset="2"/>
              <a:buChar char="Ø"/>
            </a:pPr>
            <a:r>
              <a:rPr lang="en-IN" dirty="0"/>
              <a:t> I/O interface models of transfer, </a:t>
            </a:r>
          </a:p>
          <a:p>
            <a:pPr marL="285750" indent="-285750">
              <a:buFont typeface="Wingdings" panose="05000000000000000000" pitchFamily="2" charset="2"/>
              <a:buChar char="Ø"/>
            </a:pPr>
            <a:r>
              <a:rPr lang="en-IN" dirty="0"/>
              <a:t>interrupt driven I/O,</a:t>
            </a:r>
          </a:p>
          <a:p>
            <a:pPr marL="285750" indent="-285750">
              <a:buFont typeface="Wingdings" panose="05000000000000000000" pitchFamily="2" charset="2"/>
              <a:buChar char="Ø"/>
            </a:pPr>
            <a:r>
              <a:rPr lang="en-IN" dirty="0"/>
              <a:t> Priority</a:t>
            </a:r>
          </a:p>
          <a:p>
            <a:pPr marL="285750" indent="-285750">
              <a:buFont typeface="Wingdings" panose="05000000000000000000" pitchFamily="2" charset="2"/>
              <a:buChar char="Ø"/>
            </a:pPr>
            <a:r>
              <a:rPr lang="en-IN" dirty="0"/>
              <a:t>interrupt,</a:t>
            </a:r>
          </a:p>
          <a:p>
            <a:pPr marL="285750" indent="-285750">
              <a:buFont typeface="Wingdings" panose="05000000000000000000" pitchFamily="2" charset="2"/>
              <a:buChar char="Ø"/>
            </a:pPr>
            <a:r>
              <a:rPr lang="en-IN" dirty="0"/>
              <a:t> DMA,</a:t>
            </a:r>
          </a:p>
          <a:p>
            <a:pPr marL="285750" indent="-285750">
              <a:buFont typeface="Wingdings" panose="05000000000000000000" pitchFamily="2" charset="2"/>
              <a:buChar char="Ø"/>
            </a:pPr>
            <a:r>
              <a:rPr lang="en-IN" dirty="0"/>
              <a:t> I/O processor and serial communication,</a:t>
            </a:r>
          </a:p>
          <a:p>
            <a:pPr marL="285750" indent="-285750">
              <a:buFont typeface="Wingdings" panose="05000000000000000000" pitchFamily="2" charset="2"/>
              <a:buChar char="Ø"/>
            </a:pPr>
            <a:r>
              <a:rPr lang="en-IN" dirty="0"/>
              <a:t> Synchronous data transfer , </a:t>
            </a:r>
          </a:p>
        </p:txBody>
      </p:sp>
    </p:spTree>
    <p:extLst>
      <p:ext uri="{BB962C8B-B14F-4D97-AF65-F5344CB8AC3E}">
        <p14:creationId xmlns:p14="http://schemas.microsoft.com/office/powerpoint/2010/main" val="94593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4"/>
            <a:ext cx="9282091" cy="1012823"/>
          </a:xfrm>
        </p:spPr>
        <p:txBody>
          <a:bodyPr>
            <a:normAutofit fontScale="90000"/>
          </a:bodyPr>
          <a:lstStyle/>
          <a:p>
            <a:r>
              <a:rPr lang="en-IN" b="1" u="sng" dirty="0">
                <a:solidFill>
                  <a:schemeClr val="tx1"/>
                </a:solidFill>
              </a:rPr>
              <a:t>INPUT-OUTPUT</a:t>
            </a:r>
            <a:r>
              <a:rPr lang="en-IN" b="1" dirty="0">
                <a:solidFill>
                  <a:schemeClr val="tx1"/>
                </a:solidFill>
              </a:rPr>
              <a:t> </a:t>
            </a:r>
            <a:r>
              <a:rPr lang="en-IN" b="1" u="sng" dirty="0">
                <a:solidFill>
                  <a:schemeClr val="tx1"/>
                </a:solidFill>
              </a:rPr>
              <a:t>ORGANIZATION</a:t>
            </a:r>
          </a:p>
        </p:txBody>
      </p:sp>
      <p:sp>
        <p:nvSpPr>
          <p:cNvPr id="3" name="Subtitle 2"/>
          <p:cNvSpPr>
            <a:spLocks noGrp="1"/>
          </p:cNvSpPr>
          <p:nvPr>
            <p:ph type="subTitle" idx="1"/>
          </p:nvPr>
        </p:nvSpPr>
        <p:spPr>
          <a:xfrm>
            <a:off x="230820" y="1402103"/>
            <a:ext cx="9282091" cy="4929222"/>
          </a:xfrm>
        </p:spPr>
        <p:txBody>
          <a:bodyPr>
            <a:noAutofit/>
          </a:bodyPr>
          <a:lstStyle/>
          <a:p>
            <a:r>
              <a:rPr lang="en-IN" sz="2400" dirty="0">
                <a:solidFill>
                  <a:srgbClr val="FF0000"/>
                </a:solidFill>
              </a:rPr>
              <a:t>The Input / output organization of computer depends upon the size of computer and the peripherals connected to it. The I/O Subsystem of the computer, provides an efficient mode of communication between the central system and the outside environment The most common input output devices are:</a:t>
            </a:r>
          </a:p>
          <a:p>
            <a:r>
              <a:rPr lang="en-IN" sz="2400" dirty="0"/>
              <a:t> </a:t>
            </a:r>
            <a:r>
              <a:rPr lang="en-IN" sz="2400" dirty="0" err="1"/>
              <a:t>i</a:t>
            </a:r>
            <a:r>
              <a:rPr lang="en-IN" sz="2400" dirty="0"/>
              <a:t>) Monitor</a:t>
            </a:r>
          </a:p>
          <a:p>
            <a:r>
              <a:rPr lang="en-IN" sz="2400" dirty="0"/>
              <a:t> ii) Keyboard</a:t>
            </a:r>
          </a:p>
          <a:p>
            <a:r>
              <a:rPr lang="en-IN" sz="2400" dirty="0"/>
              <a:t> iii) Mouse</a:t>
            </a:r>
          </a:p>
          <a:p>
            <a:r>
              <a:rPr lang="en-IN" sz="2400" dirty="0"/>
              <a:t> iv) Printer </a:t>
            </a:r>
          </a:p>
          <a:p>
            <a:r>
              <a:rPr lang="en-IN" sz="2400" dirty="0"/>
              <a:t>v) Magnetic tapes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6232124" cy="970450"/>
          </a:xfrm>
        </p:spPr>
        <p:txBody>
          <a:bodyPr>
            <a:normAutofit/>
          </a:bodyPr>
          <a:lstStyle/>
          <a:p>
            <a:r>
              <a:rPr lang="en-IN" dirty="0"/>
              <a:t>Input - Output Interface </a:t>
            </a:r>
          </a:p>
        </p:txBody>
      </p:sp>
      <p:sp>
        <p:nvSpPr>
          <p:cNvPr id="3" name="Content Placeholder 2"/>
          <p:cNvSpPr>
            <a:spLocks noGrp="1"/>
          </p:cNvSpPr>
          <p:nvPr>
            <p:ph idx="1"/>
          </p:nvPr>
        </p:nvSpPr>
        <p:spPr>
          <a:xfrm>
            <a:off x="2" y="2041864"/>
            <a:ext cx="12064753" cy="4816136"/>
          </a:xfrm>
        </p:spPr>
        <p:txBody>
          <a:bodyPr>
            <a:noAutofit/>
          </a:bodyPr>
          <a:lstStyle/>
          <a:p>
            <a:pPr>
              <a:buFont typeface="Wingdings" panose="05000000000000000000" pitchFamily="2" charset="2"/>
              <a:buChar char="Ø"/>
            </a:pPr>
            <a:r>
              <a:rPr lang="en-IN" sz="1600" dirty="0"/>
              <a:t>Input Output Interface provides a method for transferring information between internal storage and external I/O devices. Peripherals connected to a computer need special communication links for interfacing them with the central processing unit. </a:t>
            </a:r>
          </a:p>
          <a:p>
            <a:pPr>
              <a:buNone/>
            </a:pPr>
            <a:endParaRPr lang="en-US" sz="1600" dirty="0"/>
          </a:p>
          <a:p>
            <a:pPr>
              <a:buFont typeface="Wingdings" panose="05000000000000000000" pitchFamily="2" charset="2"/>
              <a:buChar char="Ø"/>
            </a:pPr>
            <a:r>
              <a:rPr lang="en-IN" sz="1600" dirty="0"/>
              <a:t>I/O BUS and Interface Module It defines the typical link between the processor and several peripherals. The I/O Bus consists of data lines, address lines and control lines. The I/O bus from the processor is attached to all peripherals interface. To communicate with a particular device, the processor places a device address on address lines. Each Interface decodes the address and control received from the I/O bus, interprets them for peripherals and provides signals for the peripheral controller. It is also synchronizes the data flow and supervises the transfer between peripheral and processor. Each peripheral has its own controller. For example, the printer controller controls the paper motion, the print timing The control lines are referred as I/O command. The commands are as following: Control command- A control command is issued to activate the peripheral and to inform it what to do. Status command- A status command is used to test various status conditions in the interface and the peripheral. Data Output command- A data output command causes the interface to respond by transferring data from the bus into one of its registers. Data Input command- The data input command is the opposite of the data output. In this case the interface receives on item of data from the peripheral and places it in its buffer register. I/O Versus Memory Bus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100" y="285728"/>
            <a:ext cx="6972320" cy="428628"/>
          </a:xfrm>
        </p:spPr>
        <p:txBody>
          <a:bodyPr>
            <a:normAutofit fontScale="90000"/>
          </a:bodyPr>
          <a:lstStyle/>
          <a:p>
            <a:r>
              <a:rPr lang="en-IN" b="1" dirty="0"/>
              <a:t>Interrupt driven I/O</a:t>
            </a:r>
            <a:endParaRPr lang="en-IN" dirty="0"/>
          </a:p>
        </p:txBody>
      </p:sp>
      <p:sp>
        <p:nvSpPr>
          <p:cNvPr id="3" name="Content Placeholder 2"/>
          <p:cNvSpPr>
            <a:spLocks noGrp="1"/>
          </p:cNvSpPr>
          <p:nvPr>
            <p:ph idx="1"/>
          </p:nvPr>
        </p:nvSpPr>
        <p:spPr>
          <a:xfrm>
            <a:off x="0" y="1387420"/>
            <a:ext cx="12192000" cy="6090083"/>
          </a:xfrm>
        </p:spPr>
        <p:txBody>
          <a:bodyPr>
            <a:noAutofit/>
          </a:bodyPr>
          <a:lstStyle/>
          <a:p>
            <a:pPr>
              <a:buNone/>
            </a:pPr>
            <a:r>
              <a:rPr lang="en-IN" sz="1400" dirty="0"/>
              <a:t>Interrupt driven I/O is an alternative scheme dealing with I/O. Interrupt I/O is a way of controlling input/output activity whereby a peripheral or terminal that needs to make or receive a data transfer sends a signal. This will cause a program interrupt to be set. At a time appropriate to the priority level of the I/O interrupt. Relative to the total interrupt system, the processors enter an interrupt service routine. The function of the routine will depend upon the system of interrupt levels and priorities that is implemented in the processor. The interrupt technique requires more complex hardware and software, but makes far more efficient use of the computer’s time and capacities. </a:t>
            </a:r>
          </a:p>
          <a:p>
            <a:r>
              <a:rPr lang="en-IN" sz="1400" dirty="0"/>
              <a:t>For </a:t>
            </a:r>
            <a:r>
              <a:rPr lang="en-IN" sz="1400" b="1" dirty="0"/>
              <a:t>input</a:t>
            </a:r>
            <a:r>
              <a:rPr lang="en-IN" sz="1400" dirty="0"/>
              <a:t>, the device interrupts the CPU when new data has arrived and is ready to be retrieved by the system processor. The actual actions to perform depend on whether the device uses I/O ports or memory mapping.</a:t>
            </a:r>
            <a:br>
              <a:rPr lang="en-IN" sz="1400" dirty="0"/>
            </a:br>
            <a:r>
              <a:rPr lang="en-IN" sz="1400" dirty="0"/>
              <a:t/>
            </a:r>
            <a:br>
              <a:rPr lang="en-IN" sz="1400" dirty="0"/>
            </a:br>
            <a:r>
              <a:rPr lang="en-IN" sz="1400" dirty="0"/>
              <a:t>For </a:t>
            </a:r>
            <a:r>
              <a:rPr lang="en-IN" sz="1400" b="1" dirty="0"/>
              <a:t>output</a:t>
            </a:r>
            <a:r>
              <a:rPr lang="en-IN" sz="1400" dirty="0"/>
              <a:t>, the device delivers an interrupt either when it is ready to accept new data or to acknowledge a successful data transfer. Memory-mapped and DMA-capable devices usually generate interrupts to tell the system they are done with the buffer</a:t>
            </a:r>
          </a:p>
          <a:p>
            <a:pPr fontAlgn="t"/>
            <a:r>
              <a:rPr lang="en-IN" sz="1400" b="1" i="1" dirty="0"/>
              <a:t>Advantages &amp; Disadvantages of Interrupt Drive I/O</a:t>
            </a:r>
            <a:endParaRPr lang="en-IN" sz="1400" dirty="0"/>
          </a:p>
          <a:p>
            <a:r>
              <a:rPr lang="en-IN" sz="1400" b="1" dirty="0"/>
              <a:t>Advantages</a:t>
            </a:r>
            <a:endParaRPr lang="en-IN" sz="1400" dirty="0"/>
          </a:p>
          <a:p>
            <a:r>
              <a:rPr lang="en-IN" sz="1400" dirty="0"/>
              <a:t>-          fast</a:t>
            </a:r>
          </a:p>
          <a:p>
            <a:r>
              <a:rPr lang="en-IN" sz="1400" dirty="0"/>
              <a:t>-          efficient</a:t>
            </a:r>
          </a:p>
          <a:p>
            <a:r>
              <a:rPr lang="en-IN" sz="1400" b="1" dirty="0"/>
              <a:t>Disadvantages</a:t>
            </a:r>
            <a:endParaRPr lang="en-IN" sz="1400" dirty="0"/>
          </a:p>
          <a:p>
            <a:r>
              <a:rPr lang="en-IN" sz="1400" dirty="0"/>
              <a:t>-          can be tricky to write if using a low level language</a:t>
            </a:r>
          </a:p>
          <a:p>
            <a:r>
              <a:rPr lang="en-IN" sz="1400" dirty="0"/>
              <a:t>-          can be tough to get various pieces to work well together</a:t>
            </a:r>
          </a:p>
          <a:p>
            <a:r>
              <a:rPr lang="en-IN" sz="1400" dirty="0"/>
              <a:t>-          usually done by the hardware manufacturer / OS maker, e.g. Microsoft</a:t>
            </a:r>
          </a:p>
          <a:p>
            <a:pPr>
              <a:buNone/>
            </a:pPr>
            <a:r>
              <a:rPr lang="en-IN" sz="1400" dirty="0"/>
              <a:t/>
            </a:r>
            <a:br>
              <a:rPr lang="en-IN" sz="1400" dirty="0"/>
            </a:br>
            <a:endParaRPr lang="en-IN"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Interrupt Processing</a:t>
            </a:r>
            <a:endParaRPr lang="en-IN" dirty="0"/>
          </a:p>
        </p:txBody>
      </p:sp>
      <p:pic>
        <p:nvPicPr>
          <p:cNvPr id="6" name="Content Placeholder 5" descr="8439570.jpg"/>
          <p:cNvPicPr>
            <a:picLocks noGrp="1" noChangeAspect="1"/>
          </p:cNvPicPr>
          <p:nvPr>
            <p:ph idx="1"/>
          </p:nvPr>
        </p:nvPicPr>
        <p:blipFill>
          <a:blip r:embed="rId2"/>
          <a:stretch>
            <a:fillRect/>
          </a:stretch>
        </p:blipFill>
        <p:spPr>
          <a:xfrm>
            <a:off x="5091112" y="2048669"/>
            <a:ext cx="2009775" cy="416242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85" y="0"/>
            <a:ext cx="5644067" cy="970450"/>
          </a:xfrm>
        </p:spPr>
        <p:txBody>
          <a:bodyPr>
            <a:normAutofit/>
          </a:bodyPr>
          <a:lstStyle/>
          <a:p>
            <a:r>
              <a:rPr lang="en-US" dirty="0"/>
              <a:t>PRIORITY INTERRUPT</a:t>
            </a:r>
            <a:endParaRPr lang="en-IN" dirty="0"/>
          </a:p>
        </p:txBody>
      </p:sp>
      <p:sp>
        <p:nvSpPr>
          <p:cNvPr id="3" name="Content Placeholder 2"/>
          <p:cNvSpPr>
            <a:spLocks noGrp="1"/>
          </p:cNvSpPr>
          <p:nvPr>
            <p:ph idx="1"/>
          </p:nvPr>
        </p:nvSpPr>
        <p:spPr>
          <a:xfrm>
            <a:off x="0" y="1969024"/>
            <a:ext cx="12192000" cy="5643578"/>
          </a:xfrm>
        </p:spPr>
        <p:txBody>
          <a:bodyPr>
            <a:noAutofit/>
          </a:bodyPr>
          <a:lstStyle/>
          <a:p>
            <a:r>
              <a:rPr lang="en-IN" sz="1600" dirty="0"/>
              <a:t>In a typical application, a number of I/O devices are attached to computer, with each device being able to originate an interrupt request, so to provide services to device which initiate interrupt request, the task of interrupt system is to identify the source(device) of interrupt and then provide services to them.</a:t>
            </a:r>
            <a:br>
              <a:rPr lang="en-IN" sz="1600" dirty="0"/>
            </a:br>
            <a:r>
              <a:rPr lang="en-IN" sz="1600" dirty="0"/>
              <a:t/>
            </a:r>
            <a:br>
              <a:rPr lang="en-IN" sz="1600" dirty="0"/>
            </a:br>
            <a:endParaRPr lang="en-IN" sz="1600" dirty="0"/>
          </a:p>
          <a:p>
            <a:r>
              <a:rPr lang="en-IN" sz="1600" dirty="0"/>
              <a:t>But, in most cases there is a possibility that several sources will request service </a:t>
            </a:r>
            <a:r>
              <a:rPr lang="en-IN" sz="1600" dirty="0" err="1"/>
              <a:t>simultaneously.So</a:t>
            </a:r>
            <a:r>
              <a:rPr lang="en-IN" sz="1600" dirty="0"/>
              <a:t>, in this case, the interrupt system must also need to decide which device to service </a:t>
            </a:r>
            <a:r>
              <a:rPr lang="en-IN" sz="1600" dirty="0" err="1"/>
              <a:t>first.But</a:t>
            </a:r>
            <a:r>
              <a:rPr lang="en-IN" sz="1600" dirty="0"/>
              <a:t>, these simple interrupt system are not able for that, so, another system known as Priority interrupt system is provided.</a:t>
            </a:r>
            <a:br>
              <a:rPr lang="en-IN" sz="1600" dirty="0"/>
            </a:br>
            <a:r>
              <a:rPr lang="en-IN" sz="1600" dirty="0"/>
              <a:t/>
            </a:r>
            <a:br>
              <a:rPr lang="en-IN" sz="1600" dirty="0"/>
            </a:br>
            <a:endParaRPr lang="en-IN" sz="1600" dirty="0"/>
          </a:p>
          <a:p>
            <a:r>
              <a:rPr lang="en-IN" sz="1600" dirty="0"/>
              <a:t>Priority Interrupt are systems, that establishes a Priority over the various sources(interrupt devices) to determine which condition is to be serviced first when two or more requests arrive </a:t>
            </a:r>
            <a:r>
              <a:rPr lang="en-IN" sz="1600" dirty="0" err="1"/>
              <a:t>simultaneously.This</a:t>
            </a:r>
            <a:r>
              <a:rPr lang="en-IN" sz="1600" dirty="0"/>
              <a:t> system may also determine which condition are permitted to interrupt to the computer while another interrupt is being serviced.</a:t>
            </a:r>
            <a:br>
              <a:rPr lang="en-IN" sz="1600" dirty="0"/>
            </a:br>
            <a:r>
              <a:rPr lang="en-IN" sz="1600" dirty="0"/>
              <a:t/>
            </a:r>
            <a:br>
              <a:rPr lang="en-IN" sz="1600" dirty="0"/>
            </a:br>
            <a:endParaRPr lang="en-IN" sz="1600" dirty="0"/>
          </a:p>
          <a:p>
            <a:r>
              <a:rPr lang="en-IN" sz="1600" dirty="0"/>
              <a:t>Usually, in Priority Systems, higher-priority interrupt levels are served first, as if they delayed or interrupted, could have serious consequences. And the devices with high-speed transfer such as magnetic disks are given high-priority, and slow devices such as keyboards receives low-priority.</a:t>
            </a:r>
            <a:br>
              <a:rPr lang="en-IN" sz="1600" dirty="0"/>
            </a:br>
            <a:endParaRPr lang="en-IN" sz="1600" dirty="0"/>
          </a:p>
          <a:p>
            <a:endParaRPr lang="en-I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9456" y="428474"/>
            <a:ext cx="8748464" cy="1200329"/>
          </a:xfrm>
          <a:prstGeom prst="rect">
            <a:avLst/>
          </a:prstGeom>
          <a:noFill/>
        </p:spPr>
        <p:txBody>
          <a:bodyPr wrap="square" rtlCol="0">
            <a:spAutoFit/>
          </a:bodyPr>
          <a:lstStyle/>
          <a:p>
            <a:pPr algn="ctr"/>
            <a:r>
              <a:rPr lang="en-US" sz="3600" b="1" u="sng" dirty="0">
                <a:solidFill>
                  <a:schemeClr val="accent1"/>
                </a:solidFill>
              </a:rPr>
              <a:t>COMPUTER</a:t>
            </a:r>
            <a:r>
              <a:rPr lang="en-US" sz="3600" b="1" dirty="0">
                <a:solidFill>
                  <a:schemeClr val="accent1"/>
                </a:solidFill>
              </a:rPr>
              <a:t> </a:t>
            </a:r>
            <a:r>
              <a:rPr lang="en-US" sz="3600" b="1" u="sng" dirty="0">
                <a:solidFill>
                  <a:schemeClr val="accent1"/>
                </a:solidFill>
              </a:rPr>
              <a:t>ORGANIZATION</a:t>
            </a:r>
            <a:r>
              <a:rPr lang="en-US" sz="3600" b="1" dirty="0">
                <a:solidFill>
                  <a:schemeClr val="accent1"/>
                </a:solidFill>
                <a:latin typeface="Arial Black" panose="020B0A04020102020204" pitchFamily="34" charset="0"/>
              </a:rPr>
              <a:t> </a:t>
            </a:r>
            <a:r>
              <a:rPr lang="en-US" sz="3600" b="1" u="sng" dirty="0">
                <a:solidFill>
                  <a:schemeClr val="accent1"/>
                </a:solidFill>
                <a:latin typeface="Arial Black" panose="020B0A04020102020204" pitchFamily="34" charset="0"/>
              </a:rPr>
              <a:t>&amp; </a:t>
            </a:r>
            <a:r>
              <a:rPr lang="en-US" sz="3600" b="1" u="sng" dirty="0">
                <a:solidFill>
                  <a:schemeClr val="accent1"/>
                </a:solidFill>
              </a:rPr>
              <a:t>ARCHITECTURE</a:t>
            </a:r>
          </a:p>
        </p:txBody>
      </p:sp>
      <p:sp>
        <p:nvSpPr>
          <p:cNvPr id="5" name="TextBox 4"/>
          <p:cNvSpPr txBox="1"/>
          <p:nvPr/>
        </p:nvSpPr>
        <p:spPr>
          <a:xfrm>
            <a:off x="2125943" y="1628800"/>
            <a:ext cx="7782387" cy="3970318"/>
          </a:xfrm>
          <a:prstGeom prst="rect">
            <a:avLst/>
          </a:prstGeom>
          <a:noFill/>
        </p:spPr>
        <p:txBody>
          <a:bodyPr wrap="none" rtlCol="0">
            <a:spAutoFit/>
          </a:bodyPr>
          <a:lstStyle/>
          <a:p>
            <a:r>
              <a:rPr lang="en-US" sz="2400" b="1" dirty="0"/>
              <a:t>Computer organization</a:t>
            </a:r>
            <a:r>
              <a:rPr lang="en-US" dirty="0"/>
              <a:t> </a:t>
            </a:r>
          </a:p>
          <a:p>
            <a:r>
              <a:rPr lang="en-US" dirty="0"/>
              <a:t>	-Physical aspects of computer systems.</a:t>
            </a:r>
          </a:p>
          <a:p>
            <a:r>
              <a:rPr lang="en-US" dirty="0"/>
              <a:t>	-E.g. circuit design, control signals, memory types.</a:t>
            </a:r>
          </a:p>
          <a:p>
            <a:endParaRPr lang="en-US" dirty="0"/>
          </a:p>
          <a:p>
            <a:r>
              <a:rPr lang="en-US" sz="2400" b="1" dirty="0"/>
              <a:t>Computer architecture</a:t>
            </a:r>
          </a:p>
          <a:p>
            <a:r>
              <a:rPr lang="en-US" dirty="0"/>
              <a:t>	-Logical aspects of system as seen by the programmer.</a:t>
            </a:r>
          </a:p>
          <a:p>
            <a:r>
              <a:rPr lang="en-US" dirty="0"/>
              <a:t>	-E.g. instruction seats, instruction formats, data types, addressing modes.</a:t>
            </a:r>
          </a:p>
          <a:p>
            <a:endParaRPr lang="en-US" dirty="0"/>
          </a:p>
          <a:p>
            <a:r>
              <a:rPr lang="en-US" sz="2400" b="1" dirty="0"/>
              <a:t>Computer Components</a:t>
            </a:r>
            <a:endParaRPr lang="en-US" b="1" dirty="0"/>
          </a:p>
          <a:p>
            <a:r>
              <a:rPr lang="en-US" dirty="0"/>
              <a:t>	-A processor to interpret and execute programs.</a:t>
            </a:r>
          </a:p>
          <a:p>
            <a:r>
              <a:rPr lang="en-US" dirty="0"/>
              <a:t>	-A memory to store both data and programs.</a:t>
            </a:r>
          </a:p>
          <a:p>
            <a:r>
              <a:rPr lang="en-US" dirty="0"/>
              <a:t>	-A mechanism for transferring data to and from the outside world.</a:t>
            </a:r>
          </a:p>
          <a:p>
            <a:endParaRPr lang="en-IN" dirty="0"/>
          </a:p>
        </p:txBody>
      </p:sp>
    </p:spTree>
    <p:extLst>
      <p:ext uri="{BB962C8B-B14F-4D97-AF65-F5344CB8AC3E}">
        <p14:creationId xmlns:p14="http://schemas.microsoft.com/office/powerpoint/2010/main" val="46140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8283" y="285730"/>
            <a:ext cx="8429684" cy="6494085"/>
          </a:xfrm>
          <a:prstGeom prst="rect">
            <a:avLst/>
          </a:prstGeom>
        </p:spPr>
        <p:txBody>
          <a:bodyPr wrap="square">
            <a:spAutoFit/>
          </a:bodyPr>
          <a:lstStyle/>
          <a:p>
            <a:r>
              <a:rPr lang="en-IN" sz="1600" b="1" u="sng" dirty="0"/>
              <a:t>Establishing Priority of Simultaneous Interrupt:</a:t>
            </a:r>
            <a:endParaRPr lang="en-IN" sz="1600" b="1" dirty="0"/>
          </a:p>
          <a:p>
            <a:r>
              <a:rPr lang="en-IN" sz="1600" u="sng" dirty="0"/>
              <a:t/>
            </a:r>
            <a:br>
              <a:rPr lang="en-IN" sz="1600" u="sng" dirty="0"/>
            </a:br>
            <a:endParaRPr lang="en-IN" sz="1600" dirty="0"/>
          </a:p>
          <a:p>
            <a:r>
              <a:rPr lang="en-IN" sz="1600" dirty="0"/>
              <a:t>The priority of simultaneous interrupts can be established either by software method or hardware.</a:t>
            </a:r>
            <a:br>
              <a:rPr lang="en-IN" sz="1600" dirty="0"/>
            </a:br>
            <a:r>
              <a:rPr lang="en-IN" sz="1600" dirty="0"/>
              <a:t/>
            </a:r>
            <a:br>
              <a:rPr lang="en-IN" sz="1600" dirty="0"/>
            </a:br>
            <a:endParaRPr lang="en-IN" sz="1600" dirty="0"/>
          </a:p>
          <a:p>
            <a:r>
              <a:rPr lang="en-IN" sz="1600" dirty="0"/>
              <a:t>The software method which gives priority to simultaneous interrupt is:</a:t>
            </a:r>
          </a:p>
          <a:p>
            <a:r>
              <a:rPr lang="en-IN" sz="1600" dirty="0"/>
              <a:t>Polling</a:t>
            </a:r>
          </a:p>
          <a:p>
            <a:r>
              <a:rPr lang="en-IN" sz="1600" dirty="0"/>
              <a:t>And the hardware method which gives priority to simultaneous interrupt is:</a:t>
            </a:r>
          </a:p>
          <a:p>
            <a:r>
              <a:rPr lang="en-IN" sz="1600" dirty="0"/>
              <a:t>Daisy-Chaining Priority</a:t>
            </a:r>
          </a:p>
          <a:p>
            <a:r>
              <a:rPr lang="en-IN" sz="1600" dirty="0"/>
              <a:t>Now, we will explore to each one of them one by one.</a:t>
            </a:r>
            <a:br>
              <a:rPr lang="en-IN" sz="1600" dirty="0"/>
            </a:br>
            <a:r>
              <a:rPr lang="en-IN" sz="1600" b="1" u="sng" dirty="0"/>
              <a:t/>
            </a:r>
            <a:br>
              <a:rPr lang="en-IN" sz="1600" b="1" u="sng" dirty="0"/>
            </a:br>
            <a:r>
              <a:rPr lang="en-IN" sz="1600" b="1" u="sng" dirty="0"/>
              <a:t/>
            </a:r>
            <a:br>
              <a:rPr lang="en-IN" sz="1600" b="1" u="sng" dirty="0"/>
            </a:br>
            <a:r>
              <a:rPr lang="en-IN" sz="1600" dirty="0"/>
              <a:t>1. </a:t>
            </a:r>
            <a:r>
              <a:rPr lang="en-IN" sz="1600" b="1" u="sng" dirty="0"/>
              <a:t>Polling:</a:t>
            </a:r>
            <a:endParaRPr lang="en-IN" sz="1600" dirty="0"/>
          </a:p>
          <a:p>
            <a:r>
              <a:rPr lang="en-IN" sz="1600" dirty="0"/>
              <a:t>   </a:t>
            </a:r>
            <a:r>
              <a:rPr lang="en-IN" sz="1600" b="1" dirty="0"/>
              <a:t/>
            </a:r>
            <a:br>
              <a:rPr lang="en-IN" sz="1600" b="1" dirty="0"/>
            </a:br>
            <a:r>
              <a:rPr lang="en-IN" sz="1600" dirty="0"/>
              <a:t>    Polling is the software method of establishing priority of simultaneous </a:t>
            </a:r>
            <a:r>
              <a:rPr lang="en-IN" sz="1600" dirty="0" err="1"/>
              <a:t>interrupt.In</a:t>
            </a:r>
            <a:r>
              <a:rPr lang="en-IN" sz="1600" dirty="0"/>
              <a:t> this method, when       the processor detects an interrupt, it branches to an interrupt service routine whose job is to pull each     I/O module to determine which module caused the interrupt.</a:t>
            </a:r>
            <a:endParaRPr lang="en-IN" sz="1600" b="1" dirty="0"/>
          </a:p>
          <a:p>
            <a:r>
              <a:rPr lang="en-IN" sz="1600" dirty="0"/>
              <a:t/>
            </a:r>
            <a:br>
              <a:rPr lang="en-IN" sz="1600" dirty="0"/>
            </a:br>
            <a:endParaRPr lang="en-IN" sz="1600" b="1" dirty="0"/>
          </a:p>
          <a:p>
            <a:r>
              <a:rPr lang="en-IN" sz="1600" dirty="0"/>
              <a:t>    The poll could be in the form of separate command line(e.g., Test I/O).In this case, the  processor raises the Test I/O and places the address of particular I/O module on the address   </a:t>
            </a:r>
            <a:r>
              <a:rPr lang="en-IN" sz="1600" dirty="0" err="1"/>
              <a:t>line.If</a:t>
            </a:r>
            <a:r>
              <a:rPr lang="en-IN" sz="1600" dirty="0"/>
              <a:t> it has interrupt that is, if interrupt is identified in it.</a:t>
            </a:r>
            <a:br>
              <a:rPr lang="en-IN" sz="1600" dirty="0"/>
            </a:br>
            <a:r>
              <a:rPr lang="en-IN" sz="1600" dirty="0"/>
              <a:t/>
            </a:r>
            <a:br>
              <a:rPr lang="en-IN" sz="1600" dirty="0"/>
            </a:br>
            <a:endParaRPr lang="en-IN" sz="1600" dirty="0"/>
          </a:p>
          <a:p>
            <a:r>
              <a:rPr lang="en-IN" sz="16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911" y="612848"/>
            <a:ext cx="7786743" cy="6740307"/>
          </a:xfrm>
          <a:prstGeom prst="rect">
            <a:avLst/>
          </a:prstGeom>
        </p:spPr>
        <p:txBody>
          <a:bodyPr wrap="square">
            <a:spAutoFit/>
          </a:bodyPr>
          <a:lstStyle/>
          <a:p>
            <a:r>
              <a:rPr lang="en-IN" dirty="0"/>
              <a:t>And, it is the order in which they are tested i.e., the order in which they appear on address   line(Service Routine) determine the priority of each </a:t>
            </a:r>
            <a:r>
              <a:rPr lang="en-IN" dirty="0" err="1"/>
              <a:t>interrupt.As</a:t>
            </a:r>
            <a:r>
              <a:rPr lang="en-IN" dirty="0"/>
              <a:t> while testing, highest priority   source(devices) are tested first then lower-priority devices.</a:t>
            </a:r>
            <a:br>
              <a:rPr lang="en-IN" dirty="0"/>
            </a:br>
            <a:r>
              <a:rPr lang="en-IN" dirty="0"/>
              <a:t/>
            </a:r>
            <a:br>
              <a:rPr lang="en-IN" dirty="0"/>
            </a:br>
            <a:endParaRPr lang="en-IN" dirty="0"/>
          </a:p>
          <a:p>
            <a:r>
              <a:rPr lang="en-IN" dirty="0"/>
              <a:t>    This is very simple method of establishing priority on simultaneous </a:t>
            </a:r>
            <a:r>
              <a:rPr lang="en-IN" dirty="0" err="1"/>
              <a:t>interrupt.But</a:t>
            </a:r>
            <a:r>
              <a:rPr lang="en-IN" dirty="0"/>
              <a:t> the disadvantage </a:t>
            </a:r>
            <a:r>
              <a:rPr lang="en-IN" dirty="0" err="1"/>
              <a:t>opolling</a:t>
            </a:r>
            <a:r>
              <a:rPr lang="en-IN" dirty="0"/>
              <a:t> is that it is very time consuming.</a:t>
            </a:r>
          </a:p>
          <a:p>
            <a:endParaRPr lang="en-IN" dirty="0"/>
          </a:p>
          <a:p>
            <a:endParaRPr lang="en-IN" dirty="0"/>
          </a:p>
          <a:p>
            <a:r>
              <a:rPr lang="en-IN" dirty="0"/>
              <a:t>2. </a:t>
            </a:r>
            <a:r>
              <a:rPr lang="en-IN" b="1" u="sng" dirty="0"/>
              <a:t>Daisy-Chaining Priority:</a:t>
            </a:r>
            <a:endParaRPr lang="en-IN" dirty="0"/>
          </a:p>
          <a:p>
            <a:r>
              <a:rPr lang="en-IN" dirty="0"/>
              <a:t>    </a:t>
            </a:r>
            <a:r>
              <a:rPr lang="en-IN" b="1" dirty="0"/>
              <a:t/>
            </a:r>
            <a:br>
              <a:rPr lang="en-IN" b="1" dirty="0"/>
            </a:br>
            <a:r>
              <a:rPr lang="en-IN" dirty="0"/>
              <a:t>    The Daisy–Chaining method of establishing priority on interrupt sources uses the hardware i.e., it is the hardware means of establishing priority.</a:t>
            </a:r>
            <a:endParaRPr lang="en-IN" b="1" dirty="0"/>
          </a:p>
          <a:p>
            <a:r>
              <a:rPr lang="en-IN" dirty="0"/>
              <a:t/>
            </a:r>
            <a:br>
              <a:rPr lang="en-IN" dirty="0"/>
            </a:br>
            <a:r>
              <a:rPr lang="en-IN" dirty="0"/>
              <a:t>   In this method, all the device, whether they are interrupt sources or not, connected in a serial </a:t>
            </a:r>
            <a:r>
              <a:rPr lang="en-IN" dirty="0" err="1"/>
              <a:t>manner.Means</a:t>
            </a:r>
            <a:r>
              <a:rPr lang="en-IN" dirty="0"/>
              <a:t> the device with highest priority is placed in the first position, which is followed by lowest priority </a:t>
            </a:r>
            <a:r>
              <a:rPr lang="en-IN" dirty="0" err="1"/>
              <a:t>device.And</a:t>
            </a:r>
            <a:r>
              <a:rPr lang="en-IN" dirty="0"/>
              <a:t> all device share a common interrupt request line, and the interrupt acknowledge line is daisy chained through the modules.</a:t>
            </a:r>
          </a:p>
          <a:p>
            <a:endParaRPr lang="en-IN" dirty="0"/>
          </a:p>
          <a:p>
            <a:r>
              <a:rPr lang="en-IN" dirty="0"/>
              <a:t/>
            </a:r>
            <a:br>
              <a:rPr lang="en-IN" dirty="0"/>
            </a:br>
            <a:r>
              <a:rPr lang="en-IN" dirty="0"/>
              <a:t/>
            </a:r>
            <a:br>
              <a:rPr lang="en-IN" dirty="0"/>
            </a:b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9722" y="571482"/>
            <a:ext cx="8643999" cy="369332"/>
          </a:xfrm>
          <a:prstGeom prst="rect">
            <a:avLst/>
          </a:prstGeom>
        </p:spPr>
        <p:txBody>
          <a:bodyPr wrap="square">
            <a:spAutoFit/>
          </a:bodyPr>
          <a:lstStyle/>
          <a:p>
            <a:r>
              <a:rPr lang="en-IN" dirty="0"/>
              <a:t>The figure shown below, this method of connection with three devices and the CPU.</a:t>
            </a:r>
          </a:p>
        </p:txBody>
      </p:sp>
      <p:pic>
        <p:nvPicPr>
          <p:cNvPr id="5" name="Picture 4" descr="Screen Shot 2016-09-07 at 06.45.29.png"/>
          <p:cNvPicPr>
            <a:picLocks noChangeAspect="1"/>
          </p:cNvPicPr>
          <p:nvPr/>
        </p:nvPicPr>
        <p:blipFill>
          <a:blip r:embed="rId2"/>
          <a:stretch>
            <a:fillRect/>
          </a:stretch>
        </p:blipFill>
        <p:spPr>
          <a:xfrm>
            <a:off x="2238350" y="1071546"/>
            <a:ext cx="7786743" cy="48908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1226" y="571483"/>
            <a:ext cx="7858180" cy="5078313"/>
          </a:xfrm>
          <a:prstGeom prst="rect">
            <a:avLst/>
          </a:prstGeom>
        </p:spPr>
        <p:txBody>
          <a:bodyPr wrap="square">
            <a:spAutoFit/>
          </a:bodyPr>
          <a:lstStyle/>
          <a:p>
            <a:r>
              <a:rPr lang="en-IN" dirty="0"/>
              <a:t>It works  as follows:</a:t>
            </a:r>
            <a:br>
              <a:rPr lang="en-IN" dirty="0"/>
            </a:br>
            <a:r>
              <a:rPr lang="en-IN" dirty="0"/>
              <a:t/>
            </a:r>
            <a:br>
              <a:rPr lang="en-IN" dirty="0"/>
            </a:br>
            <a:endParaRPr lang="en-IN" dirty="0"/>
          </a:p>
          <a:p>
            <a:r>
              <a:rPr lang="en-IN" dirty="0"/>
              <a:t>    When any device raise an interrupt, the interrupt request line goes activated, the processor when sense it, it sends out an interrupt acknowledge which is first received by device1.If device1 does not need service, i.e., processor checks, whether the device has pending interrupt or initiate interrupt request, if the result is no, then the signal is passed to device2 by placing 1 in the PO(Priority Out) of device1.And if device need service then service is given to them by placing first 0 in the PO of 1 device1, which indicate the next-lower-priority device that acknowledge signal has been </a:t>
            </a:r>
            <a:r>
              <a:rPr lang="en-IN" dirty="0" err="1"/>
              <a:t>blocked.And</a:t>
            </a:r>
            <a:r>
              <a:rPr lang="en-IN" dirty="0"/>
              <a:t> device that have processor responds by inserting its own interrupt vector address(VAD) into the data bus for the CPU to use during interrupt cycle.</a:t>
            </a:r>
            <a:br>
              <a:rPr lang="en-IN" dirty="0"/>
            </a:br>
            <a:r>
              <a:rPr lang="en-IN" dirty="0"/>
              <a:t/>
            </a:r>
            <a:br>
              <a:rPr lang="en-IN" dirty="0"/>
            </a:br>
            <a:endParaRPr lang="en-IN" dirty="0"/>
          </a:p>
          <a:p>
            <a:r>
              <a:rPr lang="en-IN" dirty="0"/>
              <a:t>    In this way, it gave services to interrupt source according to their </a:t>
            </a:r>
            <a:r>
              <a:rPr lang="en-IN" dirty="0" err="1"/>
              <a:t>priority.And</a:t>
            </a:r>
            <a:r>
              <a:rPr lang="en-IN" dirty="0"/>
              <a:t> thus, we can say that, it is the order of device in chain that determine the priority of interrupt sources.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DMA</a:t>
            </a:r>
            <a:endParaRPr lang="en-IN" dirty="0"/>
          </a:p>
        </p:txBody>
      </p:sp>
      <p:sp>
        <p:nvSpPr>
          <p:cNvPr id="3" name="Content Placeholder 2"/>
          <p:cNvSpPr>
            <a:spLocks noGrp="1"/>
          </p:cNvSpPr>
          <p:nvPr>
            <p:ph idx="1"/>
          </p:nvPr>
        </p:nvSpPr>
        <p:spPr/>
        <p:txBody>
          <a:bodyPr>
            <a:normAutofit fontScale="92500" lnSpcReduction="20000"/>
          </a:bodyPr>
          <a:lstStyle/>
          <a:p>
            <a:r>
              <a:rPr lang="en-IN" dirty="0"/>
              <a:t>Stands for "Direct Memory Access." DMA is a method of transferring data from the computer's </a:t>
            </a:r>
            <a:r>
              <a:rPr lang="en-IN" dirty="0">
                <a:hlinkClick r:id="rId2"/>
              </a:rPr>
              <a:t>RAM</a:t>
            </a:r>
            <a:r>
              <a:rPr lang="en-IN" dirty="0"/>
              <a:t> to another part of the computer without processing it using the </a:t>
            </a:r>
            <a:r>
              <a:rPr lang="en-IN" dirty="0">
                <a:hlinkClick r:id="rId3"/>
              </a:rPr>
              <a:t>CPU</a:t>
            </a:r>
            <a:r>
              <a:rPr lang="en-IN" dirty="0"/>
              <a:t>. While most data that is input or output from your computer is processed by the CPU, some data does not require processing, or can be processed by another device. In these situations, DMA can save processing time and is a more efficient way to move data from the computer's memory to other devices.</a:t>
            </a:r>
          </a:p>
          <a:p>
            <a:r>
              <a:rPr lang="en-IN" dirty="0"/>
              <a:t>For example, a sound card may need to access data stored in the computer's RAM, but since it can process the data itself, it may use DMA to bypass the CPU. Video cards that support DMA can also access the system memory and process graphics without needing the CPU. </a:t>
            </a:r>
            <a:r>
              <a:rPr lang="en-IN" dirty="0">
                <a:hlinkClick r:id="rId4"/>
              </a:rPr>
              <a:t>Ultra DMA</a:t>
            </a:r>
            <a:r>
              <a:rPr lang="en-IN" dirty="0"/>
              <a:t> hard drives use DMA to transfer data faster than previous hard drives that required the data to first be run through the CPU.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MA-in-computer-architecture.jpg"/>
          <p:cNvPicPr>
            <a:picLocks noChangeAspect="1"/>
          </p:cNvPicPr>
          <p:nvPr/>
        </p:nvPicPr>
        <p:blipFill>
          <a:blip r:embed="rId2"/>
          <a:stretch>
            <a:fillRect/>
          </a:stretch>
        </p:blipFill>
        <p:spPr>
          <a:xfrm>
            <a:off x="2166911" y="857232"/>
            <a:ext cx="7500991" cy="52149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Processor and serial communication</a:t>
            </a:r>
            <a:endParaRPr lang="en-IN" dirty="0"/>
          </a:p>
        </p:txBody>
      </p:sp>
      <p:sp>
        <p:nvSpPr>
          <p:cNvPr id="3" name="Content Placeholder 2"/>
          <p:cNvSpPr>
            <a:spLocks noGrp="1"/>
          </p:cNvSpPr>
          <p:nvPr>
            <p:ph idx="1"/>
          </p:nvPr>
        </p:nvSpPr>
        <p:spPr/>
        <p:txBody>
          <a:bodyPr>
            <a:normAutofit/>
          </a:bodyPr>
          <a:lstStyle/>
          <a:p>
            <a:r>
              <a:rPr lang="en-IN" dirty="0"/>
              <a:t>An input-output processor (IOP) is a processor with direct memory access capability. In this, the computer system is divided into a memory unit and number of processors.</a:t>
            </a:r>
          </a:p>
          <a:p>
            <a:r>
              <a:rPr lang="en-IN" dirty="0"/>
              <a:t>Each IOP controls and manage the input-output tasks. The IOP is similar to CPU except that it handles only the details of I/O processing. The IOP can fetch and execute its own instructions. These IOP instructions are designed to manage I/O transfers only.</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Block Diagram Of I/O Processor</a:t>
            </a:r>
            <a:br>
              <a:rPr lang="pt-BR" dirty="0"/>
            </a:br>
            <a:endParaRPr lang="en-IN" dirty="0"/>
          </a:p>
        </p:txBody>
      </p:sp>
      <p:pic>
        <p:nvPicPr>
          <p:cNvPr id="4" name="Content Placeholder 3" descr="input-output-processor-1.png"/>
          <p:cNvPicPr>
            <a:picLocks noGrp="1" noChangeAspect="1"/>
          </p:cNvPicPr>
          <p:nvPr>
            <p:ph idx="1"/>
          </p:nvPr>
        </p:nvPicPr>
        <p:blipFill>
          <a:blip r:embed="rId2"/>
          <a:stretch>
            <a:fillRect/>
          </a:stretch>
        </p:blipFill>
        <p:spPr>
          <a:xfrm>
            <a:off x="2457450" y="2377281"/>
            <a:ext cx="7277100" cy="35052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Communication</a:t>
            </a:r>
            <a:endParaRPr lang="en-IN" dirty="0"/>
          </a:p>
        </p:txBody>
      </p:sp>
      <p:sp>
        <p:nvSpPr>
          <p:cNvPr id="3" name="Content Placeholder 2"/>
          <p:cNvSpPr>
            <a:spLocks noGrp="1"/>
          </p:cNvSpPr>
          <p:nvPr>
            <p:ph idx="1"/>
          </p:nvPr>
        </p:nvSpPr>
        <p:spPr/>
        <p:txBody>
          <a:bodyPr>
            <a:normAutofit/>
          </a:bodyPr>
          <a:lstStyle/>
          <a:p>
            <a:r>
              <a:rPr lang="en-IN" sz="2400" dirty="0"/>
              <a:t>Serial communication is a communication method that uses one or two transmission lines to send and receive data, and that data is continuously sent and received one bit at a </a:t>
            </a:r>
            <a:r>
              <a:rPr lang="en-IN" sz="2400" dirty="0" err="1"/>
              <a:t>time.Since</a:t>
            </a:r>
            <a:r>
              <a:rPr lang="en-IN" sz="2400" dirty="0"/>
              <a:t> it allows for connections with few signal wires, one of its merits is its ability to hold down on wiring material and relaying equipment costs.</a:t>
            </a:r>
          </a:p>
          <a:p>
            <a:r>
              <a:rPr lang="en-IN" sz="2400" dirty="0"/>
              <a:t/>
            </a:r>
            <a:br>
              <a:rPr lang="en-IN" sz="2400" dirty="0"/>
            </a:br>
            <a:endParaRPr lang="en-IN" sz="2400" dirty="0"/>
          </a:p>
        </p:txBody>
      </p:sp>
      <p:pic>
        <p:nvPicPr>
          <p:cNvPr id="4" name="Picture 3" descr="img_serial-communicatin_01.gif"/>
          <p:cNvPicPr>
            <a:picLocks noChangeAspect="1"/>
          </p:cNvPicPr>
          <p:nvPr/>
        </p:nvPicPr>
        <p:blipFill>
          <a:blip r:embed="rId2"/>
          <a:stretch>
            <a:fillRect/>
          </a:stretch>
        </p:blipFill>
        <p:spPr>
          <a:xfrm>
            <a:off x="3667108" y="4143380"/>
            <a:ext cx="4857784" cy="200026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data transfer</a:t>
            </a:r>
            <a:endParaRPr lang="en-IN" dirty="0"/>
          </a:p>
        </p:txBody>
      </p:sp>
      <p:sp>
        <p:nvSpPr>
          <p:cNvPr id="3" name="Content Placeholder 2"/>
          <p:cNvSpPr>
            <a:spLocks noGrp="1"/>
          </p:cNvSpPr>
          <p:nvPr>
            <p:ph idx="1"/>
          </p:nvPr>
        </p:nvSpPr>
        <p:spPr/>
        <p:txBody>
          <a:bodyPr>
            <a:normAutofit/>
          </a:bodyPr>
          <a:lstStyle/>
          <a:p>
            <a:r>
              <a:rPr lang="en-IN" dirty="0"/>
              <a:t>In Synchronous Transmission, data is sent in form of blocks or frames. This transmission is the full duplex type. Between sender and receiver the synchronization is compulsory. In Synchronous transmission, There is no gap present between data. It is more efficient and more reliable than asynchronous transmission to transfer the large amount of data.</a:t>
            </a:r>
          </a:p>
        </p:txBody>
      </p:sp>
      <p:pic>
        <p:nvPicPr>
          <p:cNvPr id="4" name="Picture 3" descr="Untitled-Diagram-411.png"/>
          <p:cNvPicPr>
            <a:picLocks noChangeAspect="1"/>
          </p:cNvPicPr>
          <p:nvPr/>
        </p:nvPicPr>
        <p:blipFill>
          <a:blip r:embed="rId2"/>
          <a:stretch>
            <a:fillRect/>
          </a:stretch>
        </p:blipFill>
        <p:spPr>
          <a:xfrm>
            <a:off x="3228973" y="4842632"/>
            <a:ext cx="5734051" cy="1485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Von Neumann Architecture</a:t>
            </a:r>
          </a:p>
        </p:txBody>
      </p:sp>
      <p:sp>
        <p:nvSpPr>
          <p:cNvPr id="3" name="Content Placeholder 2"/>
          <p:cNvSpPr>
            <a:spLocks noGrp="1"/>
          </p:cNvSpPr>
          <p:nvPr>
            <p:ph idx="1"/>
          </p:nvPr>
        </p:nvSpPr>
        <p:spPr/>
        <p:txBody>
          <a:bodyPr>
            <a:normAutofit/>
          </a:bodyPr>
          <a:lstStyle/>
          <a:p>
            <a:r>
              <a:rPr lang="en-IN" dirty="0"/>
              <a:t>The invention of stored program computers has been ascribed to a mathematician, John von Neumann, who was a contemporary of </a:t>
            </a:r>
            <a:r>
              <a:rPr lang="en-IN" dirty="0" err="1"/>
              <a:t>Mauchley</a:t>
            </a:r>
            <a:r>
              <a:rPr lang="en-IN" dirty="0"/>
              <a:t> and Eckert.</a:t>
            </a:r>
          </a:p>
          <a:p>
            <a:r>
              <a:rPr lang="en-IN" dirty="0"/>
              <a:t>Stored-program computers have become known as von Neumann Architecture systems.</a:t>
            </a:r>
          </a:p>
        </p:txBody>
      </p:sp>
    </p:spTree>
    <p:extLst>
      <p:ext uri="{BB962C8B-B14F-4D97-AF65-F5344CB8AC3E}">
        <p14:creationId xmlns:p14="http://schemas.microsoft.com/office/powerpoint/2010/main" val="1379060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Asynchronous data transfer</a:t>
            </a:r>
          </a:p>
        </p:txBody>
      </p:sp>
      <p:sp>
        <p:nvSpPr>
          <p:cNvPr id="3" name="Content Placeholder 2"/>
          <p:cNvSpPr>
            <a:spLocks noGrp="1"/>
          </p:cNvSpPr>
          <p:nvPr>
            <p:ph idx="1"/>
          </p:nvPr>
        </p:nvSpPr>
        <p:spPr>
          <a:xfrm>
            <a:off x="0" y="1582445"/>
            <a:ext cx="8229600" cy="4972072"/>
          </a:xfrm>
        </p:spPr>
        <p:txBody>
          <a:bodyPr>
            <a:normAutofit/>
          </a:bodyPr>
          <a:lstStyle/>
          <a:p>
            <a:r>
              <a:rPr lang="en-IN" sz="1600" dirty="0"/>
              <a:t>This Scheme is used when speed of I/O devices do not match with microprocessor, and</a:t>
            </a:r>
          </a:p>
          <a:p>
            <a:r>
              <a:rPr lang="en-IN" sz="1600" dirty="0"/>
              <a:t>timing characteristics of I/O devices is not predictable. In this method, process initiates the</a:t>
            </a:r>
          </a:p>
          <a:p>
            <a:r>
              <a:rPr lang="en-IN" sz="1600" dirty="0"/>
              <a:t>device and check its status. As a result, CPU has to wait till I/O device is ready to transfer</a:t>
            </a:r>
          </a:p>
          <a:p>
            <a:r>
              <a:rPr lang="en-IN" sz="1600" dirty="0"/>
              <a:t>data. When device is ready CPU issues instruction for I/O transfer. In this method two types</a:t>
            </a:r>
          </a:p>
          <a:p>
            <a:r>
              <a:rPr lang="en-IN" sz="1600" dirty="0"/>
              <a:t>of techniques are used based on signals before data transfer.</a:t>
            </a:r>
          </a:p>
          <a:p>
            <a:r>
              <a:rPr lang="en-IN" sz="1600" dirty="0"/>
              <a:t> </a:t>
            </a:r>
            <a:r>
              <a:rPr lang="en-IN" sz="1600" dirty="0" err="1"/>
              <a:t>i.Strobe</a:t>
            </a:r>
            <a:r>
              <a:rPr lang="en-IN" sz="1600" dirty="0"/>
              <a:t> Control</a:t>
            </a:r>
          </a:p>
          <a:p>
            <a:r>
              <a:rPr lang="en-IN" sz="1600" dirty="0"/>
              <a:t>ii. Handshaking</a:t>
            </a:r>
          </a:p>
          <a:p>
            <a:pPr>
              <a:buNone/>
            </a:pPr>
            <a:r>
              <a:rPr lang="en-IN" sz="1600" dirty="0"/>
              <a:t/>
            </a:r>
            <a:br>
              <a:rPr lang="en-IN" sz="1600" dirty="0"/>
            </a:br>
            <a:endParaRPr lang="en-IN" sz="1600" dirty="0"/>
          </a:p>
        </p:txBody>
      </p:sp>
      <p:pic>
        <p:nvPicPr>
          <p:cNvPr id="4" name="Picture 3" descr="Untitled-Diagram-421.png"/>
          <p:cNvPicPr>
            <a:picLocks noChangeAspect="1"/>
          </p:cNvPicPr>
          <p:nvPr/>
        </p:nvPicPr>
        <p:blipFill>
          <a:blip r:embed="rId2"/>
          <a:stretch>
            <a:fillRect/>
          </a:stretch>
        </p:blipFill>
        <p:spPr>
          <a:xfrm>
            <a:off x="6986940" y="4376174"/>
            <a:ext cx="4876800" cy="23431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Strobe Control</a:t>
            </a:r>
            <a:endParaRPr lang="en-IN" dirty="0"/>
          </a:p>
        </p:txBody>
      </p:sp>
      <p:sp>
        <p:nvSpPr>
          <p:cNvPr id="3" name="Content Placeholder 2"/>
          <p:cNvSpPr>
            <a:spLocks noGrp="1"/>
          </p:cNvSpPr>
          <p:nvPr>
            <p:ph idx="1"/>
          </p:nvPr>
        </p:nvSpPr>
        <p:spPr/>
        <p:txBody>
          <a:bodyPr>
            <a:normAutofit/>
          </a:bodyPr>
          <a:lstStyle/>
          <a:p>
            <a:r>
              <a:rPr lang="en-IN" sz="1600" dirty="0"/>
              <a:t>The strobe control method of Asynchronous data transfer employs a single control line to</a:t>
            </a:r>
          </a:p>
          <a:p>
            <a:r>
              <a:rPr lang="en-IN" sz="1600" dirty="0"/>
              <a:t>time each transfer. The strobe may be activated by either the source or the destination unit.</a:t>
            </a:r>
          </a:p>
          <a:p>
            <a:r>
              <a:rPr lang="en-IN" sz="1600" dirty="0"/>
              <a:t>Data Transfer Initiated by Source Unit: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a:buNone/>
            </a:pPr>
            <a:r>
              <a:rPr lang="en-US" sz="1600" dirty="0"/>
              <a:t>                                                                                   </a:t>
            </a:r>
            <a:r>
              <a:rPr lang="en-US" sz="1600" b="1" dirty="0"/>
              <a:t>Source initiated strobe for data transfer</a:t>
            </a:r>
          </a:p>
        </p:txBody>
      </p:sp>
      <p:pic>
        <p:nvPicPr>
          <p:cNvPr id="6" name="Picture 5" descr="strobe-destination-control.png"/>
          <p:cNvPicPr>
            <a:picLocks noChangeAspect="1"/>
          </p:cNvPicPr>
          <p:nvPr/>
        </p:nvPicPr>
        <p:blipFill>
          <a:blip r:embed="rId2"/>
          <a:stretch>
            <a:fillRect/>
          </a:stretch>
        </p:blipFill>
        <p:spPr>
          <a:xfrm>
            <a:off x="3417073" y="3070977"/>
            <a:ext cx="5357851" cy="242889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2598" y="642918"/>
            <a:ext cx="7858180" cy="5940088"/>
          </a:xfrm>
          <a:prstGeom prst="rect">
            <a:avLst/>
          </a:prstGeom>
        </p:spPr>
        <p:txBody>
          <a:bodyPr wrap="square">
            <a:spAutoFit/>
          </a:bodyPr>
          <a:lstStyle/>
          <a:p>
            <a:r>
              <a:rPr lang="en-IN" sz="2000" dirty="0"/>
              <a:t>In the block diagram fig. 1 the data bus carries the binary information from source to</a:t>
            </a:r>
          </a:p>
          <a:p>
            <a:r>
              <a:rPr lang="en-IN" sz="2000" dirty="0"/>
              <a:t>destination unit. Typically, the bus has multiple lines to transfer an entire byte or word. The</a:t>
            </a:r>
          </a:p>
          <a:p>
            <a:r>
              <a:rPr lang="en-IN" sz="2000" dirty="0"/>
              <a:t>strobe is a single line that informs the destination unit when a valid data word is available.</a:t>
            </a:r>
          </a:p>
          <a:p>
            <a:r>
              <a:rPr lang="en-IN" sz="2000" dirty="0"/>
              <a:t>The timing diagram fig. 2 the source unit first places the data on the data</a:t>
            </a:r>
          </a:p>
          <a:p>
            <a:r>
              <a:rPr lang="en-IN" sz="2000" dirty="0"/>
              <a:t>bus. The information on the data bus</a:t>
            </a:r>
          </a:p>
          <a:p>
            <a:r>
              <a:rPr lang="en-IN" sz="2000" dirty="0"/>
              <a:t>Data Transfer Initiated by Destination Unit:</a:t>
            </a:r>
          </a:p>
          <a:p>
            <a:r>
              <a:rPr lang="en-IN" sz="2000" dirty="0"/>
              <a:t>In this method, the destination unit activates the strobe pulse, to informing the source to</a:t>
            </a:r>
          </a:p>
          <a:p>
            <a:r>
              <a:rPr lang="en-IN" sz="2000" dirty="0"/>
              <a:t>provide the data. The source will respond by placing the requested binary information on the</a:t>
            </a:r>
          </a:p>
          <a:p>
            <a:r>
              <a:rPr lang="en-IN" sz="2000" dirty="0"/>
              <a:t>data bus.</a:t>
            </a:r>
          </a:p>
          <a:p>
            <a:r>
              <a:rPr lang="en-IN" sz="2000" dirty="0"/>
              <a:t>The data must be valid and remain in the bus long enough for the destination</a:t>
            </a:r>
          </a:p>
          <a:p>
            <a:r>
              <a:rPr lang="en-IN" sz="2000" dirty="0"/>
              <a:t>unit to accept it. When accepted the destination unit then disables the strobe and the source</a:t>
            </a:r>
          </a:p>
          <a:p>
            <a:r>
              <a:rPr lang="en-IN" sz="2000" dirty="0"/>
              <a:t>unit removes the data from the bus.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3611080" cy="970450"/>
          </a:xfrm>
        </p:spPr>
        <p:txBody>
          <a:bodyPr/>
          <a:lstStyle/>
          <a:p>
            <a:r>
              <a:rPr lang="en-US" u="sng" dirty="0"/>
              <a:t>Handshaking</a:t>
            </a:r>
            <a:endParaRPr lang="en-IN" u="sng" dirty="0"/>
          </a:p>
        </p:txBody>
      </p:sp>
      <p:sp>
        <p:nvSpPr>
          <p:cNvPr id="3" name="Content Placeholder 2"/>
          <p:cNvSpPr>
            <a:spLocks noGrp="1"/>
          </p:cNvSpPr>
          <p:nvPr>
            <p:ph idx="1"/>
          </p:nvPr>
        </p:nvSpPr>
        <p:spPr>
          <a:xfrm>
            <a:off x="0" y="1748901"/>
            <a:ext cx="12192000" cy="4731798"/>
          </a:xfrm>
        </p:spPr>
        <p:txBody>
          <a:bodyPr>
            <a:noAutofit/>
          </a:bodyPr>
          <a:lstStyle/>
          <a:p>
            <a:r>
              <a:rPr lang="en-IN" sz="1600" dirty="0"/>
              <a:t>The handshaking method solves the problem of strobe method by introducing a second</a:t>
            </a:r>
          </a:p>
          <a:p>
            <a:r>
              <a:rPr lang="en-IN" sz="1600" dirty="0"/>
              <a:t>control signal that provides a reply to the unit that initiates the transfer.</a:t>
            </a:r>
          </a:p>
          <a:p>
            <a:r>
              <a:rPr lang="en-IN" sz="1600" dirty="0"/>
              <a:t>Principle of Handshaking:</a:t>
            </a:r>
          </a:p>
          <a:p>
            <a:r>
              <a:rPr lang="en-IN" sz="1600" dirty="0"/>
              <a:t>The basic principle of the two-wire handshaking method of data transfer is as follow:</a:t>
            </a:r>
          </a:p>
          <a:p>
            <a:r>
              <a:rPr lang="en-IN" sz="1600" dirty="0"/>
              <a:t>One control line is in the same direction as the data flows in the bus from the source to</a:t>
            </a:r>
          </a:p>
          <a:p>
            <a:r>
              <a:rPr lang="en-IN" sz="1600" dirty="0"/>
              <a:t>destination. It is used by source unit to inform the destination unit whether there a valid data</a:t>
            </a:r>
          </a:p>
          <a:p>
            <a:r>
              <a:rPr lang="en-IN" sz="1600" dirty="0"/>
              <a:t>in the bus. The other control line is in the other direction from the destination to the source. It</a:t>
            </a:r>
          </a:p>
          <a:p>
            <a:r>
              <a:rPr lang="en-IN" sz="1600" dirty="0"/>
              <a:t>is used by the destination unit to inform the source whether it can accept the data. The</a:t>
            </a:r>
          </a:p>
          <a:p>
            <a:r>
              <a:rPr lang="en-IN" sz="1600" dirty="0"/>
              <a:t>sequence of control during the transfer depends on the unit that initiates the transfer.</a:t>
            </a:r>
          </a:p>
          <a:p>
            <a:r>
              <a:rPr lang="en-IN" sz="1600" dirty="0"/>
              <a:t>Source Initiated Transfer using Handshaking:</a:t>
            </a:r>
          </a:p>
          <a:p>
            <a:r>
              <a:rPr lang="en-IN" sz="1600" dirty="0"/>
              <a:t>The sequence of events shows four possible states that the system can be at any given time.</a:t>
            </a:r>
          </a:p>
          <a:p>
            <a:r>
              <a:rPr lang="en-IN" sz="1600" dirty="0"/>
              <a:t>The source unit initiates the transfer by placing the data on the bus and enabling its </a:t>
            </a:r>
            <a:r>
              <a:rPr lang="en-IN" sz="1600" i="1" dirty="0"/>
              <a:t>data valid</a:t>
            </a:r>
          </a:p>
          <a:p>
            <a:r>
              <a:rPr lang="en-IN" sz="1600" dirty="0"/>
              <a:t>signal. The </a:t>
            </a:r>
            <a:r>
              <a:rPr lang="en-IN" sz="1600" i="1" dirty="0"/>
              <a:t>data accepted signal is activated by the destination unit after it accepts the data</a:t>
            </a:r>
          </a:p>
          <a:p>
            <a:r>
              <a:rPr lang="en-IN" sz="1600" dirty="0"/>
              <a:t>from the bus. The source unit then disables its </a:t>
            </a:r>
            <a:r>
              <a:rPr lang="en-IN" sz="1600" i="1" dirty="0"/>
              <a:t>data accepted signal and the system goes into</a:t>
            </a:r>
          </a:p>
          <a:p>
            <a:r>
              <a:rPr lang="en-IN" sz="1600" dirty="0"/>
              <a:t>its initial state.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PCI</a:t>
            </a:r>
            <a:endParaRPr lang="en-IN" dirty="0"/>
          </a:p>
        </p:txBody>
      </p:sp>
      <p:sp>
        <p:nvSpPr>
          <p:cNvPr id="3" name="Content Placeholder 2"/>
          <p:cNvSpPr>
            <a:spLocks noGrp="1"/>
          </p:cNvSpPr>
          <p:nvPr>
            <p:ph idx="1"/>
          </p:nvPr>
        </p:nvSpPr>
        <p:spPr>
          <a:xfrm>
            <a:off x="0" y="2222287"/>
            <a:ext cx="12192000" cy="4356066"/>
          </a:xfrm>
        </p:spPr>
        <p:txBody>
          <a:bodyPr>
            <a:noAutofit/>
          </a:bodyPr>
          <a:lstStyle/>
          <a:p>
            <a:r>
              <a:rPr lang="en-IN" sz="1800" dirty="0"/>
              <a:t>Stands for "Peripheral Component Interconnect." PCI is a hardware </a:t>
            </a:r>
            <a:r>
              <a:rPr lang="en-IN" sz="1800" dirty="0">
                <a:hlinkClick r:id="rId2"/>
              </a:rPr>
              <a:t>bus</a:t>
            </a:r>
            <a:r>
              <a:rPr lang="en-IN" sz="1800" dirty="0"/>
              <a:t> used for adding internal </a:t>
            </a:r>
            <a:r>
              <a:rPr lang="en-IN" sz="1800" dirty="0">
                <a:hlinkClick r:id="rId3"/>
              </a:rPr>
              <a:t>components</a:t>
            </a:r>
            <a:r>
              <a:rPr lang="en-IN" sz="1800" dirty="0"/>
              <a:t> to a </a:t>
            </a:r>
            <a:r>
              <a:rPr lang="en-IN" sz="1800" dirty="0">
                <a:hlinkClick r:id="rId4"/>
              </a:rPr>
              <a:t>desktop computer</a:t>
            </a:r>
            <a:r>
              <a:rPr lang="en-IN" sz="1800" dirty="0"/>
              <a:t>. For example, a PCI card can be inserted into a PCI slot on a </a:t>
            </a:r>
            <a:r>
              <a:rPr lang="en-IN" sz="1800" dirty="0">
                <a:hlinkClick r:id="rId5"/>
              </a:rPr>
              <a:t>motherboard</a:t>
            </a:r>
            <a:r>
              <a:rPr lang="en-IN" sz="1800" dirty="0"/>
              <a:t>, providing additional </a:t>
            </a:r>
            <a:r>
              <a:rPr lang="en-IN" sz="1800" dirty="0">
                <a:hlinkClick r:id="rId6"/>
              </a:rPr>
              <a:t>I/O</a:t>
            </a:r>
            <a:r>
              <a:rPr lang="en-IN" sz="1800" dirty="0"/>
              <a:t> ports on the back of a computer.</a:t>
            </a:r>
          </a:p>
          <a:p>
            <a:r>
              <a:rPr lang="en-IN" sz="1800" dirty="0"/>
              <a:t>The PCI architecture, also known as "conventional PCI," was designed by Intel and introduced in 1992. Many desktop </a:t>
            </a:r>
            <a:r>
              <a:rPr lang="en-IN" sz="1800" dirty="0">
                <a:hlinkClick r:id="rId7"/>
              </a:rPr>
              <a:t>PCs</a:t>
            </a:r>
            <a:r>
              <a:rPr lang="en-IN" sz="1800" dirty="0"/>
              <a:t> from the early 1990s to the mid 2000s had room for two to five PCI cards. Each card required an open slot on the motherboard and a removable panel on the back of the </a:t>
            </a:r>
            <a:r>
              <a:rPr lang="en-IN" sz="1800" dirty="0">
                <a:hlinkClick r:id="rId8"/>
              </a:rPr>
              <a:t>system unit</a:t>
            </a:r>
            <a:r>
              <a:rPr lang="en-IN" sz="1800" dirty="0"/>
              <a:t>. Adding PCI cards was an easy way to upgrade a computer, since you could add a better </a:t>
            </a:r>
            <a:r>
              <a:rPr lang="en-IN" sz="1800" dirty="0">
                <a:hlinkClick r:id="rId9"/>
              </a:rPr>
              <a:t>video card</a:t>
            </a:r>
            <a:r>
              <a:rPr lang="en-IN" sz="1800" dirty="0"/>
              <a:t>, faster </a:t>
            </a:r>
            <a:r>
              <a:rPr lang="en-IN" sz="1800" dirty="0">
                <a:hlinkClick r:id="rId10"/>
              </a:rPr>
              <a:t>wired</a:t>
            </a:r>
            <a:r>
              <a:rPr lang="en-IN" sz="1800" dirty="0"/>
              <a:t> or </a:t>
            </a:r>
            <a:r>
              <a:rPr lang="en-IN" sz="1800" dirty="0">
                <a:hlinkClick r:id="rId11"/>
              </a:rPr>
              <a:t>wireless</a:t>
            </a:r>
            <a:r>
              <a:rPr lang="en-IN" sz="1800" dirty="0"/>
              <a:t> networking, or add new </a:t>
            </a:r>
            <a:r>
              <a:rPr lang="en-IN" sz="1800" dirty="0">
                <a:hlinkClick r:id="rId12"/>
              </a:rPr>
              <a:t>ports</a:t>
            </a:r>
            <a:r>
              <a:rPr lang="en-IN" sz="1800" dirty="0"/>
              <a:t>, like </a:t>
            </a:r>
            <a:r>
              <a:rPr lang="en-IN" sz="1800" dirty="0">
                <a:hlinkClick r:id="rId13"/>
              </a:rPr>
              <a:t>USB 2.0</a:t>
            </a:r>
            <a:r>
              <a:rPr lang="en-IN" sz="1800" dirty="0"/>
              <a:t>.</a:t>
            </a:r>
          </a:p>
          <a:p>
            <a:r>
              <a:rPr lang="en-IN" sz="1800" dirty="0"/>
              <a:t>The original 32-bit, 33 </a:t>
            </a:r>
            <a:r>
              <a:rPr lang="en-IN" sz="1800" dirty="0">
                <a:hlinkClick r:id="rId14"/>
              </a:rPr>
              <a:t>MHz</a:t>
            </a:r>
            <a:r>
              <a:rPr lang="en-IN" sz="1800" dirty="0"/>
              <a:t> PCI standard supported data transfer rates of 133 </a:t>
            </a:r>
            <a:r>
              <a:rPr lang="en-IN" sz="1800" dirty="0">
                <a:hlinkClick r:id="rId15"/>
              </a:rPr>
              <a:t>megabytes</a:t>
            </a:r>
            <a:r>
              <a:rPr lang="en-IN" sz="1800" dirty="0"/>
              <a:t> per second. An upgraded 64-bit, 66 MHz standard was created a few years later and allowed for much faster data transfer rates up to 533 </a:t>
            </a:r>
            <a:r>
              <a:rPr lang="en-IN" sz="1800" dirty="0" err="1"/>
              <a:t>MHz.</a:t>
            </a:r>
            <a:r>
              <a:rPr lang="en-IN" sz="1800" dirty="0"/>
              <a:t> In 1998, IBM, HP, and Compaq introduced </a:t>
            </a:r>
            <a:r>
              <a:rPr lang="en-IN" sz="1800" dirty="0">
                <a:hlinkClick r:id="rId16"/>
              </a:rPr>
              <a:t>PCI-X</a:t>
            </a:r>
            <a:r>
              <a:rPr lang="en-IN" sz="1800" dirty="0"/>
              <a:t> (or "PCI </a:t>
            </a:r>
            <a:r>
              <a:rPr lang="en-IN" sz="1800" dirty="0" err="1"/>
              <a:t>eXtended</a:t>
            </a:r>
            <a:r>
              <a:rPr lang="en-IN" sz="1800" dirty="0"/>
              <a:t>"), which was backwards compatible with PCI. The 133 MHz PCI-X interface supported data transfer rates up to 1064 </a:t>
            </a:r>
            <a:r>
              <a:rPr lang="en-IN" sz="1800" dirty="0" err="1"/>
              <a:t>MHz.</a:t>
            </a:r>
            <a:endParaRPr lang="en-IN" sz="1800" dirty="0"/>
          </a:p>
          <a:p>
            <a:r>
              <a:rPr lang="en-IN" sz="1800" dirty="0"/>
              <a:t>Both PCI and PCI-X were superseded by </a:t>
            </a:r>
            <a:r>
              <a:rPr lang="en-IN" sz="1800" dirty="0">
                <a:hlinkClick r:id="rId17"/>
              </a:rPr>
              <a:t>PCI Express</a:t>
            </a:r>
            <a:r>
              <a:rPr lang="en-IN" sz="1800" dirty="0"/>
              <a:t>, which was introduced in 2004.</a:t>
            </a:r>
          </a:p>
          <a:p>
            <a:endParaRPr lang="en-IN"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39784"/>
          </a:xfrm>
        </p:spPr>
        <p:txBody>
          <a:bodyPr>
            <a:normAutofit fontScale="90000"/>
          </a:bodyPr>
          <a:lstStyle/>
          <a:p>
            <a:r>
              <a:rPr lang="en-IN" dirty="0"/>
              <a:t>WORKING MECHANISM OF PERIPHERALS</a:t>
            </a:r>
          </a:p>
        </p:txBody>
      </p:sp>
      <p:sp>
        <p:nvSpPr>
          <p:cNvPr id="3" name="Content Placeholder 2"/>
          <p:cNvSpPr>
            <a:spLocks noGrp="1"/>
          </p:cNvSpPr>
          <p:nvPr>
            <p:ph idx="1"/>
          </p:nvPr>
        </p:nvSpPr>
        <p:spPr>
          <a:xfrm>
            <a:off x="0" y="1579245"/>
            <a:ext cx="12192000" cy="5500701"/>
          </a:xfrm>
        </p:spPr>
        <p:txBody>
          <a:bodyPr>
            <a:noAutofit/>
          </a:bodyPr>
          <a:lstStyle/>
          <a:p>
            <a:pPr>
              <a:buNone/>
            </a:pPr>
            <a:r>
              <a:rPr lang="en-IN" dirty="0"/>
              <a:t> Working Principle of a Keyboard:-</a:t>
            </a:r>
          </a:p>
          <a:p>
            <a:pPr>
              <a:buNone/>
            </a:pPr>
            <a:r>
              <a:rPr lang="en-IN" dirty="0"/>
              <a:t>Inside the keyboard, there are metallic</a:t>
            </a:r>
          </a:p>
          <a:p>
            <a:r>
              <a:rPr lang="en-IN" dirty="0"/>
              <a:t>plate, circuit board and processor, which are responsible for transferring</a:t>
            </a:r>
          </a:p>
          <a:p>
            <a:r>
              <a:rPr lang="en-IN" dirty="0"/>
              <a:t>information from the keyboard to the computer. Depending upon the</a:t>
            </a:r>
          </a:p>
          <a:p>
            <a:r>
              <a:rPr lang="en-IN" dirty="0"/>
              <a:t>working principle, there are two main types of keys, namely, capacitive and</a:t>
            </a:r>
          </a:p>
          <a:p>
            <a:r>
              <a:rPr lang="en-IN" dirty="0"/>
              <a:t>hard-contact. Let's discuss in brief about the functioning of capacitive and</a:t>
            </a:r>
          </a:p>
          <a:p>
            <a:r>
              <a:rPr lang="en-IN" dirty="0"/>
              <a:t>hard contact </a:t>
            </a:r>
            <a:r>
              <a:rPr lang="en-IN" dirty="0" err="1"/>
              <a:t>key.When</a:t>
            </a:r>
            <a:r>
              <a:rPr lang="en-IN" dirty="0"/>
              <a:t> a capacitive key is pressed, the metal plunger applies</a:t>
            </a:r>
          </a:p>
          <a:p>
            <a:r>
              <a:rPr lang="en-IN" dirty="0"/>
              <a:t>a gentle pressure to the circuit board. The pressure is identified by the</a:t>
            </a:r>
          </a:p>
          <a:p>
            <a:r>
              <a:rPr lang="en-IN" dirty="0"/>
              <a:t>computer and the circuit flow is initiated, resulting in the transfer of</a:t>
            </a:r>
          </a:p>
          <a:p>
            <a:r>
              <a:rPr lang="en-IN" dirty="0"/>
              <a:t>information from the circuit to the currently installed software.</a:t>
            </a:r>
          </a:p>
          <a:p>
            <a:r>
              <a:rPr lang="en-IN" dirty="0"/>
              <a:t>The key identifying to computer is identified using a keyboard driver and</a:t>
            </a:r>
          </a:p>
          <a:p>
            <a:r>
              <a:rPr lang="en-IN" dirty="0"/>
              <a:t>finding the preferred key called</a:t>
            </a:r>
          </a:p>
          <a:p>
            <a:r>
              <a:rPr lang="en-IN" dirty="0"/>
              <a:t>source code.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MECHANISM OF MOUSE</a:t>
            </a:r>
          </a:p>
        </p:txBody>
      </p:sp>
      <p:sp>
        <p:nvSpPr>
          <p:cNvPr id="8" name="TextBox 7">
            <a:extLst>
              <a:ext uri="{FF2B5EF4-FFF2-40B4-BE49-F238E27FC236}">
                <a16:creationId xmlns:a16="http://schemas.microsoft.com/office/drawing/2014/main" xmlns="" id="{FA7191E2-93E6-48BC-83AC-39B1F885984F}"/>
              </a:ext>
            </a:extLst>
          </p:cNvPr>
          <p:cNvSpPr txBox="1"/>
          <p:nvPr/>
        </p:nvSpPr>
        <p:spPr>
          <a:xfrm>
            <a:off x="71020" y="2055184"/>
            <a:ext cx="9978501" cy="3170099"/>
          </a:xfrm>
          <a:prstGeom prst="rect">
            <a:avLst/>
          </a:prstGeom>
          <a:noFill/>
        </p:spPr>
        <p:txBody>
          <a:bodyPr wrap="square" rtlCol="0">
            <a:spAutoFit/>
          </a:bodyPr>
          <a:lstStyle/>
          <a:p>
            <a:r>
              <a:rPr lang="en-IN" dirty="0"/>
              <a:t>• </a:t>
            </a:r>
            <a:r>
              <a:rPr lang="en-IN" sz="1400" dirty="0"/>
              <a:t>Working of a mouse---</a:t>
            </a:r>
          </a:p>
          <a:p>
            <a:r>
              <a:rPr lang="en-IN" sz="1400" dirty="0"/>
              <a:t>&gt; With most of the system you will find mechanical </a:t>
            </a:r>
            <a:r>
              <a:rPr lang="en-IN" sz="1400" dirty="0" err="1"/>
              <a:t>mouse.The</a:t>
            </a:r>
            <a:r>
              <a:rPr lang="en-IN" sz="1400" dirty="0"/>
              <a:t> primary mechanical part of a</a:t>
            </a:r>
          </a:p>
          <a:p>
            <a:r>
              <a:rPr lang="en-IN" sz="1400" dirty="0"/>
              <a:t>mouse is a ball on the bottom of the mouse. There are these little wheels which turn/rotate</a:t>
            </a:r>
          </a:p>
          <a:p>
            <a:r>
              <a:rPr lang="en-IN" sz="1400" dirty="0"/>
              <a:t>when the ball moves against them. The wheels are monitored electronically. When they </a:t>
            </a:r>
            <a:r>
              <a:rPr lang="en-IN" sz="1400" dirty="0" err="1"/>
              <a:t>trun</a:t>
            </a:r>
            <a:endParaRPr lang="en-IN" sz="1400" dirty="0"/>
          </a:p>
          <a:p>
            <a:r>
              <a:rPr lang="en-IN" sz="1400" dirty="0"/>
              <a:t>or rotate they transmit how much they have turned to the computer. Out of these three wheels</a:t>
            </a:r>
          </a:p>
          <a:p>
            <a:endParaRPr lang="en-IN" sz="1400" dirty="0"/>
          </a:p>
          <a:p>
            <a:r>
              <a:rPr lang="en-IN" sz="1400" dirty="0"/>
              <a:t>the two wheels perpendicular to each other are used for tracking the motion on X-axis and Y-</a:t>
            </a:r>
          </a:p>
          <a:p>
            <a:r>
              <a:rPr lang="en-IN" sz="1400" dirty="0"/>
              <a:t>axis. The third one just balances the two.</a:t>
            </a:r>
          </a:p>
          <a:p>
            <a:endParaRPr lang="en-IN" sz="1400" dirty="0"/>
          </a:p>
          <a:p>
            <a:r>
              <a:rPr lang="en-IN" sz="1400" dirty="0"/>
              <a:t>When the mouse is moved on a flat surface the roller ball moves in the locking ring. When the</a:t>
            </a:r>
          </a:p>
          <a:p>
            <a:r>
              <a:rPr lang="en-IN" sz="1400" dirty="0"/>
              <a:t>mouse is positioned on the desktop the actuators register the mouse balls movement in X-axis</a:t>
            </a:r>
          </a:p>
          <a:p>
            <a:r>
              <a:rPr lang="en-IN" sz="1400" dirty="0"/>
              <a:t>and Y-axis direction. The sensors attached to it generate a series of pulses representing</a:t>
            </a:r>
          </a:p>
          <a:p>
            <a:r>
              <a:rPr lang="en-IN" sz="1400" dirty="0"/>
              <a:t>movement on both axis. The pulse generated are in same ratio as the mouse movement i.e.</a:t>
            </a:r>
          </a:p>
          <a:p>
            <a:endParaRPr lang="en-IN"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1D9B8547-4338-44BD-B249-65D0A117B008}"/>
              </a:ext>
            </a:extLst>
          </p:cNvPr>
          <p:cNvSpPr txBox="1">
            <a:spLocks/>
          </p:cNvSpPr>
          <p:nvPr/>
        </p:nvSpPr>
        <p:spPr>
          <a:xfrm>
            <a:off x="3" y="683581"/>
            <a:ext cx="13656815" cy="3311370"/>
          </a:xfrm>
          <a:prstGeom prst="rect">
            <a:avLst/>
          </a:prstGeom>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1600" dirty="0"/>
              <a:t>More pulse mean more movement.</a:t>
            </a:r>
          </a:p>
          <a:p>
            <a:r>
              <a:rPr lang="en-IN" sz="1600" dirty="0"/>
              <a:t>Normally a mouse is used along with a mouse pad. Place the mouse pad on a flat surface and</a:t>
            </a:r>
          </a:p>
          <a:p>
            <a:r>
              <a:rPr lang="en-IN" sz="1600" dirty="0"/>
              <a:t>place the mouse on it. Move the mouse pad and the pointer moves in the direction of the</a:t>
            </a:r>
          </a:p>
          <a:p>
            <a:r>
              <a:rPr lang="en-IN" sz="1600" dirty="0"/>
              <a:t>movement of mouse.</a:t>
            </a:r>
          </a:p>
          <a:p>
            <a:r>
              <a:rPr lang="en-IN" sz="1600" dirty="0"/>
              <a:t>--Various terms related to the use of mouse are :-</a:t>
            </a:r>
          </a:p>
          <a:p>
            <a:r>
              <a:rPr lang="en-IN" sz="1600" dirty="0"/>
              <a:t>&gt; Click</a:t>
            </a:r>
          </a:p>
          <a:p>
            <a:r>
              <a:rPr lang="en-IN" sz="1600" dirty="0"/>
              <a:t>&gt; Double click</a:t>
            </a:r>
          </a:p>
          <a:p>
            <a:r>
              <a:rPr lang="en-IN" sz="1600" dirty="0"/>
              <a:t>&gt; Drag</a:t>
            </a:r>
          </a:p>
          <a:p>
            <a:r>
              <a:rPr lang="en-IN" sz="1600" dirty="0"/>
              <a:t>1. When the left button of mouse is pressed and released quickly then this we can say '</a:t>
            </a:r>
          </a:p>
          <a:p>
            <a:r>
              <a:rPr lang="en-IN" sz="1600" dirty="0"/>
              <a:t>clicking the mouse '.</a:t>
            </a:r>
          </a:p>
          <a:p>
            <a:r>
              <a:rPr lang="en-IN" sz="1600" dirty="0"/>
              <a:t>2. The double clicking is used to initiate some action on the selected item. Basically it selects</a:t>
            </a:r>
          </a:p>
        </p:txBody>
      </p:sp>
    </p:spTree>
    <p:extLst>
      <p:ext uri="{BB962C8B-B14F-4D97-AF65-F5344CB8AC3E}">
        <p14:creationId xmlns:p14="http://schemas.microsoft.com/office/powerpoint/2010/main" val="3287157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46"/>
          </a:xfrm>
        </p:spPr>
        <p:txBody>
          <a:bodyPr/>
          <a:lstStyle/>
          <a:p>
            <a:r>
              <a:rPr lang="en-IN" dirty="0"/>
              <a:t>WORKING OF SCANNER</a:t>
            </a:r>
          </a:p>
        </p:txBody>
      </p:sp>
      <p:sp>
        <p:nvSpPr>
          <p:cNvPr id="3" name="Content Placeholder 2"/>
          <p:cNvSpPr>
            <a:spLocks noGrp="1"/>
          </p:cNvSpPr>
          <p:nvPr>
            <p:ph idx="1"/>
          </p:nvPr>
        </p:nvSpPr>
        <p:spPr>
          <a:xfrm>
            <a:off x="0" y="1037966"/>
            <a:ext cx="12192000" cy="5757890"/>
          </a:xfrm>
        </p:spPr>
        <p:txBody>
          <a:bodyPr>
            <a:noAutofit/>
          </a:bodyPr>
          <a:lstStyle/>
          <a:p>
            <a:r>
              <a:rPr lang="en-IN" sz="1400" dirty="0"/>
              <a:t>A scanner is a device that is used for producing an exact digital image</a:t>
            </a:r>
          </a:p>
          <a:p>
            <a:r>
              <a:rPr lang="en-IN" sz="1400" dirty="0"/>
              <a:t>replica of a photo, text written in paper, or even an object. This digital</a:t>
            </a:r>
          </a:p>
          <a:p>
            <a:r>
              <a:rPr lang="en-IN" sz="1400" dirty="0"/>
              <a:t>image can be saved as a file to your computer and can be used to</a:t>
            </a:r>
          </a:p>
          <a:p>
            <a:r>
              <a:rPr lang="en-IN" sz="1400" dirty="0"/>
              <a:t>alter/enhance the image or apply it to the web. The most </a:t>
            </a:r>
            <a:r>
              <a:rPr lang="en-IN" sz="1400" dirty="0" err="1"/>
              <a:t>comonly</a:t>
            </a:r>
            <a:endParaRPr lang="en-IN" sz="1400" dirty="0"/>
          </a:p>
          <a:p>
            <a:r>
              <a:rPr lang="en-IN" sz="1400" dirty="0"/>
              <a:t>used scanner is the flatbed scanner, in which you keep the object on</a:t>
            </a:r>
          </a:p>
          <a:p>
            <a:r>
              <a:rPr lang="en-IN" sz="1400" dirty="0"/>
              <a:t>top of the glass window. The scanned output will be obtained in your</a:t>
            </a:r>
          </a:p>
          <a:p>
            <a:r>
              <a:rPr lang="en-IN" sz="1400" dirty="0"/>
              <a:t>computer. The image and text are obtained exactly through the</a:t>
            </a:r>
          </a:p>
          <a:p>
            <a:r>
              <a:rPr lang="en-IN" sz="1400" dirty="0"/>
              <a:t>process of optical character recognition [OCR].</a:t>
            </a:r>
          </a:p>
          <a:p>
            <a:r>
              <a:rPr lang="en-IN" sz="1400" dirty="0"/>
              <a:t>Handheld scanners use the same basic technology as a flatbed scanner, but rely on the user to move them</a:t>
            </a:r>
          </a:p>
          <a:p>
            <a:r>
              <a:rPr lang="en-IN" sz="1400" dirty="0"/>
              <a:t>instead of a motorized belt. This type of scanner typically does not provide good image quality. However, it can</a:t>
            </a:r>
          </a:p>
          <a:p>
            <a:r>
              <a:rPr lang="en-IN" sz="1400" dirty="0"/>
              <a:t>be useful for quickly capturing text.</a:t>
            </a:r>
          </a:p>
          <a:p>
            <a:r>
              <a:rPr lang="en-IN" sz="1400" dirty="0"/>
              <a:t>• Drum scanners are used by the publishing industry to capture incredibly detailed images. They use a</a:t>
            </a:r>
          </a:p>
          <a:p>
            <a:r>
              <a:rPr lang="en-IN" sz="1400" dirty="0"/>
              <a:t>technology called a photomultiplier tube (PMT). In PMT, the document to be scanned is mounted on a glass</a:t>
            </a:r>
          </a:p>
          <a:p>
            <a:r>
              <a:rPr lang="en-IN" sz="1400" dirty="0"/>
              <a:t>cylinder. At the </a:t>
            </a:r>
            <a:r>
              <a:rPr lang="en-IN" sz="1400" dirty="0" err="1"/>
              <a:t>center</a:t>
            </a:r>
            <a:r>
              <a:rPr lang="en-IN" sz="1400" dirty="0"/>
              <a:t> of the cylinder is a sensor that splits light bounced from the document into three beams.</a:t>
            </a:r>
          </a:p>
          <a:p>
            <a:r>
              <a:rPr lang="en-IN" sz="1400" dirty="0"/>
              <a:t>Each beam is sent through a </a:t>
            </a:r>
            <a:r>
              <a:rPr lang="en-IN" sz="1400" dirty="0" err="1"/>
              <a:t>color</a:t>
            </a:r>
            <a:r>
              <a:rPr lang="en-IN" sz="1400" dirty="0"/>
              <a:t> filter into a photomultiplier tube where the light is changed into an electrical</a:t>
            </a:r>
          </a:p>
          <a:p>
            <a:r>
              <a:rPr lang="en-IN" sz="1400" dirty="0"/>
              <a:t>signal.</a:t>
            </a:r>
          </a:p>
          <a:p>
            <a:r>
              <a:rPr lang="en-IN" sz="1400" dirty="0"/>
              <a:t>• The basic principle of a scanner is to analyze an image and process it in some way. Image and text capture</a:t>
            </a:r>
          </a:p>
          <a:p>
            <a:r>
              <a:rPr lang="en-IN" sz="1400" dirty="0"/>
              <a:t>(optical character recognition or OCR) allow you to save information to a file on your computer.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VIDEO DISPLAY</a:t>
            </a:r>
          </a:p>
        </p:txBody>
      </p:sp>
      <p:sp>
        <p:nvSpPr>
          <p:cNvPr id="3" name="Content Placeholder 2"/>
          <p:cNvSpPr>
            <a:spLocks noGrp="1"/>
          </p:cNvSpPr>
          <p:nvPr>
            <p:ph idx="1"/>
          </p:nvPr>
        </p:nvSpPr>
        <p:spPr>
          <a:xfrm>
            <a:off x="1" y="1600200"/>
            <a:ext cx="11967099" cy="5257800"/>
          </a:xfrm>
        </p:spPr>
        <p:txBody>
          <a:bodyPr>
            <a:normAutofit fontScale="85000" lnSpcReduction="20000"/>
          </a:bodyPr>
          <a:lstStyle/>
          <a:p>
            <a:r>
              <a:rPr lang="en-IN" dirty="0"/>
              <a:t>Video display device means an electronic device with an output surface that</a:t>
            </a:r>
          </a:p>
          <a:p>
            <a:r>
              <a:rPr lang="en-IN" dirty="0"/>
              <a:t>displays, or is capable of displaying, moving graphical images or a visual</a:t>
            </a:r>
          </a:p>
          <a:p>
            <a:r>
              <a:rPr lang="en-IN" dirty="0"/>
              <a:t>representation of image sequences or pictures, showing a number of quickly</a:t>
            </a:r>
          </a:p>
          <a:p>
            <a:r>
              <a:rPr lang="en-IN" dirty="0"/>
              <a:t>changing images on a screen in fast succession to create the illusion of motion,</a:t>
            </a:r>
          </a:p>
          <a:p>
            <a:r>
              <a:rPr lang="en-IN" dirty="0"/>
              <a:t>including, if applicable, a device that is an integral part of the display, in that it</a:t>
            </a:r>
          </a:p>
          <a:p>
            <a:r>
              <a:rPr lang="en-IN" dirty="0"/>
              <a:t>cannot be easily removed from the display by the consumer, that produces the</a:t>
            </a:r>
          </a:p>
          <a:p>
            <a:r>
              <a:rPr lang="en-IN" dirty="0"/>
              <a:t>moving image on the screen. A video display device may use, but is not limited to, a</a:t>
            </a:r>
          </a:p>
          <a:p>
            <a:r>
              <a:rPr lang="en-IN" dirty="0"/>
              <a:t>cathode ray tube (CRT), liquid crystal display (LCD), gas plasma, digital light</a:t>
            </a:r>
          </a:p>
          <a:p>
            <a:r>
              <a:rPr lang="en-IN" dirty="0"/>
              <a:t>processing, or other image projection technology.</a:t>
            </a:r>
          </a:p>
          <a:p>
            <a:r>
              <a:rPr lang="en-IN" dirty="0"/>
              <a:t>device means a printer or a unit capable of presenting images</a:t>
            </a:r>
          </a:p>
          <a:p>
            <a:r>
              <a:rPr lang="en-IN" dirty="0"/>
              <a:t>electronically on a screen, with a video display greater than four inches</a:t>
            </a:r>
          </a:p>
          <a:p>
            <a:r>
              <a:rPr lang="en-IN" dirty="0"/>
              <a:t>when measured diagonally, that are viewed by the user, and includes</a:t>
            </a:r>
          </a:p>
          <a:p>
            <a:r>
              <a:rPr lang="en-IN" dirty="0"/>
              <a:t>televisions, computer monitors, laptop computers, cathode ray tubes,</a:t>
            </a:r>
          </a:p>
          <a:p>
            <a:r>
              <a:rPr lang="en-IN" dirty="0"/>
              <a:t>plasma displays, liquid crystal displays, rear and front enclosed projection</a:t>
            </a:r>
          </a:p>
          <a:p>
            <a:r>
              <a:rPr lang="en-IN" dirty="0"/>
              <a:t>devices, and other similar displays that may be developed.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536" y="1052741"/>
            <a:ext cx="8229600" cy="4525963"/>
          </a:xfrm>
        </p:spPr>
        <p:txBody>
          <a:bodyPr>
            <a:normAutofit/>
          </a:bodyPr>
          <a:lstStyle/>
          <a:p>
            <a:pPr marL="0" indent="0">
              <a:buNone/>
            </a:pPr>
            <a:r>
              <a:rPr lang="en-IN" dirty="0"/>
              <a:t>   Today’s stored-program computers have the     following characteristics:</a:t>
            </a:r>
          </a:p>
          <a:p>
            <a:pPr marL="0" indent="0">
              <a:buNone/>
            </a:pPr>
            <a:r>
              <a:rPr lang="en-IN" sz="2600" b="1" dirty="0">
                <a:solidFill>
                  <a:schemeClr val="accent1"/>
                </a:solidFill>
              </a:rPr>
              <a:t>Three hardware systems:</a:t>
            </a:r>
          </a:p>
          <a:p>
            <a:pPr>
              <a:buFont typeface="Wingdings" pitchFamily="2" charset="2"/>
              <a:buChar char="Ø"/>
            </a:pPr>
            <a:r>
              <a:rPr lang="en-IN" sz="1800" b="1" dirty="0"/>
              <a:t>A central processing unit(CPU)</a:t>
            </a:r>
          </a:p>
          <a:p>
            <a:pPr>
              <a:buFont typeface="Wingdings" pitchFamily="2" charset="2"/>
              <a:buChar char="Ø"/>
            </a:pPr>
            <a:r>
              <a:rPr lang="en-IN" sz="1800" b="1" dirty="0"/>
              <a:t>A main memory system </a:t>
            </a:r>
          </a:p>
          <a:p>
            <a:pPr>
              <a:buFont typeface="Wingdings" pitchFamily="2" charset="2"/>
              <a:buChar char="Ø"/>
            </a:pPr>
            <a:r>
              <a:rPr lang="en-IN" sz="1800" b="1" dirty="0"/>
              <a:t>An I/O system</a:t>
            </a:r>
          </a:p>
          <a:p>
            <a:r>
              <a:rPr lang="en-IN" sz="2600" dirty="0"/>
              <a:t>The capacity to carry out sequential instruction processing.</a:t>
            </a:r>
          </a:p>
          <a:p>
            <a:r>
              <a:rPr lang="en-IN" sz="2600" dirty="0"/>
              <a:t>A single data path between the CPU and main memory.</a:t>
            </a:r>
          </a:p>
          <a:p>
            <a:pPr>
              <a:buFont typeface="Wingdings" pitchFamily="2" charset="2"/>
              <a:buChar char="Ø"/>
            </a:pPr>
            <a:r>
              <a:rPr lang="en-IN" sz="2100" dirty="0"/>
              <a:t>     </a:t>
            </a:r>
            <a:r>
              <a:rPr lang="en-IN" sz="1800" b="1" dirty="0"/>
              <a:t>This single path is known as the </a:t>
            </a:r>
            <a:r>
              <a:rPr lang="en-IN" sz="1800" b="1" i="1" dirty="0"/>
              <a:t>von Neumann bottleneck.</a:t>
            </a:r>
            <a:endParaRPr lang="en-IN" sz="2100" b="1" i="1" dirty="0"/>
          </a:p>
        </p:txBody>
      </p:sp>
    </p:spTree>
    <p:extLst>
      <p:ext uri="{BB962C8B-B14F-4D97-AF65-F5344CB8AC3E}">
        <p14:creationId xmlns:p14="http://schemas.microsoft.com/office/powerpoint/2010/main" val="1715175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WORKING OF TOUCH SCREEN PANNEL</a:t>
            </a:r>
          </a:p>
        </p:txBody>
      </p:sp>
      <p:sp>
        <p:nvSpPr>
          <p:cNvPr id="3" name="Content Placeholder 2"/>
          <p:cNvSpPr>
            <a:spLocks noGrp="1"/>
          </p:cNvSpPr>
          <p:nvPr>
            <p:ph idx="1"/>
          </p:nvPr>
        </p:nvSpPr>
        <p:spPr>
          <a:xfrm>
            <a:off x="2" y="2222291"/>
            <a:ext cx="11373287" cy="4635713"/>
          </a:xfrm>
        </p:spPr>
        <p:txBody>
          <a:bodyPr>
            <a:noAutofit/>
          </a:bodyPr>
          <a:lstStyle/>
          <a:p>
            <a:r>
              <a:rPr lang="en-IN" sz="1400" dirty="0"/>
              <a:t>Different kinds of </a:t>
            </a:r>
            <a:r>
              <a:rPr lang="en-IN" sz="1400" dirty="0" err="1"/>
              <a:t>touchscreen</a:t>
            </a:r>
            <a:r>
              <a:rPr lang="en-IN" sz="1400" dirty="0"/>
              <a:t> work in different ways. Some can sense</a:t>
            </a:r>
          </a:p>
          <a:p>
            <a:r>
              <a:rPr lang="en-IN" sz="1400" dirty="0"/>
              <a:t>only one finger at a time and get extremely confused if you try to press</a:t>
            </a:r>
          </a:p>
          <a:p>
            <a:r>
              <a:rPr lang="en-IN" sz="1400" dirty="0"/>
              <a:t>in two places at once. Others can easily detect and distinguish more</a:t>
            </a:r>
          </a:p>
          <a:p>
            <a:r>
              <a:rPr lang="en-IN" sz="1400" dirty="0"/>
              <a:t>than one key press at once. These are some of the main</a:t>
            </a:r>
          </a:p>
          <a:p>
            <a:r>
              <a:rPr lang="en-IN" sz="1400" dirty="0"/>
              <a:t>technologies:</a:t>
            </a:r>
          </a:p>
          <a:p>
            <a:r>
              <a:rPr lang="en-IN" sz="1400" dirty="0"/>
              <a:t>• Resistive</a:t>
            </a:r>
          </a:p>
          <a:p>
            <a:r>
              <a:rPr lang="en-IN" sz="1400" dirty="0"/>
              <a:t>• Resistive </a:t>
            </a:r>
            <a:r>
              <a:rPr lang="en-IN" sz="1400" dirty="0" err="1"/>
              <a:t>touchscreens</a:t>
            </a:r>
            <a:r>
              <a:rPr lang="en-IN" sz="1400" dirty="0"/>
              <a:t> (currently the most popular technology) work a</a:t>
            </a:r>
          </a:p>
          <a:p>
            <a:r>
              <a:rPr lang="en-IN" sz="1400" dirty="0"/>
              <a:t>bit like "transparent keyboards" overlaid on top of the screen. There's</a:t>
            </a:r>
          </a:p>
          <a:p>
            <a:r>
              <a:rPr lang="en-IN" sz="1400" dirty="0"/>
              <a:t>a flexible upper layer of conducting polyester plastic </a:t>
            </a:r>
            <a:r>
              <a:rPr lang="en-IN" sz="1400" dirty="0" err="1"/>
              <a:t>bondedd</a:t>
            </a:r>
            <a:r>
              <a:rPr lang="en-IN" sz="1400" dirty="0"/>
              <a:t> to a</a:t>
            </a:r>
          </a:p>
          <a:p>
            <a:r>
              <a:rPr lang="en-IN" sz="1400" dirty="0"/>
              <a:t>rigid lower layer of conducting glass and separated by an insulating</a:t>
            </a:r>
          </a:p>
          <a:p>
            <a:r>
              <a:rPr lang="en-IN" sz="1400" dirty="0"/>
              <a:t>membrane. When you press on the screen, you force the polyester to</a:t>
            </a:r>
          </a:p>
          <a:p>
            <a:r>
              <a:rPr lang="en-IN" sz="1400" dirty="0"/>
              <a:t>touch the glass and complete a circuit—just like pressing the key on a</a:t>
            </a:r>
          </a:p>
          <a:p>
            <a:r>
              <a:rPr lang="en-IN" sz="1400" dirty="0"/>
              <a:t>keyboard. A chip inside the screen figures out the coordinates of the</a:t>
            </a:r>
          </a:p>
          <a:p>
            <a:r>
              <a:rPr lang="en-IN" sz="1400" dirty="0"/>
              <a:t>place you touched.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1157" y="2"/>
            <a:ext cx="8786843" cy="6740307"/>
          </a:xfrm>
          <a:prstGeom prst="rect">
            <a:avLst/>
          </a:prstGeom>
        </p:spPr>
        <p:txBody>
          <a:bodyPr wrap="square">
            <a:spAutoFit/>
          </a:bodyPr>
          <a:lstStyle/>
          <a:p>
            <a:r>
              <a:rPr lang="en-IN" b="1" u="sng" dirty="0"/>
              <a:t>Capacitive</a:t>
            </a:r>
          </a:p>
          <a:p>
            <a:r>
              <a:rPr lang="en-IN" dirty="0"/>
              <a:t>• These screens are made from multiple layers of glass. The inner layer</a:t>
            </a:r>
          </a:p>
          <a:p>
            <a:r>
              <a:rPr lang="en-IN" dirty="0"/>
              <a:t>conducts electricity and so does the outer layer, so effectively the screen</a:t>
            </a:r>
          </a:p>
          <a:p>
            <a:r>
              <a:rPr lang="en-IN" dirty="0"/>
              <a:t>behaves like two electrical conductors separated by an insulator—in other</a:t>
            </a:r>
          </a:p>
          <a:p>
            <a:r>
              <a:rPr lang="en-IN" dirty="0"/>
              <a:t>words, a </a:t>
            </a:r>
            <a:r>
              <a:rPr lang="en-IN" dirty="0" err="1"/>
              <a:t>capacitor.When</a:t>
            </a:r>
            <a:r>
              <a:rPr lang="en-IN" dirty="0"/>
              <a:t> you bring your finger up to the screen, you alter the</a:t>
            </a:r>
          </a:p>
          <a:p>
            <a:r>
              <a:rPr lang="en-IN" dirty="0"/>
              <a:t>electrical field by a certain amount that varies according to where your hand</a:t>
            </a:r>
          </a:p>
          <a:p>
            <a:r>
              <a:rPr lang="en-IN" dirty="0"/>
              <a:t>is. Capacitive screens can be touched in more than one place at once.</a:t>
            </a:r>
          </a:p>
          <a:p>
            <a:r>
              <a:rPr lang="en-IN" dirty="0"/>
              <a:t>Unlike most other types of </a:t>
            </a:r>
            <a:r>
              <a:rPr lang="en-IN" dirty="0" err="1"/>
              <a:t>touchscreen</a:t>
            </a:r>
            <a:r>
              <a:rPr lang="en-IN" dirty="0"/>
              <a:t>, they don't work if you touch them</a:t>
            </a:r>
          </a:p>
          <a:p>
            <a:r>
              <a:rPr lang="en-IN" dirty="0"/>
              <a:t>with a plastic stylus (because the plastic is an insulator and stops your hand</a:t>
            </a:r>
          </a:p>
          <a:p>
            <a:r>
              <a:rPr lang="en-IN" dirty="0"/>
              <a:t>from affecting the electric field).</a:t>
            </a:r>
          </a:p>
          <a:p>
            <a:r>
              <a:rPr lang="en-IN" dirty="0"/>
              <a:t> </a:t>
            </a:r>
          </a:p>
          <a:p>
            <a:r>
              <a:rPr lang="en-IN" b="1" u="sng" dirty="0"/>
              <a:t>Infrared</a:t>
            </a:r>
          </a:p>
          <a:p>
            <a:r>
              <a:rPr lang="en-IN" dirty="0"/>
              <a:t>• Just like the magic eye beams in an intruder alarm, an infrared </a:t>
            </a:r>
            <a:r>
              <a:rPr lang="en-IN" dirty="0" err="1"/>
              <a:t>touchscreen</a:t>
            </a:r>
            <a:endParaRPr lang="en-IN" dirty="0"/>
          </a:p>
          <a:p>
            <a:r>
              <a:rPr lang="en-IN" dirty="0"/>
              <a:t>uses a grid pattern of LEDs and light-detector photocells arranged on</a:t>
            </a:r>
          </a:p>
          <a:p>
            <a:r>
              <a:rPr lang="en-IN" dirty="0"/>
              <a:t>opposite sides of the screen. The LEDs shine infrared light in front of the</a:t>
            </a:r>
          </a:p>
          <a:p>
            <a:r>
              <a:rPr lang="en-IN" dirty="0"/>
              <a:t>screen—a bit like an invisible spider's web. If you touch the screen at a</a:t>
            </a:r>
          </a:p>
          <a:p>
            <a:r>
              <a:rPr lang="en-IN" dirty="0"/>
              <a:t>certain point, you interrupt two or more beams. A microchip inside the screen</a:t>
            </a:r>
          </a:p>
          <a:p>
            <a:r>
              <a:rPr lang="en-IN" dirty="0"/>
              <a:t>can calculate where you touched by seeing which beams you interrupted.</a:t>
            </a:r>
          </a:p>
          <a:p>
            <a:r>
              <a:rPr lang="en-IN" dirty="0"/>
              <a:t>The </a:t>
            </a:r>
            <a:r>
              <a:rPr lang="en-IN" dirty="0" err="1"/>
              <a:t>touchscreen</a:t>
            </a:r>
            <a:r>
              <a:rPr lang="en-IN" dirty="0"/>
              <a:t> on Sony Reader </a:t>
            </a:r>
            <a:r>
              <a:rPr lang="en-IN" dirty="0" err="1"/>
              <a:t>ebooks</a:t>
            </a:r>
            <a:r>
              <a:rPr lang="en-IN" dirty="0"/>
              <a:t> (like the one pictured in our top</a:t>
            </a:r>
          </a:p>
          <a:p>
            <a:r>
              <a:rPr lang="en-IN" dirty="0"/>
              <a:t>photo) works this way. Since you're interrupting a beam, infrared screens</a:t>
            </a:r>
          </a:p>
          <a:p>
            <a:r>
              <a:rPr lang="en-IN" dirty="0"/>
              <a:t>work just as well whether you use your finger or a stylus</a:t>
            </a:r>
          </a:p>
          <a:p>
            <a:endParaRPr lang="en-IN" dirty="0"/>
          </a:p>
          <a:p>
            <a:endParaRPr lang="en-US" dirty="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911" y="571480"/>
            <a:ext cx="7572428" cy="2862322"/>
          </a:xfrm>
          <a:prstGeom prst="rect">
            <a:avLst/>
          </a:prstGeom>
        </p:spPr>
        <p:txBody>
          <a:bodyPr wrap="square">
            <a:spAutoFit/>
          </a:bodyPr>
          <a:lstStyle/>
          <a:p>
            <a:r>
              <a:rPr lang="en-IN" sz="2000" dirty="0"/>
              <a:t>Surface Acoustic Wave</a:t>
            </a:r>
          </a:p>
          <a:p>
            <a:r>
              <a:rPr lang="en-IN" sz="2000" dirty="0"/>
              <a:t>• Surprisingly, this </a:t>
            </a:r>
            <a:r>
              <a:rPr lang="en-IN" sz="2000" dirty="0" err="1"/>
              <a:t>touchscreen</a:t>
            </a:r>
            <a:r>
              <a:rPr lang="en-IN" sz="2000" dirty="0"/>
              <a:t> technology detects your fingers using</a:t>
            </a:r>
          </a:p>
          <a:p>
            <a:r>
              <a:rPr lang="en-IN" sz="2000" dirty="0"/>
              <a:t>• Sound instead of light. Ultrasonic sound waves (too high pitched for</a:t>
            </a:r>
          </a:p>
          <a:p>
            <a:r>
              <a:rPr lang="en-IN" sz="2000" dirty="0"/>
              <a:t>humans to hear) are generated at the edges of the screen and reflected</a:t>
            </a:r>
          </a:p>
          <a:p>
            <a:r>
              <a:rPr lang="en-IN" sz="2000" dirty="0"/>
              <a:t>back and forth across its surface. When you touch the screen, you interrupt</a:t>
            </a:r>
          </a:p>
          <a:p>
            <a:r>
              <a:rPr lang="en-IN" sz="2000" dirty="0"/>
              <a:t>the sound beams and absorb some of their energy. The screen's microchip</a:t>
            </a:r>
          </a:p>
          <a:p>
            <a:r>
              <a:rPr lang="en-IN" sz="2000" dirty="0"/>
              <a:t>controller figures out from this where exactly you touched the screen.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A980F89-2CB3-42F1-BB5A-243A325CD1C5}"/>
              </a:ext>
            </a:extLst>
          </p:cNvPr>
          <p:cNvSpPr/>
          <p:nvPr/>
        </p:nvSpPr>
        <p:spPr>
          <a:xfrm>
            <a:off x="4079097" y="2479064"/>
            <a:ext cx="3323602" cy="1107996"/>
          </a:xfrm>
          <a:prstGeom prst="rect">
            <a:avLst/>
          </a:prstGeom>
          <a:noFill/>
        </p:spPr>
        <p:txBody>
          <a:bodyPr wrap="none" lIns="91440" tIns="45720" rIns="91440" bIns="45720">
            <a:spAutoFit/>
          </a:bodyPr>
          <a:lstStyle/>
          <a:p>
            <a:pPr algn="ctr"/>
            <a:r>
              <a:rPr lang="en-US" sz="6600" b="1" u="sng"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UNIT</a:t>
            </a:r>
            <a:r>
              <a:rPr lang="en-US" sz="6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3121588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16632"/>
            <a:ext cx="8229600" cy="1143000"/>
          </a:xfrm>
        </p:spPr>
        <p:txBody>
          <a:bodyPr/>
          <a:lstStyle/>
          <a:p>
            <a:r>
              <a:rPr lang="en-IN" b="1" dirty="0"/>
              <a:t>STACK ORGANIZATION</a:t>
            </a:r>
            <a:endParaRPr lang="en-IN" dirty="0"/>
          </a:p>
        </p:txBody>
      </p:sp>
      <p:sp>
        <p:nvSpPr>
          <p:cNvPr id="3" name="Content Placeholder 2"/>
          <p:cNvSpPr>
            <a:spLocks noGrp="1"/>
          </p:cNvSpPr>
          <p:nvPr>
            <p:ph idx="1"/>
          </p:nvPr>
        </p:nvSpPr>
        <p:spPr>
          <a:xfrm>
            <a:off x="1981200" y="1124744"/>
            <a:ext cx="8229600" cy="5616624"/>
          </a:xfrm>
        </p:spPr>
        <p:txBody>
          <a:bodyPr>
            <a:noAutofit/>
          </a:bodyPr>
          <a:lstStyle/>
          <a:p>
            <a:pPr marL="0" indent="0">
              <a:buNone/>
            </a:pPr>
            <a:r>
              <a:rPr lang="en-US" dirty="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The stack in digital computers is essentially a memory unit with an address register that can count only (after an initial value is loaded into it). The register that holds the address for the</a:t>
            </a:r>
            <a:r>
              <a:rPr lang="en-IN" dirty="0"/>
              <a:t> </a:t>
            </a:r>
            <a:r>
              <a:rPr lang="en-US" dirty="0"/>
              <a:t>stack is called a stack pointer (SP) because its value always points at the top item in the stack. Contrary to a stack of trays where the tray itself may be taken out or inserted, the physical registers of a stack are always available for reading or writing. It is the content of the word that </a:t>
            </a:r>
            <a:r>
              <a:rPr lang="en-IN" dirty="0"/>
              <a:t>is inserted or deleted.</a:t>
            </a:r>
          </a:p>
          <a:p>
            <a:pPr marL="0" indent="0">
              <a:buNone/>
            </a:pPr>
            <a:r>
              <a:rPr lang="en-US" dirty="0"/>
              <a:t>	The two operations of a stack are the insertion and deletion of items. The operation of insertion is called push (or push-down) because it can be through of as the result of pushing a new item on top. The operation of deletion is called pop (or pop-up) because it can be thought of as the result of removing one item so hat the stack pops up. However, nothing is pushed or popped in a computer stack. these operation are simulated by incrementing or decrementing the stack </a:t>
            </a:r>
            <a:r>
              <a:rPr lang="en-IN" dirty="0"/>
              <a:t>pointer register.</a:t>
            </a:r>
          </a:p>
        </p:txBody>
      </p:sp>
    </p:spTree>
    <p:extLst>
      <p:ext uri="{BB962C8B-B14F-4D97-AF65-F5344CB8AC3E}">
        <p14:creationId xmlns:p14="http://schemas.microsoft.com/office/powerpoint/2010/main" val="2563701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INSTRUCTION FORMATS</a:t>
            </a:r>
          </a:p>
        </p:txBody>
      </p:sp>
      <p:sp>
        <p:nvSpPr>
          <p:cNvPr id="3" name="Content Placeholder 2"/>
          <p:cNvSpPr>
            <a:spLocks noGrp="1"/>
          </p:cNvSpPr>
          <p:nvPr>
            <p:ph idx="1"/>
          </p:nvPr>
        </p:nvSpPr>
        <p:spPr/>
        <p:txBody>
          <a:bodyPr/>
          <a:lstStyle/>
          <a:p>
            <a:pPr marL="0" indent="0">
              <a:buNone/>
            </a:pPr>
            <a:r>
              <a:rPr lang="en-US" dirty="0"/>
              <a:t>A computer will usually have a variety of instruction code formats. It is the function of the control unit within the CPU to interpret each instruction code and provide the necessary control functions needed to process the instruction.</a:t>
            </a:r>
            <a:endParaRPr lang="en-IN" dirty="0"/>
          </a:p>
        </p:txBody>
      </p:sp>
    </p:spTree>
    <p:extLst>
      <p:ext uri="{BB962C8B-B14F-4D97-AF65-F5344CB8AC3E}">
        <p14:creationId xmlns:p14="http://schemas.microsoft.com/office/powerpoint/2010/main" val="3747831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format of an instruction is usually depicted in a rectangular box symbolizing the bits of the instruction as they appear in memory words or in a control register. The bits of the instruction are divided into groups called fields. The most common fields found in instruction </a:t>
            </a:r>
            <a:r>
              <a:rPr lang="en-IN" dirty="0"/>
              <a:t>formats are:</a:t>
            </a:r>
          </a:p>
          <a:p>
            <a:pPr marL="0" indent="0">
              <a:buNone/>
            </a:pPr>
            <a:r>
              <a:rPr lang="en-US" sz="2200" dirty="0"/>
              <a:t>1. An operation code field that specifies the operation to be performed.</a:t>
            </a:r>
          </a:p>
          <a:p>
            <a:pPr marL="0" indent="0">
              <a:buNone/>
            </a:pPr>
            <a:r>
              <a:rPr lang="en-US" sz="2200" dirty="0"/>
              <a:t>2. An address field that designates a memory address or a processor register.</a:t>
            </a:r>
          </a:p>
          <a:p>
            <a:pPr marL="0" indent="0">
              <a:buNone/>
            </a:pPr>
            <a:r>
              <a:rPr lang="en-US" sz="2200" dirty="0"/>
              <a:t>3. A mode field that specifies the way the operand or the effective address is determined.</a:t>
            </a:r>
            <a:endParaRPr lang="en-IN" sz="2200" dirty="0"/>
          </a:p>
        </p:txBody>
      </p:sp>
    </p:spTree>
    <p:extLst>
      <p:ext uri="{BB962C8B-B14F-4D97-AF65-F5344CB8AC3E}">
        <p14:creationId xmlns:p14="http://schemas.microsoft.com/office/powerpoint/2010/main" val="2922556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1124749"/>
            <a:ext cx="8229600" cy="4525963"/>
          </a:xfrm>
        </p:spPr>
        <p:txBody>
          <a:bodyPr>
            <a:normAutofit lnSpcReduction="10000"/>
          </a:bodyPr>
          <a:lstStyle/>
          <a:p>
            <a:r>
              <a:rPr lang="en-IN" b="1" dirty="0"/>
              <a:t>THREE-ADDRESS INSTRUCTIONS</a:t>
            </a:r>
          </a:p>
          <a:p>
            <a:pPr marL="0" indent="0">
              <a:buNone/>
            </a:pPr>
            <a:r>
              <a:rPr lang="en-US" dirty="0"/>
              <a:t>Computers with three-address instruction formats can use each address field to specify either a processor register or a memory operand. The program in assembly language that evaluates X =(A + B) ∗ (C + D) is shown below, together with comments that explain the register transfer </a:t>
            </a:r>
            <a:r>
              <a:rPr lang="en-IN" dirty="0"/>
              <a:t>operation of each instruction.</a:t>
            </a:r>
          </a:p>
          <a:p>
            <a:pPr marL="0" indent="0">
              <a:buNone/>
            </a:pPr>
            <a:r>
              <a:rPr lang="pt-BR" dirty="0"/>
              <a:t>	</a:t>
            </a:r>
            <a:r>
              <a:rPr lang="pt-BR" sz="2300" b="1" dirty="0"/>
              <a:t>ADD R1, A, B R1 ← M [A] + M [B]</a:t>
            </a:r>
          </a:p>
          <a:p>
            <a:pPr marL="0" indent="0">
              <a:buNone/>
            </a:pPr>
            <a:r>
              <a:rPr lang="pt-BR" sz="2300" b="1" dirty="0"/>
              <a:t>	ADD R2, C, D R2 ← M [C] + M [D]</a:t>
            </a:r>
          </a:p>
          <a:p>
            <a:pPr marL="0" indent="0">
              <a:buNone/>
            </a:pPr>
            <a:r>
              <a:rPr lang="pt-BR" sz="2300" b="1" dirty="0"/>
              <a:t>	MUL X, R1, R2 M [X] ← R1 ∗ R2</a:t>
            </a:r>
          </a:p>
          <a:p>
            <a:pPr marL="0" indent="0">
              <a:buNone/>
            </a:pPr>
            <a:endParaRPr lang="pt-BR" sz="2300" b="1" dirty="0"/>
          </a:p>
          <a:p>
            <a:pPr marL="0" indent="0">
              <a:buNone/>
            </a:pPr>
            <a:r>
              <a:rPr lang="en-US" dirty="0"/>
              <a:t>It is assumed that the computer has two processor registers, R1 and R2. The symbol M [A] denotes the operand at memory address symbolized by A.</a:t>
            </a:r>
            <a:endParaRPr lang="en-IN" dirty="0"/>
          </a:p>
        </p:txBody>
      </p:sp>
    </p:spTree>
    <p:extLst>
      <p:ext uri="{BB962C8B-B14F-4D97-AF65-F5344CB8AC3E}">
        <p14:creationId xmlns:p14="http://schemas.microsoft.com/office/powerpoint/2010/main" val="4001444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1196757"/>
            <a:ext cx="8229600" cy="4525963"/>
          </a:xfrm>
        </p:spPr>
        <p:txBody>
          <a:bodyPr>
            <a:normAutofit fontScale="85000" lnSpcReduction="20000"/>
          </a:bodyPr>
          <a:lstStyle/>
          <a:p>
            <a:r>
              <a:rPr lang="en-IN" b="1" dirty="0"/>
              <a:t>TWO-ADDRESS INSTRUCTIONS</a:t>
            </a:r>
          </a:p>
          <a:p>
            <a:pPr marL="0" indent="0">
              <a:buNone/>
            </a:pPr>
            <a:r>
              <a:rPr lang="en-US" dirty="0"/>
              <a:t>Two address instructions are the most common in commercial computers. Here again each address field can specify either a processor register or a memory word. The program to evaluate X = (A + B) ∗ (C + D) is as follows:</a:t>
            </a:r>
          </a:p>
          <a:p>
            <a:pPr marL="0" indent="0">
              <a:buNone/>
            </a:pPr>
            <a:r>
              <a:rPr lang="pt-BR" sz="2300" b="1" dirty="0"/>
              <a:t>	</a:t>
            </a:r>
            <a:r>
              <a:rPr lang="pt-BR" sz="2600" b="1" dirty="0"/>
              <a:t>MOV R1, A R1 ← M [A]</a:t>
            </a:r>
          </a:p>
          <a:p>
            <a:pPr marL="0" indent="0">
              <a:buNone/>
            </a:pPr>
            <a:r>
              <a:rPr lang="pt-BR" sz="2600" b="1" dirty="0"/>
              <a:t>	ADD R1, B R1 ← R1 + M [B]</a:t>
            </a:r>
          </a:p>
          <a:p>
            <a:pPr marL="0" indent="0">
              <a:buNone/>
            </a:pPr>
            <a:r>
              <a:rPr lang="pt-BR" sz="2600" b="1" dirty="0"/>
              <a:t>	MOV R2, C R2 ← M [C]</a:t>
            </a:r>
          </a:p>
          <a:p>
            <a:pPr marL="0" indent="0">
              <a:buNone/>
            </a:pPr>
            <a:r>
              <a:rPr lang="pt-BR" sz="2600" b="1" dirty="0"/>
              <a:t>	ADD R2, D R2 ← R2 + M [D]</a:t>
            </a:r>
          </a:p>
          <a:p>
            <a:pPr marL="0" indent="0">
              <a:buNone/>
            </a:pPr>
            <a:r>
              <a:rPr lang="pt-BR" sz="2600" b="1" dirty="0"/>
              <a:t>	MUL R1, R2 R1 ← R1 ∗ R2</a:t>
            </a:r>
          </a:p>
          <a:p>
            <a:pPr marL="0" indent="0">
              <a:buNone/>
            </a:pPr>
            <a:r>
              <a:rPr lang="pt-BR" sz="2600" b="1" dirty="0"/>
              <a:t>	MOV X, R1 M [X] ← R1</a:t>
            </a:r>
            <a:endParaRPr lang="en-IN" sz="2600" b="1" dirty="0"/>
          </a:p>
          <a:p>
            <a:pPr marL="0" indent="0">
              <a:buNone/>
            </a:pPr>
            <a:r>
              <a:rPr lang="en-US" dirty="0"/>
              <a:t>The MOV instruction moves or transfers the operands to and from memory and processor registers. The first symbol listed in an instruction is assumed to be both a source and the destination where the result of the operation is transferred.</a:t>
            </a:r>
            <a:endParaRPr lang="en-IN" dirty="0"/>
          </a:p>
        </p:txBody>
      </p:sp>
    </p:spTree>
    <p:extLst>
      <p:ext uri="{BB962C8B-B14F-4D97-AF65-F5344CB8AC3E}">
        <p14:creationId xmlns:p14="http://schemas.microsoft.com/office/powerpoint/2010/main" val="1305197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980728"/>
            <a:ext cx="8229600" cy="4896544"/>
          </a:xfrm>
        </p:spPr>
        <p:txBody>
          <a:bodyPr>
            <a:normAutofit fontScale="32500" lnSpcReduction="20000"/>
          </a:bodyPr>
          <a:lstStyle/>
          <a:p>
            <a:r>
              <a:rPr lang="en-IN" sz="6000" b="1" dirty="0"/>
              <a:t>ONE-ADDRESS INSTRUCTIONS</a:t>
            </a:r>
            <a:endParaRPr lang="en-IN" b="1" dirty="0"/>
          </a:p>
          <a:p>
            <a:pPr marL="0" indent="0">
              <a:buNone/>
            </a:pPr>
            <a:endParaRPr lang="en-IN" b="1" dirty="0"/>
          </a:p>
          <a:p>
            <a:pPr marL="0" indent="0">
              <a:buNone/>
            </a:pPr>
            <a:r>
              <a:rPr lang="en-US" sz="5000" dirty="0"/>
              <a:t>One-address instructions use an implied accumulator (AC) register for all data manipulation. For multiplication and division there is a need for a second register. However, here we will neglect the second and assume that the AC contains the result of tall operations. The program to evaluate X = (A + B) ∗ (C + D) is</a:t>
            </a:r>
          </a:p>
          <a:p>
            <a:pPr marL="0" indent="0">
              <a:buNone/>
            </a:pPr>
            <a:r>
              <a:rPr lang="en-US" dirty="0"/>
              <a:t>	</a:t>
            </a:r>
            <a:r>
              <a:rPr lang="en-US" sz="4000" b="1" dirty="0"/>
              <a:t>LOAD A AC ← M [A]</a:t>
            </a:r>
          </a:p>
          <a:p>
            <a:pPr marL="0" indent="0">
              <a:buNone/>
            </a:pPr>
            <a:r>
              <a:rPr lang="en-US" sz="4000" b="1" dirty="0"/>
              <a:t>	ADD B AC ← A [C] + M [B]</a:t>
            </a:r>
          </a:p>
          <a:p>
            <a:pPr marL="0" indent="0">
              <a:buNone/>
            </a:pPr>
            <a:r>
              <a:rPr lang="fr-FR" sz="4000" b="1" dirty="0"/>
              <a:t>	STORE T M [T] ← AC</a:t>
            </a:r>
          </a:p>
          <a:p>
            <a:pPr marL="0" indent="0">
              <a:buNone/>
            </a:pPr>
            <a:r>
              <a:rPr lang="en-US" sz="4000" b="1" dirty="0"/>
              <a:t>	LOAD C AC ← M [C]</a:t>
            </a:r>
          </a:p>
          <a:p>
            <a:pPr marL="0" indent="0">
              <a:buNone/>
            </a:pPr>
            <a:r>
              <a:rPr lang="en-US" sz="4000" b="1" dirty="0"/>
              <a:t>	ADD D AC ← AC + M [D]</a:t>
            </a:r>
          </a:p>
          <a:p>
            <a:pPr marL="0" indent="0">
              <a:buNone/>
            </a:pPr>
            <a:r>
              <a:rPr lang="fr-FR" sz="4000" b="1" dirty="0"/>
              <a:t>	MUL T AC ← AC ∗ M [T]</a:t>
            </a:r>
          </a:p>
          <a:p>
            <a:pPr marL="0" indent="0">
              <a:buNone/>
            </a:pPr>
            <a:r>
              <a:rPr lang="da-DK" sz="4000" b="1" dirty="0"/>
              <a:t>	STORE X M [X] ← AC</a:t>
            </a:r>
          </a:p>
          <a:p>
            <a:pPr marL="0" indent="0">
              <a:buNone/>
            </a:pPr>
            <a:endParaRPr lang="da-DK" b="1" dirty="0"/>
          </a:p>
          <a:p>
            <a:pPr marL="0" indent="0">
              <a:buNone/>
            </a:pPr>
            <a:r>
              <a:rPr lang="en-US" sz="5000" dirty="0"/>
              <a:t>All operation are done between the AC register and a memory operand. T is the address of a temporary memory location required for storing the intermediate result.</a:t>
            </a:r>
            <a:endParaRPr lang="en-IN" sz="5000" dirty="0"/>
          </a:p>
        </p:txBody>
      </p:sp>
    </p:spTree>
    <p:extLst>
      <p:ext uri="{BB962C8B-B14F-4D97-AF65-F5344CB8AC3E}">
        <p14:creationId xmlns:p14="http://schemas.microsoft.com/office/powerpoint/2010/main" val="44130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20693"/>
            <a:ext cx="8229600" cy="5505475"/>
          </a:xfrm>
        </p:spPr>
        <p:txBody>
          <a:bodyPr>
            <a:normAutofit/>
          </a:bodyPr>
          <a:lstStyle/>
          <a:p>
            <a:pPr marL="0" indent="0">
              <a:buNone/>
            </a:pPr>
            <a:r>
              <a:rPr lang="en-IN" dirty="0"/>
              <a:t>This is general description of a von Neumann systems:</a:t>
            </a:r>
            <a:endParaRPr lang="en-IN" sz="11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107" y="1412776"/>
            <a:ext cx="639980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18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692696"/>
            <a:ext cx="8229600" cy="5472608"/>
          </a:xfrm>
        </p:spPr>
        <p:txBody>
          <a:bodyPr>
            <a:normAutofit fontScale="25000" lnSpcReduction="20000"/>
          </a:bodyPr>
          <a:lstStyle/>
          <a:p>
            <a:r>
              <a:rPr lang="en-IN" sz="9600" b="1" dirty="0"/>
              <a:t>ZERO-ADDRESS INSTRUCTIONS</a:t>
            </a:r>
            <a:endParaRPr lang="en-IN" b="1" dirty="0"/>
          </a:p>
          <a:p>
            <a:pPr marL="0" indent="0">
              <a:buNone/>
            </a:pPr>
            <a:r>
              <a:rPr lang="en-US" sz="6200" dirty="0"/>
              <a:t>A stack-organized computer does not use an address field for the instructions ADD and MUL.</a:t>
            </a:r>
          </a:p>
          <a:p>
            <a:pPr marL="0" indent="0">
              <a:buNone/>
            </a:pPr>
            <a:r>
              <a:rPr lang="en-US" sz="6200" dirty="0"/>
              <a:t>The PUSH and POP instructions, however, need an address field to specify the operand that</a:t>
            </a:r>
          </a:p>
          <a:p>
            <a:pPr marL="0" indent="0">
              <a:buNone/>
            </a:pPr>
            <a:r>
              <a:rPr lang="en-US" sz="6200" dirty="0"/>
              <a:t>communicates with the stack. The following program shows how X = (A + B) ∗ (C + D) will be</a:t>
            </a:r>
          </a:p>
          <a:p>
            <a:pPr marL="0" indent="0">
              <a:buNone/>
            </a:pPr>
            <a:r>
              <a:rPr lang="en-US" sz="6200" dirty="0"/>
              <a:t>written for a stack organized computer. (TOS stands for top of stack) </a:t>
            </a:r>
          </a:p>
          <a:p>
            <a:pPr marL="0" indent="0">
              <a:buNone/>
            </a:pPr>
            <a:r>
              <a:rPr lang="en-IN" dirty="0"/>
              <a:t>	</a:t>
            </a:r>
            <a:r>
              <a:rPr lang="en-IN" sz="4300" b="1" dirty="0"/>
              <a:t>PUSH A TOS ← A</a:t>
            </a:r>
          </a:p>
          <a:p>
            <a:pPr marL="0" indent="0">
              <a:buNone/>
            </a:pPr>
            <a:r>
              <a:rPr lang="en-IN" sz="4300" b="1" dirty="0"/>
              <a:t>	PUSH B TOS ← B</a:t>
            </a:r>
          </a:p>
          <a:p>
            <a:pPr marL="0" indent="0">
              <a:buNone/>
            </a:pPr>
            <a:r>
              <a:rPr lang="en-IN" sz="4300" b="1" dirty="0"/>
              <a:t>	ADD TOS ← (A + B)</a:t>
            </a:r>
          </a:p>
          <a:p>
            <a:pPr marL="0" indent="0">
              <a:buNone/>
            </a:pPr>
            <a:r>
              <a:rPr lang="en-IN" sz="4300" b="1" dirty="0"/>
              <a:t>	PUSH C TOS ← C</a:t>
            </a:r>
          </a:p>
          <a:p>
            <a:pPr marL="0" indent="0">
              <a:buNone/>
            </a:pPr>
            <a:r>
              <a:rPr lang="en-IN" sz="4300" b="1" dirty="0"/>
              <a:t>	PUSH D TOS ← D</a:t>
            </a:r>
          </a:p>
          <a:p>
            <a:pPr marL="0" indent="0">
              <a:buNone/>
            </a:pPr>
            <a:r>
              <a:rPr lang="en-IN" sz="4300" b="1" dirty="0"/>
              <a:t>	ADD TOS ← (C + D)</a:t>
            </a:r>
          </a:p>
          <a:p>
            <a:pPr marL="0" indent="0">
              <a:buNone/>
            </a:pPr>
            <a:r>
              <a:rPr lang="pt-BR" sz="4300" b="1" dirty="0"/>
              <a:t>	MUL TOS ← (C + D) ∗ (A + B)</a:t>
            </a:r>
          </a:p>
          <a:p>
            <a:pPr marL="0" indent="0">
              <a:buNone/>
            </a:pPr>
            <a:r>
              <a:rPr lang="pt-BR" sz="4300" b="1" dirty="0"/>
              <a:t>	POP X M [X] ← TOS</a:t>
            </a:r>
          </a:p>
          <a:p>
            <a:pPr marL="0" indent="0">
              <a:buNone/>
            </a:pPr>
            <a:r>
              <a:rPr lang="en-US" sz="7400" dirty="0"/>
              <a:t>To evalua</a:t>
            </a:r>
            <a:r>
              <a:rPr lang="en-US" sz="6200" dirty="0"/>
              <a:t>te arithmetic expressions in a stack computer, it is necessary to convert the expression into reverse Polish notation. The name “zero-address” is given to this type of computer because of the absence of an address field in the computational instructions</a:t>
            </a:r>
            <a:endParaRPr lang="en-IN" sz="6200" dirty="0"/>
          </a:p>
          <a:p>
            <a:pPr marL="0" indent="0">
              <a:buNone/>
            </a:pPr>
            <a:endParaRPr lang="en-IN" dirty="0"/>
          </a:p>
        </p:txBody>
      </p:sp>
    </p:spTree>
    <p:extLst>
      <p:ext uri="{BB962C8B-B14F-4D97-AF65-F5344CB8AC3E}">
        <p14:creationId xmlns:p14="http://schemas.microsoft.com/office/powerpoint/2010/main" val="3274605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ADDRESSING MODES</a:t>
            </a:r>
          </a:p>
        </p:txBody>
      </p:sp>
      <p:sp>
        <p:nvSpPr>
          <p:cNvPr id="3" name="Content Placeholder 2"/>
          <p:cNvSpPr>
            <a:spLocks noGrp="1"/>
          </p:cNvSpPr>
          <p:nvPr>
            <p:ph idx="1"/>
          </p:nvPr>
        </p:nvSpPr>
        <p:spPr/>
        <p:txBody>
          <a:bodyPr>
            <a:normAutofit/>
          </a:bodyPr>
          <a:lstStyle/>
          <a:p>
            <a:r>
              <a:rPr lang="en-US" dirty="0"/>
              <a:t>The operation field of an instruction specifies the operation to be performed. This operation must</a:t>
            </a:r>
          </a:p>
          <a:p>
            <a:r>
              <a:rPr lang="en-US" dirty="0"/>
              <a:t>be executed on some data stored in computer registers or memory words. The way the operands</a:t>
            </a:r>
          </a:p>
          <a:p>
            <a:r>
              <a:rPr lang="en-US" dirty="0"/>
              <a:t>are chosen during program execution in dependent on the addressing mode of the instruction.</a:t>
            </a:r>
            <a:endParaRPr lang="en-IN" dirty="0"/>
          </a:p>
        </p:txBody>
      </p:sp>
    </p:spTree>
    <p:extLst>
      <p:ext uri="{BB962C8B-B14F-4D97-AF65-F5344CB8AC3E}">
        <p14:creationId xmlns:p14="http://schemas.microsoft.com/office/powerpoint/2010/main" val="2059262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10"/>
            <a:ext cx="8229600" cy="4752527"/>
          </a:xfrm>
        </p:spPr>
        <p:txBody>
          <a:bodyPr>
            <a:normAutofit/>
          </a:bodyPr>
          <a:lstStyle/>
          <a:p>
            <a:pPr marL="0" indent="0">
              <a:buNone/>
            </a:pPr>
            <a:r>
              <a:rPr lang="en-US" dirty="0"/>
              <a:t>To understand the various addressing modes to be presented in this section, it is imperative that we understand the basic operation cycle of the computer. The control unit of a computer is designed to go through an instruction cycle that is divided into three major phases:</a:t>
            </a:r>
          </a:p>
          <a:p>
            <a:pPr marL="0" indent="0">
              <a:buNone/>
            </a:pPr>
            <a:r>
              <a:rPr lang="en-US" dirty="0"/>
              <a:t>	</a:t>
            </a:r>
            <a:r>
              <a:rPr lang="en-US" sz="2400" dirty="0"/>
              <a:t>1. Fetch the instruction from memory</a:t>
            </a:r>
          </a:p>
          <a:p>
            <a:pPr marL="0" indent="0">
              <a:buNone/>
            </a:pPr>
            <a:r>
              <a:rPr lang="en-IN" sz="2400" dirty="0"/>
              <a:t>	2. Decode the instruction.</a:t>
            </a:r>
          </a:p>
          <a:p>
            <a:pPr marL="0" indent="0">
              <a:buNone/>
            </a:pPr>
            <a:r>
              <a:rPr lang="en-IN" sz="2400" dirty="0"/>
              <a:t>	3. Execute the instruction.</a:t>
            </a:r>
          </a:p>
        </p:txBody>
      </p:sp>
    </p:spTree>
    <p:extLst>
      <p:ext uri="{BB962C8B-B14F-4D97-AF65-F5344CB8AC3E}">
        <p14:creationId xmlns:p14="http://schemas.microsoft.com/office/powerpoint/2010/main" val="950491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76672"/>
            <a:ext cx="8229600" cy="5832648"/>
          </a:xfrm>
        </p:spPr>
        <p:txBody>
          <a:bodyPr>
            <a:normAutofit fontScale="40000" lnSpcReduction="20000"/>
          </a:bodyPr>
          <a:lstStyle/>
          <a:p>
            <a:pPr marL="0" indent="0">
              <a:buNone/>
            </a:pPr>
            <a:r>
              <a:rPr lang="en-US" sz="4200" b="1" dirty="0"/>
              <a:t>Immediate Mode :</a:t>
            </a:r>
            <a:r>
              <a:rPr lang="en-US" b="1" dirty="0"/>
              <a:t> </a:t>
            </a:r>
            <a:r>
              <a:rPr lang="en-US" sz="3400" dirty="0"/>
              <a:t>In this mode the operand is specified in the instruction itself. In</a:t>
            </a:r>
          </a:p>
          <a:p>
            <a:pPr marL="0" indent="0">
              <a:buNone/>
            </a:pPr>
            <a:r>
              <a:rPr lang="en-US" sz="3400" dirty="0"/>
              <a:t>other words, an immediate-mode instruction has an operand field rather than an address field.</a:t>
            </a:r>
          </a:p>
          <a:p>
            <a:pPr marL="0" indent="0">
              <a:buNone/>
            </a:pPr>
            <a:r>
              <a:rPr lang="en-US" sz="3400" dirty="0"/>
              <a:t>The operand field contains the actual operand to be used in conjunction with the operation</a:t>
            </a:r>
          </a:p>
          <a:p>
            <a:pPr marL="0" indent="0">
              <a:buNone/>
            </a:pPr>
            <a:r>
              <a:rPr lang="en-US" sz="3400" dirty="0"/>
              <a:t>specified in the instruction. Immediate-mode instructions are useful for initializing registers to a</a:t>
            </a:r>
          </a:p>
          <a:p>
            <a:pPr marL="0" indent="0">
              <a:buNone/>
            </a:pPr>
            <a:r>
              <a:rPr lang="en-IN" sz="3400" dirty="0"/>
              <a:t>constant value.</a:t>
            </a:r>
          </a:p>
          <a:p>
            <a:pPr marL="0" indent="0">
              <a:buNone/>
            </a:pPr>
            <a:r>
              <a:rPr lang="en-US" sz="3400" dirty="0"/>
              <a:t>	It was mentioned previously that the address field of an instruction may specify either a memory word or a processor register. When the address field specifies a processor register, the</a:t>
            </a:r>
          </a:p>
          <a:p>
            <a:pPr marL="0" indent="0">
              <a:buNone/>
            </a:pPr>
            <a:r>
              <a:rPr lang="en-US" sz="3400" dirty="0"/>
              <a:t>instruction is said to be in the register mode.</a:t>
            </a:r>
          </a:p>
          <a:p>
            <a:pPr marL="0" indent="0">
              <a:buNone/>
            </a:pPr>
            <a:endParaRPr lang="en-US" dirty="0"/>
          </a:p>
          <a:p>
            <a:pPr marL="0" indent="0">
              <a:buNone/>
            </a:pPr>
            <a:r>
              <a:rPr lang="en-US" sz="4200" b="1" dirty="0"/>
              <a:t>Register Mode :</a:t>
            </a:r>
            <a:r>
              <a:rPr lang="en-US" b="1" dirty="0"/>
              <a:t> </a:t>
            </a:r>
            <a:r>
              <a:rPr lang="en-US" sz="3400" dirty="0"/>
              <a:t>In this mode the operands are in registers that reside within the CPU.</a:t>
            </a:r>
          </a:p>
          <a:p>
            <a:pPr marL="0" indent="0">
              <a:buNone/>
            </a:pPr>
            <a:r>
              <a:rPr lang="en-US" sz="3400" dirty="0"/>
              <a:t>The particular register is selected from a register field in the instruction. A k-bit field can specify</a:t>
            </a:r>
          </a:p>
          <a:p>
            <a:pPr marL="0" indent="0">
              <a:buNone/>
            </a:pPr>
            <a:r>
              <a:rPr lang="en-US" sz="3400" dirty="0"/>
              <a:t>any one of 2k registers.</a:t>
            </a:r>
          </a:p>
          <a:p>
            <a:pPr marL="0" indent="0">
              <a:buNone/>
            </a:pPr>
            <a:endParaRPr lang="en-US" dirty="0"/>
          </a:p>
          <a:p>
            <a:pPr marL="0" indent="0">
              <a:buNone/>
            </a:pPr>
            <a:r>
              <a:rPr lang="en-US" sz="4200" b="1" dirty="0"/>
              <a:t>Register Indirect Mode :</a:t>
            </a:r>
            <a:r>
              <a:rPr lang="en-US" sz="5100" b="1" dirty="0"/>
              <a:t> </a:t>
            </a:r>
            <a:r>
              <a:rPr lang="en-US" sz="3400" dirty="0"/>
              <a:t>In this mode the instruction specifies a register in the CPU</a:t>
            </a:r>
          </a:p>
          <a:p>
            <a:pPr marL="0" indent="0">
              <a:buNone/>
            </a:pPr>
            <a:r>
              <a:rPr lang="en-US" sz="3400" dirty="0"/>
              <a:t>whose contents give the address of the operand in memory. In other words, the selected register</a:t>
            </a:r>
          </a:p>
          <a:p>
            <a:pPr marL="0" indent="0">
              <a:buNone/>
            </a:pPr>
            <a:r>
              <a:rPr lang="en-US" sz="3400" dirty="0"/>
              <a:t>contains the address of the operand rather than the operand itself. Before using a register indirect</a:t>
            </a:r>
          </a:p>
          <a:p>
            <a:pPr marL="0" indent="0">
              <a:buNone/>
            </a:pPr>
            <a:r>
              <a:rPr lang="en-US" sz="3400" dirty="0"/>
              <a:t>mode instruction, the programmer must ensure that the memory address </a:t>
            </a:r>
            <a:r>
              <a:rPr lang="en-US" sz="3400" dirty="0" err="1"/>
              <a:t>fo</a:t>
            </a:r>
            <a:r>
              <a:rPr lang="en-US" sz="3400" dirty="0"/>
              <a:t> the operand is placed</a:t>
            </a:r>
          </a:p>
          <a:p>
            <a:pPr marL="0" indent="0">
              <a:buNone/>
            </a:pPr>
            <a:r>
              <a:rPr lang="en-US" sz="3400" dirty="0"/>
              <a:t>in the processor register with a previous instruction. A reference to the register is then equivalent</a:t>
            </a:r>
          </a:p>
          <a:p>
            <a:pPr marL="0" indent="0">
              <a:buNone/>
            </a:pPr>
            <a:r>
              <a:rPr lang="en-US" sz="3400" dirty="0"/>
              <a:t>to specifying a memory address. The advantage of a register indirect mode instruction is that the</a:t>
            </a:r>
          </a:p>
          <a:p>
            <a:pPr marL="0" indent="0">
              <a:buNone/>
            </a:pPr>
            <a:r>
              <a:rPr lang="en-US" sz="3400" dirty="0"/>
              <a:t>address field of the instruction sues fewer bits to select a register than would have been required</a:t>
            </a:r>
          </a:p>
          <a:p>
            <a:pPr marL="0" indent="0">
              <a:buNone/>
            </a:pPr>
            <a:r>
              <a:rPr lang="en-US" sz="3400" dirty="0"/>
              <a:t>to specify a memory address directly.</a:t>
            </a:r>
            <a:endParaRPr lang="en-IN" sz="3400" dirty="0"/>
          </a:p>
        </p:txBody>
      </p:sp>
    </p:spTree>
    <p:extLst>
      <p:ext uri="{BB962C8B-B14F-4D97-AF65-F5344CB8AC3E}">
        <p14:creationId xmlns:p14="http://schemas.microsoft.com/office/powerpoint/2010/main" val="2307409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2701"/>
            <a:ext cx="8229600" cy="5433467"/>
          </a:xfrm>
        </p:spPr>
        <p:txBody>
          <a:bodyPr>
            <a:normAutofit/>
          </a:bodyPr>
          <a:lstStyle/>
          <a:p>
            <a:pPr marL="0" indent="0">
              <a:buNone/>
            </a:pPr>
            <a:r>
              <a:rPr lang="en-US" sz="2800" b="1" dirty="0"/>
              <a:t>Direct Address Mode:</a:t>
            </a:r>
            <a:r>
              <a:rPr lang="en-US" sz="2900" b="1" dirty="0"/>
              <a:t> </a:t>
            </a:r>
            <a:r>
              <a:rPr lang="en-US" sz="2600" dirty="0"/>
              <a:t>In this mode the effective address is equal to the address part of the instruction. The operand resides in memory and its address is given directly by the address field of the instruction. In a branch-type instruction the address field specifies the actual branch </a:t>
            </a:r>
            <a:r>
              <a:rPr lang="en-IN" sz="2600" dirty="0"/>
              <a:t>address.</a:t>
            </a:r>
            <a:endParaRPr lang="en-IN" dirty="0"/>
          </a:p>
          <a:p>
            <a:pPr marL="0" indent="0">
              <a:buNone/>
            </a:pPr>
            <a:r>
              <a:rPr lang="en-US" sz="2800" b="1" dirty="0"/>
              <a:t>Indirect Address Mode:</a:t>
            </a:r>
            <a:r>
              <a:rPr lang="en-US" sz="3500" b="1" dirty="0"/>
              <a:t> </a:t>
            </a:r>
            <a:r>
              <a:rPr lang="en-US" sz="2400" dirty="0"/>
              <a:t>In this mode the address field of the instruction gives the address where the effective address is stored in memory. Control fetches the instruction from memory and uses its address part to access memory again to read the effective address.</a:t>
            </a:r>
          </a:p>
          <a:p>
            <a:pPr marL="0" indent="0">
              <a:buNone/>
            </a:pPr>
            <a:endParaRPr lang="en-US" dirty="0"/>
          </a:p>
        </p:txBody>
      </p:sp>
    </p:spTree>
    <p:extLst>
      <p:ext uri="{BB962C8B-B14F-4D97-AF65-F5344CB8AC3E}">
        <p14:creationId xmlns:p14="http://schemas.microsoft.com/office/powerpoint/2010/main" val="2184903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1124744"/>
            <a:ext cx="8229600" cy="4392488"/>
          </a:xfrm>
        </p:spPr>
        <p:txBody>
          <a:bodyPr>
            <a:normAutofit fontScale="40000" lnSpcReduction="20000"/>
          </a:bodyPr>
          <a:lstStyle/>
          <a:p>
            <a:pPr marL="0" indent="0">
              <a:buNone/>
            </a:pPr>
            <a:r>
              <a:rPr lang="en-US" sz="5100" b="1" dirty="0"/>
              <a:t>Indexed Addressing Mode:</a:t>
            </a:r>
          </a:p>
          <a:p>
            <a:pPr marL="0" indent="0">
              <a:buNone/>
            </a:pPr>
            <a:r>
              <a:rPr lang="en-US" sz="5100" b="1" dirty="0"/>
              <a:t>	 </a:t>
            </a:r>
            <a:r>
              <a:rPr lang="en-US" sz="3800" dirty="0"/>
              <a:t>In this mode the content of an index register is added to the address part of the instruction to obtain the effective address. The index register is a special CPU register that contains an index value. The address field of the instruction defines the beginning address of a data array in memory. Each operand in the array is stored in memory relative to the beginning address. The distance between the beginning address and the address of the operand is the index value stores in the index register. Any operand in the array can be accessed with the same instruction provided that the index register contains the correct index value. The index register can be incremented to facilitate access to consecutive operands. Note that if an index type instruction does not include an address field in its format, the instruction converts to the register indirect mode of operation.</a:t>
            </a:r>
            <a:endParaRPr lang="en-IN" sz="3800" dirty="0"/>
          </a:p>
          <a:p>
            <a:pPr marL="0" indent="0">
              <a:buNone/>
            </a:pPr>
            <a:r>
              <a:rPr lang="en-US" sz="3800" dirty="0"/>
              <a:t>	Some computers dedicate one CPU register to function solely as an index register. This register is involved implicitly when the index-mode instruction is used. In computers with many processor registers, any one of the CPU registers can contain the index number. In such a case the register must be specified explicitly in a register field within the instruction format.</a:t>
            </a:r>
          </a:p>
        </p:txBody>
      </p:sp>
    </p:spTree>
    <p:extLst>
      <p:ext uri="{BB962C8B-B14F-4D97-AF65-F5344CB8AC3E}">
        <p14:creationId xmlns:p14="http://schemas.microsoft.com/office/powerpoint/2010/main" val="3937190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80733"/>
            <a:ext cx="8229600" cy="5145435"/>
          </a:xfrm>
        </p:spPr>
        <p:txBody>
          <a:bodyPr>
            <a:normAutofit fontScale="40000" lnSpcReduction="20000"/>
          </a:bodyPr>
          <a:lstStyle/>
          <a:p>
            <a:pPr marL="0" indent="0">
              <a:buNone/>
            </a:pPr>
            <a:r>
              <a:rPr lang="en-US" sz="7000" b="1" dirty="0"/>
              <a:t>Relative Address Mode:</a:t>
            </a:r>
            <a:r>
              <a:rPr lang="en-US" sz="5000" b="1" dirty="0"/>
              <a:t> </a:t>
            </a:r>
          </a:p>
          <a:p>
            <a:pPr marL="0" indent="0">
              <a:buNone/>
            </a:pPr>
            <a:r>
              <a:rPr lang="en-US" b="1" dirty="0"/>
              <a:t>	</a:t>
            </a:r>
          </a:p>
          <a:p>
            <a:pPr marL="0" indent="0">
              <a:buNone/>
            </a:pPr>
            <a:r>
              <a:rPr lang="en-US" sz="4000" b="1" dirty="0"/>
              <a:t>	</a:t>
            </a:r>
            <a:r>
              <a:rPr lang="en-US" sz="4000" dirty="0"/>
              <a:t>In this mode the content of the program counter is added to the</a:t>
            </a:r>
          </a:p>
          <a:p>
            <a:pPr marL="0" indent="0">
              <a:buNone/>
            </a:pPr>
            <a:r>
              <a:rPr lang="en-US" sz="4000" dirty="0"/>
              <a:t>address part of the instruction in order to obtain the effective address. The address part of the</a:t>
            </a:r>
          </a:p>
          <a:p>
            <a:pPr marL="0" indent="0">
              <a:buNone/>
            </a:pPr>
            <a:r>
              <a:rPr lang="en-US" sz="4000" dirty="0"/>
              <a:t>instruction is usually a signed number (in 2’s complement representation) which can be either</a:t>
            </a:r>
          </a:p>
          <a:p>
            <a:pPr marL="0" indent="0">
              <a:buNone/>
            </a:pPr>
            <a:r>
              <a:rPr lang="en-US" sz="4000" dirty="0"/>
              <a:t>positive or negative. When this number is added to the content of the program counter, the result produces an effective address whose position in memory is relative to the address of the next instruction. To clarify with an example, assume that the program counter contains the number 825 and the address part of the instruction contains the number 24. The instruction at location 825 is read from memory during the fetch phase and the program counter is then incremented by one to 826 + 24 = 850. This is 24 memory locations forward from the address of the next instruction. Relative addressing is often used with branch-type instructions when the branch address is in the area surrounding the instruction word itself. It results in a shorter address field in the instruction format since the relative address can be specified with a smaller number of bits compared to the number of bits required to designate the entire memory address.</a:t>
            </a:r>
          </a:p>
          <a:p>
            <a:endParaRPr lang="en-IN" dirty="0"/>
          </a:p>
        </p:txBody>
      </p:sp>
    </p:spTree>
    <p:extLst>
      <p:ext uri="{BB962C8B-B14F-4D97-AF65-F5344CB8AC3E}">
        <p14:creationId xmlns:p14="http://schemas.microsoft.com/office/powerpoint/2010/main" val="974584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536" y="1196757"/>
            <a:ext cx="8229600" cy="4525963"/>
          </a:xfrm>
        </p:spPr>
        <p:txBody>
          <a:bodyPr>
            <a:noAutofit/>
          </a:bodyPr>
          <a:lstStyle/>
          <a:p>
            <a:pPr marL="0" indent="0">
              <a:buNone/>
            </a:pPr>
            <a:r>
              <a:rPr lang="en-US" sz="2800" b="1" dirty="0"/>
              <a:t>Base Register Addressing Mode:</a:t>
            </a:r>
            <a:endParaRPr lang="en-US" sz="1800" b="1" dirty="0"/>
          </a:p>
          <a:p>
            <a:pPr marL="0" indent="0">
              <a:buNone/>
            </a:pPr>
            <a:r>
              <a:rPr lang="en-US" sz="1800" b="1" dirty="0"/>
              <a:t>	 </a:t>
            </a:r>
            <a:r>
              <a:rPr lang="en-US" dirty="0"/>
              <a:t>In this mode the content of a base register is added to the address part of the instruction to obtain the effective address. This is similar to the indexed addressing mode except that the register is now called a base register instead of an index register. The difference between the two modes is in the way they are used rather than in the way that they are computed. An index register is assumed to hold an index number that is relative to the address part of the instruction. A base register is assumed to hold a base address and the address field of the instruction gives a displacement relative to this base address. The base register addressing mode is used in computers to facilitate the relocation of programs in memory. When programs and data are moved from one segment of memory to another, as required in multiprogramming systems, the address values of the base register requires updating to reflect the beginning of a new memory segment.</a:t>
            </a:r>
          </a:p>
          <a:p>
            <a:endParaRPr lang="en-IN" dirty="0"/>
          </a:p>
          <a:p>
            <a:endParaRPr lang="en-IN" sz="1800" dirty="0"/>
          </a:p>
        </p:txBody>
      </p:sp>
    </p:spTree>
    <p:extLst>
      <p:ext uri="{BB962C8B-B14F-4D97-AF65-F5344CB8AC3E}">
        <p14:creationId xmlns:p14="http://schemas.microsoft.com/office/powerpoint/2010/main" val="960706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247B514-3ECF-4A13-BE24-56C8D8CFFFE5}"/>
              </a:ext>
            </a:extLst>
          </p:cNvPr>
          <p:cNvSpPr/>
          <p:nvPr/>
        </p:nvSpPr>
        <p:spPr>
          <a:xfrm>
            <a:off x="585929" y="2308194"/>
            <a:ext cx="10511161" cy="1631216"/>
          </a:xfrm>
          <a:prstGeom prst="rect">
            <a:avLst/>
          </a:prstGeom>
          <a:noFill/>
        </p:spPr>
        <p:txBody>
          <a:bodyPr wrap="square" lIns="91440" tIns="45720" rIns="91440" bIns="45720">
            <a:spAutoFit/>
          </a:bodyPr>
          <a:lstStyle/>
          <a:p>
            <a:pPr algn="ctr"/>
            <a:r>
              <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UNIT - 4</a:t>
            </a:r>
          </a:p>
        </p:txBody>
      </p:sp>
      <p:pic>
        <p:nvPicPr>
          <p:cNvPr id="14" name="Picture 13">
            <a:extLst>
              <a:ext uri="{FF2B5EF4-FFF2-40B4-BE49-F238E27FC236}">
                <a16:creationId xmlns:a16="http://schemas.microsoft.com/office/drawing/2014/main" xmlns="" id="{62EAC13E-3AFB-4097-91C2-DD2F9BEAF3F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0" y="4722829"/>
            <a:ext cx="1674405" cy="1409306"/>
          </a:xfrm>
          <a:prstGeom prst="rect">
            <a:avLst/>
          </a:prstGeom>
        </p:spPr>
      </p:pic>
      <p:pic>
        <p:nvPicPr>
          <p:cNvPr id="16" name="Picture 15">
            <a:extLst>
              <a:ext uri="{FF2B5EF4-FFF2-40B4-BE49-F238E27FC236}">
                <a16:creationId xmlns:a16="http://schemas.microsoft.com/office/drawing/2014/main" xmlns="" id="{2F55CB4D-0158-4016-A1FC-61298BFEEF8C}"/>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rcRect b="12826"/>
          <a:stretch/>
        </p:blipFill>
        <p:spPr>
          <a:xfrm>
            <a:off x="10439451" y="4"/>
            <a:ext cx="1752551" cy="1631217"/>
          </a:xfrm>
          <a:prstGeom prst="rect">
            <a:avLst/>
          </a:prstGeom>
        </p:spPr>
      </p:pic>
    </p:spTree>
    <p:extLst>
      <p:ext uri="{BB962C8B-B14F-4D97-AF65-F5344CB8AC3E}">
        <p14:creationId xmlns:p14="http://schemas.microsoft.com/office/powerpoint/2010/main" val="1611111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8E111-3185-40E2-8506-8078528BCF0C}"/>
              </a:ext>
            </a:extLst>
          </p:cNvPr>
          <p:cNvSpPr>
            <a:spLocks noGrp="1"/>
          </p:cNvSpPr>
          <p:nvPr>
            <p:ph type="title" idx="4294967295"/>
          </p:nvPr>
        </p:nvSpPr>
        <p:spPr>
          <a:xfrm>
            <a:off x="0" y="93663"/>
            <a:ext cx="5532438" cy="588962"/>
          </a:xfrm>
        </p:spPr>
        <p:txBody>
          <a:bodyPr>
            <a:normAutofit fontScale="90000"/>
          </a:bodyPr>
          <a:lstStyle/>
          <a:p>
            <a:r>
              <a:rPr lang="en-IN" b="1" u="sng" dirty="0"/>
              <a:t>the</a:t>
            </a:r>
            <a:r>
              <a:rPr lang="en-IN" b="1" dirty="0"/>
              <a:t> </a:t>
            </a:r>
            <a:r>
              <a:rPr lang="en-IN" b="1" u="sng" dirty="0"/>
              <a:t>MEMORY</a:t>
            </a:r>
            <a:r>
              <a:rPr lang="en-IN" b="1" dirty="0"/>
              <a:t> </a:t>
            </a:r>
            <a:r>
              <a:rPr lang="en-IN" b="1" u="sng" dirty="0"/>
              <a:t>HIERARCHY</a:t>
            </a:r>
          </a:p>
        </p:txBody>
      </p:sp>
      <p:pic>
        <p:nvPicPr>
          <p:cNvPr id="10" name="Picture 9">
            <a:extLst>
              <a:ext uri="{FF2B5EF4-FFF2-40B4-BE49-F238E27FC236}">
                <a16:creationId xmlns:a16="http://schemas.microsoft.com/office/drawing/2014/main" xmlns="" id="{D5B14BEE-7ABE-4515-9B9F-C18608441E1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colorTemperature colorTemp="5900"/>
                    </a14:imgEffect>
                    <a14:imgEffect>
                      <a14:saturation sat="135000"/>
                    </a14:imgEffect>
                    <a14:imgEffect>
                      <a14:brightnessContrast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a:stretch/>
        </p:blipFill>
        <p:spPr>
          <a:xfrm>
            <a:off x="6413213" y="1045150"/>
            <a:ext cx="5778787" cy="5089216"/>
          </a:xfrm>
          <a:prstGeom prst="rect">
            <a:avLst/>
          </a:prstGeom>
          <a:pattFill prst="dashHorz">
            <a:fgClr>
              <a:schemeClr val="tx1"/>
            </a:fgClr>
            <a:bgClr>
              <a:schemeClr val="tx2">
                <a:lumMod val="40000"/>
                <a:lumOff val="60000"/>
              </a:schemeClr>
            </a:bgClr>
          </a:pattFill>
          <a:effectLst>
            <a:outerShdw blurRad="50800" dist="50800" dir="5400000" algn="ctr" rotWithShape="0">
              <a:schemeClr val="tx1"/>
            </a:outerShdw>
            <a:reflection stA="0" endPos="65000" dist="50800" dir="5400000" sy="-100000" algn="bl" rotWithShape="0"/>
          </a:effectLst>
        </p:spPr>
      </p:pic>
      <p:sp>
        <p:nvSpPr>
          <p:cNvPr id="18" name="TextBox 17">
            <a:extLst>
              <a:ext uri="{FF2B5EF4-FFF2-40B4-BE49-F238E27FC236}">
                <a16:creationId xmlns:a16="http://schemas.microsoft.com/office/drawing/2014/main" xmlns="" id="{B6D1A752-AE7E-4F66-8895-1F016315E722}"/>
              </a:ext>
            </a:extLst>
          </p:cNvPr>
          <p:cNvSpPr txBox="1"/>
          <p:nvPr/>
        </p:nvSpPr>
        <p:spPr>
          <a:xfrm>
            <a:off x="287202" y="886121"/>
            <a:ext cx="6126015" cy="4524315"/>
          </a:xfrm>
          <a:prstGeom prst="rect">
            <a:avLst/>
          </a:prstGeom>
          <a:noFill/>
        </p:spPr>
        <p:txBody>
          <a:bodyPr wrap="square" rtlCol="0">
            <a:spAutoFit/>
          </a:bodyPr>
          <a:lstStyle/>
          <a:p>
            <a:pPr marL="342900" indent="-342900">
              <a:buSzPct val="132000"/>
              <a:buFont typeface="Wingdings" panose="05000000000000000000" pitchFamily="2" charset="2"/>
              <a:buChar char="Ø"/>
            </a:pPr>
            <a:r>
              <a:rPr lang="en-US" dirty="0">
                <a:latin typeface="Bahnschrift SemiBold SemiConden" panose="020B0502040204020203" pitchFamily="34" charset="0"/>
              </a:rPr>
              <a:t>The memory in a computer can be divided into five hierarchies based on the speed as well as use. The processor can move from one level to another based on its requirements:-</a:t>
            </a:r>
          </a:p>
          <a:p>
            <a:pPr marL="342900" indent="-342900">
              <a:buSzPct val="132000"/>
              <a:buFont typeface="Wingdings" panose="05000000000000000000" pitchFamily="2" charset="2"/>
              <a:buChar char="Ø"/>
            </a:pPr>
            <a:endParaRPr lang="en-US" b="1" u="sng" dirty="0"/>
          </a:p>
          <a:p>
            <a:pPr marL="342900" indent="-342900">
              <a:buSzPct val="132000"/>
              <a:buFont typeface="Wingdings" panose="05000000000000000000" pitchFamily="2" charset="2"/>
              <a:buChar char="Ø"/>
            </a:pPr>
            <a:r>
              <a:rPr lang="en-US" b="1" u="sng" dirty="0"/>
              <a:t>PRIMARY</a:t>
            </a:r>
            <a:r>
              <a:rPr lang="en-US" b="1" dirty="0"/>
              <a:t> </a:t>
            </a:r>
            <a:r>
              <a:rPr lang="en-US" b="1" u="sng" dirty="0"/>
              <a:t>MEMORY:-</a:t>
            </a:r>
          </a:p>
          <a:p>
            <a:pPr marL="342900" indent="-342900">
              <a:buSzPct val="132000"/>
              <a:buFont typeface="Wingdings" panose="05000000000000000000" pitchFamily="2" charset="2"/>
              <a:buChar char="Ø"/>
            </a:pPr>
            <a:endParaRPr lang="en-US" dirty="0"/>
          </a:p>
          <a:p>
            <a:pPr marL="342900" indent="-342900">
              <a:buSzPct val="132000"/>
              <a:buFont typeface="Wingdings" panose="05000000000000000000" pitchFamily="2" charset="2"/>
              <a:buChar char="Ø"/>
            </a:pPr>
            <a:r>
              <a:rPr lang="en-US" dirty="0">
                <a:latin typeface="Bahnschrift SemiBold SemiConden" panose="020B0502040204020203" pitchFamily="34" charset="0"/>
              </a:rPr>
              <a:t>It is also called as internal memory. It includes main memory, cache &amp; registers.</a:t>
            </a:r>
          </a:p>
          <a:p>
            <a:pPr marL="342900" indent="-342900">
              <a:buSzPct val="132000"/>
              <a:buFont typeface="Wingdings" panose="05000000000000000000" pitchFamily="2" charset="2"/>
              <a:buChar char="Ø"/>
            </a:pPr>
            <a:endParaRPr lang="en-US" dirty="0">
              <a:latin typeface="Bahnschrift SemiBold SemiConden" panose="020B0502040204020203" pitchFamily="34" charset="0"/>
            </a:endParaRPr>
          </a:p>
          <a:p>
            <a:pPr marL="342900" indent="-342900">
              <a:buSzPct val="132000"/>
              <a:buFont typeface="Wingdings" panose="05000000000000000000" pitchFamily="2" charset="2"/>
              <a:buChar char="Ø"/>
            </a:pPr>
            <a:r>
              <a:rPr lang="en-US" b="1" u="sng" dirty="0"/>
              <a:t>SECONDARY</a:t>
            </a:r>
            <a:r>
              <a:rPr lang="en-US" b="1" dirty="0"/>
              <a:t> </a:t>
            </a:r>
            <a:r>
              <a:rPr lang="en-US" b="1" u="sng" dirty="0"/>
              <a:t>MEMORY</a:t>
            </a:r>
            <a:r>
              <a:rPr lang="en-US" b="1" dirty="0"/>
              <a:t>:-</a:t>
            </a:r>
          </a:p>
          <a:p>
            <a:pPr marL="342900" indent="-342900">
              <a:buSzPct val="132000"/>
              <a:buFont typeface="Wingdings" panose="05000000000000000000" pitchFamily="2" charset="2"/>
              <a:buChar char="Ø"/>
            </a:pPr>
            <a:endParaRPr lang="en-US" dirty="0"/>
          </a:p>
          <a:p>
            <a:pPr marL="342900" indent="-342900">
              <a:buSzPct val="132000"/>
              <a:buFont typeface="Wingdings" panose="05000000000000000000" pitchFamily="2" charset="2"/>
              <a:buChar char="Ø"/>
            </a:pPr>
            <a:r>
              <a:rPr lang="en-US" dirty="0">
                <a:latin typeface="Bahnschrift SemiBold SemiConden" panose="020B0502040204020203" pitchFamily="34" charset="0"/>
              </a:rPr>
              <a:t>It is also called external memory and this is accessible by the processor through an input/output module. This memory includes an optical disk, magnetic disk, and magnetic tape. </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15345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2701"/>
            <a:ext cx="8229600" cy="5433467"/>
          </a:xfrm>
        </p:spPr>
        <p:txBody>
          <a:bodyPr>
            <a:normAutofit/>
          </a:bodyPr>
          <a:lstStyle/>
          <a:p>
            <a:pPr marL="0" indent="0">
              <a:buNone/>
            </a:pPr>
            <a:r>
              <a:rPr lang="en-IN" sz="2400" dirty="0"/>
              <a:t>These computers employ a fetch-decode-execute cycle to run programs as follows…</a:t>
            </a:r>
          </a:p>
          <a:p>
            <a:pPr marL="0" indent="0">
              <a:buNone/>
            </a:pPr>
            <a:endParaRPr lang="en-IN" sz="2400" dirty="0"/>
          </a:p>
          <a:p>
            <a:r>
              <a:rPr lang="en-IN" sz="2400" dirty="0"/>
              <a:t>The control unit fetches the next instruction from memory using the program counter to determine where the instruction is located.</a:t>
            </a:r>
          </a:p>
          <a:p>
            <a:r>
              <a:rPr lang="en-IN" sz="2400" dirty="0"/>
              <a:t>The instruction is decoded into a language that the ALU can understand.</a:t>
            </a:r>
          </a:p>
          <a:p>
            <a:r>
              <a:rPr lang="en-IN" sz="2400" dirty="0"/>
              <a:t>Any data operands required to execute the instruction are fetched from memory and placed into registers within the CPU.</a:t>
            </a:r>
          </a:p>
          <a:p>
            <a:r>
              <a:rPr lang="en-IN" sz="2400" dirty="0"/>
              <a:t>The ALU executes the instruction and places results in registers or memory.</a:t>
            </a:r>
          </a:p>
          <a:p>
            <a:pPr marL="0" indent="0">
              <a:buNone/>
            </a:pPr>
            <a:endParaRPr lang="en-IN" sz="2400" dirty="0"/>
          </a:p>
        </p:txBody>
      </p:sp>
    </p:spTree>
    <p:extLst>
      <p:ext uri="{BB962C8B-B14F-4D97-AF65-F5344CB8AC3E}">
        <p14:creationId xmlns:p14="http://schemas.microsoft.com/office/powerpoint/2010/main" val="474145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E86617B-BF4F-4792-BAEB-677320982CB9}"/>
              </a:ext>
            </a:extLst>
          </p:cNvPr>
          <p:cNvSpPr>
            <a:spLocks noGrp="1"/>
          </p:cNvSpPr>
          <p:nvPr>
            <p:ph type="title" idx="4294967295"/>
          </p:nvPr>
        </p:nvSpPr>
        <p:spPr>
          <a:xfrm>
            <a:off x="0" y="0"/>
            <a:ext cx="9604375" cy="533400"/>
          </a:xfrm>
        </p:spPr>
        <p:txBody>
          <a:bodyPr>
            <a:normAutofit fontScale="90000"/>
          </a:bodyPr>
          <a:lstStyle/>
          <a:p>
            <a:r>
              <a:rPr lang="en-IN" b="1" u="sng" dirty="0"/>
              <a:t>Characteristics</a:t>
            </a:r>
            <a:r>
              <a:rPr lang="en-IN" b="1" dirty="0"/>
              <a:t> </a:t>
            </a:r>
            <a:r>
              <a:rPr lang="en-IN" b="1" u="sng" dirty="0"/>
              <a:t>of</a:t>
            </a:r>
            <a:r>
              <a:rPr lang="en-IN" b="1" dirty="0"/>
              <a:t> </a:t>
            </a:r>
            <a:r>
              <a:rPr lang="en-IN" b="1" u="sng" dirty="0"/>
              <a:t>memory</a:t>
            </a:r>
            <a:r>
              <a:rPr lang="en-IN" b="1" dirty="0"/>
              <a:t> </a:t>
            </a:r>
            <a:r>
              <a:rPr lang="en-IN" b="1" u="sng" dirty="0"/>
              <a:t>hierarchy</a:t>
            </a:r>
          </a:p>
        </p:txBody>
      </p:sp>
      <p:sp>
        <p:nvSpPr>
          <p:cNvPr id="6" name="Content Placeholder 5">
            <a:extLst>
              <a:ext uri="{FF2B5EF4-FFF2-40B4-BE49-F238E27FC236}">
                <a16:creationId xmlns:a16="http://schemas.microsoft.com/office/drawing/2014/main" xmlns="" id="{867A7A94-B2B2-4D49-899D-191AF86BA965}"/>
              </a:ext>
            </a:extLst>
          </p:cNvPr>
          <p:cNvSpPr>
            <a:spLocks noGrp="1"/>
          </p:cNvSpPr>
          <p:nvPr>
            <p:ph idx="4294967295"/>
          </p:nvPr>
        </p:nvSpPr>
        <p:spPr>
          <a:xfrm>
            <a:off x="0" y="533400"/>
            <a:ext cx="9604375" cy="6502400"/>
          </a:xfrm>
        </p:spPr>
        <p:txBody>
          <a:bodyPr>
            <a:normAutofit/>
          </a:bodyPr>
          <a:lstStyle/>
          <a:p>
            <a:pPr fontAlgn="base"/>
            <a:r>
              <a:rPr lang="en-IN" u="sng" dirty="0">
                <a:latin typeface="Arial Black" panose="020B0A04020102020204" pitchFamily="34" charset="0"/>
              </a:rPr>
              <a:t>PERFORMANCE</a:t>
            </a:r>
            <a:r>
              <a:rPr lang="en-IN" b="1" u="sng" dirty="0"/>
              <a:t>:-</a:t>
            </a:r>
          </a:p>
          <a:p>
            <a:pPr fontAlgn="base">
              <a:buFont typeface="Wingdings" panose="05000000000000000000" pitchFamily="2" charset="2"/>
              <a:buChar char="Ø"/>
            </a:pPr>
            <a:r>
              <a:rPr lang="en-US" dirty="0">
                <a:solidFill>
                  <a:schemeClr val="accent6"/>
                </a:solidFill>
                <a:latin typeface="Bahnschrift SemiBold SemiConden" panose="020B0502040204020203" pitchFamily="34" charset="0"/>
              </a:rPr>
              <a:t>Previously, the designing of a computer system was done without memory hierarchy, and the speed gap among the main memory as well as the CPU registers enhances because of the huge disparity in access time, which will cause the lower performance of the system. So, the enhancement was mandatory. The enhancement of this was designed in the memory hierarchy model due to the system’s performance increase.</a:t>
            </a:r>
          </a:p>
          <a:p>
            <a:pPr fontAlgn="base"/>
            <a:r>
              <a:rPr lang="en-US" b="1" u="sng" dirty="0">
                <a:latin typeface="Arial Black" panose="020B0A04020102020204" pitchFamily="34" charset="0"/>
              </a:rPr>
              <a:t>Ability:-</a:t>
            </a:r>
            <a:endParaRPr lang="en-US" u="sng" dirty="0">
              <a:latin typeface="Arial Black" panose="020B0A04020102020204" pitchFamily="34" charset="0"/>
            </a:endParaRPr>
          </a:p>
          <a:p>
            <a:pPr>
              <a:buFont typeface="Wingdings" panose="05000000000000000000" pitchFamily="2" charset="2"/>
              <a:buChar char="Ø"/>
            </a:pPr>
            <a:r>
              <a:rPr lang="en-US" dirty="0">
                <a:solidFill>
                  <a:schemeClr val="accent6"/>
                </a:solidFill>
                <a:latin typeface="Bahnschrift SemiBold SemiConden" panose="020B0502040204020203" pitchFamily="34" charset="0"/>
              </a:rPr>
              <a:t>The ability of the memory hierarchy is the total amount of data the memory can store. Because whenever we shift from top to bottom inside the memory hierarchy, then the capacity will increase.</a:t>
            </a:r>
            <a:endParaRPr lang="en-IN" u="sng" dirty="0">
              <a:solidFill>
                <a:schemeClr val="accent6"/>
              </a:solidFill>
              <a:latin typeface="Bahnschrift SemiBold SemiConden" panose="020B0502040204020203" pitchFamily="34" charset="0"/>
            </a:endParaRPr>
          </a:p>
          <a:p>
            <a:pPr>
              <a:buFont typeface="Century Gothic" panose="020B0604020202020204" pitchFamily="34" charset="0"/>
              <a:buChar char="►"/>
            </a:pPr>
            <a:r>
              <a:rPr lang="en-IN" u="sng" dirty="0">
                <a:latin typeface="Arial Black" panose="020B0A04020102020204" pitchFamily="34" charset="0"/>
              </a:rPr>
              <a:t>ACCESS</a:t>
            </a:r>
            <a:r>
              <a:rPr lang="en-IN" dirty="0">
                <a:latin typeface="Arial Black" panose="020B0A04020102020204" pitchFamily="34" charset="0"/>
              </a:rPr>
              <a:t> </a:t>
            </a:r>
            <a:r>
              <a:rPr lang="en-IN" u="sng" dirty="0">
                <a:latin typeface="Arial Black" panose="020B0A04020102020204" pitchFamily="34" charset="0"/>
              </a:rPr>
              <a:t>TIME:-</a:t>
            </a:r>
          </a:p>
          <a:p>
            <a:pPr>
              <a:buFont typeface="Wingdings" panose="05000000000000000000" pitchFamily="2" charset="2"/>
              <a:buChar char="Ø"/>
            </a:pPr>
            <a:r>
              <a:rPr lang="en-US" dirty="0">
                <a:solidFill>
                  <a:schemeClr val="accent6"/>
                </a:solidFill>
                <a:latin typeface="Bahnschrift SemiBold SemiConden" panose="020B0502040204020203" pitchFamily="34" charset="0"/>
              </a:rPr>
              <a:t>The access time in the memory hierarchy is the interval of the time among the data availability as well as request to read or write. Because whenever we shift from top to bottom inside the memory hierarchy, then the access time will increase</a:t>
            </a:r>
          </a:p>
          <a:p>
            <a:pPr>
              <a:buFont typeface="Century Gothic" panose="020B0604020202020204" pitchFamily="34" charset="0"/>
              <a:buChar char="►"/>
            </a:pPr>
            <a:endParaRPr lang="en-US" u="sng" dirty="0">
              <a:latin typeface="Arial Black" panose="020B0A04020102020204" pitchFamily="34" charset="0"/>
            </a:endParaRPr>
          </a:p>
          <a:p>
            <a:pPr>
              <a:buFont typeface="Century Gothic" panose="020B0604020202020204" pitchFamily="34" charset="0"/>
              <a:buChar char="►"/>
            </a:pPr>
            <a:endParaRPr lang="en-IN" u="sng" dirty="0">
              <a:latin typeface="Arial Black" panose="020B0A04020102020204" pitchFamily="34" charset="0"/>
            </a:endParaRPr>
          </a:p>
          <a:p>
            <a:pPr>
              <a:buFont typeface="Wingdings" panose="05000000000000000000" pitchFamily="2" charset="2"/>
              <a:buChar char="Ø"/>
            </a:pPr>
            <a:endParaRPr lang="en-IN" u="sng" dirty="0"/>
          </a:p>
        </p:txBody>
      </p:sp>
    </p:spTree>
    <p:extLst>
      <p:ext uri="{BB962C8B-B14F-4D97-AF65-F5344CB8AC3E}">
        <p14:creationId xmlns:p14="http://schemas.microsoft.com/office/powerpoint/2010/main" val="2763100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F9601661-E350-4111-99C2-D50109CE3949}"/>
              </a:ext>
            </a:extLst>
          </p:cNvPr>
          <p:cNvSpPr txBox="1"/>
          <p:nvPr/>
        </p:nvSpPr>
        <p:spPr>
          <a:xfrm>
            <a:off x="5649685" y="2971800"/>
            <a:ext cx="914400"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xmlns="" id="{8FDC4934-8AEA-484B-96C8-44352A63A8AE}"/>
              </a:ext>
            </a:extLst>
          </p:cNvPr>
          <p:cNvSpPr txBox="1"/>
          <p:nvPr/>
        </p:nvSpPr>
        <p:spPr>
          <a:xfrm>
            <a:off x="2" y="1"/>
            <a:ext cx="8194089" cy="8771632"/>
          </a:xfrm>
          <a:prstGeom prst="rect">
            <a:avLst/>
          </a:prstGeom>
          <a:noFill/>
        </p:spPr>
        <p:txBody>
          <a:bodyPr wrap="square" rtlCol="0">
            <a:spAutoFit/>
          </a:bodyPr>
          <a:lstStyle/>
          <a:p>
            <a:pPr marL="285750" indent="-285750">
              <a:buFont typeface="Arial Black" panose="020B0A04020102020204" pitchFamily="34" charset="0"/>
              <a:buChar char="►"/>
            </a:pPr>
            <a:r>
              <a:rPr lang="en-IN" dirty="0">
                <a:latin typeface="Arial Black" panose="020B0A04020102020204" pitchFamily="34" charset="0"/>
              </a:rPr>
              <a:t> </a:t>
            </a:r>
            <a:r>
              <a:rPr lang="en-IN" sz="2000" u="sng" dirty="0">
                <a:solidFill>
                  <a:schemeClr val="bg2"/>
                </a:solidFill>
                <a:latin typeface="Arial Black" panose="020B0A04020102020204" pitchFamily="34" charset="0"/>
              </a:rPr>
              <a:t>COST</a:t>
            </a:r>
            <a:r>
              <a:rPr lang="en-IN" sz="2000" dirty="0">
                <a:solidFill>
                  <a:schemeClr val="bg2"/>
                </a:solidFill>
                <a:latin typeface="Arial Black" panose="020B0A04020102020204" pitchFamily="34" charset="0"/>
              </a:rPr>
              <a:t> </a:t>
            </a:r>
            <a:r>
              <a:rPr lang="en-IN" sz="2000" u="sng" dirty="0">
                <a:solidFill>
                  <a:schemeClr val="bg2"/>
                </a:solidFill>
                <a:latin typeface="Arial Black" panose="020B0A04020102020204" pitchFamily="34" charset="0"/>
              </a:rPr>
              <a:t>PER</a:t>
            </a:r>
            <a:r>
              <a:rPr lang="en-IN" sz="2000" dirty="0">
                <a:solidFill>
                  <a:schemeClr val="bg2"/>
                </a:solidFill>
                <a:latin typeface="Arial Black" panose="020B0A04020102020204" pitchFamily="34" charset="0"/>
              </a:rPr>
              <a:t> </a:t>
            </a:r>
            <a:r>
              <a:rPr lang="en-IN" sz="2000" u="sng" dirty="0">
                <a:solidFill>
                  <a:schemeClr val="bg2"/>
                </a:solidFill>
                <a:latin typeface="Arial Black" panose="020B0A04020102020204" pitchFamily="34" charset="0"/>
              </a:rPr>
              <a:t>BIT:-</a:t>
            </a:r>
          </a:p>
          <a:p>
            <a:pPr marL="342900" indent="-342900">
              <a:buFont typeface="Wingdings" panose="05000000000000000000" pitchFamily="2" charset="2"/>
              <a:buChar char="Ø"/>
            </a:pPr>
            <a:r>
              <a:rPr lang="en-US" sz="2000" dirty="0">
                <a:latin typeface="Bahnschrift SemiBold SemiConden" panose="020B0502040204020203" pitchFamily="34" charset="0"/>
              </a:rPr>
              <a:t> </a:t>
            </a:r>
            <a:r>
              <a:rPr lang="en-US" sz="2000" dirty="0">
                <a:solidFill>
                  <a:schemeClr val="accent6"/>
                </a:solidFill>
                <a:latin typeface="Bahnschrift SemiBold SemiConden" panose="020B0502040204020203" pitchFamily="34" charset="0"/>
              </a:rPr>
              <a:t>When we shift from bottom to top inside the memory hierarchy, then the cost    for each bit will increase which means an internal Memory is expensive  compared with external memory.</a:t>
            </a:r>
          </a:p>
          <a:p>
            <a:endParaRPr lang="en-US" sz="3600" u="sng" dirty="0">
              <a:latin typeface="Bahnschrift SemiBold SemiConden" panose="020B0502040204020203" pitchFamily="34" charset="0"/>
            </a:endParaRPr>
          </a:p>
          <a:p>
            <a:r>
              <a:rPr lang="en-US" sz="3600" u="sng" dirty="0">
                <a:latin typeface="Bahnschrift SemiBold SemiConden" panose="020B0502040204020203" pitchFamily="34" charset="0"/>
              </a:rPr>
              <a:t>THE</a:t>
            </a:r>
            <a:r>
              <a:rPr lang="en-US" sz="3600" dirty="0">
                <a:latin typeface="Bahnschrift SemiBold SemiConden" panose="020B0502040204020203" pitchFamily="34" charset="0"/>
              </a:rPr>
              <a:t> </a:t>
            </a:r>
            <a:r>
              <a:rPr lang="en-US" sz="3600" u="sng" dirty="0">
                <a:latin typeface="Bahnschrift SemiBold SemiConden" panose="020B0502040204020203" pitchFamily="34" charset="0"/>
              </a:rPr>
              <a:t>MEMORY</a:t>
            </a:r>
            <a:r>
              <a:rPr lang="en-US" sz="3600" dirty="0">
                <a:latin typeface="Bahnschrift SemiBold SemiConden" panose="020B0502040204020203" pitchFamily="34" charset="0"/>
              </a:rPr>
              <a:t> </a:t>
            </a:r>
            <a:r>
              <a:rPr lang="en-US" sz="3600" u="sng" dirty="0">
                <a:latin typeface="Bahnschrift SemiBold SemiConden" panose="020B0502040204020203" pitchFamily="34" charset="0"/>
              </a:rPr>
              <a:t>HIERARCHY</a:t>
            </a:r>
            <a:r>
              <a:rPr lang="en-US" sz="3600" dirty="0">
                <a:latin typeface="Bahnschrift SemiBold SemiConden" panose="020B0502040204020203" pitchFamily="34" charset="0"/>
              </a:rPr>
              <a:t> </a:t>
            </a:r>
            <a:r>
              <a:rPr lang="en-US" sz="3600" u="sng" dirty="0">
                <a:latin typeface="Bahnschrift SemiBold SemiConden" panose="020B0502040204020203" pitchFamily="34" charset="0"/>
              </a:rPr>
              <a:t>DESIGN:-</a:t>
            </a:r>
          </a:p>
          <a:p>
            <a:endParaRPr lang="en-US" sz="2000" u="sng" dirty="0">
              <a:solidFill>
                <a:schemeClr val="accent6"/>
              </a:solidFill>
              <a:latin typeface="Bahnschrift SemiBold SemiConden" panose="020B0502040204020203" pitchFamily="34" charset="0"/>
            </a:endParaRPr>
          </a:p>
          <a:p>
            <a:pPr marL="342900" indent="-342900">
              <a:buFont typeface="Arial Black" panose="020B0A04020102020204" pitchFamily="34" charset="0"/>
              <a:buChar char="►"/>
            </a:pPr>
            <a:r>
              <a:rPr lang="en-IN" sz="2000" dirty="0">
                <a:latin typeface="Bahnschrift SemiBold SemiConden" panose="020B0502040204020203" pitchFamily="34" charset="0"/>
              </a:rPr>
              <a:t>It consists of:-</a:t>
            </a:r>
          </a:p>
          <a:p>
            <a:pPr marL="342900" indent="-342900">
              <a:buFont typeface="Arial Black" panose="020B0A04020102020204" pitchFamily="34" charset="0"/>
              <a:buChar char="►"/>
            </a:pPr>
            <a:endParaRPr lang="en-IN" sz="2000" u="sng" dirty="0">
              <a:latin typeface="Bahnschrift SemiBold SemiConden" panose="020B0502040204020203" pitchFamily="34" charset="0"/>
            </a:endParaRPr>
          </a:p>
          <a:p>
            <a:pPr marL="342900" indent="-342900">
              <a:buFont typeface="Wingdings" panose="05000000000000000000" pitchFamily="2" charset="2"/>
              <a:buChar char="Ø"/>
            </a:pPr>
            <a:r>
              <a:rPr lang="en-IN" sz="2000" u="sng" dirty="0">
                <a:latin typeface="Bahnschrift SemiBold SemiConden" panose="020B0502040204020203" pitchFamily="34" charset="0"/>
              </a:rPr>
              <a:t>REGISTERS</a:t>
            </a:r>
            <a:r>
              <a:rPr lang="en-IN" sz="2000" dirty="0">
                <a:latin typeface="Bahnschrift SemiBold SemiConden" panose="020B0502040204020203" pitchFamily="34" charset="0"/>
              </a:rPr>
              <a:t>:-</a:t>
            </a:r>
            <a:r>
              <a:rPr lang="en-US" dirty="0"/>
              <a:t>Usually, the register is a static RAM or SRAM in the processor of the computer which is used for holding the data word which is typically 64 or 128 bits. The program counter </a:t>
            </a:r>
            <a:r>
              <a:rPr lang="en-US" dirty="0">
                <a:hlinkClick r:id="rId2"/>
              </a:rPr>
              <a:t>register is the most important</a:t>
            </a:r>
            <a:r>
              <a:rPr lang="en-US" dirty="0"/>
              <a:t> as well as found in all the processors. Most of the processors use a status word register as well as an accumulator.</a:t>
            </a:r>
            <a:endParaRPr lang="en-IN" sz="2000" dirty="0">
              <a:latin typeface="Bahnschrift SemiBold SemiConden" panose="020B0502040204020203" pitchFamily="34" charset="0"/>
            </a:endParaRPr>
          </a:p>
          <a:p>
            <a:pPr marL="342900" indent="-342900">
              <a:buFont typeface="Wingdings" panose="05000000000000000000" pitchFamily="2" charset="2"/>
              <a:buChar char="Ø"/>
            </a:pPr>
            <a:endParaRPr lang="en-IN" sz="2000" u="sng" dirty="0">
              <a:latin typeface="Bahnschrift SemiBold SemiConden" panose="020B0502040204020203" pitchFamily="34" charset="0"/>
            </a:endParaRPr>
          </a:p>
          <a:p>
            <a:pPr marL="342900" indent="-342900">
              <a:buFont typeface="Wingdings" panose="05000000000000000000" pitchFamily="2" charset="2"/>
              <a:buChar char="Ø"/>
            </a:pPr>
            <a:r>
              <a:rPr lang="en-IN" sz="2000" u="sng" dirty="0">
                <a:latin typeface="Bahnschrift SemiBold SemiConden" panose="020B0502040204020203" pitchFamily="34" charset="0"/>
              </a:rPr>
              <a:t>CACHE</a:t>
            </a:r>
            <a:r>
              <a:rPr lang="en-IN" sz="2000" dirty="0">
                <a:latin typeface="Bahnschrift SemiBold SemiConden" panose="020B0502040204020203" pitchFamily="34" charset="0"/>
              </a:rPr>
              <a:t> </a:t>
            </a:r>
            <a:r>
              <a:rPr lang="en-IN" sz="2000" u="sng" dirty="0">
                <a:latin typeface="Bahnschrift SemiBold SemiConden" panose="020B0502040204020203" pitchFamily="34" charset="0"/>
              </a:rPr>
              <a:t>MEMORY</a:t>
            </a:r>
            <a:r>
              <a:rPr lang="en-IN" sz="2000" dirty="0">
                <a:latin typeface="Bahnschrift SemiBold SemiConden" panose="020B0502040204020203" pitchFamily="34" charset="0"/>
              </a:rPr>
              <a:t>:-</a:t>
            </a:r>
            <a:r>
              <a:rPr lang="en-US" dirty="0"/>
              <a:t>Cache memory can also be found in the processor, however rarely it may be another </a:t>
            </a:r>
            <a:r>
              <a:rPr lang="en-US" b="1" dirty="0">
                <a:hlinkClick r:id="rId3"/>
              </a:rPr>
              <a:t>IC (integrated circuit)</a:t>
            </a:r>
            <a:r>
              <a:rPr lang="en-US" dirty="0"/>
              <a:t> which is separated into levels. The cache holds the chunk of data which are frequently used from main memory.</a:t>
            </a:r>
            <a:endParaRPr lang="en-IN" sz="2000" dirty="0">
              <a:latin typeface="Bahnschrift SemiBold SemiConden" panose="020B0502040204020203" pitchFamily="34" charset="0"/>
            </a:endParaRPr>
          </a:p>
          <a:p>
            <a:pPr marL="285750" indent="-285750">
              <a:buFont typeface="Wingdings" panose="05000000000000000000" pitchFamily="2" charset="2"/>
              <a:buChar char="Ø"/>
            </a:pPr>
            <a:endParaRPr lang="en-IN" sz="2000" u="sng" dirty="0">
              <a:solidFill>
                <a:schemeClr val="bg2"/>
              </a:solidFill>
              <a:latin typeface="Arial Black" panose="020B0A04020102020204" pitchFamily="34" charset="0"/>
            </a:endParaRPr>
          </a:p>
          <a:p>
            <a:pPr marL="285750" indent="-285750">
              <a:buFont typeface="Wingdings" panose="05000000000000000000" pitchFamily="2" charset="2"/>
              <a:buChar char="Ø"/>
            </a:pPr>
            <a:endParaRPr lang="en-IN" sz="2000" u="sng" dirty="0">
              <a:solidFill>
                <a:schemeClr val="bg2"/>
              </a:solidFill>
              <a:latin typeface="Arial Black" panose="020B0A04020102020204" pitchFamily="34" charset="0"/>
            </a:endParaRPr>
          </a:p>
          <a:p>
            <a:pPr marL="285750" indent="-285750">
              <a:buFont typeface="Arial Black" panose="020B0A04020102020204" pitchFamily="34" charset="0"/>
              <a:buChar char="►"/>
            </a:pPr>
            <a:endParaRPr lang="en-IN" u="sng" dirty="0">
              <a:latin typeface="Arial Black" panose="020B0A04020102020204" pitchFamily="34" charset="0"/>
            </a:endParaRPr>
          </a:p>
          <a:p>
            <a:pPr marL="285750" indent="-285750">
              <a:buFont typeface="Arial Black" panose="020B0A04020102020204" pitchFamily="34" charset="0"/>
              <a:buChar char="►"/>
            </a:pPr>
            <a:endParaRPr lang="en-IN" u="sng" dirty="0">
              <a:latin typeface="Arial Black" panose="020B0A04020102020204" pitchFamily="34" charset="0"/>
            </a:endParaRPr>
          </a:p>
          <a:p>
            <a:pPr marL="285750" indent="-285750">
              <a:buFont typeface="Arial Black" panose="020B0A04020102020204" pitchFamily="34" charset="0"/>
              <a:buChar char="►"/>
            </a:pPr>
            <a:endParaRPr lang="en-IN" u="sng" dirty="0">
              <a:latin typeface="Arial Black" panose="020B0A04020102020204" pitchFamily="34" charset="0"/>
            </a:endParaRPr>
          </a:p>
          <a:p>
            <a:pPr marL="285750" indent="-285750">
              <a:buFont typeface="Arial Black" panose="020B0A04020102020204" pitchFamily="34" charset="0"/>
              <a:buChar char="►"/>
            </a:pPr>
            <a:endParaRPr lang="en-IN" u="sng" dirty="0">
              <a:latin typeface="Arial Black" panose="020B0A04020102020204" pitchFamily="34" charset="0"/>
            </a:endParaRPr>
          </a:p>
          <a:p>
            <a:endParaRPr lang="en-IN" u="sng" dirty="0">
              <a:latin typeface="Arial Black" panose="020B0A04020102020204" pitchFamily="34" charset="0"/>
            </a:endParaRPr>
          </a:p>
        </p:txBody>
      </p:sp>
      <p:pic>
        <p:nvPicPr>
          <p:cNvPr id="18" name="Picture 17">
            <a:extLst>
              <a:ext uri="{FF2B5EF4-FFF2-40B4-BE49-F238E27FC236}">
                <a16:creationId xmlns:a16="http://schemas.microsoft.com/office/drawing/2014/main" xmlns="" id="{2E0F5C84-07E1-4FE0-BF48-ADC6BDA0889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9164716" y="5033638"/>
            <a:ext cx="3027285" cy="1490062"/>
          </a:xfrm>
          <a:prstGeom prst="rect">
            <a:avLst/>
          </a:prstGeom>
        </p:spPr>
      </p:pic>
    </p:spTree>
    <p:extLst>
      <p:ext uri="{BB962C8B-B14F-4D97-AF65-F5344CB8AC3E}">
        <p14:creationId xmlns:p14="http://schemas.microsoft.com/office/powerpoint/2010/main" val="834154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062350E-4954-47E8-9ED1-477B888B6D8F}"/>
              </a:ext>
            </a:extLst>
          </p:cNvPr>
          <p:cNvSpPr txBox="1"/>
          <p:nvPr/>
        </p:nvSpPr>
        <p:spPr>
          <a:xfrm>
            <a:off x="-17757" y="2"/>
            <a:ext cx="9907481" cy="4862870"/>
          </a:xfrm>
          <a:prstGeom prst="rect">
            <a:avLst/>
          </a:prstGeom>
          <a:noFill/>
        </p:spPr>
        <p:txBody>
          <a:bodyPr wrap="square" rtlCol="0">
            <a:spAutoFit/>
          </a:bodyPr>
          <a:lstStyle/>
          <a:p>
            <a:pPr marL="342900" indent="-342900">
              <a:buFont typeface="Wingdings" panose="05000000000000000000" pitchFamily="2" charset="2"/>
              <a:buChar char="Ø"/>
            </a:pPr>
            <a:r>
              <a:rPr lang="en-IN" sz="2000" u="sng" dirty="0">
                <a:latin typeface="Bahnschrift SemiBold SemiConden" panose="020B0502040204020203" pitchFamily="34" charset="0"/>
              </a:rPr>
              <a:t>MAIN</a:t>
            </a:r>
            <a:r>
              <a:rPr lang="en-IN" sz="2000" dirty="0">
                <a:latin typeface="Bahnschrift SemiBold SemiConden" panose="020B0502040204020203" pitchFamily="34" charset="0"/>
              </a:rPr>
              <a:t> </a:t>
            </a:r>
            <a:r>
              <a:rPr lang="en-IN" sz="2000" u="sng" dirty="0">
                <a:latin typeface="Bahnschrift SemiBold SemiConden" panose="020B0502040204020203" pitchFamily="34" charset="0"/>
              </a:rPr>
              <a:t>MEMORY</a:t>
            </a:r>
            <a:r>
              <a:rPr lang="en-IN" sz="2000" dirty="0">
                <a:latin typeface="Bahnschrift SemiBold SemiConden" panose="020B0502040204020203" pitchFamily="34" charset="0"/>
              </a:rPr>
              <a:t>:-</a:t>
            </a:r>
            <a:r>
              <a:rPr lang="en-US" dirty="0"/>
              <a:t>The main memory in the computer is nothing but, the memory unit in the CPU that communicates directly. It is the main storage unit of the computer. This memory is fast as well as large memory used for storing the data throughout the operations of the computer. This memory is made up of RAM as well as ROM.</a:t>
            </a:r>
          </a:p>
          <a:p>
            <a:pPr marL="342900" indent="-342900">
              <a:buFont typeface="Wingdings" panose="05000000000000000000" pitchFamily="2" charset="2"/>
              <a:buChar char="Ø"/>
            </a:pPr>
            <a:endParaRPr lang="en-US" u="sng" dirty="0">
              <a:latin typeface="Bahnschrift SemiBold SemiConden" panose="020B0502040204020203" pitchFamily="34" charset="0"/>
            </a:endParaRPr>
          </a:p>
          <a:p>
            <a:pPr marL="342900" indent="-342900">
              <a:buFont typeface="Wingdings" panose="05000000000000000000" pitchFamily="2" charset="2"/>
              <a:buChar char="Ø"/>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DISKS</a:t>
            </a:r>
            <a:r>
              <a:rPr lang="en-US" dirty="0">
                <a:latin typeface="Bahnschrift SemiBold SemiConden" panose="020B0502040204020203" pitchFamily="34" charset="0"/>
              </a:rPr>
              <a:t>:-</a:t>
            </a:r>
            <a:r>
              <a:rPr lang="en-US" dirty="0"/>
              <a:t>The magnetic disks in the computer are circular plates fabricated of plastic otherwise metal by magnetized material. All the disks in computer turn jointly at high speed. The tracks in the computer are nothing but bits which are stored within the magnetized plane in spots next to concentric circles. These are usually separated into sections which are named as sectors.</a:t>
            </a:r>
          </a:p>
          <a:p>
            <a:pPr marL="342900" indent="-342900">
              <a:buFont typeface="Wingdings" panose="05000000000000000000" pitchFamily="2" charset="2"/>
              <a:buChar char="Ø"/>
            </a:pPr>
            <a:endParaRPr lang="en-US" dirty="0">
              <a:latin typeface="Bahnschrift SemiBold SemiConden" panose="020B0502040204020203" pitchFamily="34" charset="0"/>
            </a:endParaRPr>
          </a:p>
          <a:p>
            <a:pPr marL="342900" indent="-342900">
              <a:buFont typeface="Wingdings" panose="05000000000000000000" pitchFamily="2" charset="2"/>
              <a:buChar char="Ø"/>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TAPE</a:t>
            </a:r>
            <a:r>
              <a:rPr lang="en-US" dirty="0">
                <a:latin typeface="Bahnschrift SemiBold SemiConden" panose="020B0502040204020203" pitchFamily="34" charset="0"/>
              </a:rPr>
              <a:t>:-</a:t>
            </a:r>
            <a:r>
              <a:rPr lang="en-US" dirty="0"/>
              <a:t>This tape is a normal magnetic recording which is designed with a slender magnetizable covering on an extended, plastic film of the thin strip. This is mainly used to back up huge data. The access time of memory will be slower within magnetic strip as well as it will take a few minutes for accessing a strip.</a:t>
            </a:r>
            <a:endParaRPr lang="en-US" dirty="0">
              <a:latin typeface="Bahnschrift SemiBold SemiConden" panose="020B0502040204020203" pitchFamily="34" charset="0"/>
            </a:endParaRPr>
          </a:p>
          <a:p>
            <a:pPr marL="342900" indent="-342900">
              <a:buFont typeface="Wingdings" panose="05000000000000000000" pitchFamily="2" charset="2"/>
              <a:buChar char="Ø"/>
            </a:pPr>
            <a:endParaRPr lang="en-US" dirty="0">
              <a:latin typeface="Bahnschrift SemiBold SemiConden" panose="020B0502040204020203" pitchFamily="34" charset="0"/>
            </a:endParaRPr>
          </a:p>
          <a:p>
            <a:endParaRPr lang="en-IN" sz="2000" dirty="0">
              <a:latin typeface="Bahnschrift SemiBold SemiConden" panose="020B0502040204020203" pitchFamily="34" charset="0"/>
            </a:endParaRPr>
          </a:p>
        </p:txBody>
      </p:sp>
      <p:sp>
        <p:nvSpPr>
          <p:cNvPr id="5" name="Arc 4">
            <a:extLst>
              <a:ext uri="{FF2B5EF4-FFF2-40B4-BE49-F238E27FC236}">
                <a16:creationId xmlns:a16="http://schemas.microsoft.com/office/drawing/2014/main" xmlns="" id="{6526DC52-B621-47E4-B072-F251967FDB83}"/>
              </a:ext>
            </a:extLst>
          </p:cNvPr>
          <p:cNvSpPr/>
          <p:nvPr/>
        </p:nvSpPr>
        <p:spPr>
          <a:xfrm>
            <a:off x="53267" y="186435"/>
            <a:ext cx="3746377" cy="310719"/>
          </a:xfrm>
          <a:prstGeom prst="arc">
            <a:avLst>
              <a:gd name="adj1" fmla="val 16200000"/>
              <a:gd name="adj2" fmla="val 16535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7" name="Picture 6">
            <a:extLst>
              <a:ext uri="{FF2B5EF4-FFF2-40B4-BE49-F238E27FC236}">
                <a16:creationId xmlns:a16="http://schemas.microsoft.com/office/drawing/2014/main" xmlns="" id="{E7D8BB71-9852-41F8-A59E-CB8FDF66665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0116107" y="0"/>
            <a:ext cx="2075895" cy="618528"/>
          </a:xfrm>
          <a:prstGeom prst="rect">
            <a:avLst/>
          </a:prstGeom>
        </p:spPr>
      </p:pic>
      <p:pic>
        <p:nvPicPr>
          <p:cNvPr id="10" name="Picture 9">
            <a:extLst>
              <a:ext uri="{FF2B5EF4-FFF2-40B4-BE49-F238E27FC236}">
                <a16:creationId xmlns:a16="http://schemas.microsoft.com/office/drawing/2014/main" xmlns="" id="{501D29F2-F16D-4897-89F6-8E43F9333EA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9889726" y="1331655"/>
            <a:ext cx="2302276" cy="1389909"/>
          </a:xfrm>
          <a:prstGeom prst="rect">
            <a:avLst/>
          </a:prstGeom>
        </p:spPr>
      </p:pic>
      <p:pic>
        <p:nvPicPr>
          <p:cNvPr id="13" name="Picture 12">
            <a:extLst>
              <a:ext uri="{FF2B5EF4-FFF2-40B4-BE49-F238E27FC236}">
                <a16:creationId xmlns:a16="http://schemas.microsoft.com/office/drawing/2014/main" xmlns="" id="{11D08BA3-7A53-4D9B-83AF-671A0EEAE5F7}"/>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10459368" y="3116063"/>
            <a:ext cx="1732632" cy="1145346"/>
          </a:xfrm>
          <a:prstGeom prst="rect">
            <a:avLst/>
          </a:prstGeom>
        </p:spPr>
      </p:pic>
    </p:spTree>
    <p:extLst>
      <p:ext uri="{BB962C8B-B14F-4D97-AF65-F5344CB8AC3E}">
        <p14:creationId xmlns:p14="http://schemas.microsoft.com/office/powerpoint/2010/main" val="32021510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BD366DF-C858-4890-B1E1-84B6D94E15CC}"/>
              </a:ext>
            </a:extLst>
          </p:cNvPr>
          <p:cNvSpPr txBox="1"/>
          <p:nvPr/>
        </p:nvSpPr>
        <p:spPr>
          <a:xfrm>
            <a:off x="1" y="0"/>
            <a:ext cx="6960095" cy="2893100"/>
          </a:xfrm>
          <a:prstGeom prst="rect">
            <a:avLst/>
          </a:prstGeom>
          <a:noFill/>
        </p:spPr>
        <p:txBody>
          <a:bodyPr wrap="square" rtlCol="0">
            <a:spAutoFit/>
          </a:bodyPr>
          <a:lstStyle/>
          <a:p>
            <a:pPr marL="285750" indent="-285750" fontAlgn="base">
              <a:buFont typeface="Wingdings" panose="05000000000000000000" pitchFamily="2" charset="2"/>
              <a:buChar char="v"/>
            </a:pPr>
            <a:r>
              <a:rPr lang="en-US" sz="2800" b="1" dirty="0"/>
              <a:t>Advantages of Memory Hierarchy</a:t>
            </a:r>
          </a:p>
          <a:p>
            <a:pPr marL="285750" indent="-285750" fontAlgn="base">
              <a:buFont typeface="Wingdings" panose="05000000000000000000" pitchFamily="2" charset="2"/>
              <a:buChar char="q"/>
            </a:pPr>
            <a:r>
              <a:rPr lang="en-US" dirty="0"/>
              <a:t>The need for a memory hierarchy includes the following.</a:t>
            </a:r>
          </a:p>
          <a:p>
            <a:pPr marL="285750" indent="-285750" fontAlgn="base">
              <a:buFont typeface="Wingdings" panose="05000000000000000000" pitchFamily="2" charset="2"/>
              <a:buChar char="q"/>
            </a:pPr>
            <a:endParaRPr lang="en-US" dirty="0"/>
          </a:p>
          <a:p>
            <a:pPr marL="285750" indent="-285750" fontAlgn="base">
              <a:buFont typeface="Wingdings" panose="05000000000000000000" pitchFamily="2" charset="2"/>
              <a:buChar char="ü"/>
            </a:pPr>
            <a:r>
              <a:rPr lang="en-US" sz="2000" dirty="0">
                <a:latin typeface="Bahnschrift SemiBold SemiConden" panose="020B0502040204020203" pitchFamily="34" charset="0"/>
              </a:rPr>
              <a:t>Memory distributing is simple and economical.</a:t>
            </a:r>
          </a:p>
          <a:p>
            <a:pPr marL="285750" indent="-285750" fontAlgn="base">
              <a:buFont typeface="Wingdings" panose="05000000000000000000" pitchFamily="2" charset="2"/>
              <a:buChar char="ü"/>
            </a:pPr>
            <a:r>
              <a:rPr lang="en-US" sz="2000" dirty="0">
                <a:latin typeface="Bahnschrift SemiBold SemiConden" panose="020B0502040204020203" pitchFamily="34" charset="0"/>
              </a:rPr>
              <a:t>Removes external destruction.</a:t>
            </a:r>
          </a:p>
          <a:p>
            <a:pPr marL="285750" indent="-285750" fontAlgn="base">
              <a:buFont typeface="Wingdings" panose="05000000000000000000" pitchFamily="2" charset="2"/>
              <a:buChar char="ü"/>
            </a:pPr>
            <a:r>
              <a:rPr lang="en-US" sz="2000" dirty="0">
                <a:latin typeface="Bahnschrift SemiBold SemiConden" panose="020B0502040204020203" pitchFamily="34" charset="0"/>
              </a:rPr>
              <a:t>Data can be spread all over.</a:t>
            </a:r>
          </a:p>
          <a:p>
            <a:pPr marL="285750" indent="-285750" fontAlgn="base">
              <a:buFont typeface="Wingdings" panose="05000000000000000000" pitchFamily="2" charset="2"/>
              <a:buChar char="ü"/>
            </a:pPr>
            <a:r>
              <a:rPr lang="en-US" sz="2000" dirty="0">
                <a:latin typeface="Bahnschrift SemiBold SemiConden" panose="020B0502040204020203" pitchFamily="34" charset="0"/>
              </a:rPr>
              <a:t>Permits demand paging &amp; pre-paging.</a:t>
            </a:r>
          </a:p>
          <a:p>
            <a:pPr marL="285750" indent="-285750" fontAlgn="base">
              <a:buFont typeface="Wingdings" panose="05000000000000000000" pitchFamily="2" charset="2"/>
              <a:buChar char="ü"/>
            </a:pPr>
            <a:r>
              <a:rPr lang="en-US" sz="2000" dirty="0">
                <a:latin typeface="Bahnschrift SemiBold SemiConden" panose="020B0502040204020203" pitchFamily="34" charset="0"/>
              </a:rPr>
              <a:t>Swapping will be more proficient</a:t>
            </a:r>
            <a:r>
              <a:rPr lang="en-US" sz="2000" dirty="0"/>
              <a:t>.</a:t>
            </a:r>
          </a:p>
          <a:p>
            <a:endParaRPr lang="en-IN" dirty="0"/>
          </a:p>
        </p:txBody>
      </p:sp>
    </p:spTree>
    <p:extLst>
      <p:ext uri="{BB962C8B-B14F-4D97-AF65-F5344CB8AC3E}">
        <p14:creationId xmlns:p14="http://schemas.microsoft.com/office/powerpoint/2010/main" val="2304801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xmlns="" id="{2F41185F-10CB-4A69-8C71-1B7B2851E040}"/>
              </a:ext>
            </a:extLst>
          </p:cNvPr>
          <p:cNvSpPr/>
          <p:nvPr/>
        </p:nvSpPr>
        <p:spPr>
          <a:xfrm>
            <a:off x="7401374" y="1315005"/>
            <a:ext cx="2210540" cy="128060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latin typeface="Cambria" panose="02040503050406030204" pitchFamily="18" charset="0"/>
                <a:ea typeface="Cambria" panose="02040503050406030204" pitchFamily="18" charset="0"/>
              </a:rPr>
              <a:t>External</a:t>
            </a:r>
          </a:p>
          <a:p>
            <a:pPr algn="ctr"/>
            <a:r>
              <a:rPr lang="en-IN" sz="2400" b="1" dirty="0">
                <a:latin typeface="Cambria" panose="02040503050406030204" pitchFamily="18" charset="0"/>
                <a:ea typeface="Cambria" panose="02040503050406030204" pitchFamily="18" charset="0"/>
              </a:rPr>
              <a:t>Memory</a:t>
            </a:r>
          </a:p>
        </p:txBody>
      </p:sp>
      <p:sp>
        <p:nvSpPr>
          <p:cNvPr id="14" name="Oval 13">
            <a:extLst>
              <a:ext uri="{FF2B5EF4-FFF2-40B4-BE49-F238E27FC236}">
                <a16:creationId xmlns:a16="http://schemas.microsoft.com/office/drawing/2014/main" xmlns="" id="{681F5A6A-CA3B-40B9-8C04-5779AA66E7AA}"/>
              </a:ext>
            </a:extLst>
          </p:cNvPr>
          <p:cNvSpPr/>
          <p:nvPr/>
        </p:nvSpPr>
        <p:spPr>
          <a:xfrm>
            <a:off x="2465773" y="1364942"/>
            <a:ext cx="2095131" cy="11807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latin typeface="Cambria" panose="02040503050406030204" pitchFamily="18" charset="0"/>
                <a:ea typeface="Cambria" panose="02040503050406030204" pitchFamily="18" charset="0"/>
              </a:rPr>
              <a:t>Internal</a:t>
            </a:r>
          </a:p>
          <a:p>
            <a:pPr algn="ctr"/>
            <a:r>
              <a:rPr lang="en-IN" sz="2400" b="1" dirty="0">
                <a:latin typeface="Cambria" panose="02040503050406030204" pitchFamily="18" charset="0"/>
                <a:ea typeface="Cambria" panose="02040503050406030204" pitchFamily="18" charset="0"/>
              </a:rPr>
              <a:t>Memory</a:t>
            </a:r>
          </a:p>
        </p:txBody>
      </p:sp>
      <p:cxnSp>
        <p:nvCxnSpPr>
          <p:cNvPr id="10" name="Straight Arrow Connector 9">
            <a:extLst>
              <a:ext uri="{FF2B5EF4-FFF2-40B4-BE49-F238E27FC236}">
                <a16:creationId xmlns:a16="http://schemas.microsoft.com/office/drawing/2014/main" xmlns="" id="{F56A23F6-5DF2-420A-9AE2-DB797D33D4E4}"/>
              </a:ext>
            </a:extLst>
          </p:cNvPr>
          <p:cNvCxnSpPr>
            <a:cxnSpLocks/>
          </p:cNvCxnSpPr>
          <p:nvPr/>
        </p:nvCxnSpPr>
        <p:spPr>
          <a:xfrm>
            <a:off x="6553947" y="873572"/>
            <a:ext cx="1444836" cy="7173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F348B48F-4DD1-4A49-8D53-FD33691A13B8}"/>
              </a:ext>
            </a:extLst>
          </p:cNvPr>
          <p:cNvCxnSpPr>
            <a:cxnSpLocks/>
          </p:cNvCxnSpPr>
          <p:nvPr/>
        </p:nvCxnSpPr>
        <p:spPr>
          <a:xfrm flipH="1">
            <a:off x="3435660" y="818970"/>
            <a:ext cx="1482573" cy="7168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xmlns="" id="{F0181461-88EB-4103-AE65-20D4FAEF89A8}"/>
              </a:ext>
            </a:extLst>
          </p:cNvPr>
          <p:cNvSpPr/>
          <p:nvPr/>
        </p:nvSpPr>
        <p:spPr>
          <a:xfrm>
            <a:off x="4660778" y="17755"/>
            <a:ext cx="2104009" cy="1180730"/>
          </a:xfrm>
          <a:prstGeom prst="ellipse">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5" name="TextBox 4">
            <a:extLst>
              <a:ext uri="{FF2B5EF4-FFF2-40B4-BE49-F238E27FC236}">
                <a16:creationId xmlns:a16="http://schemas.microsoft.com/office/drawing/2014/main" xmlns="" id="{4D50FECD-62AE-40CB-8775-26D43B390532}"/>
              </a:ext>
            </a:extLst>
          </p:cNvPr>
          <p:cNvSpPr txBox="1"/>
          <p:nvPr/>
        </p:nvSpPr>
        <p:spPr>
          <a:xfrm>
            <a:off x="4918232" y="134904"/>
            <a:ext cx="1908699" cy="738664"/>
          </a:xfrm>
          <a:prstGeom prst="rect">
            <a:avLst/>
          </a:prstGeom>
          <a:noFill/>
        </p:spPr>
        <p:txBody>
          <a:bodyPr wrap="square" rtlCol="0">
            <a:spAutoFit/>
          </a:bodyPr>
          <a:lstStyle/>
          <a:p>
            <a:r>
              <a:rPr lang="en-IN" dirty="0"/>
              <a:t>           </a:t>
            </a:r>
            <a:r>
              <a:rPr lang="en-IN" sz="2400" b="1" dirty="0">
                <a:latin typeface="Arial Black" panose="020B0A04020102020204" pitchFamily="34" charset="0"/>
              </a:rPr>
              <a:t>MEMORY</a:t>
            </a:r>
          </a:p>
        </p:txBody>
      </p:sp>
      <p:sp>
        <p:nvSpPr>
          <p:cNvPr id="45" name="Oval 44">
            <a:extLst>
              <a:ext uri="{FF2B5EF4-FFF2-40B4-BE49-F238E27FC236}">
                <a16:creationId xmlns:a16="http://schemas.microsoft.com/office/drawing/2014/main" xmlns="" id="{220D917D-572C-41F5-9B56-0337732C6408}"/>
              </a:ext>
            </a:extLst>
          </p:cNvPr>
          <p:cNvSpPr/>
          <p:nvPr/>
        </p:nvSpPr>
        <p:spPr>
          <a:xfrm>
            <a:off x="713992" y="3556620"/>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Cache</a:t>
            </a:r>
          </a:p>
        </p:txBody>
      </p:sp>
      <p:cxnSp>
        <p:nvCxnSpPr>
          <p:cNvPr id="20" name="Straight Arrow Connector 19">
            <a:extLst>
              <a:ext uri="{FF2B5EF4-FFF2-40B4-BE49-F238E27FC236}">
                <a16:creationId xmlns:a16="http://schemas.microsoft.com/office/drawing/2014/main" xmlns="" id="{B9285412-F325-40E0-AE68-6815E23AD38C}"/>
              </a:ext>
            </a:extLst>
          </p:cNvPr>
          <p:cNvCxnSpPr>
            <a:cxnSpLocks/>
          </p:cNvCxnSpPr>
          <p:nvPr/>
        </p:nvCxnSpPr>
        <p:spPr>
          <a:xfrm rot="5400000">
            <a:off x="1382832" y="2400166"/>
            <a:ext cx="1499216" cy="103340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6" name="Oval 45">
            <a:extLst>
              <a:ext uri="{FF2B5EF4-FFF2-40B4-BE49-F238E27FC236}">
                <a16:creationId xmlns:a16="http://schemas.microsoft.com/office/drawing/2014/main" xmlns="" id="{1A29AA3B-B004-4976-98E2-CA6F9D4856CD}"/>
              </a:ext>
            </a:extLst>
          </p:cNvPr>
          <p:cNvSpPr/>
          <p:nvPr/>
        </p:nvSpPr>
        <p:spPr>
          <a:xfrm>
            <a:off x="1347486" y="4262396"/>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RAM</a:t>
            </a:r>
          </a:p>
        </p:txBody>
      </p:sp>
      <p:sp>
        <p:nvSpPr>
          <p:cNvPr id="47" name="Oval 46">
            <a:extLst>
              <a:ext uri="{FF2B5EF4-FFF2-40B4-BE49-F238E27FC236}">
                <a16:creationId xmlns:a16="http://schemas.microsoft.com/office/drawing/2014/main" xmlns="" id="{28CDCACB-421C-4904-83DB-417610A8BD27}"/>
              </a:ext>
            </a:extLst>
          </p:cNvPr>
          <p:cNvSpPr/>
          <p:nvPr/>
        </p:nvSpPr>
        <p:spPr>
          <a:xfrm>
            <a:off x="3723813" y="4312333"/>
            <a:ext cx="1935331" cy="62809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ROM</a:t>
            </a:r>
          </a:p>
        </p:txBody>
      </p:sp>
      <p:sp>
        <p:nvSpPr>
          <p:cNvPr id="48" name="Oval 47">
            <a:extLst>
              <a:ext uri="{FF2B5EF4-FFF2-40B4-BE49-F238E27FC236}">
                <a16:creationId xmlns:a16="http://schemas.microsoft.com/office/drawing/2014/main" xmlns="" id="{29CE0A29-65DD-4CD6-B4DD-6CCAC6E441B3}"/>
              </a:ext>
            </a:extLst>
          </p:cNvPr>
          <p:cNvSpPr/>
          <p:nvPr/>
        </p:nvSpPr>
        <p:spPr>
          <a:xfrm>
            <a:off x="4738419" y="3638182"/>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Registers </a:t>
            </a:r>
          </a:p>
        </p:txBody>
      </p:sp>
      <p:sp>
        <p:nvSpPr>
          <p:cNvPr id="49" name="Oval 48">
            <a:extLst>
              <a:ext uri="{FF2B5EF4-FFF2-40B4-BE49-F238E27FC236}">
                <a16:creationId xmlns:a16="http://schemas.microsoft.com/office/drawing/2014/main" xmlns="" id="{891498A9-DA25-4462-9408-A6EEB77F1A65}"/>
              </a:ext>
            </a:extLst>
          </p:cNvPr>
          <p:cNvSpPr/>
          <p:nvPr/>
        </p:nvSpPr>
        <p:spPr>
          <a:xfrm>
            <a:off x="6468732" y="3709761"/>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Hard Disk</a:t>
            </a:r>
          </a:p>
        </p:txBody>
      </p:sp>
      <p:sp>
        <p:nvSpPr>
          <p:cNvPr id="50" name="Oval 49">
            <a:extLst>
              <a:ext uri="{FF2B5EF4-FFF2-40B4-BE49-F238E27FC236}">
                <a16:creationId xmlns:a16="http://schemas.microsoft.com/office/drawing/2014/main" xmlns="" id="{6CAA1CF1-1128-4C20-A16D-67EA563EF351}"/>
              </a:ext>
            </a:extLst>
          </p:cNvPr>
          <p:cNvSpPr/>
          <p:nvPr/>
        </p:nvSpPr>
        <p:spPr>
          <a:xfrm>
            <a:off x="9240198" y="3877880"/>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Optical Disk </a:t>
            </a:r>
          </a:p>
        </p:txBody>
      </p:sp>
      <p:sp>
        <p:nvSpPr>
          <p:cNvPr id="53" name="Oval 52">
            <a:extLst>
              <a:ext uri="{FF2B5EF4-FFF2-40B4-BE49-F238E27FC236}">
                <a16:creationId xmlns:a16="http://schemas.microsoft.com/office/drawing/2014/main" xmlns="" id="{D323F7DA-D101-48D2-BE48-3FE563713D1A}"/>
              </a:ext>
            </a:extLst>
          </p:cNvPr>
          <p:cNvSpPr/>
          <p:nvPr/>
        </p:nvSpPr>
        <p:spPr>
          <a:xfrm>
            <a:off x="7642645" y="4552029"/>
            <a:ext cx="1935331"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Magnetic </a:t>
            </a:r>
            <a:r>
              <a:rPr lang="en-IN" sz="1400" b="1" dirty="0" err="1">
                <a:latin typeface="Cambria" panose="02040503050406030204" pitchFamily="18" charset="0"/>
                <a:ea typeface="Cambria" panose="02040503050406030204" pitchFamily="18" charset="0"/>
              </a:rPr>
              <a:t>DIsk</a:t>
            </a:r>
            <a:endParaRPr lang="en-IN" sz="1400" b="1" dirty="0">
              <a:latin typeface="Cambria" panose="02040503050406030204" pitchFamily="18" charset="0"/>
              <a:ea typeface="Cambria" panose="02040503050406030204" pitchFamily="18" charset="0"/>
            </a:endParaRPr>
          </a:p>
        </p:txBody>
      </p:sp>
      <p:cxnSp>
        <p:nvCxnSpPr>
          <p:cNvPr id="40" name="Straight Arrow Connector 19">
            <a:extLst>
              <a:ext uri="{FF2B5EF4-FFF2-40B4-BE49-F238E27FC236}">
                <a16:creationId xmlns:a16="http://schemas.microsoft.com/office/drawing/2014/main" xmlns="" id="{05CA50E1-3B08-49D1-B55D-96F301D33855}"/>
              </a:ext>
            </a:extLst>
          </p:cNvPr>
          <p:cNvCxnSpPr>
            <a:cxnSpLocks/>
          </p:cNvCxnSpPr>
          <p:nvPr/>
        </p:nvCxnSpPr>
        <p:spPr>
          <a:xfrm flipH="1">
            <a:off x="2398266" y="2373670"/>
            <a:ext cx="691167" cy="20568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19">
            <a:extLst>
              <a:ext uri="{FF2B5EF4-FFF2-40B4-BE49-F238E27FC236}">
                <a16:creationId xmlns:a16="http://schemas.microsoft.com/office/drawing/2014/main" xmlns="" id="{EF49B468-8823-4CDF-AE24-6580CD7E9D14}"/>
              </a:ext>
            </a:extLst>
          </p:cNvPr>
          <p:cNvCxnSpPr>
            <a:cxnSpLocks/>
          </p:cNvCxnSpPr>
          <p:nvPr/>
        </p:nvCxnSpPr>
        <p:spPr>
          <a:xfrm>
            <a:off x="3923095" y="2438031"/>
            <a:ext cx="593440" cy="20801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19">
            <a:extLst>
              <a:ext uri="{FF2B5EF4-FFF2-40B4-BE49-F238E27FC236}">
                <a16:creationId xmlns:a16="http://schemas.microsoft.com/office/drawing/2014/main" xmlns="" id="{1DDE0B4C-F24D-4322-887F-0238127A354B}"/>
              </a:ext>
            </a:extLst>
          </p:cNvPr>
          <p:cNvCxnSpPr>
            <a:cxnSpLocks/>
          </p:cNvCxnSpPr>
          <p:nvPr/>
        </p:nvCxnSpPr>
        <p:spPr>
          <a:xfrm rot="16200000" flipH="1">
            <a:off x="4137065" y="2369436"/>
            <a:ext cx="1607969" cy="118587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19">
            <a:extLst>
              <a:ext uri="{FF2B5EF4-FFF2-40B4-BE49-F238E27FC236}">
                <a16:creationId xmlns:a16="http://schemas.microsoft.com/office/drawing/2014/main" xmlns="" id="{A457C8A7-6090-4AE8-88FC-EBB1F45264D4}"/>
              </a:ext>
            </a:extLst>
          </p:cNvPr>
          <p:cNvCxnSpPr>
            <a:cxnSpLocks/>
          </p:cNvCxnSpPr>
          <p:nvPr/>
        </p:nvCxnSpPr>
        <p:spPr>
          <a:xfrm rot="5400000">
            <a:off x="7052517" y="2631805"/>
            <a:ext cx="1435963" cy="1047565"/>
          </a:xfrm>
          <a:prstGeom prst="bentConnector3">
            <a:avLst>
              <a:gd name="adj1" fmla="val 50618"/>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19">
            <a:extLst>
              <a:ext uri="{FF2B5EF4-FFF2-40B4-BE49-F238E27FC236}">
                <a16:creationId xmlns:a16="http://schemas.microsoft.com/office/drawing/2014/main" xmlns="" id="{81EC3202-A2A3-4D78-A2B6-A5C13056851D}"/>
              </a:ext>
            </a:extLst>
          </p:cNvPr>
          <p:cNvCxnSpPr>
            <a:cxnSpLocks/>
          </p:cNvCxnSpPr>
          <p:nvPr/>
        </p:nvCxnSpPr>
        <p:spPr>
          <a:xfrm>
            <a:off x="8571324" y="2455654"/>
            <a:ext cx="38989" cy="22583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19">
            <a:extLst>
              <a:ext uri="{FF2B5EF4-FFF2-40B4-BE49-F238E27FC236}">
                <a16:creationId xmlns:a16="http://schemas.microsoft.com/office/drawing/2014/main" xmlns="" id="{A0EA5C30-6F77-4796-8068-0510FD333139}"/>
              </a:ext>
            </a:extLst>
          </p:cNvPr>
          <p:cNvCxnSpPr>
            <a:cxnSpLocks/>
          </p:cNvCxnSpPr>
          <p:nvPr/>
        </p:nvCxnSpPr>
        <p:spPr>
          <a:xfrm rot="16200000" flipH="1">
            <a:off x="8679872" y="2664757"/>
            <a:ext cx="1524217" cy="106991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56" name="Oval 55">
            <a:extLst>
              <a:ext uri="{FF2B5EF4-FFF2-40B4-BE49-F238E27FC236}">
                <a16:creationId xmlns:a16="http://schemas.microsoft.com/office/drawing/2014/main" xmlns="" id="{89BE5880-5BA1-4536-AC24-E265BE54A422}"/>
              </a:ext>
            </a:extLst>
          </p:cNvPr>
          <p:cNvSpPr/>
          <p:nvPr/>
        </p:nvSpPr>
        <p:spPr>
          <a:xfrm>
            <a:off x="124288" y="5134627"/>
            <a:ext cx="1869533" cy="552635"/>
          </a:xfrm>
          <a:prstGeom prst="ellips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Static RAM</a:t>
            </a:r>
          </a:p>
        </p:txBody>
      </p:sp>
      <p:sp>
        <p:nvSpPr>
          <p:cNvPr id="57" name="Oval 56">
            <a:extLst>
              <a:ext uri="{FF2B5EF4-FFF2-40B4-BE49-F238E27FC236}">
                <a16:creationId xmlns:a16="http://schemas.microsoft.com/office/drawing/2014/main" xmlns="" id="{C7CB62D6-534B-46FA-B019-4CC4B20861DA}"/>
              </a:ext>
            </a:extLst>
          </p:cNvPr>
          <p:cNvSpPr/>
          <p:nvPr/>
        </p:nvSpPr>
        <p:spPr>
          <a:xfrm>
            <a:off x="2190449" y="5180678"/>
            <a:ext cx="1935331" cy="552635"/>
          </a:xfrm>
          <a:prstGeom prst="ellips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Dynamic RAM</a:t>
            </a:r>
          </a:p>
        </p:txBody>
      </p:sp>
      <p:cxnSp>
        <p:nvCxnSpPr>
          <p:cNvPr id="58" name="Straight Arrow Connector 19">
            <a:extLst>
              <a:ext uri="{FF2B5EF4-FFF2-40B4-BE49-F238E27FC236}">
                <a16:creationId xmlns:a16="http://schemas.microsoft.com/office/drawing/2014/main" xmlns="" id="{2B24B902-200F-4DEE-A069-348FFCB38582}"/>
              </a:ext>
            </a:extLst>
          </p:cNvPr>
          <p:cNvCxnSpPr>
            <a:cxnSpLocks/>
          </p:cNvCxnSpPr>
          <p:nvPr/>
        </p:nvCxnSpPr>
        <p:spPr>
          <a:xfrm>
            <a:off x="4717174" y="4855529"/>
            <a:ext cx="21244" cy="1984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Oval 66">
            <a:extLst>
              <a:ext uri="{FF2B5EF4-FFF2-40B4-BE49-F238E27FC236}">
                <a16:creationId xmlns:a16="http://schemas.microsoft.com/office/drawing/2014/main" xmlns="" id="{E889FC96-51D4-41AA-884C-305BD670A638}"/>
              </a:ext>
            </a:extLst>
          </p:cNvPr>
          <p:cNvSpPr/>
          <p:nvPr/>
        </p:nvSpPr>
        <p:spPr>
          <a:xfrm>
            <a:off x="2823339" y="6305369"/>
            <a:ext cx="1737567" cy="552635"/>
          </a:xfrm>
          <a:prstGeom prst="ellipse">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SD</a:t>
            </a:r>
          </a:p>
        </p:txBody>
      </p:sp>
      <p:sp>
        <p:nvSpPr>
          <p:cNvPr id="68" name="Oval 67">
            <a:extLst>
              <a:ext uri="{FF2B5EF4-FFF2-40B4-BE49-F238E27FC236}">
                <a16:creationId xmlns:a16="http://schemas.microsoft.com/office/drawing/2014/main" xmlns="" id="{7A3333B2-88AA-428C-A657-1133A4FAD480}"/>
              </a:ext>
            </a:extLst>
          </p:cNvPr>
          <p:cNvSpPr/>
          <p:nvPr/>
        </p:nvSpPr>
        <p:spPr>
          <a:xfrm>
            <a:off x="1018902" y="6328395"/>
            <a:ext cx="1737567" cy="552635"/>
          </a:xfrm>
          <a:prstGeom prst="ellipse">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EDO</a:t>
            </a:r>
          </a:p>
        </p:txBody>
      </p:sp>
      <p:cxnSp>
        <p:nvCxnSpPr>
          <p:cNvPr id="70" name="Straight Arrow Connector 19">
            <a:extLst>
              <a:ext uri="{FF2B5EF4-FFF2-40B4-BE49-F238E27FC236}">
                <a16:creationId xmlns:a16="http://schemas.microsoft.com/office/drawing/2014/main" xmlns="" id="{34CF77BA-01C8-4B42-9617-AA755CF6D3E3}"/>
              </a:ext>
            </a:extLst>
          </p:cNvPr>
          <p:cNvCxnSpPr>
            <a:cxnSpLocks/>
          </p:cNvCxnSpPr>
          <p:nvPr/>
        </p:nvCxnSpPr>
        <p:spPr>
          <a:xfrm flipH="1">
            <a:off x="1945929" y="5654804"/>
            <a:ext cx="898065" cy="7060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19">
            <a:extLst>
              <a:ext uri="{FF2B5EF4-FFF2-40B4-BE49-F238E27FC236}">
                <a16:creationId xmlns:a16="http://schemas.microsoft.com/office/drawing/2014/main" xmlns="" id="{6491E14F-6C3B-4A0C-9F94-7FA9FD3057E4}"/>
              </a:ext>
            </a:extLst>
          </p:cNvPr>
          <p:cNvCxnSpPr>
            <a:cxnSpLocks/>
          </p:cNvCxnSpPr>
          <p:nvPr/>
        </p:nvCxnSpPr>
        <p:spPr>
          <a:xfrm>
            <a:off x="3435661" y="5612721"/>
            <a:ext cx="363985" cy="852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19">
            <a:extLst>
              <a:ext uri="{FF2B5EF4-FFF2-40B4-BE49-F238E27FC236}">
                <a16:creationId xmlns:a16="http://schemas.microsoft.com/office/drawing/2014/main" xmlns="" id="{43671EF1-89AB-497B-B827-4A64357E0506}"/>
              </a:ext>
            </a:extLst>
          </p:cNvPr>
          <p:cNvCxnSpPr>
            <a:cxnSpLocks/>
          </p:cNvCxnSpPr>
          <p:nvPr/>
        </p:nvCxnSpPr>
        <p:spPr>
          <a:xfrm flipH="1">
            <a:off x="1042267" y="4658287"/>
            <a:ext cx="788148" cy="6339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 name="Straight Arrow Connector 19">
            <a:extLst>
              <a:ext uri="{FF2B5EF4-FFF2-40B4-BE49-F238E27FC236}">
                <a16:creationId xmlns:a16="http://schemas.microsoft.com/office/drawing/2014/main" xmlns="" id="{9912A149-9165-4BFF-86BF-BB4E0A75849F}"/>
              </a:ext>
            </a:extLst>
          </p:cNvPr>
          <p:cNvCxnSpPr>
            <a:cxnSpLocks/>
          </p:cNvCxnSpPr>
          <p:nvPr/>
        </p:nvCxnSpPr>
        <p:spPr>
          <a:xfrm>
            <a:off x="2617367" y="4644969"/>
            <a:ext cx="524711" cy="6298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3" name="Oval 82">
            <a:extLst>
              <a:ext uri="{FF2B5EF4-FFF2-40B4-BE49-F238E27FC236}">
                <a16:creationId xmlns:a16="http://schemas.microsoft.com/office/drawing/2014/main" xmlns="" id="{E9212032-8175-40E6-BE26-1D7B55ED8F49}"/>
              </a:ext>
            </a:extLst>
          </p:cNvPr>
          <p:cNvSpPr/>
          <p:nvPr/>
        </p:nvSpPr>
        <p:spPr>
          <a:xfrm>
            <a:off x="5655947" y="5047711"/>
            <a:ext cx="1267455" cy="552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2">
                    <a:lumMod val="50000"/>
                  </a:schemeClr>
                </a:solidFill>
              </a:rPr>
              <a:t>PROM</a:t>
            </a:r>
          </a:p>
        </p:txBody>
      </p:sp>
      <p:cxnSp>
        <p:nvCxnSpPr>
          <p:cNvPr id="62" name="Straight Arrow Connector 19">
            <a:extLst>
              <a:ext uri="{FF2B5EF4-FFF2-40B4-BE49-F238E27FC236}">
                <a16:creationId xmlns:a16="http://schemas.microsoft.com/office/drawing/2014/main" xmlns="" id="{68E0BB37-16AC-4329-96F7-24C79D019B81}"/>
              </a:ext>
            </a:extLst>
          </p:cNvPr>
          <p:cNvCxnSpPr>
            <a:cxnSpLocks/>
          </p:cNvCxnSpPr>
          <p:nvPr/>
        </p:nvCxnSpPr>
        <p:spPr>
          <a:xfrm>
            <a:off x="4717172" y="5345281"/>
            <a:ext cx="10266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Oval 83">
            <a:extLst>
              <a:ext uri="{FF2B5EF4-FFF2-40B4-BE49-F238E27FC236}">
                <a16:creationId xmlns:a16="http://schemas.microsoft.com/office/drawing/2014/main" xmlns="" id="{09DFB01B-3E29-43C7-AF8F-7D5CC31438AA}"/>
              </a:ext>
            </a:extLst>
          </p:cNvPr>
          <p:cNvSpPr/>
          <p:nvPr/>
        </p:nvSpPr>
        <p:spPr>
          <a:xfrm>
            <a:off x="5655944" y="5642852"/>
            <a:ext cx="1403704" cy="552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2">
                    <a:lumMod val="50000"/>
                  </a:schemeClr>
                </a:solidFill>
              </a:rPr>
              <a:t>EPROM</a:t>
            </a:r>
            <a:endParaRPr lang="en-IN" dirty="0"/>
          </a:p>
        </p:txBody>
      </p:sp>
      <p:sp>
        <p:nvSpPr>
          <p:cNvPr id="85" name="Oval 84">
            <a:extLst>
              <a:ext uri="{FF2B5EF4-FFF2-40B4-BE49-F238E27FC236}">
                <a16:creationId xmlns:a16="http://schemas.microsoft.com/office/drawing/2014/main" xmlns="" id="{8820EC77-A890-47FC-A726-C06F0B7D0E0C}"/>
              </a:ext>
            </a:extLst>
          </p:cNvPr>
          <p:cNvSpPr/>
          <p:nvPr/>
        </p:nvSpPr>
        <p:spPr>
          <a:xfrm>
            <a:off x="5669106" y="6287629"/>
            <a:ext cx="1556364" cy="552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2">
                    <a:lumMod val="50000"/>
                  </a:schemeClr>
                </a:solidFill>
              </a:rPr>
              <a:t>EEPROM</a:t>
            </a:r>
            <a:endParaRPr lang="en-IN" dirty="0"/>
          </a:p>
        </p:txBody>
      </p:sp>
      <p:cxnSp>
        <p:nvCxnSpPr>
          <p:cNvPr id="65" name="Straight Arrow Connector 19">
            <a:extLst>
              <a:ext uri="{FF2B5EF4-FFF2-40B4-BE49-F238E27FC236}">
                <a16:creationId xmlns:a16="http://schemas.microsoft.com/office/drawing/2014/main" xmlns="" id="{7E8E7A32-4CEF-4977-83D6-8E3000E213CE}"/>
              </a:ext>
            </a:extLst>
          </p:cNvPr>
          <p:cNvCxnSpPr>
            <a:cxnSpLocks/>
          </p:cNvCxnSpPr>
          <p:nvPr/>
        </p:nvCxnSpPr>
        <p:spPr>
          <a:xfrm>
            <a:off x="4717172" y="5910189"/>
            <a:ext cx="10266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19">
            <a:extLst>
              <a:ext uri="{FF2B5EF4-FFF2-40B4-BE49-F238E27FC236}">
                <a16:creationId xmlns:a16="http://schemas.microsoft.com/office/drawing/2014/main" xmlns="" id="{E4B605EC-3916-48DA-9CE8-858B4F7466C6}"/>
              </a:ext>
            </a:extLst>
          </p:cNvPr>
          <p:cNvCxnSpPr>
            <a:cxnSpLocks/>
          </p:cNvCxnSpPr>
          <p:nvPr/>
        </p:nvCxnSpPr>
        <p:spPr>
          <a:xfrm>
            <a:off x="4717172" y="6571601"/>
            <a:ext cx="10266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617827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C512863-11BE-433E-8CEA-738BDC6DB97F}"/>
              </a:ext>
            </a:extLst>
          </p:cNvPr>
          <p:cNvSpPr/>
          <p:nvPr/>
        </p:nvSpPr>
        <p:spPr>
          <a:xfrm>
            <a:off x="-54754" y="-86583"/>
            <a:ext cx="5589992"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Internal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Memory</a:t>
            </a:r>
          </a:p>
        </p:txBody>
      </p:sp>
      <p:pic>
        <p:nvPicPr>
          <p:cNvPr id="12" name="Picture 11">
            <a:extLst>
              <a:ext uri="{FF2B5EF4-FFF2-40B4-BE49-F238E27FC236}">
                <a16:creationId xmlns:a16="http://schemas.microsoft.com/office/drawing/2014/main" xmlns="" id="{323135B9-8E63-4D83-B291-C3B09BF694F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694349" y="0"/>
            <a:ext cx="4497651" cy="2475760"/>
          </a:xfrm>
          <a:prstGeom prst="rect">
            <a:avLst/>
          </a:prstGeom>
        </p:spPr>
      </p:pic>
      <p:sp>
        <p:nvSpPr>
          <p:cNvPr id="8" name="TextBox 7">
            <a:extLst>
              <a:ext uri="{FF2B5EF4-FFF2-40B4-BE49-F238E27FC236}">
                <a16:creationId xmlns:a16="http://schemas.microsoft.com/office/drawing/2014/main" xmlns="" id="{9CD3E58C-CCEE-4B32-9B9C-36C3936943F7}"/>
              </a:ext>
            </a:extLst>
          </p:cNvPr>
          <p:cNvSpPr txBox="1"/>
          <p:nvPr/>
        </p:nvSpPr>
        <p:spPr>
          <a:xfrm>
            <a:off x="-1" y="836750"/>
            <a:ext cx="7501632" cy="4678204"/>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In computer, all of the storage spaces that are accessible by a processor without the use of computer input/output channels.</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Internal Memory usually includes several types of storage such as main storage, cache storage, cache memory and special registers, all of which can be directly accessed by the processor.</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It typically refers to the main memory(RAM) but may also refer to ROM and Flash Memory. In either case, internal memory generally refers to chips rather than disks or tapes.</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It often refers to simply as memory, is the only one directly accessible to the CPU.</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520427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xmlns="" id="{BC5393CD-2A22-42F0-9488-2C087F3F73CB}"/>
              </a:ext>
            </a:extLst>
          </p:cNvPr>
          <p:cNvPicPr>
            <a:picLocks noChangeAspect="1"/>
          </p:cNvPicPr>
          <p:nvPr/>
        </p:nvPicPr>
        <p:blipFill>
          <a:blip r:embed="rId2"/>
          <a:stretch>
            <a:fillRect/>
          </a:stretch>
        </p:blipFill>
        <p:spPr>
          <a:xfrm>
            <a:off x="1313061" y="1373294"/>
            <a:ext cx="9730760" cy="5484706"/>
          </a:xfrm>
          <a:prstGeom prst="rect">
            <a:avLst/>
          </a:prstGeom>
          <a:solidFill>
            <a:srgbClr val="CCFFCC"/>
          </a:solidFill>
        </p:spPr>
      </p:pic>
      <p:sp>
        <p:nvSpPr>
          <p:cNvPr id="3" name="Rectangle 2">
            <a:extLst>
              <a:ext uri="{FF2B5EF4-FFF2-40B4-BE49-F238E27FC236}">
                <a16:creationId xmlns:a16="http://schemas.microsoft.com/office/drawing/2014/main" xmlns="" id="{EE1388E8-DD93-40FA-865D-186E005C0B49}"/>
              </a:ext>
            </a:extLst>
          </p:cNvPr>
          <p:cNvSpPr/>
          <p:nvPr/>
        </p:nvSpPr>
        <p:spPr>
          <a:xfrm>
            <a:off x="2372017" y="330667"/>
            <a:ext cx="7199407"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Secondary</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memory</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types</a:t>
            </a:r>
          </a:p>
        </p:txBody>
      </p:sp>
    </p:spTree>
    <p:extLst>
      <p:ext uri="{BB962C8B-B14F-4D97-AF65-F5344CB8AC3E}">
        <p14:creationId xmlns:p14="http://schemas.microsoft.com/office/powerpoint/2010/main" val="9632077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E5853A5-A4AE-425B-A745-329E11EC67EA}"/>
              </a:ext>
            </a:extLst>
          </p:cNvPr>
          <p:cNvSpPr/>
          <p:nvPr/>
        </p:nvSpPr>
        <p:spPr>
          <a:xfrm>
            <a:off x="-68064" y="653742"/>
            <a:ext cx="7915923" cy="4154984"/>
          </a:xfrm>
          <a:prstGeom prst="rect">
            <a:avLst/>
          </a:prstGeom>
        </p:spPr>
        <p:txBody>
          <a:bodyPr wrap="square">
            <a:spAutoFit/>
          </a:bodyPr>
          <a:lstStyle/>
          <a:p>
            <a:endParaRPr lang="en-GB" altLang="en-US" sz="2400" dirty="0"/>
          </a:p>
          <a:p>
            <a:pPr marL="742950" lvl="1" indent="-285750">
              <a:buFont typeface="Wingdings" panose="05000000000000000000" pitchFamily="2" charset="2"/>
              <a:buChar char="Ø"/>
            </a:pPr>
            <a:r>
              <a:rPr lang="en-GB" altLang="en-US" sz="2400" dirty="0"/>
              <a:t>Misnamed as all semiconductor memory is random access</a:t>
            </a:r>
          </a:p>
          <a:p>
            <a:pPr lvl="1"/>
            <a:endParaRPr lang="en-GB" altLang="en-US" sz="2400" dirty="0"/>
          </a:p>
          <a:p>
            <a:pPr marL="742950" lvl="1" indent="-285750">
              <a:buFont typeface="Wingdings" panose="05000000000000000000" pitchFamily="2" charset="2"/>
              <a:buChar char="Ø"/>
            </a:pPr>
            <a:r>
              <a:rPr lang="en-GB" altLang="en-US" sz="2400" dirty="0"/>
              <a:t>Read/Write</a:t>
            </a:r>
          </a:p>
          <a:p>
            <a:pPr lvl="1"/>
            <a:endParaRPr lang="en-GB" altLang="en-US" sz="2400" dirty="0"/>
          </a:p>
          <a:p>
            <a:pPr marL="742950" lvl="1" indent="-285750">
              <a:buFont typeface="Wingdings" panose="05000000000000000000" pitchFamily="2" charset="2"/>
              <a:buChar char="Ø"/>
            </a:pPr>
            <a:r>
              <a:rPr lang="en-GB" altLang="en-US" sz="2400" dirty="0"/>
              <a:t>Volatile</a:t>
            </a:r>
          </a:p>
          <a:p>
            <a:pPr lvl="1"/>
            <a:endParaRPr lang="en-GB" altLang="en-US" sz="2400" dirty="0"/>
          </a:p>
          <a:p>
            <a:pPr marL="742950" lvl="1" indent="-285750">
              <a:buFont typeface="Wingdings" panose="05000000000000000000" pitchFamily="2" charset="2"/>
              <a:buChar char="Ø"/>
            </a:pPr>
            <a:r>
              <a:rPr lang="en-GB" altLang="en-US" sz="2400" dirty="0"/>
              <a:t>Temporary storage</a:t>
            </a:r>
          </a:p>
          <a:p>
            <a:pPr lvl="1"/>
            <a:endParaRPr lang="en-GB" altLang="en-US" sz="2400" dirty="0"/>
          </a:p>
          <a:p>
            <a:pPr marL="742950" lvl="1" indent="-285750">
              <a:buFont typeface="Wingdings" panose="05000000000000000000" pitchFamily="2" charset="2"/>
              <a:buChar char="Ø"/>
            </a:pPr>
            <a:r>
              <a:rPr lang="en-GB" altLang="en-US" sz="2400" dirty="0"/>
              <a:t>Static or dynamic</a:t>
            </a:r>
          </a:p>
        </p:txBody>
      </p:sp>
      <p:sp>
        <p:nvSpPr>
          <p:cNvPr id="4" name="Rectangle 3">
            <a:extLst>
              <a:ext uri="{FF2B5EF4-FFF2-40B4-BE49-F238E27FC236}">
                <a16:creationId xmlns:a16="http://schemas.microsoft.com/office/drawing/2014/main" xmlns="" id="{565353AC-4273-4784-9A8B-BF42966934D0}"/>
              </a:ext>
            </a:extLst>
          </p:cNvPr>
          <p:cNvSpPr/>
          <p:nvPr/>
        </p:nvSpPr>
        <p:spPr>
          <a:xfrm>
            <a:off x="-68064" y="0"/>
            <a:ext cx="10369119" cy="1754326"/>
          </a:xfrm>
          <a:prstGeom prst="rect">
            <a:avLst/>
          </a:prstGeom>
          <a:noFill/>
        </p:spPr>
        <p:txBody>
          <a:bodyPr wrap="squar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RAM</a:t>
            </a:r>
            <a:r>
              <a:rPr lang="en-US" sz="5400" b="1" cap="none" spc="0" dirty="0">
                <a:ln w="0"/>
                <a:solidFill>
                  <a:schemeClr val="tx1"/>
                </a:solidFill>
                <a:effectLst>
                  <a:outerShdw blurRad="38100" dist="19050" dir="2700000" algn="tl" rotWithShape="0">
                    <a:schemeClr val="dk1">
                      <a:alpha val="40000"/>
                    </a:schemeClr>
                  </a:outerShdw>
                </a:effectLst>
              </a:rPr>
              <a:t>(</a:t>
            </a:r>
            <a:r>
              <a:rPr lang="en-US" sz="4800" b="1" cap="none" spc="0" dirty="0">
                <a:ln w="0"/>
                <a:solidFill>
                  <a:schemeClr val="tx1"/>
                </a:solidFill>
                <a:effectLst>
                  <a:outerShdw blurRad="38100" dist="19050" dir="2700000" algn="tl" rotWithShape="0">
                    <a:schemeClr val="dk1">
                      <a:alpha val="40000"/>
                    </a:schemeClr>
                  </a:outerShdw>
                </a:effectLst>
              </a:rPr>
              <a:t>RANDOM ACCESS MEMORY</a:t>
            </a:r>
            <a:r>
              <a:rPr lang="en-US" sz="5400" b="1"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16868928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0394CD2-3705-42FB-AD20-1FB24669C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283" t="22496" r="17503" b="38136"/>
          <a:stretch>
            <a:fillRect/>
          </a:stretch>
        </p:blipFill>
        <p:spPr bwMode="auto">
          <a:xfrm>
            <a:off x="994463" y="1502753"/>
            <a:ext cx="10200280" cy="416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418BAC7A-A0D7-40FE-9CA4-B830A9D47AD6}"/>
              </a:ext>
            </a:extLst>
          </p:cNvPr>
          <p:cNvSpPr/>
          <p:nvPr/>
        </p:nvSpPr>
        <p:spPr>
          <a:xfrm>
            <a:off x="2585755" y="-32378"/>
            <a:ext cx="6416820"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Memory</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cell</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operation</a:t>
            </a:r>
          </a:p>
        </p:txBody>
      </p:sp>
    </p:spTree>
    <p:extLst>
      <p:ext uri="{BB962C8B-B14F-4D97-AF65-F5344CB8AC3E}">
        <p14:creationId xmlns:p14="http://schemas.microsoft.com/office/powerpoint/2010/main" val="31016282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5BF3E3E-DC7F-42C6-9835-5824E4BE47FC}"/>
              </a:ext>
            </a:extLst>
          </p:cNvPr>
          <p:cNvSpPr/>
          <p:nvPr/>
        </p:nvSpPr>
        <p:spPr>
          <a:xfrm>
            <a:off x="0" y="756849"/>
            <a:ext cx="6096000" cy="6247864"/>
          </a:xfrm>
          <a:prstGeom prst="rect">
            <a:avLst/>
          </a:prstGeom>
        </p:spPr>
        <p:txBody>
          <a:bodyPr>
            <a:spAutoFit/>
          </a:bodyPr>
          <a:lstStyle/>
          <a:p>
            <a:pPr marL="285750" indent="-285750">
              <a:buFont typeface="Wingdings" panose="05000000000000000000" pitchFamily="2" charset="2"/>
              <a:buChar char="Ø"/>
            </a:pPr>
            <a:r>
              <a:rPr lang="en-GB" altLang="en-US" sz="2000" dirty="0"/>
              <a:t>Bits stored as charge in capacitors</a:t>
            </a:r>
          </a:p>
          <a:p>
            <a:pPr marL="285750" indent="-28575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Charges leak.</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Need refreshing even when powered</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Simpler construction</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Smaller per bit</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Less expensive</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Need refresh circuits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Slower</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Main memory</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Essentially analogue</a:t>
            </a:r>
          </a:p>
          <a:p>
            <a:pPr marL="800100" lvl="1" indent="-342900">
              <a:buFont typeface="Arial" panose="020B0604020202020204" pitchFamily="34" charset="0"/>
              <a:buChar char="•"/>
            </a:pPr>
            <a:r>
              <a:rPr lang="en-GB" altLang="en-US" sz="2000" dirty="0"/>
              <a:t>Level of charge determines value</a:t>
            </a:r>
          </a:p>
        </p:txBody>
      </p:sp>
      <p:sp>
        <p:nvSpPr>
          <p:cNvPr id="3" name="Rectangle 2">
            <a:extLst>
              <a:ext uri="{FF2B5EF4-FFF2-40B4-BE49-F238E27FC236}">
                <a16:creationId xmlns:a16="http://schemas.microsoft.com/office/drawing/2014/main" xmlns="" id="{1351E5A4-09E0-4C80-9762-CD1B377F3D64}"/>
              </a:ext>
            </a:extLst>
          </p:cNvPr>
          <p:cNvSpPr/>
          <p:nvPr/>
        </p:nvSpPr>
        <p:spPr>
          <a:xfrm>
            <a:off x="-69533" y="-166482"/>
            <a:ext cx="4974439"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Dynamic RAM</a:t>
            </a:r>
          </a:p>
        </p:txBody>
      </p:sp>
    </p:spTree>
    <p:extLst>
      <p:ext uri="{BB962C8B-B14F-4D97-AF65-F5344CB8AC3E}">
        <p14:creationId xmlns:p14="http://schemas.microsoft.com/office/powerpoint/2010/main" val="266527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Interconnection Structures and Bus Interconnection</a:t>
            </a:r>
          </a:p>
        </p:txBody>
      </p:sp>
      <p:sp>
        <p:nvSpPr>
          <p:cNvPr id="3" name="Content Placeholder 2"/>
          <p:cNvSpPr>
            <a:spLocks noGrp="1"/>
          </p:cNvSpPr>
          <p:nvPr>
            <p:ph idx="1"/>
          </p:nvPr>
        </p:nvSpPr>
        <p:spPr/>
        <p:txBody>
          <a:bodyPr/>
          <a:lstStyle/>
          <a:p>
            <a:pPr marL="0" indent="0" algn="ctr">
              <a:buNone/>
            </a:pPr>
            <a:r>
              <a:rPr lang="en-IN" b="1" u="sng" dirty="0"/>
              <a:t>Interconnection Structures </a:t>
            </a:r>
          </a:p>
          <a:p>
            <a:pPr marL="0" indent="0">
              <a:buNone/>
            </a:pPr>
            <a:r>
              <a:rPr lang="en-IN" dirty="0"/>
              <a:t>A computer consists of a set of components(CPU, memory, I/O) that communicate with each other. The collection of paths connecting the various modules is called </a:t>
            </a:r>
            <a:r>
              <a:rPr lang="en-IN" b="1" dirty="0"/>
              <a:t>interconnection structure</a:t>
            </a:r>
            <a:r>
              <a:rPr lang="en-IN" dirty="0"/>
              <a:t>. A bus that connects major components(CPU, memory, I/O) is called </a:t>
            </a:r>
            <a:r>
              <a:rPr lang="en-IN" b="1" dirty="0"/>
              <a:t>System Bus</a:t>
            </a:r>
            <a:r>
              <a:rPr lang="en-IN" dirty="0"/>
              <a:t>.</a:t>
            </a:r>
          </a:p>
        </p:txBody>
      </p:sp>
    </p:spTree>
    <p:extLst>
      <p:ext uri="{BB962C8B-B14F-4D97-AF65-F5344CB8AC3E}">
        <p14:creationId xmlns:p14="http://schemas.microsoft.com/office/powerpoint/2010/main" val="25675604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DC46726-FD4D-4667-90F9-1FE2991C3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607" r="67038" b="33951"/>
          <a:stretch>
            <a:fillRect/>
          </a:stretch>
        </p:blipFill>
        <p:spPr bwMode="auto">
          <a:xfrm>
            <a:off x="2503504" y="1296140"/>
            <a:ext cx="6596109" cy="556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7E40B4B0-6A05-47A9-9B9A-86F6A7D7EE90}"/>
              </a:ext>
            </a:extLst>
          </p:cNvPr>
          <p:cNvSpPr/>
          <p:nvPr/>
        </p:nvSpPr>
        <p:spPr>
          <a:xfrm>
            <a:off x="2246380" y="0"/>
            <a:ext cx="7397410"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Structure</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Dynamic</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RAM</a:t>
            </a:r>
          </a:p>
        </p:txBody>
      </p:sp>
    </p:spTree>
    <p:extLst>
      <p:ext uri="{BB962C8B-B14F-4D97-AF65-F5344CB8AC3E}">
        <p14:creationId xmlns:p14="http://schemas.microsoft.com/office/powerpoint/2010/main" val="15847416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6FAEADA-E59B-49D9-8A8D-CBE845BA91C1}"/>
              </a:ext>
            </a:extLst>
          </p:cNvPr>
          <p:cNvSpPr/>
          <p:nvPr/>
        </p:nvSpPr>
        <p:spPr>
          <a:xfrm>
            <a:off x="109492" y="923330"/>
            <a:ext cx="6096000" cy="5940088"/>
          </a:xfrm>
          <a:prstGeom prst="rect">
            <a:avLst/>
          </a:prstGeom>
        </p:spPr>
        <p:txBody>
          <a:bodyPr>
            <a:spAutoFit/>
          </a:bodyPr>
          <a:lstStyle/>
          <a:p>
            <a:pPr marL="342900" indent="-342900">
              <a:buFont typeface="Wingdings" panose="05000000000000000000" pitchFamily="2" charset="2"/>
              <a:buChar char="Ø"/>
            </a:pPr>
            <a:r>
              <a:rPr lang="en-GB" altLang="en-US" sz="2000" dirty="0"/>
              <a:t>Bits stored as on/off switches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No charges to leak</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No refreshing needed when powered</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More complex construction</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Larger per bit</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More expensive</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Does not need refresh circuits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Faster</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Cache</a:t>
            </a:r>
          </a:p>
          <a:p>
            <a:pPr marL="342900" indent="-342900">
              <a:buFont typeface="Wingdings" panose="05000000000000000000" pitchFamily="2" charset="2"/>
              <a:buChar char="Ø"/>
            </a:pPr>
            <a:r>
              <a:rPr lang="en-GB" altLang="en-US" sz="2000" dirty="0"/>
              <a:t>Digital</a:t>
            </a:r>
          </a:p>
          <a:p>
            <a:pPr lvl="1"/>
            <a:r>
              <a:rPr lang="en-GB" altLang="en-US" sz="2000" dirty="0"/>
              <a:t>Uses flip-flops</a:t>
            </a:r>
            <a:endParaRPr lang="en-IN" sz="2000" dirty="0"/>
          </a:p>
        </p:txBody>
      </p:sp>
      <p:sp>
        <p:nvSpPr>
          <p:cNvPr id="3" name="Rectangle 2">
            <a:extLst>
              <a:ext uri="{FF2B5EF4-FFF2-40B4-BE49-F238E27FC236}">
                <a16:creationId xmlns:a16="http://schemas.microsoft.com/office/drawing/2014/main" xmlns="" id="{567D82C1-7E90-460A-A535-F779BE74FD49}"/>
              </a:ext>
            </a:extLst>
          </p:cNvPr>
          <p:cNvSpPr/>
          <p:nvPr/>
        </p:nvSpPr>
        <p:spPr>
          <a:xfrm>
            <a:off x="-314988" y="0"/>
            <a:ext cx="474360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STATIC</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RAM</a:t>
            </a:r>
          </a:p>
        </p:txBody>
      </p:sp>
    </p:spTree>
    <p:extLst>
      <p:ext uri="{BB962C8B-B14F-4D97-AF65-F5344CB8AC3E}">
        <p14:creationId xmlns:p14="http://schemas.microsoft.com/office/powerpoint/2010/main" val="10820044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6173CA9-3E54-433D-986D-82746B690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59" b="23567"/>
          <a:stretch>
            <a:fillRect/>
          </a:stretch>
        </p:blipFill>
        <p:spPr bwMode="auto">
          <a:xfrm>
            <a:off x="2805346" y="1686761"/>
            <a:ext cx="6711519" cy="517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83B0DCF0-0D3F-4B18-8EBB-73247381E944}"/>
              </a:ext>
            </a:extLst>
          </p:cNvPr>
          <p:cNvSpPr/>
          <p:nvPr/>
        </p:nvSpPr>
        <p:spPr>
          <a:xfrm>
            <a:off x="2805347" y="233013"/>
            <a:ext cx="6589496"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Structure</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Static</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RAM</a:t>
            </a:r>
          </a:p>
        </p:txBody>
      </p:sp>
    </p:spTree>
    <p:extLst>
      <p:ext uri="{BB962C8B-B14F-4D97-AF65-F5344CB8AC3E}">
        <p14:creationId xmlns:p14="http://schemas.microsoft.com/office/powerpoint/2010/main" val="24990851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01D35CC-CB4F-49FB-9EEF-7FE400A466F8}"/>
              </a:ext>
            </a:extLst>
          </p:cNvPr>
          <p:cNvSpPr/>
          <p:nvPr/>
        </p:nvSpPr>
        <p:spPr>
          <a:xfrm>
            <a:off x="1396718" y="142043"/>
            <a:ext cx="8935458" cy="707886"/>
          </a:xfrm>
          <a:prstGeom prst="rect">
            <a:avLst/>
          </a:prstGeom>
          <a:noFill/>
        </p:spPr>
        <p:txBody>
          <a:bodyPr wrap="none" lIns="91440" tIns="45720" rIns="91440" bIns="45720">
            <a:spAutoFit/>
          </a:bodyPr>
          <a:lstStyle/>
          <a:p>
            <a:pPr algn="ctr"/>
            <a:r>
              <a:rPr lang="en-US" sz="4000" b="1" u="sng" cap="none" spc="0" dirty="0">
                <a:ln w="0"/>
                <a:solidFill>
                  <a:schemeClr val="tx1"/>
                </a:solidFill>
                <a:effectLst>
                  <a:outerShdw blurRad="38100" dist="19050" dir="2700000" algn="tl" rotWithShape="0">
                    <a:schemeClr val="dk1">
                      <a:alpha val="40000"/>
                    </a:schemeClr>
                  </a:outerShdw>
                </a:effectLst>
              </a:rPr>
              <a:t>Difference</a:t>
            </a:r>
            <a:r>
              <a:rPr lang="en-US" sz="4000" b="1" cap="none" spc="0" dirty="0">
                <a:ln w="0"/>
                <a:solidFill>
                  <a:schemeClr val="tx1"/>
                </a:solidFill>
                <a:effectLst>
                  <a:outerShdw blurRad="38100" dist="19050" dir="2700000" algn="tl" rotWithShape="0">
                    <a:schemeClr val="dk1">
                      <a:alpha val="40000"/>
                    </a:schemeClr>
                  </a:outerShdw>
                </a:effectLst>
              </a:rPr>
              <a:t> </a:t>
            </a:r>
            <a:r>
              <a:rPr lang="en-US" sz="4000" b="1" u="sng" cap="none" spc="0" dirty="0">
                <a:ln w="0"/>
                <a:solidFill>
                  <a:schemeClr val="tx1"/>
                </a:solidFill>
                <a:effectLst>
                  <a:outerShdw blurRad="38100" dist="19050" dir="2700000" algn="tl" rotWithShape="0">
                    <a:schemeClr val="dk1">
                      <a:alpha val="40000"/>
                    </a:schemeClr>
                  </a:outerShdw>
                </a:effectLst>
              </a:rPr>
              <a:t>between</a:t>
            </a:r>
            <a:r>
              <a:rPr lang="en-US" sz="4000" b="1" cap="none" spc="0" dirty="0">
                <a:ln w="0"/>
                <a:solidFill>
                  <a:schemeClr val="tx1"/>
                </a:solidFill>
                <a:effectLst>
                  <a:outerShdw blurRad="38100" dist="19050" dir="2700000" algn="tl" rotWithShape="0">
                    <a:schemeClr val="dk1">
                      <a:alpha val="40000"/>
                    </a:schemeClr>
                  </a:outerShdw>
                </a:effectLst>
              </a:rPr>
              <a:t> </a:t>
            </a:r>
            <a:r>
              <a:rPr lang="en-US" sz="4000" b="1" u="sng" cap="none" spc="0" dirty="0">
                <a:ln w="0"/>
                <a:solidFill>
                  <a:schemeClr val="tx1"/>
                </a:solidFill>
                <a:effectLst>
                  <a:outerShdw blurRad="38100" dist="19050" dir="2700000" algn="tl" rotWithShape="0">
                    <a:schemeClr val="dk1">
                      <a:alpha val="40000"/>
                    </a:schemeClr>
                  </a:outerShdw>
                </a:effectLst>
              </a:rPr>
              <a:t>SRAM &amp; DRAM</a:t>
            </a:r>
          </a:p>
        </p:txBody>
      </p:sp>
      <p:cxnSp>
        <p:nvCxnSpPr>
          <p:cNvPr id="5" name="Straight Connector 4">
            <a:extLst>
              <a:ext uri="{FF2B5EF4-FFF2-40B4-BE49-F238E27FC236}">
                <a16:creationId xmlns:a16="http://schemas.microsoft.com/office/drawing/2014/main" xmlns="" id="{6A1818CB-3B2E-4F0B-9CBD-9459587FC258}"/>
              </a:ext>
            </a:extLst>
          </p:cNvPr>
          <p:cNvCxnSpPr>
            <a:cxnSpLocks/>
          </p:cNvCxnSpPr>
          <p:nvPr/>
        </p:nvCxnSpPr>
        <p:spPr>
          <a:xfrm>
            <a:off x="5864447" y="1047568"/>
            <a:ext cx="0" cy="5810435"/>
          </a:xfrm>
          <a:prstGeom prst="line">
            <a:avLst/>
          </a:prstGeom>
          <a:ln w="762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14AFE52-83E0-4341-8DB8-A7CE233678FD}"/>
              </a:ext>
            </a:extLst>
          </p:cNvPr>
          <p:cNvSpPr txBox="1"/>
          <p:nvPr/>
        </p:nvSpPr>
        <p:spPr>
          <a:xfrm>
            <a:off x="2" y="1047566"/>
            <a:ext cx="5743847" cy="5693866"/>
          </a:xfrm>
          <a:prstGeom prst="rect">
            <a:avLst/>
          </a:prstGeom>
          <a:noFill/>
        </p:spPr>
        <p:txBody>
          <a:bodyPr wrap="square" rtlCol="0">
            <a:spAutoFit/>
          </a:bodyPr>
          <a:lstStyle/>
          <a:p>
            <a:r>
              <a:rPr lang="en-IN" sz="2800" b="1" dirty="0"/>
              <a:t>                      </a:t>
            </a:r>
            <a:r>
              <a:rPr lang="en-IN" sz="2800" b="1" u="sng" dirty="0"/>
              <a:t>SRAM</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Faster.</a:t>
            </a:r>
          </a:p>
          <a:p>
            <a:pPr marL="457200" indent="-457200">
              <a:buFont typeface="Wingdings" panose="05000000000000000000" pitchFamily="2" charset="2"/>
              <a:buChar char="Ø"/>
            </a:pPr>
            <a:r>
              <a:rPr lang="en-IN" sz="2800" dirty="0"/>
              <a:t>Expensive.</a:t>
            </a:r>
          </a:p>
          <a:p>
            <a:pPr marL="457200" indent="-457200">
              <a:buFont typeface="Wingdings" panose="05000000000000000000" pitchFamily="2" charset="2"/>
              <a:buChar char="Ø"/>
            </a:pPr>
            <a:r>
              <a:rPr lang="en-IN" sz="2800" dirty="0"/>
              <a:t>Small.</a:t>
            </a:r>
          </a:p>
          <a:p>
            <a:pPr marL="457200" indent="-457200">
              <a:buFont typeface="Wingdings" panose="05000000000000000000" pitchFamily="2" charset="2"/>
              <a:buChar char="Ø"/>
            </a:pPr>
            <a:r>
              <a:rPr lang="en-IN" sz="2800" dirty="0"/>
              <a:t>Single memory block requires six  transistor.</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Low power consumption.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Therefore static RAM is used to create the CPU's speed-sensitive cache.</a:t>
            </a:r>
            <a:endParaRPr lang="en-IN" sz="2800" dirty="0"/>
          </a:p>
        </p:txBody>
      </p:sp>
      <p:sp>
        <p:nvSpPr>
          <p:cNvPr id="11" name="TextBox 10">
            <a:extLst>
              <a:ext uri="{FF2B5EF4-FFF2-40B4-BE49-F238E27FC236}">
                <a16:creationId xmlns:a16="http://schemas.microsoft.com/office/drawing/2014/main" xmlns="" id="{B39B802A-D252-4FD3-81E8-67B43F386523}"/>
              </a:ext>
            </a:extLst>
          </p:cNvPr>
          <p:cNvSpPr txBox="1"/>
          <p:nvPr/>
        </p:nvSpPr>
        <p:spPr>
          <a:xfrm>
            <a:off x="5985051" y="1047568"/>
            <a:ext cx="6061951" cy="5262979"/>
          </a:xfrm>
          <a:prstGeom prst="rect">
            <a:avLst/>
          </a:prstGeom>
          <a:noFill/>
        </p:spPr>
        <p:txBody>
          <a:bodyPr wrap="square" rtlCol="0">
            <a:spAutoFit/>
          </a:bodyPr>
          <a:lstStyle/>
          <a:p>
            <a:r>
              <a:rPr lang="en-IN" b="1" dirty="0"/>
              <a:t>                                        </a:t>
            </a:r>
            <a:r>
              <a:rPr lang="en-IN" sz="2800" b="1" u="sng" dirty="0"/>
              <a:t>DRAM</a:t>
            </a:r>
          </a:p>
          <a:p>
            <a:endParaRPr lang="en-IN" sz="2800" b="1" u="sng" dirty="0"/>
          </a:p>
          <a:p>
            <a:pPr marL="457200" indent="-457200">
              <a:buFont typeface="Wingdings" panose="05000000000000000000" pitchFamily="2" charset="2"/>
              <a:buChar char="Ø"/>
            </a:pPr>
            <a:r>
              <a:rPr lang="en-IN" sz="2800" dirty="0"/>
              <a:t>Slower.</a:t>
            </a:r>
          </a:p>
          <a:p>
            <a:pPr marL="457200" indent="-457200">
              <a:buFont typeface="Wingdings" panose="05000000000000000000" pitchFamily="2" charset="2"/>
              <a:buChar char="Ø"/>
            </a:pPr>
            <a:r>
              <a:rPr lang="en-IN" sz="2800" dirty="0"/>
              <a:t>Cheaper.</a:t>
            </a:r>
          </a:p>
          <a:p>
            <a:pPr marL="457200" indent="-457200">
              <a:buFont typeface="Wingdings" panose="05000000000000000000" pitchFamily="2" charset="2"/>
              <a:buChar char="Ø"/>
            </a:pPr>
            <a:r>
              <a:rPr lang="en-IN" sz="2800" dirty="0"/>
              <a:t>Large.</a:t>
            </a:r>
          </a:p>
          <a:p>
            <a:pPr marL="457200" indent="-457200">
              <a:buFont typeface="Wingdings" panose="05000000000000000000" pitchFamily="2" charset="2"/>
              <a:buChar char="Ø"/>
            </a:pPr>
            <a:r>
              <a:rPr lang="en-IN" sz="2800" dirty="0"/>
              <a:t>Single memory block requires only one transistors.</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High power consumption.</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US" sz="2800" dirty="0"/>
              <a:t>Dynamic RAM forms the larger system RAM space.</a:t>
            </a:r>
            <a:endParaRPr lang="en-IN" sz="2800" dirty="0"/>
          </a:p>
        </p:txBody>
      </p:sp>
    </p:spTree>
    <p:extLst>
      <p:ext uri="{BB962C8B-B14F-4D97-AF65-F5344CB8AC3E}">
        <p14:creationId xmlns:p14="http://schemas.microsoft.com/office/powerpoint/2010/main" val="29357642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872CD75-44DE-47EF-AF2F-6313E37D729E}"/>
              </a:ext>
            </a:extLst>
          </p:cNvPr>
          <p:cNvSpPr/>
          <p:nvPr/>
        </p:nvSpPr>
        <p:spPr>
          <a:xfrm>
            <a:off x="-102590" y="0"/>
            <a:ext cx="9839553"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Synchronous</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DRAM</a:t>
            </a:r>
            <a:r>
              <a:rPr lang="en-US" sz="5400" b="0" cap="none" spc="0" dirty="0">
                <a:ln w="0"/>
                <a:solidFill>
                  <a:schemeClr val="tx1"/>
                </a:solidFill>
                <a:effectLst>
                  <a:outerShdw blurRad="38100" dist="19050" dir="2700000" algn="tl" rotWithShape="0">
                    <a:schemeClr val="dk1">
                      <a:alpha val="40000"/>
                    </a:schemeClr>
                  </a:outerShdw>
                </a:effectLst>
              </a:rPr>
              <a:t>(SDRAM)</a:t>
            </a:r>
          </a:p>
        </p:txBody>
      </p:sp>
      <p:sp>
        <p:nvSpPr>
          <p:cNvPr id="3" name="Rectangle 2">
            <a:extLst>
              <a:ext uri="{FF2B5EF4-FFF2-40B4-BE49-F238E27FC236}">
                <a16:creationId xmlns:a16="http://schemas.microsoft.com/office/drawing/2014/main" xmlns="" id="{0CA63350-95C1-4FBE-A857-243B30E53740}"/>
              </a:ext>
            </a:extLst>
          </p:cNvPr>
          <p:cNvSpPr/>
          <p:nvPr/>
        </p:nvSpPr>
        <p:spPr>
          <a:xfrm>
            <a:off x="1" y="923331"/>
            <a:ext cx="6329779" cy="5632311"/>
          </a:xfrm>
          <a:prstGeom prst="rect">
            <a:avLst/>
          </a:prstGeom>
        </p:spPr>
        <p:txBody>
          <a:bodyPr wrap="square">
            <a:spAutoFit/>
          </a:bodyPr>
          <a:lstStyle/>
          <a:p>
            <a:pPr marL="342900" indent="-342900">
              <a:buFont typeface="Wingdings" panose="05000000000000000000" pitchFamily="2" charset="2"/>
              <a:buChar char="Ø"/>
            </a:pPr>
            <a:r>
              <a:rPr lang="en-US" altLang="en-US" sz="2000" dirty="0"/>
              <a:t>Access is synchronized with an external clock.</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Address is presented to RAM.</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RAM finds data (CPU waits in conventional DRAM)</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Since SDRAM moves data in time with system clock, CPU knows when data will be ready</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CPU does not have to wait, it can do something else</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Burst mode allows SDRAM to set up stream of data and fire it out in block</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DDR-SDRAM sends data twice per clock cycle (leading &amp; trailing edge)</a:t>
            </a:r>
          </a:p>
        </p:txBody>
      </p:sp>
    </p:spTree>
    <p:extLst>
      <p:ext uri="{BB962C8B-B14F-4D97-AF65-F5344CB8AC3E}">
        <p14:creationId xmlns:p14="http://schemas.microsoft.com/office/powerpoint/2010/main" val="19438584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6792798-8969-4C6E-ADED-B96ACD5BA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428" t="6650" r="6648" b="9842"/>
          <a:stretch>
            <a:fillRect/>
          </a:stretch>
        </p:blipFill>
        <p:spPr bwMode="auto">
          <a:xfrm>
            <a:off x="1953090" y="1260631"/>
            <a:ext cx="8229599" cy="559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990736B6-140C-4039-BB6B-61E59F3146EB}"/>
              </a:ext>
            </a:extLst>
          </p:cNvPr>
          <p:cNvSpPr/>
          <p:nvPr/>
        </p:nvSpPr>
        <p:spPr>
          <a:xfrm>
            <a:off x="2826764" y="224135"/>
            <a:ext cx="5863785"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Structure</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of</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SDRAM</a:t>
            </a:r>
          </a:p>
        </p:txBody>
      </p:sp>
    </p:spTree>
    <p:extLst>
      <p:ext uri="{BB962C8B-B14F-4D97-AF65-F5344CB8AC3E}">
        <p14:creationId xmlns:p14="http://schemas.microsoft.com/office/powerpoint/2010/main" val="6281580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2A82E7-A53E-43FB-85F1-3413288F59C5}"/>
              </a:ext>
            </a:extLst>
          </p:cNvPr>
          <p:cNvSpPr/>
          <p:nvPr/>
        </p:nvSpPr>
        <p:spPr>
          <a:xfrm>
            <a:off x="-194763" y="0"/>
            <a:ext cx="333937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RAMBUS</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xmlns="" id="{BBC22C5F-7140-44EA-BB59-131EE0687397}"/>
              </a:ext>
            </a:extLst>
          </p:cNvPr>
          <p:cNvSpPr/>
          <p:nvPr/>
        </p:nvSpPr>
        <p:spPr>
          <a:xfrm>
            <a:off x="2" y="923331"/>
            <a:ext cx="6569476" cy="5262979"/>
          </a:xfrm>
          <a:prstGeom prst="rect">
            <a:avLst/>
          </a:prstGeom>
        </p:spPr>
        <p:txBody>
          <a:bodyPr wrap="square">
            <a:spAutoFit/>
          </a:bodyPr>
          <a:lstStyle/>
          <a:p>
            <a:pPr marL="342900" indent="-342900">
              <a:buFont typeface="Wingdings" panose="05000000000000000000" pitchFamily="2" charset="2"/>
              <a:buChar char="Ø"/>
            </a:pPr>
            <a:r>
              <a:rPr lang="en-US" altLang="en-US" sz="2400" dirty="0"/>
              <a:t>Adopted by Intel for Pentium &amp; Itanium</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Main competitor to SDRAM</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Vertical package – all pins on one side</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Data exchange over 28 wires &lt; cm long</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Bus addresses up to 320 RDRAM chips at 1.6Gbps</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Asynchronous block protocol</a:t>
            </a:r>
          </a:p>
          <a:p>
            <a:pPr marL="800100" lvl="1" indent="-342900">
              <a:buFont typeface="Arial" panose="020B0604020202020204" pitchFamily="34" charset="0"/>
              <a:buChar char="•"/>
            </a:pPr>
            <a:r>
              <a:rPr lang="en-US" altLang="en-US" sz="2400" dirty="0"/>
              <a:t>480ns access time</a:t>
            </a:r>
          </a:p>
          <a:p>
            <a:pPr marL="800100" lvl="1" indent="-342900">
              <a:buFont typeface="Arial" panose="020B0604020202020204" pitchFamily="34" charset="0"/>
              <a:buChar char="•"/>
            </a:pPr>
            <a:r>
              <a:rPr lang="en-US" altLang="en-US" sz="2400" dirty="0"/>
              <a:t>Then 1.6 Gbps</a:t>
            </a:r>
          </a:p>
        </p:txBody>
      </p:sp>
    </p:spTree>
    <p:extLst>
      <p:ext uri="{BB962C8B-B14F-4D97-AF65-F5344CB8AC3E}">
        <p14:creationId xmlns:p14="http://schemas.microsoft.com/office/powerpoint/2010/main" val="31817610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14AC9BD-B666-4A0A-A8D8-D55EA544A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15465" r="12076" b="40950"/>
          <a:stretch>
            <a:fillRect/>
          </a:stretch>
        </p:blipFill>
        <p:spPr bwMode="auto">
          <a:xfrm>
            <a:off x="1953456" y="2767725"/>
            <a:ext cx="8815157" cy="409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B24536CD-B683-474F-ABCA-4E1EA2F21FA0}"/>
              </a:ext>
            </a:extLst>
          </p:cNvPr>
          <p:cNvSpPr/>
          <p:nvPr/>
        </p:nvSpPr>
        <p:spPr>
          <a:xfrm>
            <a:off x="2727306" y="541538"/>
            <a:ext cx="6230872"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Structure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of</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RAMBUS</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01270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44637E0-4B89-4B22-88D6-C1ADC06DAC2D}"/>
              </a:ext>
            </a:extLst>
          </p:cNvPr>
          <p:cNvSpPr/>
          <p:nvPr/>
        </p:nvSpPr>
        <p:spPr>
          <a:xfrm>
            <a:off x="109491" y="923330"/>
            <a:ext cx="6717439" cy="6278642"/>
          </a:xfrm>
          <a:prstGeom prst="rect">
            <a:avLst/>
          </a:prstGeom>
        </p:spPr>
        <p:txBody>
          <a:bodyPr wrap="square">
            <a:spAutoFit/>
          </a:bodyPr>
          <a:lstStyle/>
          <a:p>
            <a:pPr marL="457200" indent="-457200">
              <a:buFont typeface="Wingdings" panose="05000000000000000000" pitchFamily="2" charset="2"/>
              <a:buChar char="Ø"/>
            </a:pPr>
            <a:r>
              <a:rPr lang="en-US" altLang="en-US" sz="3200" dirty="0"/>
              <a:t>Permanent storage.</a:t>
            </a:r>
          </a:p>
          <a:p>
            <a:pPr marL="914400" lvl="1" indent="-457200">
              <a:buFont typeface="Arial" panose="020B0604020202020204" pitchFamily="34" charset="0"/>
              <a:buChar char="•"/>
            </a:pPr>
            <a:r>
              <a:rPr lang="en-US" altLang="en-US" sz="3200" dirty="0"/>
              <a:t>Nonvolatile.</a:t>
            </a:r>
          </a:p>
          <a:p>
            <a:endParaRPr lang="en-US" altLang="en-US" sz="3200" dirty="0"/>
          </a:p>
          <a:p>
            <a:pPr marL="514350" indent="-514350">
              <a:buFont typeface="Wingdings" panose="05000000000000000000" pitchFamily="2" charset="2"/>
              <a:buChar char="Ø"/>
            </a:pPr>
            <a:r>
              <a:rPr lang="en-US" altLang="en-US" sz="3200" dirty="0"/>
              <a:t>Retain data even without electricity flow i.e. power off. </a:t>
            </a:r>
          </a:p>
          <a:p>
            <a:endParaRPr lang="en-US" altLang="en-US" sz="3200" dirty="0"/>
          </a:p>
          <a:p>
            <a:pPr marL="457200" indent="-457200">
              <a:buFont typeface="Wingdings" panose="05000000000000000000" pitchFamily="2" charset="2"/>
              <a:buChar char="Ø"/>
            </a:pPr>
            <a:r>
              <a:rPr lang="en-US" altLang="en-US" sz="3200" dirty="0"/>
              <a:t>Pre-written(holds code for booting-up the computer).</a:t>
            </a:r>
          </a:p>
          <a:p>
            <a:endParaRPr lang="en-US" altLang="en-US" sz="3200" dirty="0"/>
          </a:p>
          <a:p>
            <a:pPr marL="457200" indent="-457200">
              <a:buFont typeface="Wingdings" panose="05000000000000000000" pitchFamily="2" charset="2"/>
              <a:buChar char="Ø"/>
            </a:pPr>
            <a:r>
              <a:rPr lang="en-US" altLang="en-US" sz="3200" dirty="0"/>
              <a:t>Systems programs (BIOS).</a:t>
            </a:r>
          </a:p>
          <a:p>
            <a:endParaRPr lang="en-US" altLang="en-US" sz="3200" dirty="0"/>
          </a:p>
          <a:p>
            <a:pPr marL="457200" indent="-457200">
              <a:buFont typeface="Wingdings" panose="05000000000000000000" pitchFamily="2" charset="2"/>
              <a:buChar char="Ø"/>
            </a:pPr>
            <a:r>
              <a:rPr lang="en-US" altLang="en-US" sz="3200" dirty="0"/>
              <a:t>Data in unchangeable in this.</a:t>
            </a:r>
          </a:p>
          <a:p>
            <a:endParaRPr lang="en-US" altLang="en-US" dirty="0"/>
          </a:p>
        </p:txBody>
      </p:sp>
      <p:sp>
        <p:nvSpPr>
          <p:cNvPr id="3" name="Rectangle 2">
            <a:extLst>
              <a:ext uri="{FF2B5EF4-FFF2-40B4-BE49-F238E27FC236}">
                <a16:creationId xmlns:a16="http://schemas.microsoft.com/office/drawing/2014/main" xmlns="" id="{314A437B-B6C5-450C-89FE-6500C19F68D7}"/>
              </a:ext>
            </a:extLst>
          </p:cNvPr>
          <p:cNvSpPr/>
          <p:nvPr/>
        </p:nvSpPr>
        <p:spPr>
          <a:xfrm>
            <a:off x="3" y="-8878"/>
            <a:ext cx="9268287" cy="923330"/>
          </a:xfrm>
          <a:prstGeom prst="rect">
            <a:avLst/>
          </a:prstGeom>
          <a:noFill/>
        </p:spPr>
        <p:txBody>
          <a:bodyPr wrap="square" lIns="91440" tIns="45720" rIns="91440" bIns="45720">
            <a:spAutoFit/>
          </a:bodyPr>
          <a:lstStyle/>
          <a:p>
            <a:pPr algn="ctr"/>
            <a:r>
              <a:rPr lang="en-US" sz="5400" b="1" u="sng" cap="none" spc="0" dirty="0">
                <a:ln w="0"/>
                <a:solidFill>
                  <a:schemeClr val="tx1"/>
                </a:solidFill>
                <a:effectLst>
                  <a:outerShdw blurRad="38100" dist="38100" dir="2700000" algn="tl">
                    <a:srgbClr val="000000">
                      <a:alpha val="43137"/>
                    </a:srgbClr>
                  </a:outerShdw>
                </a:effectLst>
              </a:rPr>
              <a:t>ROM</a:t>
            </a:r>
            <a:r>
              <a:rPr lang="en-US" sz="4800" b="1" cap="none" spc="0" dirty="0">
                <a:ln w="0"/>
                <a:solidFill>
                  <a:schemeClr val="tx1"/>
                </a:solidFill>
                <a:effectLst>
                  <a:outerShdw blurRad="38100" dist="19050" dir="2700000" algn="tl" rotWithShape="0">
                    <a:schemeClr val="dk1">
                      <a:alpha val="40000"/>
                    </a:schemeClr>
                  </a:outerShdw>
                </a:effectLst>
              </a:rPr>
              <a:t>(READ ONLY MEMORY)</a:t>
            </a:r>
          </a:p>
        </p:txBody>
      </p:sp>
    </p:spTree>
    <p:extLst>
      <p:ext uri="{BB962C8B-B14F-4D97-AF65-F5344CB8AC3E}">
        <p14:creationId xmlns:p14="http://schemas.microsoft.com/office/powerpoint/2010/main" val="3558322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69631C1-9267-42AA-B2D8-0538B2072373}"/>
              </a:ext>
            </a:extLst>
          </p:cNvPr>
          <p:cNvSpPr/>
          <p:nvPr/>
        </p:nvSpPr>
        <p:spPr>
          <a:xfrm>
            <a:off x="-60112" y="-17755"/>
            <a:ext cx="4878259"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Types</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of</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ROM</a:t>
            </a:r>
          </a:p>
        </p:txBody>
      </p:sp>
      <p:sp>
        <p:nvSpPr>
          <p:cNvPr id="3" name="Rectangle 2">
            <a:extLst>
              <a:ext uri="{FF2B5EF4-FFF2-40B4-BE49-F238E27FC236}">
                <a16:creationId xmlns:a16="http://schemas.microsoft.com/office/drawing/2014/main" xmlns="" id="{A7FF2F61-9D3B-4422-A8C1-6EDD6D6D30BD}"/>
              </a:ext>
            </a:extLst>
          </p:cNvPr>
          <p:cNvSpPr/>
          <p:nvPr/>
        </p:nvSpPr>
        <p:spPr>
          <a:xfrm>
            <a:off x="1" y="1083481"/>
            <a:ext cx="8247355" cy="2554545"/>
          </a:xfrm>
          <a:prstGeom prst="rect">
            <a:avLst/>
          </a:prstGeom>
        </p:spPr>
        <p:txBody>
          <a:bodyPr wrap="square">
            <a:spAutoFit/>
          </a:bodyPr>
          <a:lstStyle/>
          <a:p>
            <a:pPr marL="457200" indent="-457200">
              <a:buFont typeface="Wingdings" panose="05000000000000000000" pitchFamily="2" charset="2"/>
              <a:buChar char="Ø"/>
            </a:pPr>
            <a:r>
              <a:rPr lang="en-US" sz="3200" dirty="0">
                <a:solidFill>
                  <a:srgbClr val="FF0000"/>
                </a:solidFill>
                <a:latin typeface="arial" panose="020B0604020202020204" pitchFamily="34" charset="0"/>
              </a:rPr>
              <a:t>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PROM.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EPROM.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EEPROM.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Flash memory.</a:t>
            </a:r>
            <a:endParaRPr lang="en-US" sz="3200" b="0"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6858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7499" y="404664"/>
            <a:ext cx="8568952" cy="6048672"/>
          </a:xfrm>
        </p:spPr>
        <p:txBody>
          <a:bodyPr/>
          <a:lstStyle/>
          <a:p>
            <a:pPr marL="0" indent="0">
              <a:buNone/>
            </a:pPr>
            <a:endParaRPr lang="en-IN" b="1" dirty="0"/>
          </a:p>
          <a:p>
            <a:pPr marL="0" indent="0" algn="ctr">
              <a:buNone/>
            </a:pPr>
            <a:r>
              <a:rPr lang="en-IN" sz="2800" b="1" u="sng" dirty="0">
                <a:solidFill>
                  <a:schemeClr val="accent1"/>
                </a:solidFill>
              </a:rPr>
              <a:t>Bus</a:t>
            </a:r>
            <a:r>
              <a:rPr lang="en-IN" sz="2800" b="1" dirty="0">
                <a:solidFill>
                  <a:schemeClr val="accent1"/>
                </a:solidFill>
              </a:rPr>
              <a:t> </a:t>
            </a:r>
            <a:r>
              <a:rPr lang="en-IN" sz="2800" b="1" u="sng" dirty="0">
                <a:solidFill>
                  <a:schemeClr val="accent1"/>
                </a:solidFill>
              </a:rPr>
              <a:t>Interconnection</a:t>
            </a:r>
            <a:r>
              <a:rPr lang="en-IN" sz="2800" b="1" dirty="0">
                <a:solidFill>
                  <a:schemeClr val="accent1"/>
                </a:solidFill>
              </a:rPr>
              <a:t> </a:t>
            </a:r>
            <a:r>
              <a:rPr lang="en-IN" sz="2800" b="1" u="sng" dirty="0">
                <a:solidFill>
                  <a:schemeClr val="accent1"/>
                </a:solidFill>
              </a:rPr>
              <a:t>and</a:t>
            </a:r>
            <a:r>
              <a:rPr lang="en-IN" sz="2800" b="1" dirty="0">
                <a:solidFill>
                  <a:schemeClr val="accent1"/>
                </a:solidFill>
              </a:rPr>
              <a:t> </a:t>
            </a:r>
            <a:r>
              <a:rPr lang="en-IN" sz="2800" b="1" u="sng" dirty="0">
                <a:solidFill>
                  <a:schemeClr val="accent1"/>
                </a:solidFill>
              </a:rPr>
              <a:t>Structure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513" y="2348880"/>
            <a:ext cx="8448939"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588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398DA4-A7C6-4309-B87E-615111585458}"/>
              </a:ext>
            </a:extLst>
          </p:cNvPr>
          <p:cNvSpPr/>
          <p:nvPr/>
        </p:nvSpPr>
        <p:spPr>
          <a:xfrm>
            <a:off x="3" y="2"/>
            <a:ext cx="8566951" cy="6647974"/>
          </a:xfrm>
          <a:prstGeom prst="rect">
            <a:avLst/>
          </a:prstGeom>
        </p:spPr>
        <p:txBody>
          <a:bodyPr wrap="square">
            <a:spAutoFit/>
          </a:bodyPr>
          <a:lstStyle/>
          <a:p>
            <a:r>
              <a:rPr lang="en-US" sz="2000" b="1" u="sng" dirty="0">
                <a:solidFill>
                  <a:schemeClr val="bg2">
                    <a:lumMod val="75000"/>
                  </a:schemeClr>
                </a:solidFill>
                <a:latin typeface="arial" panose="020B0604020202020204" pitchFamily="34" charset="0"/>
              </a:rPr>
              <a:t>PROM</a:t>
            </a:r>
            <a:r>
              <a:rPr lang="en-US" sz="2000" b="1" dirty="0">
                <a:solidFill>
                  <a:schemeClr val="bg2">
                    <a:lumMod val="75000"/>
                  </a:schemeClr>
                </a:solidFill>
                <a:latin typeface="arial" panose="020B0604020202020204" pitchFamily="34" charset="0"/>
              </a:rPr>
              <a:t> </a:t>
            </a:r>
            <a:r>
              <a:rPr lang="en-US" b="1" dirty="0">
                <a:solidFill>
                  <a:schemeClr val="bg2">
                    <a:lumMod val="75000"/>
                  </a:schemeClr>
                </a:solidFill>
                <a:latin typeface="arial" panose="020B0604020202020204" pitchFamily="34" charset="0"/>
              </a:rPr>
              <a:t>:</a:t>
            </a:r>
            <a:r>
              <a:rPr lang="en-US" dirty="0">
                <a:solidFill>
                  <a:schemeClr val="bg2">
                    <a:lumMod val="75000"/>
                  </a:schemeClr>
                </a:solidFill>
                <a:latin typeface="Bahnschrift SemiBold SemiConden" panose="020B0502040204020203" pitchFamily="34" charset="0"/>
              </a:rPr>
              <a:t> Short for programmable read-only memory, a memory chip on which data can be written only once. Once a program has been written onto a PROM, it remains there forever. Unlike RAM, PROMs retain their contents when the computer is turned off. The difference between a PROM and a ROM (read-only memory) is that a PROM is manufactured as blank memory, whereas a ROM is programmed during the manufacturing process. To write data onto a PROM chip, you need a special device called a PROM programmer or PROM burner. The process of programming a PROM is sometimes called burning the PROM.</a:t>
            </a:r>
            <a:br>
              <a:rPr lang="en-US" dirty="0">
                <a:solidFill>
                  <a:schemeClr val="bg2">
                    <a:lumMod val="75000"/>
                  </a:schemeClr>
                </a:solidFill>
                <a:latin typeface="Bahnschrift SemiBold SemiConden" panose="020B0502040204020203" pitchFamily="34" charset="0"/>
              </a:rPr>
            </a:br>
            <a:endParaRPr lang="en-US" dirty="0">
              <a:solidFill>
                <a:schemeClr val="bg2">
                  <a:lumMod val="75000"/>
                </a:schemeClr>
              </a:solidFill>
              <a:latin typeface="Bahnschrift SemiBold SemiConden" panose="020B0502040204020203" pitchFamily="34" charset="0"/>
            </a:endParaRPr>
          </a:p>
          <a:p>
            <a:endParaRPr lang="en-US" sz="2000" b="1" u="sng" dirty="0">
              <a:solidFill>
                <a:schemeClr val="bg2">
                  <a:lumMod val="75000"/>
                </a:schemeClr>
              </a:solidFill>
              <a:latin typeface="Arial" panose="020B0604020202020204" pitchFamily="34" charset="0"/>
            </a:endParaRPr>
          </a:p>
          <a:p>
            <a:r>
              <a:rPr lang="en-US" sz="2000" b="1" u="sng" dirty="0">
                <a:solidFill>
                  <a:schemeClr val="bg2">
                    <a:lumMod val="75000"/>
                  </a:schemeClr>
                </a:solidFill>
                <a:latin typeface="Arial" panose="020B0604020202020204" pitchFamily="34" charset="0"/>
              </a:rPr>
              <a:t>EPROM</a:t>
            </a:r>
            <a:r>
              <a:rPr lang="en-US" b="1" dirty="0">
                <a:solidFill>
                  <a:schemeClr val="bg2">
                    <a:lumMod val="75000"/>
                  </a:schemeClr>
                </a:solidFill>
                <a:latin typeface="Arial" panose="020B0604020202020204" pitchFamily="34" charset="0"/>
              </a:rPr>
              <a:t> :</a:t>
            </a:r>
            <a:r>
              <a:rPr lang="en-US" dirty="0">
                <a:solidFill>
                  <a:schemeClr val="bg2">
                    <a:lumMod val="75000"/>
                  </a:schemeClr>
                </a:solidFill>
                <a:latin typeface="Bahnschrift SemiBold SemiConden" panose="020B0502040204020203" pitchFamily="34" charset="0"/>
              </a:rPr>
              <a:t> Acronym for erasable programmable read-only memory, and pronounced               ee-prom, EPROM is a special type of memory that retains its contents until it is exposed to ultraviolet light. The ultraviolet light clears its contents, making it possible to reprogram the memory. To write to and erase an EPROM, you need a special device called a PROM programmer or PROM burner.</a:t>
            </a:r>
            <a:br>
              <a:rPr lang="en-US" dirty="0">
                <a:solidFill>
                  <a:schemeClr val="bg2">
                    <a:lumMod val="75000"/>
                  </a:schemeClr>
                </a:solidFill>
                <a:latin typeface="Bahnschrift SemiBold SemiConden" panose="020B0502040204020203" pitchFamily="34" charset="0"/>
              </a:rPr>
            </a:br>
            <a:endParaRPr lang="en-US" dirty="0">
              <a:solidFill>
                <a:schemeClr val="bg2">
                  <a:lumMod val="75000"/>
                </a:schemeClr>
              </a:solidFill>
              <a:latin typeface="Bahnschrift SemiBold SemiConden" panose="020B0502040204020203" pitchFamily="34" charset="0"/>
            </a:endParaRPr>
          </a:p>
          <a:p>
            <a:endParaRPr lang="en-US" sz="2000" b="1" u="sng" dirty="0">
              <a:solidFill>
                <a:schemeClr val="bg2">
                  <a:lumMod val="75000"/>
                </a:schemeClr>
              </a:solidFill>
              <a:latin typeface="arial" panose="020B0604020202020204" pitchFamily="34" charset="0"/>
            </a:endParaRPr>
          </a:p>
          <a:p>
            <a:endParaRPr lang="en-US" sz="2000" b="1" u="sng" dirty="0">
              <a:solidFill>
                <a:schemeClr val="bg2">
                  <a:lumMod val="75000"/>
                </a:schemeClr>
              </a:solidFill>
              <a:latin typeface="arial" panose="020B0604020202020204" pitchFamily="34" charset="0"/>
            </a:endParaRPr>
          </a:p>
          <a:p>
            <a:r>
              <a:rPr lang="en-US" sz="2000" b="1" u="sng" dirty="0">
                <a:solidFill>
                  <a:schemeClr val="bg2">
                    <a:lumMod val="75000"/>
                  </a:schemeClr>
                </a:solidFill>
                <a:latin typeface="arial" panose="020B0604020202020204" pitchFamily="34" charset="0"/>
              </a:rPr>
              <a:t>EEPROM</a:t>
            </a:r>
            <a:r>
              <a:rPr lang="en-US" b="1" dirty="0">
                <a:solidFill>
                  <a:schemeClr val="bg2">
                    <a:lumMod val="75000"/>
                  </a:schemeClr>
                </a:solidFill>
                <a:latin typeface="arial" panose="020B0604020202020204" pitchFamily="34" charset="0"/>
              </a:rPr>
              <a:t> :</a:t>
            </a:r>
            <a:r>
              <a:rPr lang="en-US" dirty="0">
                <a:solidFill>
                  <a:schemeClr val="bg2">
                    <a:lumMod val="75000"/>
                  </a:schemeClr>
                </a:solidFill>
                <a:latin typeface="arial" panose="020B0604020202020204" pitchFamily="34" charset="0"/>
              </a:rPr>
              <a:t> </a:t>
            </a:r>
            <a:r>
              <a:rPr lang="en-US" dirty="0">
                <a:solidFill>
                  <a:schemeClr val="bg2">
                    <a:lumMod val="75000"/>
                  </a:schemeClr>
                </a:solidFill>
                <a:latin typeface="Bahnschrift SemiBold SemiConden" panose="020B0502040204020203" pitchFamily="34" charset="0"/>
              </a:rPr>
              <a:t>Short form of electrically erasable programmable read-only memory. EEPROM is a special type of PROM that can be erased by exposing it to an electrical charge. Like other types of PROM, EEPROM retains its contents even when the power is turned off. Also like other types of ROM, EEPROM is not as fast as RAM.</a:t>
            </a:r>
            <a:endParaRPr lang="en-US" i="0" dirty="0">
              <a:solidFill>
                <a:schemeClr val="bg2">
                  <a:lumMod val="75000"/>
                </a:schemeClr>
              </a:solidFill>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xmlns="" id="{4FB15D89-72F0-4851-AC65-0B09A17B83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9411048" y="2"/>
            <a:ext cx="2780952" cy="1838095"/>
          </a:xfrm>
          <a:prstGeom prst="rect">
            <a:avLst/>
          </a:prstGeom>
        </p:spPr>
      </p:pic>
      <p:pic>
        <p:nvPicPr>
          <p:cNvPr id="6" name="Picture 5">
            <a:extLst>
              <a:ext uri="{FF2B5EF4-FFF2-40B4-BE49-F238E27FC236}">
                <a16:creationId xmlns:a16="http://schemas.microsoft.com/office/drawing/2014/main" xmlns="" id="{CA3941DA-35D0-4A3E-9B2C-7B5D158F086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9144000" y="2263810"/>
            <a:ext cx="3048000" cy="2015231"/>
          </a:xfrm>
          <a:prstGeom prst="rect">
            <a:avLst/>
          </a:prstGeom>
        </p:spPr>
      </p:pic>
      <p:pic>
        <p:nvPicPr>
          <p:cNvPr id="9" name="Picture 8">
            <a:extLst>
              <a:ext uri="{FF2B5EF4-FFF2-40B4-BE49-F238E27FC236}">
                <a16:creationId xmlns:a16="http://schemas.microsoft.com/office/drawing/2014/main" xmlns="" id="{A9524F75-8BDE-4CFF-A086-F2D80E26A99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9144002" y="4842773"/>
            <a:ext cx="3119444" cy="2015231"/>
          </a:xfrm>
          <a:prstGeom prst="rect">
            <a:avLst/>
          </a:prstGeom>
        </p:spPr>
      </p:pic>
    </p:spTree>
    <p:extLst>
      <p:ext uri="{BB962C8B-B14F-4D97-AF65-F5344CB8AC3E}">
        <p14:creationId xmlns:p14="http://schemas.microsoft.com/office/powerpoint/2010/main" val="39406766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3BE3D68-A960-4BEA-B1E7-A038F0B365BD}"/>
              </a:ext>
            </a:extLst>
          </p:cNvPr>
          <p:cNvSpPr/>
          <p:nvPr/>
        </p:nvSpPr>
        <p:spPr>
          <a:xfrm>
            <a:off x="54504" y="0"/>
            <a:ext cx="566693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External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Memory</a:t>
            </a:r>
          </a:p>
        </p:txBody>
      </p:sp>
      <p:sp>
        <p:nvSpPr>
          <p:cNvPr id="3" name="Rectangle 2">
            <a:extLst>
              <a:ext uri="{FF2B5EF4-FFF2-40B4-BE49-F238E27FC236}">
                <a16:creationId xmlns:a16="http://schemas.microsoft.com/office/drawing/2014/main" xmlns="" id="{169D689B-A0D2-4098-AC24-AA90C31502B3}"/>
              </a:ext>
            </a:extLst>
          </p:cNvPr>
          <p:cNvSpPr/>
          <p:nvPr/>
        </p:nvSpPr>
        <p:spPr>
          <a:xfrm>
            <a:off x="-1" y="923330"/>
            <a:ext cx="12082509" cy="1938992"/>
          </a:xfrm>
          <a:prstGeom prst="rect">
            <a:avLst/>
          </a:prstGeom>
        </p:spPr>
        <p:txBody>
          <a:bodyPr wrap="square">
            <a:spAutoFit/>
          </a:bodyPr>
          <a:lstStyle/>
          <a:p>
            <a:pPr marL="285750" indent="-285750">
              <a:buFont typeface="Wingdings" panose="05000000000000000000" pitchFamily="2" charset="2"/>
              <a:buChar char="q"/>
            </a:pPr>
            <a:r>
              <a:rPr lang="en-US" sz="2400" dirty="0">
                <a:solidFill>
                  <a:srgbClr val="FF0000"/>
                </a:solidFill>
                <a:latin typeface="Arial" panose="020B0604020202020204" pitchFamily="34" charset="0"/>
              </a:rPr>
              <a:t>An external storage device, also referred to as auxiliary storage and secondary storage, is a device that contains all the addressable data storage that is not inside a computer's main storage or memory. An external storage device can be removable or non-removable, temporary or permanent, and accessible over a wired or wireless network.</a:t>
            </a:r>
            <a:endParaRPr lang="en-IN" sz="2400" dirty="0">
              <a:solidFill>
                <a:srgbClr val="FF0000"/>
              </a:solidFill>
            </a:endParaRPr>
          </a:p>
        </p:txBody>
      </p:sp>
      <p:cxnSp>
        <p:nvCxnSpPr>
          <p:cNvPr id="5" name="Straight Connector 4">
            <a:extLst>
              <a:ext uri="{FF2B5EF4-FFF2-40B4-BE49-F238E27FC236}">
                <a16:creationId xmlns:a16="http://schemas.microsoft.com/office/drawing/2014/main" xmlns="" id="{78C83C37-A963-4E24-9943-48932A25A6FA}"/>
              </a:ext>
            </a:extLst>
          </p:cNvPr>
          <p:cNvCxnSpPr>
            <a:cxnSpLocks/>
          </p:cNvCxnSpPr>
          <p:nvPr/>
        </p:nvCxnSpPr>
        <p:spPr>
          <a:xfrm>
            <a:off x="798994" y="3995683"/>
            <a:ext cx="1" cy="2862321"/>
          </a:xfrm>
          <a:prstGeom prst="line">
            <a:avLst/>
          </a:prstGeom>
          <a:ln w="76200"/>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xmlns="" id="{2B6511B3-10DB-4F72-BF6E-8959B233007D}"/>
              </a:ext>
            </a:extLst>
          </p:cNvPr>
          <p:cNvSpPr/>
          <p:nvPr/>
        </p:nvSpPr>
        <p:spPr>
          <a:xfrm rot="16200000">
            <a:off x="-727124" y="4893790"/>
            <a:ext cx="2377574" cy="923330"/>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TYPES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cxnSp>
        <p:nvCxnSpPr>
          <p:cNvPr id="10" name="Straight Arrow Connector 9">
            <a:extLst>
              <a:ext uri="{FF2B5EF4-FFF2-40B4-BE49-F238E27FC236}">
                <a16:creationId xmlns:a16="http://schemas.microsoft.com/office/drawing/2014/main" xmlns="" id="{4846B8E9-F6B4-4ECA-8AA3-5CD830CFF72E}"/>
              </a:ext>
            </a:extLst>
          </p:cNvPr>
          <p:cNvCxnSpPr>
            <a:cxnSpLocks/>
          </p:cNvCxnSpPr>
          <p:nvPr/>
        </p:nvCxnSpPr>
        <p:spPr>
          <a:xfrm flipV="1">
            <a:off x="853699" y="4172145"/>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xmlns="" id="{C9971A26-9804-4B35-B586-BB3E46D778F7}"/>
              </a:ext>
            </a:extLst>
          </p:cNvPr>
          <p:cNvCxnSpPr>
            <a:cxnSpLocks/>
          </p:cNvCxnSpPr>
          <p:nvPr/>
        </p:nvCxnSpPr>
        <p:spPr>
          <a:xfrm flipV="1">
            <a:off x="744286" y="5112437"/>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xmlns="" id="{8F40BA35-72AC-4E78-A5DE-E262C375DDB8}"/>
              </a:ext>
            </a:extLst>
          </p:cNvPr>
          <p:cNvCxnSpPr>
            <a:cxnSpLocks/>
          </p:cNvCxnSpPr>
          <p:nvPr/>
        </p:nvCxnSpPr>
        <p:spPr>
          <a:xfrm flipV="1">
            <a:off x="853010" y="6603098"/>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xmlns="" id="{358350AB-9A78-4427-A082-947CC10F1D42}"/>
              </a:ext>
            </a:extLst>
          </p:cNvPr>
          <p:cNvSpPr/>
          <p:nvPr/>
        </p:nvSpPr>
        <p:spPr>
          <a:xfrm>
            <a:off x="2341580" y="3995678"/>
            <a:ext cx="6096000" cy="2862322"/>
          </a:xfrm>
          <a:prstGeom prst="rect">
            <a:avLst/>
          </a:prstGeom>
        </p:spPr>
        <p:txBody>
          <a:bodyPr>
            <a:spAutoFit/>
          </a:bodyPr>
          <a:lstStyle/>
          <a:p>
            <a:r>
              <a:rPr lang="en-GB" altLang="en-US" sz="2000" dirty="0"/>
              <a:t>Magnetic Disk</a:t>
            </a:r>
          </a:p>
          <a:p>
            <a:pPr marL="800100" lvl="1" indent="-342900">
              <a:buFont typeface="Wingdings" panose="05000000000000000000" pitchFamily="2" charset="2"/>
              <a:buChar char="ü"/>
            </a:pPr>
            <a:r>
              <a:rPr lang="en-GB" altLang="en-US" sz="2000" dirty="0"/>
              <a:t>RAID</a:t>
            </a:r>
          </a:p>
          <a:p>
            <a:pPr marL="800100" lvl="1" indent="-342900">
              <a:buFont typeface="Wingdings" panose="05000000000000000000" pitchFamily="2" charset="2"/>
              <a:buChar char="ü"/>
            </a:pPr>
            <a:r>
              <a:rPr lang="en-GB" altLang="en-US" sz="2000" dirty="0"/>
              <a:t>Removable</a:t>
            </a:r>
          </a:p>
          <a:p>
            <a:r>
              <a:rPr lang="en-GB" altLang="en-US" sz="2000" dirty="0"/>
              <a:t>Optical</a:t>
            </a:r>
          </a:p>
          <a:p>
            <a:pPr marL="800100" lvl="1" indent="-342900">
              <a:buFont typeface="Wingdings" panose="05000000000000000000" pitchFamily="2" charset="2"/>
              <a:buChar char="ü"/>
            </a:pPr>
            <a:r>
              <a:rPr lang="en-GB" altLang="en-US" sz="2000" dirty="0"/>
              <a:t>CD-ROM</a:t>
            </a:r>
          </a:p>
          <a:p>
            <a:pPr marL="800100" lvl="1" indent="-342900">
              <a:buFont typeface="Wingdings" panose="05000000000000000000" pitchFamily="2" charset="2"/>
              <a:buChar char="ü"/>
            </a:pPr>
            <a:r>
              <a:rPr lang="en-GB" altLang="en-US" sz="2000" dirty="0"/>
              <a:t>CD-Recordable (CD-R)</a:t>
            </a:r>
          </a:p>
          <a:p>
            <a:pPr marL="800100" lvl="1" indent="-342900">
              <a:buFont typeface="Wingdings" panose="05000000000000000000" pitchFamily="2" charset="2"/>
              <a:buChar char="ü"/>
            </a:pPr>
            <a:r>
              <a:rPr lang="en-GB" altLang="en-US" sz="2000" dirty="0"/>
              <a:t>CD-R/W</a:t>
            </a:r>
          </a:p>
          <a:p>
            <a:pPr marL="800100" lvl="1" indent="-342900">
              <a:buFont typeface="Wingdings" panose="05000000000000000000" pitchFamily="2" charset="2"/>
              <a:buChar char="ü"/>
            </a:pPr>
            <a:r>
              <a:rPr lang="en-GB" altLang="en-US" sz="2000" dirty="0"/>
              <a:t>DVD</a:t>
            </a:r>
          </a:p>
          <a:p>
            <a:r>
              <a:rPr lang="en-GB" altLang="en-US" sz="2000" dirty="0"/>
              <a:t>Magnetic Tape</a:t>
            </a:r>
          </a:p>
        </p:txBody>
      </p:sp>
    </p:spTree>
    <p:extLst>
      <p:ext uri="{BB962C8B-B14F-4D97-AF65-F5344CB8AC3E}">
        <p14:creationId xmlns:p14="http://schemas.microsoft.com/office/powerpoint/2010/main" val="23042553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89CB8F4-091A-4F99-ABF3-9D97E9D98202}"/>
              </a:ext>
            </a:extLst>
          </p:cNvPr>
          <p:cNvSpPr txBox="1"/>
          <p:nvPr/>
        </p:nvSpPr>
        <p:spPr>
          <a:xfrm>
            <a:off x="0" y="3"/>
            <a:ext cx="8637973" cy="3847207"/>
          </a:xfrm>
          <a:prstGeom prst="rect">
            <a:avLst/>
          </a:prstGeom>
          <a:noFill/>
        </p:spPr>
        <p:txBody>
          <a:bodyPr wrap="square" rtlCol="0">
            <a:spAutoFit/>
          </a:bodyPr>
          <a:lstStyle/>
          <a:p>
            <a:r>
              <a:rPr lang="en-IN" sz="2000" b="1" u="sng" dirty="0"/>
              <a:t>MAGNETIC</a:t>
            </a:r>
            <a:r>
              <a:rPr lang="en-IN" sz="2000" b="1" dirty="0"/>
              <a:t> </a:t>
            </a:r>
            <a:r>
              <a:rPr lang="en-IN" sz="2000" b="1" u="sng" dirty="0"/>
              <a:t>DISK</a:t>
            </a:r>
            <a:r>
              <a:rPr lang="en-IN" b="1" dirty="0"/>
              <a:t>:-</a:t>
            </a:r>
            <a:r>
              <a:rPr lang="en-US" altLang="en-US" sz="2000" dirty="0">
                <a:solidFill>
                  <a:schemeClr val="accent1"/>
                </a:solidFill>
                <a:latin typeface="Open-sans"/>
              </a:rPr>
              <a:t>A magnetic disk is a storage device that uses a magnetization process to write, rewrite and access data. It is covered with a magnetic coating and stores data in the form of tracks, spots and sectors. Hard disks, zip disks and floppy disks are common examples of magnetic disks.</a:t>
            </a:r>
            <a:endParaRPr lang="en-US" altLang="en-US" sz="2000" dirty="0">
              <a:solidFill>
                <a:schemeClr val="accent1"/>
              </a:solidFill>
            </a:endParaRPr>
          </a:p>
          <a:p>
            <a:endParaRPr lang="en-IN" b="1" dirty="0"/>
          </a:p>
          <a:p>
            <a:r>
              <a:rPr lang="en-IN" b="1" dirty="0">
                <a:solidFill>
                  <a:srgbClr val="FF0000"/>
                </a:solidFill>
              </a:rPr>
              <a:t>-</a:t>
            </a:r>
            <a:r>
              <a:rPr lang="en-IN" dirty="0">
                <a:solidFill>
                  <a:srgbClr val="FF0000"/>
                </a:solidFill>
              </a:rPr>
              <a:t>The </a:t>
            </a:r>
            <a:r>
              <a:rPr lang="en-GB" altLang="en-US" dirty="0">
                <a:solidFill>
                  <a:srgbClr val="FF0000"/>
                </a:solidFill>
              </a:rPr>
              <a:t>Disk substrate coated with magnetizable material (iron oxide…rust). </a:t>
            </a:r>
          </a:p>
          <a:p>
            <a:r>
              <a:rPr lang="en-GB" altLang="en-US" dirty="0">
                <a:solidFill>
                  <a:srgbClr val="FF0000"/>
                </a:solidFill>
              </a:rPr>
              <a:t>-Before, the Substrate used to be aluminium but now its glass.</a:t>
            </a:r>
          </a:p>
          <a:p>
            <a:r>
              <a:rPr lang="en-GB" altLang="en-US" dirty="0">
                <a:solidFill>
                  <a:srgbClr val="FF0000"/>
                </a:solidFill>
              </a:rPr>
              <a:t>-The surface uniformity is improved which increases reliability.</a:t>
            </a:r>
          </a:p>
          <a:p>
            <a:r>
              <a:rPr lang="en-GB" altLang="en-US" dirty="0">
                <a:solidFill>
                  <a:srgbClr val="FF0000"/>
                </a:solidFill>
              </a:rPr>
              <a:t>-Reduction in surface defects(Reduced read/write errors).</a:t>
            </a:r>
          </a:p>
          <a:p>
            <a:r>
              <a:rPr lang="en-GB" altLang="en-US" dirty="0">
                <a:solidFill>
                  <a:srgbClr val="FF0000"/>
                </a:solidFill>
              </a:rPr>
              <a:t>-Lower flight heights (See later)</a:t>
            </a:r>
          </a:p>
          <a:p>
            <a:endParaRPr lang="en-GB" altLang="en-US" dirty="0">
              <a:solidFill>
                <a:srgbClr val="FF0000"/>
              </a:solidFill>
            </a:endParaRPr>
          </a:p>
          <a:p>
            <a:endParaRPr lang="en-IN" b="1" dirty="0">
              <a:solidFill>
                <a:srgbClr val="FF0000"/>
              </a:solidFill>
            </a:endParaRPr>
          </a:p>
        </p:txBody>
      </p:sp>
      <p:pic>
        <p:nvPicPr>
          <p:cNvPr id="5" name="Picture 4">
            <a:extLst>
              <a:ext uri="{FF2B5EF4-FFF2-40B4-BE49-F238E27FC236}">
                <a16:creationId xmlns:a16="http://schemas.microsoft.com/office/drawing/2014/main" xmlns="" id="{EECD81AE-830B-4A53-AC5A-D1F17A08F1B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9889726" y="4"/>
            <a:ext cx="2302276" cy="1389909"/>
          </a:xfrm>
          <a:prstGeom prst="rect">
            <a:avLst/>
          </a:prstGeom>
        </p:spPr>
      </p:pic>
      <p:pic>
        <p:nvPicPr>
          <p:cNvPr id="11" name="Picture 10">
            <a:extLst>
              <a:ext uri="{FF2B5EF4-FFF2-40B4-BE49-F238E27FC236}">
                <a16:creationId xmlns:a16="http://schemas.microsoft.com/office/drawing/2014/main" xmlns="" id="{78503BE3-2C62-4A53-95A9-4484C915F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820" t="9837" r="10632" b="35889"/>
          <a:stretch>
            <a:fillRect/>
          </a:stretch>
        </p:blipFill>
        <p:spPr bwMode="auto">
          <a:xfrm>
            <a:off x="3231473" y="2982901"/>
            <a:ext cx="5317723" cy="387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2635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xmlns="" id="{7507BDC1-EBBB-41EB-BD0B-50403E305FCE}"/>
              </a:ext>
            </a:extLst>
          </p:cNvPr>
          <p:cNvSpPr>
            <a:spLocks noGrp="1" noChangeArrowheads="1"/>
          </p:cNvSpPr>
          <p:nvPr>
            <p:ph type="title"/>
          </p:nvPr>
        </p:nvSpPr>
        <p:spPr>
          <a:xfrm>
            <a:off x="2" y="0"/>
            <a:ext cx="1571348" cy="839270"/>
          </a:xfrm>
        </p:spPr>
        <p:txBody>
          <a:bodyPr>
            <a:noAutofit/>
          </a:bodyPr>
          <a:lstStyle/>
          <a:p>
            <a:r>
              <a:rPr lang="en-GB" altLang="en-US" sz="4000" b="1" u="sng" dirty="0">
                <a:effectLst>
                  <a:outerShdw blurRad="38100" dist="38100" dir="2700000" algn="tl">
                    <a:srgbClr val="000000">
                      <a:alpha val="43137"/>
                    </a:srgbClr>
                  </a:outerShdw>
                </a:effectLst>
              </a:rPr>
              <a:t>RAID</a:t>
            </a:r>
          </a:p>
        </p:txBody>
      </p:sp>
      <p:sp>
        <p:nvSpPr>
          <p:cNvPr id="20485" name="Rectangle 5">
            <a:extLst>
              <a:ext uri="{FF2B5EF4-FFF2-40B4-BE49-F238E27FC236}">
                <a16:creationId xmlns:a16="http://schemas.microsoft.com/office/drawing/2014/main" xmlns="" id="{4DBF2926-3B2F-4C7D-90A0-06E04C7D8D3B}"/>
              </a:ext>
            </a:extLst>
          </p:cNvPr>
          <p:cNvSpPr>
            <a:spLocks noGrp="1" noChangeArrowheads="1"/>
          </p:cNvSpPr>
          <p:nvPr>
            <p:ph idx="1"/>
          </p:nvPr>
        </p:nvSpPr>
        <p:spPr>
          <a:xfrm>
            <a:off x="0" y="650293"/>
            <a:ext cx="8534400" cy="3615267"/>
          </a:xfrm>
        </p:spPr>
        <p:txBody>
          <a:bodyPr>
            <a:normAutofit/>
          </a:bodyPr>
          <a:lstStyle/>
          <a:p>
            <a:r>
              <a:rPr lang="en-GB" altLang="en-US"/>
              <a:t>Redundant Array of Independent Disks </a:t>
            </a:r>
          </a:p>
          <a:p>
            <a:r>
              <a:rPr lang="en-GB" altLang="en-US"/>
              <a:t>Redundant Array of Inexpensive Disks</a:t>
            </a:r>
          </a:p>
          <a:p>
            <a:r>
              <a:rPr lang="en-GB" altLang="en-US"/>
              <a:t>6 levels in common use</a:t>
            </a:r>
          </a:p>
          <a:p>
            <a:r>
              <a:rPr lang="en-GB" altLang="en-US"/>
              <a:t>Not a hierarchy</a:t>
            </a:r>
          </a:p>
          <a:p>
            <a:r>
              <a:rPr lang="en-GB" altLang="en-US"/>
              <a:t>Set of physical disks viewed as single logical drive by O/S</a:t>
            </a:r>
          </a:p>
          <a:p>
            <a:r>
              <a:rPr lang="en-GB" altLang="en-US"/>
              <a:t>Data distributed across physical drives</a:t>
            </a:r>
          </a:p>
          <a:p>
            <a:r>
              <a:rPr lang="en-GB" altLang="en-US"/>
              <a:t>Can use redundant capacity to store parity information</a:t>
            </a:r>
          </a:p>
          <a:p>
            <a:endParaRPr lang="en-GB"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7230C1BD-36D9-47B5-9BCC-A4C62B430822}"/>
              </a:ext>
            </a:extLst>
          </p:cNvPr>
          <p:cNvSpPr>
            <a:spLocks noGrp="1" noChangeArrowheads="1"/>
          </p:cNvSpPr>
          <p:nvPr>
            <p:ph type="title"/>
          </p:nvPr>
        </p:nvSpPr>
        <p:spPr>
          <a:xfrm>
            <a:off x="2" y="4"/>
            <a:ext cx="2387463" cy="845517"/>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0</a:t>
            </a:r>
          </a:p>
        </p:txBody>
      </p:sp>
      <p:sp>
        <p:nvSpPr>
          <p:cNvPr id="21507" name="Rectangle 3">
            <a:extLst>
              <a:ext uri="{FF2B5EF4-FFF2-40B4-BE49-F238E27FC236}">
                <a16:creationId xmlns:a16="http://schemas.microsoft.com/office/drawing/2014/main" xmlns="" id="{DF349000-2855-4E5E-9C03-FDFD9B44E1FD}"/>
              </a:ext>
            </a:extLst>
          </p:cNvPr>
          <p:cNvSpPr>
            <a:spLocks noGrp="1" noChangeArrowheads="1"/>
          </p:cNvSpPr>
          <p:nvPr>
            <p:ph idx="1"/>
          </p:nvPr>
        </p:nvSpPr>
        <p:spPr>
          <a:xfrm>
            <a:off x="0" y="941034"/>
            <a:ext cx="8534400" cy="4234648"/>
          </a:xfrm>
        </p:spPr>
        <p:txBody>
          <a:bodyPr>
            <a:normAutofit/>
          </a:bodyPr>
          <a:lstStyle/>
          <a:p>
            <a:r>
              <a:rPr lang="en-GB" altLang="en-US" sz="2600" dirty="0"/>
              <a:t>No redundancy</a:t>
            </a:r>
          </a:p>
          <a:p>
            <a:r>
              <a:rPr lang="en-GB" altLang="en-US" sz="2600" dirty="0"/>
              <a:t>Data striped across all disks</a:t>
            </a:r>
          </a:p>
          <a:p>
            <a:r>
              <a:rPr lang="en-GB" altLang="en-US" sz="2600" dirty="0"/>
              <a:t>Round Robin striping</a:t>
            </a:r>
          </a:p>
          <a:p>
            <a:r>
              <a:rPr lang="en-GB" altLang="en-US" sz="2600" dirty="0"/>
              <a:t>Increase speed</a:t>
            </a:r>
          </a:p>
          <a:p>
            <a:pPr lvl="1"/>
            <a:r>
              <a:rPr lang="en-GB" altLang="en-US" sz="2600" dirty="0"/>
              <a:t>Multiple data requests probably not on same disk</a:t>
            </a:r>
          </a:p>
          <a:p>
            <a:pPr lvl="1"/>
            <a:r>
              <a:rPr lang="en-GB" altLang="en-US" sz="2600" dirty="0"/>
              <a:t>Disks seek in parallel</a:t>
            </a:r>
          </a:p>
          <a:p>
            <a:pPr lvl="1"/>
            <a:r>
              <a:rPr lang="en-GB" altLang="en-US" sz="2600" dirty="0"/>
              <a:t>A set of data is likely to be striped across multiple disks</a:t>
            </a:r>
          </a:p>
          <a:p>
            <a:endParaRPr lang="en-GB"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a:extLst>
              <a:ext uri="{FF2B5EF4-FFF2-40B4-BE49-F238E27FC236}">
                <a16:creationId xmlns:a16="http://schemas.microsoft.com/office/drawing/2014/main" xmlns="" id="{8783CA54-12E9-49B3-B0C3-925B4DCA29BD}"/>
              </a:ext>
            </a:extLst>
          </p:cNvPr>
          <p:cNvSpPr>
            <a:spLocks noGrp="1" noChangeArrowheads="1"/>
          </p:cNvSpPr>
          <p:nvPr>
            <p:ph type="title"/>
          </p:nvPr>
        </p:nvSpPr>
        <p:spPr>
          <a:xfrm>
            <a:off x="2" y="4"/>
            <a:ext cx="2086252" cy="849953"/>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1</a:t>
            </a:r>
          </a:p>
        </p:txBody>
      </p:sp>
      <p:sp>
        <p:nvSpPr>
          <p:cNvPr id="22533" name="Rectangle 5">
            <a:extLst>
              <a:ext uri="{FF2B5EF4-FFF2-40B4-BE49-F238E27FC236}">
                <a16:creationId xmlns:a16="http://schemas.microsoft.com/office/drawing/2014/main" xmlns="" id="{5A54ED49-740F-4110-A9C7-FC34AC2E0A87}"/>
              </a:ext>
            </a:extLst>
          </p:cNvPr>
          <p:cNvSpPr>
            <a:spLocks noGrp="1" noChangeArrowheads="1"/>
          </p:cNvSpPr>
          <p:nvPr>
            <p:ph idx="1"/>
          </p:nvPr>
        </p:nvSpPr>
        <p:spPr>
          <a:xfrm>
            <a:off x="0" y="712437"/>
            <a:ext cx="8534400" cy="4658557"/>
          </a:xfrm>
        </p:spPr>
        <p:txBody>
          <a:bodyPr>
            <a:noAutofit/>
          </a:bodyPr>
          <a:lstStyle/>
          <a:p>
            <a:r>
              <a:rPr lang="en-GB" altLang="en-US" sz="2400" dirty="0"/>
              <a:t>Mirrored Disks</a:t>
            </a:r>
          </a:p>
          <a:p>
            <a:r>
              <a:rPr lang="en-GB" altLang="en-US" sz="2400" dirty="0"/>
              <a:t>Data is striped across disks</a:t>
            </a:r>
          </a:p>
          <a:p>
            <a:r>
              <a:rPr lang="en-GB" altLang="en-US" sz="2400" dirty="0"/>
              <a:t>2 copies of each stripe on separate disks</a:t>
            </a:r>
          </a:p>
          <a:p>
            <a:r>
              <a:rPr lang="en-GB" altLang="en-US" sz="2400" dirty="0"/>
              <a:t>Read from either</a:t>
            </a:r>
          </a:p>
          <a:p>
            <a:r>
              <a:rPr lang="en-GB" altLang="en-US" sz="2400" dirty="0"/>
              <a:t>Write to both</a:t>
            </a:r>
          </a:p>
          <a:p>
            <a:r>
              <a:rPr lang="en-GB" altLang="en-US" sz="2400" dirty="0"/>
              <a:t>Recovery is simple</a:t>
            </a:r>
          </a:p>
          <a:p>
            <a:pPr lvl="1">
              <a:buFont typeface="Wingdings" panose="05000000000000000000" pitchFamily="2" charset="2"/>
              <a:buChar char="§"/>
            </a:pPr>
            <a:r>
              <a:rPr lang="en-GB" altLang="en-US" sz="2400" dirty="0"/>
              <a:t>Swap faulty disk &amp; re-mirror</a:t>
            </a:r>
          </a:p>
          <a:p>
            <a:pPr lvl="1">
              <a:buFont typeface="Wingdings" panose="05000000000000000000" pitchFamily="2" charset="2"/>
              <a:buChar char="§"/>
            </a:pPr>
            <a:r>
              <a:rPr lang="en-GB" altLang="en-US" sz="2400" dirty="0"/>
              <a:t>No down time</a:t>
            </a:r>
          </a:p>
          <a:p>
            <a:r>
              <a:rPr lang="en-GB" altLang="en-US" sz="2400" dirty="0"/>
              <a:t>Expensive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a:extLst>
              <a:ext uri="{FF2B5EF4-FFF2-40B4-BE49-F238E27FC236}">
                <a16:creationId xmlns:a16="http://schemas.microsoft.com/office/drawing/2014/main" xmlns="" id="{0176996E-15EB-45C7-B395-5ECE48975BFF}"/>
              </a:ext>
            </a:extLst>
          </p:cNvPr>
          <p:cNvSpPr>
            <a:spLocks noGrp="1" noChangeArrowheads="1"/>
          </p:cNvSpPr>
          <p:nvPr>
            <p:ph type="title"/>
          </p:nvPr>
        </p:nvSpPr>
        <p:spPr>
          <a:xfrm>
            <a:off x="-8878" y="0"/>
            <a:ext cx="1881435" cy="703308"/>
          </a:xfrm>
        </p:spPr>
        <p:txBody>
          <a:bodyPr>
            <a:normAutofit/>
          </a:bodyPr>
          <a:lstStyle/>
          <a:p>
            <a:r>
              <a:rPr lang="en-GB" altLang="en-US" sz="4000" b="1" u="sng" dirty="0"/>
              <a:t>RAID</a:t>
            </a:r>
            <a:r>
              <a:rPr lang="en-GB" altLang="en-US" sz="4000" b="1" dirty="0"/>
              <a:t> 2</a:t>
            </a:r>
          </a:p>
        </p:txBody>
      </p:sp>
      <p:sp>
        <p:nvSpPr>
          <p:cNvPr id="23557" name="Rectangle 5">
            <a:extLst>
              <a:ext uri="{FF2B5EF4-FFF2-40B4-BE49-F238E27FC236}">
                <a16:creationId xmlns:a16="http://schemas.microsoft.com/office/drawing/2014/main" xmlns="" id="{0DC57B9A-BB74-44A3-8F45-122FF81229D7}"/>
              </a:ext>
            </a:extLst>
          </p:cNvPr>
          <p:cNvSpPr>
            <a:spLocks noGrp="1" noChangeArrowheads="1"/>
          </p:cNvSpPr>
          <p:nvPr>
            <p:ph idx="1"/>
          </p:nvPr>
        </p:nvSpPr>
        <p:spPr>
          <a:xfrm>
            <a:off x="0" y="668048"/>
            <a:ext cx="8534400" cy="4960399"/>
          </a:xfrm>
        </p:spPr>
        <p:txBody>
          <a:bodyPr>
            <a:noAutofit/>
          </a:bodyPr>
          <a:lstStyle/>
          <a:p>
            <a:r>
              <a:rPr lang="en-GB" altLang="en-US" sz="2400" dirty="0"/>
              <a:t>Disks are synchronized</a:t>
            </a:r>
          </a:p>
          <a:p>
            <a:r>
              <a:rPr lang="en-GB" altLang="en-US" sz="2400" dirty="0"/>
              <a:t>Very small stripes</a:t>
            </a:r>
          </a:p>
          <a:p>
            <a:pPr lvl="1">
              <a:buFont typeface="Wingdings" panose="05000000000000000000" pitchFamily="2" charset="2"/>
              <a:buChar char="§"/>
            </a:pPr>
            <a:r>
              <a:rPr lang="en-GB" altLang="en-US" sz="2400" dirty="0"/>
              <a:t>Often single byte/word</a:t>
            </a:r>
          </a:p>
          <a:p>
            <a:r>
              <a:rPr lang="en-GB" altLang="en-US" sz="2400" dirty="0"/>
              <a:t>Error correction calculated across corresponding bits on disks</a:t>
            </a:r>
          </a:p>
          <a:p>
            <a:r>
              <a:rPr lang="en-GB" altLang="en-US" sz="2400" dirty="0"/>
              <a:t>Multiple parity disks store Hamming code error correction in corresponding positions</a:t>
            </a:r>
          </a:p>
          <a:p>
            <a:r>
              <a:rPr lang="en-GB" altLang="en-US" sz="2400" dirty="0"/>
              <a:t>Lots of redundancy</a:t>
            </a:r>
          </a:p>
          <a:p>
            <a:pPr lvl="1">
              <a:buFont typeface="Wingdings" panose="05000000000000000000" pitchFamily="2" charset="2"/>
              <a:buChar char="§"/>
            </a:pPr>
            <a:r>
              <a:rPr lang="en-GB" altLang="en-US" sz="2400" dirty="0"/>
              <a:t>Expensive</a:t>
            </a:r>
          </a:p>
          <a:p>
            <a:pPr lvl="1">
              <a:buFont typeface="Wingdings" panose="05000000000000000000" pitchFamily="2" charset="2"/>
              <a:buChar char="§"/>
            </a:pPr>
            <a:r>
              <a:rPr lang="en-GB" altLang="en-US" sz="2400" dirty="0"/>
              <a:t>Not used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xmlns="" id="{C8EE7915-0679-47E5-9AE3-D6BA2D76C497}"/>
              </a:ext>
            </a:extLst>
          </p:cNvPr>
          <p:cNvSpPr>
            <a:spLocks noGrp="1" noChangeArrowheads="1"/>
          </p:cNvSpPr>
          <p:nvPr>
            <p:ph type="title"/>
          </p:nvPr>
        </p:nvSpPr>
        <p:spPr>
          <a:xfrm>
            <a:off x="3" y="0"/>
            <a:ext cx="1863679" cy="641164"/>
          </a:xfrm>
        </p:spPr>
        <p:txBody>
          <a:bodyPr>
            <a:no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3</a:t>
            </a:r>
          </a:p>
        </p:txBody>
      </p:sp>
      <p:sp>
        <p:nvSpPr>
          <p:cNvPr id="24581" name="Rectangle 5">
            <a:extLst>
              <a:ext uri="{FF2B5EF4-FFF2-40B4-BE49-F238E27FC236}">
                <a16:creationId xmlns:a16="http://schemas.microsoft.com/office/drawing/2014/main" xmlns="" id="{2F8A0879-3F26-4A39-B1C2-8F0B705AA3AD}"/>
              </a:ext>
            </a:extLst>
          </p:cNvPr>
          <p:cNvSpPr>
            <a:spLocks noGrp="1" noChangeArrowheads="1"/>
          </p:cNvSpPr>
          <p:nvPr>
            <p:ph idx="1"/>
          </p:nvPr>
        </p:nvSpPr>
        <p:spPr>
          <a:xfrm>
            <a:off x="0" y="730439"/>
            <a:ext cx="8534400" cy="3229005"/>
          </a:xfrm>
        </p:spPr>
        <p:txBody>
          <a:bodyPr>
            <a:noAutofit/>
          </a:bodyPr>
          <a:lstStyle/>
          <a:p>
            <a:r>
              <a:rPr lang="en-GB" altLang="en-US" sz="2400" dirty="0"/>
              <a:t>Similar to RAID 2</a:t>
            </a:r>
          </a:p>
          <a:p>
            <a:r>
              <a:rPr lang="en-GB" altLang="en-US" sz="2400" dirty="0"/>
              <a:t>Only one redundant disk, no matter how large the array</a:t>
            </a:r>
          </a:p>
          <a:p>
            <a:r>
              <a:rPr lang="en-GB" altLang="en-US" sz="2400" dirty="0"/>
              <a:t>Simple parity bit for each set of corresponding bits</a:t>
            </a:r>
          </a:p>
          <a:p>
            <a:r>
              <a:rPr lang="en-GB" altLang="en-US" sz="2400" dirty="0"/>
              <a:t>Data on failed drive can be reconstructed from surviving data and parity info</a:t>
            </a:r>
          </a:p>
          <a:p>
            <a:r>
              <a:rPr lang="en-GB" altLang="en-US" sz="2400" dirty="0"/>
              <a:t>Very high transfer rates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xmlns="" id="{937FF9B9-E287-4A08-ACFE-311E26A84A07}"/>
              </a:ext>
            </a:extLst>
          </p:cNvPr>
          <p:cNvSpPr>
            <a:spLocks noGrp="1" noChangeArrowheads="1"/>
          </p:cNvSpPr>
          <p:nvPr>
            <p:ph type="title"/>
          </p:nvPr>
        </p:nvSpPr>
        <p:spPr>
          <a:xfrm>
            <a:off x="0" y="0"/>
            <a:ext cx="1801536" cy="623408"/>
          </a:xfrm>
        </p:spPr>
        <p:txBody>
          <a:bodyPr>
            <a:normAutofit fontScale="90000"/>
          </a:bodyPr>
          <a:lstStyle/>
          <a:p>
            <a:r>
              <a:rPr lang="en-GB" altLang="en-US" sz="4400" b="1" u="sng" dirty="0">
                <a:effectLst>
                  <a:outerShdw blurRad="38100" dist="38100" dir="2700000" algn="tl">
                    <a:srgbClr val="000000">
                      <a:alpha val="43137"/>
                    </a:srgbClr>
                  </a:outerShdw>
                </a:effectLst>
              </a:rPr>
              <a:t>RAID</a:t>
            </a:r>
            <a:r>
              <a:rPr lang="en-GB" altLang="en-US" dirty="0"/>
              <a:t> </a:t>
            </a:r>
            <a:r>
              <a:rPr lang="en-GB" altLang="en-US" sz="4400" b="1" dirty="0">
                <a:effectLst>
                  <a:outerShdw blurRad="38100" dist="38100" dir="2700000" algn="tl">
                    <a:srgbClr val="000000">
                      <a:alpha val="43137"/>
                    </a:srgbClr>
                  </a:outerShdw>
                </a:effectLst>
              </a:rPr>
              <a:t>4</a:t>
            </a:r>
          </a:p>
        </p:txBody>
      </p:sp>
      <p:sp>
        <p:nvSpPr>
          <p:cNvPr id="25605" name="Rectangle 5">
            <a:extLst>
              <a:ext uri="{FF2B5EF4-FFF2-40B4-BE49-F238E27FC236}">
                <a16:creationId xmlns:a16="http://schemas.microsoft.com/office/drawing/2014/main" xmlns="" id="{DF4A70DA-6585-451D-ABA4-B7F30062332F}"/>
              </a:ext>
            </a:extLst>
          </p:cNvPr>
          <p:cNvSpPr>
            <a:spLocks noGrp="1" noChangeArrowheads="1"/>
          </p:cNvSpPr>
          <p:nvPr>
            <p:ph idx="1"/>
          </p:nvPr>
        </p:nvSpPr>
        <p:spPr>
          <a:xfrm>
            <a:off x="0" y="623412"/>
            <a:ext cx="8534400" cy="2732351"/>
          </a:xfrm>
        </p:spPr>
        <p:txBody>
          <a:bodyPr>
            <a:noAutofit/>
          </a:bodyPr>
          <a:lstStyle/>
          <a:p>
            <a:r>
              <a:rPr lang="en-GB" altLang="en-US" sz="2400" dirty="0"/>
              <a:t>Each disk operates independently</a:t>
            </a:r>
          </a:p>
          <a:p>
            <a:r>
              <a:rPr lang="en-GB" altLang="en-US" sz="2400" dirty="0"/>
              <a:t>Good for high I/O request rate</a:t>
            </a:r>
          </a:p>
          <a:p>
            <a:r>
              <a:rPr lang="en-GB" altLang="en-US" sz="2400" dirty="0"/>
              <a:t>Large stripes</a:t>
            </a:r>
          </a:p>
          <a:p>
            <a:r>
              <a:rPr lang="en-GB" altLang="en-US" sz="2400" dirty="0"/>
              <a:t>Bit by bit parity calculated across stripes on each disk</a:t>
            </a:r>
          </a:p>
          <a:p>
            <a:r>
              <a:rPr lang="en-GB" altLang="en-US" sz="2400" dirty="0"/>
              <a:t>Parity stored on parity disk</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a:extLst>
              <a:ext uri="{FF2B5EF4-FFF2-40B4-BE49-F238E27FC236}">
                <a16:creationId xmlns:a16="http://schemas.microsoft.com/office/drawing/2014/main" xmlns="" id="{DE0FEE84-07CC-41A4-8381-4A127645D461}"/>
              </a:ext>
            </a:extLst>
          </p:cNvPr>
          <p:cNvSpPr>
            <a:spLocks noGrp="1" noChangeArrowheads="1"/>
          </p:cNvSpPr>
          <p:nvPr>
            <p:ph type="title"/>
          </p:nvPr>
        </p:nvSpPr>
        <p:spPr>
          <a:xfrm>
            <a:off x="0" y="0"/>
            <a:ext cx="1872557" cy="809840"/>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5</a:t>
            </a:r>
          </a:p>
        </p:txBody>
      </p:sp>
      <p:sp>
        <p:nvSpPr>
          <p:cNvPr id="26629" name="Rectangle 5">
            <a:extLst>
              <a:ext uri="{FF2B5EF4-FFF2-40B4-BE49-F238E27FC236}">
                <a16:creationId xmlns:a16="http://schemas.microsoft.com/office/drawing/2014/main" xmlns="" id="{648D1767-0503-4854-BE87-7210320F99E1}"/>
              </a:ext>
            </a:extLst>
          </p:cNvPr>
          <p:cNvSpPr>
            <a:spLocks noGrp="1" noChangeArrowheads="1"/>
          </p:cNvSpPr>
          <p:nvPr>
            <p:ph idx="1"/>
          </p:nvPr>
        </p:nvSpPr>
        <p:spPr>
          <a:xfrm>
            <a:off x="0" y="801622"/>
            <a:ext cx="8534400" cy="3601702"/>
          </a:xfrm>
        </p:spPr>
        <p:txBody>
          <a:bodyPr>
            <a:noAutofit/>
          </a:bodyPr>
          <a:lstStyle/>
          <a:p>
            <a:r>
              <a:rPr lang="en-GB" altLang="en-US" sz="2400" dirty="0"/>
              <a:t>Like RAID 4</a:t>
            </a:r>
          </a:p>
          <a:p>
            <a:r>
              <a:rPr lang="en-GB" altLang="en-US" sz="2400" dirty="0"/>
              <a:t>Parity striped across all disks</a:t>
            </a:r>
          </a:p>
          <a:p>
            <a:r>
              <a:rPr lang="en-GB" altLang="en-US" sz="2400" dirty="0"/>
              <a:t>Round robin allocation for parity stripe</a:t>
            </a:r>
          </a:p>
          <a:p>
            <a:r>
              <a:rPr lang="en-GB" altLang="en-US" sz="2400" dirty="0"/>
              <a:t>Avoids RAID 4 bottleneck at parity disk</a:t>
            </a:r>
          </a:p>
          <a:p>
            <a:r>
              <a:rPr lang="en-GB" altLang="en-US" sz="2400" dirty="0"/>
              <a:t>Commonly used in network servers</a:t>
            </a:r>
          </a:p>
          <a:p>
            <a:endParaRPr lang="en-GB" altLang="en-US" sz="2400" dirty="0"/>
          </a:p>
          <a:p>
            <a:r>
              <a:rPr lang="en-GB" altLang="en-US" sz="2400" dirty="0"/>
              <a:t>N.B. DOES NOT MEAN 5 DISKS!!!!!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2" y="609600"/>
            <a:ext cx="3386337" cy="803176"/>
          </a:xfrm>
        </p:spPr>
        <p:txBody>
          <a:bodyPr>
            <a:normAutofit/>
          </a:bodyPr>
          <a:lstStyle/>
          <a:p>
            <a:r>
              <a:rPr lang="en-IN" b="1" u="sng" dirty="0"/>
              <a:t>Bus</a:t>
            </a:r>
            <a:r>
              <a:rPr lang="en-IN" b="1" dirty="0"/>
              <a:t> </a:t>
            </a:r>
            <a:r>
              <a:rPr lang="en-IN" b="1" u="sng" dirty="0"/>
              <a:t>Structures</a:t>
            </a:r>
          </a:p>
        </p:txBody>
      </p:sp>
      <p:sp>
        <p:nvSpPr>
          <p:cNvPr id="3" name="Content Placeholder 2"/>
          <p:cNvSpPr>
            <a:spLocks noGrp="1"/>
          </p:cNvSpPr>
          <p:nvPr>
            <p:ph idx="1"/>
          </p:nvPr>
        </p:nvSpPr>
        <p:spPr>
          <a:xfrm>
            <a:off x="1991545" y="1488617"/>
            <a:ext cx="6347715" cy="3880773"/>
          </a:xfrm>
        </p:spPr>
        <p:txBody>
          <a:bodyPr>
            <a:normAutofit fontScale="25000" lnSpcReduction="20000"/>
          </a:bodyPr>
          <a:lstStyle/>
          <a:p>
            <a:pPr>
              <a:buFont typeface="Wingdings" pitchFamily="2" charset="2"/>
              <a:buChar char="Ø"/>
            </a:pPr>
            <a:r>
              <a:rPr lang="en-US" sz="9600" dirty="0"/>
              <a:t>A system bus consists of 50-100 lines. Each line is assigned a particular meaning or function. On any bus the lines can be classified into 3 groups</a:t>
            </a:r>
            <a:r>
              <a:rPr lang="en-US" sz="11200" dirty="0"/>
              <a:t> :-</a:t>
            </a:r>
          </a:p>
          <a:p>
            <a:pPr>
              <a:buFont typeface="Wingdings" pitchFamily="2" charset="2"/>
              <a:buChar char="Ø"/>
            </a:pPr>
            <a:r>
              <a:rPr lang="en-US" sz="6400" dirty="0"/>
              <a:t>Data lines </a:t>
            </a:r>
          </a:p>
          <a:p>
            <a:pPr>
              <a:buFont typeface="Wingdings" pitchFamily="2" charset="2"/>
              <a:buChar char="Ø"/>
            </a:pPr>
            <a:r>
              <a:rPr lang="en-US" sz="6400" dirty="0"/>
              <a:t>Address lines </a:t>
            </a:r>
          </a:p>
          <a:p>
            <a:pPr>
              <a:buFont typeface="Wingdings" pitchFamily="2" charset="2"/>
              <a:buChar char="Ø"/>
            </a:pPr>
            <a:r>
              <a:rPr lang="en-US" sz="6400" dirty="0"/>
              <a:t>Control lines</a:t>
            </a:r>
          </a:p>
          <a:p>
            <a:pPr marL="0" indent="0">
              <a:buNone/>
            </a:pPr>
            <a:endParaRPr lang="en-US" sz="6400" dirty="0"/>
          </a:p>
          <a:p>
            <a:r>
              <a:rPr lang="en-US" sz="10800" b="1" dirty="0"/>
              <a:t>Data Lines</a:t>
            </a:r>
          </a:p>
          <a:p>
            <a:pPr marL="0" indent="0">
              <a:buNone/>
            </a:pPr>
            <a:r>
              <a:rPr lang="en-US" sz="7200" dirty="0"/>
              <a:t>	</a:t>
            </a:r>
            <a:r>
              <a:rPr lang="en-US" sz="8000" dirty="0"/>
              <a:t>- Provide a path for moving data between system modules. These lines, collectively, are called the data bus The data bus typically consists of 8,16 or 32 separate lines, the numbers of lines being transferred to as the width of the data bus. Each line carry only 1 bit at a time, the number of lines determines how many bits can transferred at a time - overall system performance.</a:t>
            </a:r>
          </a:p>
        </p:txBody>
      </p:sp>
    </p:spTree>
    <p:extLst>
      <p:ext uri="{BB962C8B-B14F-4D97-AF65-F5344CB8AC3E}">
        <p14:creationId xmlns:p14="http://schemas.microsoft.com/office/powerpoint/2010/main" val="24614449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xmlns="" id="{BA009C3B-D123-425E-82E3-77AE2110E052}"/>
              </a:ext>
            </a:extLst>
          </p:cNvPr>
          <p:cNvSpPr>
            <a:spLocks noGrp="1" noChangeArrowheads="1"/>
          </p:cNvSpPr>
          <p:nvPr>
            <p:ph type="title"/>
          </p:nvPr>
        </p:nvSpPr>
        <p:spPr>
          <a:xfrm>
            <a:off x="0" y="0"/>
            <a:ext cx="2014600" cy="854228"/>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6</a:t>
            </a:r>
          </a:p>
        </p:txBody>
      </p:sp>
      <p:sp>
        <p:nvSpPr>
          <p:cNvPr id="97283" name="Rectangle 3">
            <a:extLst>
              <a:ext uri="{FF2B5EF4-FFF2-40B4-BE49-F238E27FC236}">
                <a16:creationId xmlns:a16="http://schemas.microsoft.com/office/drawing/2014/main" xmlns="" id="{ED1CE9A5-5D4D-4C55-A8B1-3D743E10E0D4}"/>
              </a:ext>
            </a:extLst>
          </p:cNvPr>
          <p:cNvSpPr>
            <a:spLocks noGrp="1" noChangeArrowheads="1"/>
          </p:cNvSpPr>
          <p:nvPr>
            <p:ph idx="1"/>
          </p:nvPr>
        </p:nvSpPr>
        <p:spPr>
          <a:xfrm>
            <a:off x="0" y="745725"/>
            <a:ext cx="8534400" cy="3453414"/>
          </a:xfrm>
        </p:spPr>
        <p:txBody>
          <a:bodyPr>
            <a:noAutofit/>
          </a:bodyPr>
          <a:lstStyle/>
          <a:p>
            <a:r>
              <a:rPr lang="en-GB" altLang="en-US" sz="2800" dirty="0"/>
              <a:t>Two parity calculations</a:t>
            </a:r>
          </a:p>
          <a:p>
            <a:r>
              <a:rPr lang="en-GB" altLang="en-US" sz="2800" dirty="0"/>
              <a:t>Stored in separate blocks on different disks</a:t>
            </a:r>
          </a:p>
          <a:p>
            <a:r>
              <a:rPr lang="en-GB" altLang="en-US" sz="2800" dirty="0"/>
              <a:t>User requirement of N disks needs N+2</a:t>
            </a:r>
          </a:p>
          <a:p>
            <a:r>
              <a:rPr lang="en-GB" altLang="en-US" sz="2800" dirty="0"/>
              <a:t>High data availability</a:t>
            </a:r>
          </a:p>
          <a:p>
            <a:pPr lvl="1">
              <a:buFont typeface="Wingdings" panose="05000000000000000000" pitchFamily="2" charset="2"/>
              <a:buChar char="§"/>
            </a:pPr>
            <a:r>
              <a:rPr lang="en-GB" altLang="en-US" sz="2800" dirty="0"/>
              <a:t>Three disks need to fail for data loss</a:t>
            </a:r>
          </a:p>
          <a:p>
            <a:pPr lvl="1">
              <a:buFont typeface="Wingdings" panose="05000000000000000000" pitchFamily="2" charset="2"/>
              <a:buChar char="§"/>
            </a:pPr>
            <a:r>
              <a:rPr lang="en-GB" altLang="en-US" sz="2800" dirty="0"/>
              <a:t>Significant write penalty</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xmlns="" id="{166F6EE3-0365-41A6-9388-09FDCDA05251}"/>
              </a:ext>
            </a:extLst>
          </p:cNvPr>
          <p:cNvSpPr>
            <a:spLocks noGrp="1" noChangeArrowheads="1"/>
          </p:cNvSpPr>
          <p:nvPr>
            <p:ph type="title"/>
          </p:nvPr>
        </p:nvSpPr>
        <p:spPr>
          <a:xfrm>
            <a:off x="3" y="2822140"/>
            <a:ext cx="3040711" cy="827595"/>
          </a:xfrm>
        </p:spPr>
        <p:txBody>
          <a:bodyPr/>
          <a:lstStyle/>
          <a:p>
            <a:r>
              <a:rPr lang="en-GB" altLang="en-US" b="1" u="sng" dirty="0"/>
              <a:t>RAID</a:t>
            </a:r>
            <a:r>
              <a:rPr lang="en-GB" altLang="en-US" b="1" dirty="0"/>
              <a:t> 3 &amp; 4</a:t>
            </a:r>
          </a:p>
        </p:txBody>
      </p:sp>
      <p:pic>
        <p:nvPicPr>
          <p:cNvPr id="99332" name="Picture 4">
            <a:extLst>
              <a:ext uri="{FF2B5EF4-FFF2-40B4-BE49-F238E27FC236}">
                <a16:creationId xmlns:a16="http://schemas.microsoft.com/office/drawing/2014/main" xmlns="" id="{12E662B7-C4B1-4768-A691-8E741C840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10" t="3935" r="25615" b="54071"/>
          <a:stretch>
            <a:fillRect/>
          </a:stretch>
        </p:blipFill>
        <p:spPr bwMode="auto">
          <a:xfrm>
            <a:off x="2" y="3622066"/>
            <a:ext cx="3818879" cy="3235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a:extLst>
              <a:ext uri="{FF2B5EF4-FFF2-40B4-BE49-F238E27FC236}">
                <a16:creationId xmlns:a16="http://schemas.microsoft.com/office/drawing/2014/main" xmlns="" id="{7A8E47F6-EDEF-467E-BA7E-E73699122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6744" r="13509" b="7191"/>
          <a:stretch>
            <a:fillRect/>
          </a:stretch>
        </p:blipFill>
        <p:spPr bwMode="auto">
          <a:xfrm>
            <a:off x="6806215" y="3595364"/>
            <a:ext cx="5462727" cy="326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E455EC79-F1EE-435A-B10E-24F55DF0F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24" r="8820" b="11423"/>
          <a:stretch>
            <a:fillRect/>
          </a:stretch>
        </p:blipFill>
        <p:spPr bwMode="auto">
          <a:xfrm>
            <a:off x="2485749" y="347331"/>
            <a:ext cx="6391923" cy="33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a:extLst>
              <a:ext uri="{FF2B5EF4-FFF2-40B4-BE49-F238E27FC236}">
                <a16:creationId xmlns:a16="http://schemas.microsoft.com/office/drawing/2014/main" xmlns="" id="{CCBFCE56-AB4D-42CE-B063-899271C9D6FB}"/>
              </a:ext>
            </a:extLst>
          </p:cNvPr>
          <p:cNvSpPr txBox="1">
            <a:spLocks noChangeArrowheads="1"/>
          </p:cNvSpPr>
          <p:nvPr/>
        </p:nvSpPr>
        <p:spPr>
          <a:xfrm>
            <a:off x="9602463" y="2848842"/>
            <a:ext cx="3040711" cy="8275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b="1" u="sng" dirty="0"/>
              <a:t>RAID</a:t>
            </a:r>
            <a:r>
              <a:rPr lang="en-GB" altLang="en-US" b="1" dirty="0"/>
              <a:t> 5 &amp; 6</a:t>
            </a:r>
          </a:p>
        </p:txBody>
      </p:sp>
      <p:sp>
        <p:nvSpPr>
          <p:cNvPr id="7" name="Rectangle 2">
            <a:extLst>
              <a:ext uri="{FF2B5EF4-FFF2-40B4-BE49-F238E27FC236}">
                <a16:creationId xmlns:a16="http://schemas.microsoft.com/office/drawing/2014/main" xmlns="" id="{AA333AC6-4F0F-49D6-9A3A-4A0BF8F9C693}"/>
              </a:ext>
            </a:extLst>
          </p:cNvPr>
          <p:cNvSpPr txBox="1">
            <a:spLocks noChangeArrowheads="1"/>
          </p:cNvSpPr>
          <p:nvPr/>
        </p:nvSpPr>
        <p:spPr>
          <a:xfrm>
            <a:off x="2" y="115931"/>
            <a:ext cx="3040711" cy="8275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b="1" u="sng" dirty="0"/>
              <a:t>RAID</a:t>
            </a:r>
            <a:r>
              <a:rPr lang="en-GB" altLang="en-US" b="1" dirty="0"/>
              <a:t> 1 &amp; 2</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6CD9A1B-A1CF-4E02-B473-769394D340CE}"/>
              </a:ext>
            </a:extLst>
          </p:cNvPr>
          <p:cNvSpPr/>
          <p:nvPr/>
        </p:nvSpPr>
        <p:spPr>
          <a:xfrm>
            <a:off x="115411" y="923330"/>
            <a:ext cx="9907480" cy="3046988"/>
          </a:xfrm>
          <a:prstGeom prst="rect">
            <a:avLst/>
          </a:prstGeom>
        </p:spPr>
        <p:txBody>
          <a:bodyPr wrap="square">
            <a:spAutoFit/>
          </a:bodyPr>
          <a:lstStyle/>
          <a:p>
            <a:pPr marL="285750" indent="-285750">
              <a:buFont typeface="Wingdings" panose="05000000000000000000" pitchFamily="2" charset="2"/>
              <a:buChar char="Ø"/>
            </a:pPr>
            <a:r>
              <a:rPr lang="en-GB" altLang="en-US" sz="2400" dirty="0"/>
              <a:t>It is originally for audio</a:t>
            </a:r>
          </a:p>
          <a:p>
            <a:pPr marL="285750" indent="-285750">
              <a:buFont typeface="Wingdings" panose="05000000000000000000" pitchFamily="2" charset="2"/>
              <a:buChar char="Ø"/>
            </a:pPr>
            <a:r>
              <a:rPr lang="en-GB" altLang="en-US" sz="2400" dirty="0"/>
              <a:t>650Mbytes giving over 70 minutes audio</a:t>
            </a:r>
          </a:p>
          <a:p>
            <a:pPr marL="285750" indent="-285750">
              <a:buFont typeface="Wingdings" panose="05000000000000000000" pitchFamily="2" charset="2"/>
              <a:buChar char="Ø"/>
            </a:pPr>
            <a:r>
              <a:rPr lang="en-GB" altLang="en-US" sz="2400" dirty="0"/>
              <a:t>It is Polycarbonate coated with highly reflective coat, usually aluminium.</a:t>
            </a:r>
          </a:p>
          <a:p>
            <a:pPr marL="285750" indent="-285750">
              <a:buFont typeface="Wingdings" panose="05000000000000000000" pitchFamily="2" charset="2"/>
              <a:buChar char="Ø"/>
            </a:pPr>
            <a:r>
              <a:rPr lang="en-GB" altLang="en-US" sz="2400" dirty="0"/>
              <a:t>Data stored as pits.</a:t>
            </a:r>
          </a:p>
          <a:p>
            <a:pPr marL="285750" indent="-285750">
              <a:buFont typeface="Wingdings" panose="05000000000000000000" pitchFamily="2" charset="2"/>
              <a:buChar char="Ø"/>
            </a:pPr>
            <a:r>
              <a:rPr lang="en-GB" altLang="en-US" sz="2400" dirty="0"/>
              <a:t>Read by reflecting laser.</a:t>
            </a:r>
          </a:p>
          <a:p>
            <a:pPr marL="285750" indent="-285750">
              <a:buFont typeface="Wingdings" panose="05000000000000000000" pitchFamily="2" charset="2"/>
              <a:buChar char="Ø"/>
            </a:pPr>
            <a:r>
              <a:rPr lang="en-GB" altLang="en-US" sz="2400" dirty="0"/>
              <a:t>Constant packing density.</a:t>
            </a:r>
          </a:p>
          <a:p>
            <a:pPr marL="285750" indent="-285750">
              <a:buFont typeface="Wingdings" panose="05000000000000000000" pitchFamily="2" charset="2"/>
              <a:buChar char="Ø"/>
            </a:pPr>
            <a:r>
              <a:rPr lang="en-GB" altLang="en-US" sz="2400" dirty="0"/>
              <a:t>Constant linear velocity.</a:t>
            </a:r>
          </a:p>
        </p:txBody>
      </p:sp>
      <p:sp>
        <p:nvSpPr>
          <p:cNvPr id="5" name="Rectangle 4">
            <a:extLst>
              <a:ext uri="{FF2B5EF4-FFF2-40B4-BE49-F238E27FC236}">
                <a16:creationId xmlns:a16="http://schemas.microsoft.com/office/drawing/2014/main" xmlns="" id="{7E1CD342-2334-41A3-BCF3-9ACD2A952D26}"/>
              </a:ext>
            </a:extLst>
          </p:cNvPr>
          <p:cNvSpPr/>
          <p:nvPr/>
        </p:nvSpPr>
        <p:spPr>
          <a:xfrm>
            <a:off x="31259" y="0"/>
            <a:ext cx="5782352"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Optical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CD-ROM</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CFED358-BC2D-4FA4-8309-96A292C16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682"/>
          <a:stretch>
            <a:fillRect/>
          </a:stretch>
        </p:blipFill>
        <p:spPr bwMode="auto">
          <a:xfrm>
            <a:off x="1888518" y="2730688"/>
            <a:ext cx="8148639" cy="4127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xmlns="" id="{F607C570-0416-4D86-A2E6-C3DE2A70B48E}"/>
              </a:ext>
            </a:extLst>
          </p:cNvPr>
          <p:cNvSpPr/>
          <p:nvPr/>
        </p:nvSpPr>
        <p:spPr>
          <a:xfrm>
            <a:off x="2165675" y="807868"/>
            <a:ext cx="7594323"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Structure</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Optical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CD-ROM</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C369696-065C-40FB-A017-8AA2E6632952}"/>
              </a:ext>
            </a:extLst>
          </p:cNvPr>
          <p:cNvSpPr/>
          <p:nvPr/>
        </p:nvSpPr>
        <p:spPr>
          <a:xfrm>
            <a:off x="0" y="3"/>
            <a:ext cx="8993080" cy="5786199"/>
          </a:xfrm>
          <a:prstGeom prst="rect">
            <a:avLst/>
          </a:prstGeom>
        </p:spPr>
        <p:txBody>
          <a:bodyPr wrap="square">
            <a:spAutoFit/>
          </a:bodyPr>
          <a:lstStyle/>
          <a:p>
            <a:r>
              <a:rPr lang="en-GB" altLang="en-US" sz="3200" b="1" u="sng" dirty="0">
                <a:effectLst>
                  <a:outerShdw blurRad="38100" dist="38100" dir="2700000" algn="tl">
                    <a:srgbClr val="000000">
                      <a:alpha val="43137"/>
                    </a:srgbClr>
                  </a:outerShdw>
                </a:effectLst>
                <a:latin typeface="Arial Black" panose="020B0A04020102020204" pitchFamily="34" charset="0"/>
              </a:rPr>
              <a:t>CD-Recordable</a:t>
            </a:r>
            <a:r>
              <a:rPr lang="en-GB" altLang="en-US" sz="3200" b="1" dirty="0">
                <a:effectLst>
                  <a:outerShdw blurRad="38100" dist="38100" dir="2700000" algn="tl">
                    <a:srgbClr val="000000">
                      <a:alpha val="43137"/>
                    </a:srgbClr>
                  </a:outerShdw>
                </a:effectLst>
                <a:latin typeface="Arial Black" panose="020B0A04020102020204" pitchFamily="34" charset="0"/>
              </a:rPr>
              <a:t> (CD-R)</a:t>
            </a:r>
          </a:p>
          <a:p>
            <a:pPr marL="800100" lvl="1" indent="-342900">
              <a:buFont typeface="Wingdings" panose="05000000000000000000" pitchFamily="2" charset="2"/>
              <a:buChar char="Ø"/>
            </a:pPr>
            <a:r>
              <a:rPr lang="en-GB" altLang="en-US" sz="2400" dirty="0"/>
              <a:t>WORM.</a:t>
            </a:r>
          </a:p>
          <a:p>
            <a:pPr marL="800100" lvl="1" indent="-342900">
              <a:buFont typeface="Wingdings" panose="05000000000000000000" pitchFamily="2" charset="2"/>
              <a:buChar char="Ø"/>
            </a:pPr>
            <a:r>
              <a:rPr lang="en-GB" altLang="en-US" sz="2400" dirty="0"/>
              <a:t>Now affordable.</a:t>
            </a:r>
          </a:p>
          <a:p>
            <a:pPr marL="800100" lvl="1" indent="-342900">
              <a:buFont typeface="Wingdings" panose="05000000000000000000" pitchFamily="2" charset="2"/>
              <a:buChar char="Ø"/>
            </a:pPr>
            <a:r>
              <a:rPr lang="en-GB" altLang="en-US" sz="2400" dirty="0"/>
              <a:t>Compatible with CD-ROM drives.</a:t>
            </a:r>
          </a:p>
          <a:p>
            <a:pPr marL="342900" indent="-342900">
              <a:buFont typeface="Wingdings" panose="05000000000000000000" pitchFamily="2" charset="2"/>
              <a:buChar char="Ø"/>
            </a:pPr>
            <a:endParaRPr lang="en-GB" altLang="en-US" sz="2400" dirty="0"/>
          </a:p>
          <a:p>
            <a:endParaRPr lang="en-GB" altLang="en-US" sz="2400" dirty="0"/>
          </a:p>
          <a:p>
            <a:r>
              <a:rPr lang="en-GB" altLang="en-US" sz="3200" b="1" u="sng" dirty="0">
                <a:effectLst>
                  <a:outerShdw blurRad="38100" dist="38100" dir="2700000" algn="tl">
                    <a:srgbClr val="000000">
                      <a:alpha val="43137"/>
                    </a:srgbClr>
                  </a:outerShdw>
                </a:effectLst>
                <a:latin typeface="Arial Black" panose="020B0A04020102020204" pitchFamily="34" charset="0"/>
              </a:rPr>
              <a:t>CD-RW</a:t>
            </a:r>
          </a:p>
          <a:p>
            <a:pPr marL="914400" lvl="1" indent="-457200">
              <a:buFont typeface="Wingdings" panose="05000000000000000000" pitchFamily="2" charset="2"/>
              <a:buChar char="Ø"/>
            </a:pPr>
            <a:r>
              <a:rPr lang="en-GB" altLang="en-US" sz="2800" dirty="0"/>
              <a:t>Erasable.</a:t>
            </a:r>
          </a:p>
          <a:p>
            <a:pPr marL="914400" lvl="1" indent="-457200">
              <a:buFont typeface="Wingdings" panose="05000000000000000000" pitchFamily="2" charset="2"/>
              <a:buChar char="Ø"/>
            </a:pPr>
            <a:r>
              <a:rPr lang="en-GB" altLang="en-US" sz="2800" dirty="0"/>
              <a:t>Getting cheaper.</a:t>
            </a:r>
          </a:p>
          <a:p>
            <a:pPr marL="914400" lvl="1" indent="-457200">
              <a:buFont typeface="Wingdings" panose="05000000000000000000" pitchFamily="2" charset="2"/>
              <a:buChar char="Ø"/>
            </a:pPr>
            <a:r>
              <a:rPr lang="en-GB" altLang="en-US" sz="2800" dirty="0"/>
              <a:t>Mostly CD-ROM drive is compatible.</a:t>
            </a:r>
          </a:p>
          <a:p>
            <a:pPr marL="914400" lvl="1" indent="-457200">
              <a:buFont typeface="Wingdings" panose="05000000000000000000" pitchFamily="2" charset="2"/>
              <a:buChar char="Ø"/>
            </a:pPr>
            <a:r>
              <a:rPr lang="en-GB" altLang="en-US" sz="2800" dirty="0"/>
              <a:t>Phase change.</a:t>
            </a:r>
          </a:p>
          <a:p>
            <a:pPr marL="1371600" lvl="2" indent="-457200">
              <a:buFont typeface="Wingdings" panose="05000000000000000000" pitchFamily="2" charset="2"/>
              <a:buChar char="§"/>
            </a:pPr>
            <a:r>
              <a:rPr lang="en-GB" altLang="en-US" sz="2800" dirty="0"/>
              <a:t>Material has two different reflectivities in different phase states.</a:t>
            </a:r>
          </a:p>
          <a:p>
            <a:pPr lvl="1"/>
            <a:endParaRPr lang="en-GB" altLang="en-US" dirty="0"/>
          </a:p>
        </p:txBody>
      </p:sp>
      <p:pic>
        <p:nvPicPr>
          <p:cNvPr id="4" name="Picture 3">
            <a:extLst>
              <a:ext uri="{FF2B5EF4-FFF2-40B4-BE49-F238E27FC236}">
                <a16:creationId xmlns:a16="http://schemas.microsoft.com/office/drawing/2014/main" xmlns="" id="{AD55DF2C-8F1C-482A-B445-C757534045B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9099611" y="0"/>
            <a:ext cx="3092389" cy="2099570"/>
          </a:xfrm>
          <a:prstGeom prst="rect">
            <a:avLst/>
          </a:prstGeom>
        </p:spPr>
      </p:pic>
      <p:pic>
        <p:nvPicPr>
          <p:cNvPr id="7" name="Picture 6">
            <a:extLst>
              <a:ext uri="{FF2B5EF4-FFF2-40B4-BE49-F238E27FC236}">
                <a16:creationId xmlns:a16="http://schemas.microsoft.com/office/drawing/2014/main" xmlns="" id="{5A561633-F593-444F-BA64-5EF935CE118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8582672" y="3163033"/>
            <a:ext cx="3609328" cy="2685310"/>
          </a:xfrm>
          <a:prstGeom prst="rect">
            <a:avLst/>
          </a:prstGeom>
        </p:spPr>
      </p:pic>
    </p:spTree>
    <p:extLst>
      <p:ext uri="{BB962C8B-B14F-4D97-AF65-F5344CB8AC3E}">
        <p14:creationId xmlns:p14="http://schemas.microsoft.com/office/powerpoint/2010/main" val="15171043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F6EBE07-C750-45C9-BF49-E5F2DC568A34}"/>
              </a:ext>
            </a:extLst>
          </p:cNvPr>
          <p:cNvSpPr/>
          <p:nvPr/>
        </p:nvSpPr>
        <p:spPr>
          <a:xfrm>
            <a:off x="0" y="3995682"/>
            <a:ext cx="6096000" cy="2616101"/>
          </a:xfrm>
          <a:prstGeom prst="rect">
            <a:avLst/>
          </a:prstGeom>
        </p:spPr>
        <p:txBody>
          <a:bodyPr>
            <a:spAutoFit/>
          </a:bodyPr>
          <a:lstStyle/>
          <a:p>
            <a:r>
              <a:rPr lang="en-GB" altLang="en-US" sz="2000" b="1" u="sng" dirty="0"/>
              <a:t>PROPERTIES</a:t>
            </a:r>
            <a:r>
              <a:rPr lang="en-GB" altLang="en-US" sz="2000" b="1" dirty="0"/>
              <a:t>:-</a:t>
            </a:r>
            <a:endParaRPr lang="en-GB" altLang="en-US" dirty="0"/>
          </a:p>
          <a:p>
            <a:pPr marL="285750" indent="-285750">
              <a:buFont typeface="Wingdings" panose="05000000000000000000" pitchFamily="2" charset="2"/>
              <a:buChar char="Ø"/>
            </a:pPr>
            <a:r>
              <a:rPr lang="en-GB" altLang="en-US" dirty="0">
                <a:solidFill>
                  <a:srgbClr val="FF0000"/>
                </a:solidFill>
              </a:rPr>
              <a:t>It is Multi-layer</a:t>
            </a:r>
          </a:p>
          <a:p>
            <a:pPr marL="285750" indent="-285750">
              <a:buFont typeface="Wingdings" panose="05000000000000000000" pitchFamily="2" charset="2"/>
              <a:buChar char="Ø"/>
            </a:pPr>
            <a:r>
              <a:rPr lang="en-GB" altLang="en-US" dirty="0">
                <a:solidFill>
                  <a:srgbClr val="FF0000"/>
                </a:solidFill>
              </a:rPr>
              <a:t>Very high capacity (4.7G per layer)</a:t>
            </a:r>
          </a:p>
          <a:p>
            <a:pPr marL="285750" indent="-285750">
              <a:buFont typeface="Wingdings" panose="05000000000000000000" pitchFamily="2" charset="2"/>
              <a:buChar char="Ø"/>
            </a:pPr>
            <a:r>
              <a:rPr lang="en-GB" altLang="en-US" dirty="0">
                <a:solidFill>
                  <a:srgbClr val="FF0000"/>
                </a:solidFill>
              </a:rPr>
              <a:t>Full length movie on single disk.</a:t>
            </a:r>
          </a:p>
          <a:p>
            <a:pPr marL="742950" lvl="1" indent="-285750">
              <a:buFont typeface="Wingdings" panose="05000000000000000000" pitchFamily="2" charset="2"/>
              <a:buChar char="Ø"/>
            </a:pPr>
            <a:r>
              <a:rPr lang="en-GB" altLang="en-US" dirty="0">
                <a:solidFill>
                  <a:srgbClr val="FF0000"/>
                </a:solidFill>
              </a:rPr>
              <a:t>Using MPEG compression.</a:t>
            </a:r>
          </a:p>
          <a:p>
            <a:pPr marL="285750" indent="-285750">
              <a:buFont typeface="Wingdings" panose="05000000000000000000" pitchFamily="2" charset="2"/>
              <a:buChar char="Ø"/>
            </a:pPr>
            <a:r>
              <a:rPr lang="en-GB" altLang="en-US" dirty="0">
                <a:solidFill>
                  <a:srgbClr val="FF0000"/>
                </a:solidFill>
              </a:rPr>
              <a:t>Finally standardized.</a:t>
            </a:r>
          </a:p>
          <a:p>
            <a:pPr marL="285750" indent="-285750">
              <a:buFont typeface="Wingdings" panose="05000000000000000000" pitchFamily="2" charset="2"/>
              <a:buChar char="Ø"/>
            </a:pPr>
            <a:r>
              <a:rPr lang="en-GB" altLang="en-US" dirty="0">
                <a:solidFill>
                  <a:srgbClr val="FF0000"/>
                </a:solidFill>
              </a:rPr>
              <a:t>Movies carry regional coding.</a:t>
            </a:r>
          </a:p>
          <a:p>
            <a:pPr marL="285750" indent="-285750">
              <a:buFont typeface="Wingdings" panose="05000000000000000000" pitchFamily="2" charset="2"/>
              <a:buChar char="Ø"/>
            </a:pPr>
            <a:r>
              <a:rPr lang="en-GB" altLang="en-US" dirty="0">
                <a:solidFill>
                  <a:srgbClr val="FF0000"/>
                </a:solidFill>
              </a:rPr>
              <a:t>Players only play correct region films.</a:t>
            </a:r>
          </a:p>
          <a:p>
            <a:pPr marL="285750" indent="-285750">
              <a:buFont typeface="Wingdings" panose="05000000000000000000" pitchFamily="2" charset="2"/>
              <a:buChar char="Ø"/>
            </a:pPr>
            <a:r>
              <a:rPr lang="en-GB" altLang="en-US" dirty="0">
                <a:solidFill>
                  <a:srgbClr val="FF0000"/>
                </a:solidFill>
              </a:rPr>
              <a:t>Can be “fixed”.</a:t>
            </a:r>
          </a:p>
        </p:txBody>
      </p:sp>
      <p:sp>
        <p:nvSpPr>
          <p:cNvPr id="3" name="Rectangle 2">
            <a:extLst>
              <a:ext uri="{FF2B5EF4-FFF2-40B4-BE49-F238E27FC236}">
                <a16:creationId xmlns:a16="http://schemas.microsoft.com/office/drawing/2014/main" xmlns="" id="{B35B0518-4C26-4691-B0EA-E5821FAEDE09}"/>
              </a:ext>
            </a:extLst>
          </p:cNvPr>
          <p:cNvSpPr/>
          <p:nvPr/>
        </p:nvSpPr>
        <p:spPr>
          <a:xfrm>
            <a:off x="0" y="2025564"/>
            <a:ext cx="6096000" cy="2031325"/>
          </a:xfrm>
          <a:prstGeom prst="rect">
            <a:avLst/>
          </a:prstGeom>
        </p:spPr>
        <p:txBody>
          <a:bodyPr>
            <a:spAutoFit/>
          </a:bodyPr>
          <a:lstStyle/>
          <a:p>
            <a:pPr marL="285750" indent="-285750">
              <a:buFont typeface="Wingdings" panose="05000000000000000000" pitchFamily="2" charset="2"/>
              <a:buChar char="v"/>
            </a:pPr>
            <a:r>
              <a:rPr lang="en-GB" altLang="en-US" dirty="0">
                <a:solidFill>
                  <a:srgbClr val="FF0000"/>
                </a:solidFill>
              </a:rPr>
              <a:t>Digital Video Disk</a:t>
            </a:r>
          </a:p>
          <a:p>
            <a:pPr marL="742950" lvl="1" indent="-285750">
              <a:buFont typeface="Wingdings" panose="05000000000000000000" pitchFamily="2" charset="2"/>
              <a:buChar char="ü"/>
            </a:pPr>
            <a:r>
              <a:rPr lang="en-GB" altLang="en-US" dirty="0">
                <a:solidFill>
                  <a:srgbClr val="FF0000"/>
                </a:solidFill>
              </a:rPr>
              <a:t>Used to indicate a player for movies</a:t>
            </a:r>
          </a:p>
          <a:p>
            <a:pPr marL="1200150" lvl="2" indent="-285750">
              <a:buFont typeface="Wingdings" panose="05000000000000000000" pitchFamily="2" charset="2"/>
              <a:buChar char="ü"/>
            </a:pPr>
            <a:r>
              <a:rPr lang="en-GB" altLang="en-US" dirty="0">
                <a:solidFill>
                  <a:srgbClr val="FF0000"/>
                </a:solidFill>
              </a:rPr>
              <a:t>Only plays video disks</a:t>
            </a:r>
          </a:p>
          <a:p>
            <a:pPr marL="285750" indent="-285750">
              <a:buFont typeface="Wingdings" panose="05000000000000000000" pitchFamily="2" charset="2"/>
              <a:buChar char="v"/>
            </a:pPr>
            <a:r>
              <a:rPr lang="en-GB" altLang="en-US" dirty="0">
                <a:solidFill>
                  <a:srgbClr val="FF0000"/>
                </a:solidFill>
              </a:rPr>
              <a:t>Digital Versatile Disk</a:t>
            </a:r>
          </a:p>
          <a:p>
            <a:pPr marL="742950" lvl="1" indent="-285750">
              <a:buFont typeface="Wingdings" panose="05000000000000000000" pitchFamily="2" charset="2"/>
              <a:buChar char="ü"/>
            </a:pPr>
            <a:r>
              <a:rPr lang="en-GB" altLang="en-US" dirty="0">
                <a:solidFill>
                  <a:srgbClr val="FF0000"/>
                </a:solidFill>
              </a:rPr>
              <a:t>Used to indicate a computer drive</a:t>
            </a:r>
          </a:p>
          <a:p>
            <a:pPr marL="1200150" lvl="2" indent="-285750">
              <a:buFont typeface="Wingdings" panose="05000000000000000000" pitchFamily="2" charset="2"/>
              <a:buChar char="ü"/>
            </a:pPr>
            <a:r>
              <a:rPr lang="en-GB" altLang="en-US" dirty="0">
                <a:solidFill>
                  <a:srgbClr val="FF0000"/>
                </a:solidFill>
              </a:rPr>
              <a:t>Will read computer disks and play video disks</a:t>
            </a:r>
          </a:p>
        </p:txBody>
      </p:sp>
      <p:sp>
        <p:nvSpPr>
          <p:cNvPr id="4" name="Rectangle 3">
            <a:extLst>
              <a:ext uri="{FF2B5EF4-FFF2-40B4-BE49-F238E27FC236}">
                <a16:creationId xmlns:a16="http://schemas.microsoft.com/office/drawing/2014/main" xmlns="" id="{98B96A39-11C3-435A-9F5F-4F76DC50D5CE}"/>
              </a:ext>
            </a:extLst>
          </p:cNvPr>
          <p:cNvSpPr/>
          <p:nvPr/>
        </p:nvSpPr>
        <p:spPr>
          <a:xfrm>
            <a:off x="-88965" y="0"/>
            <a:ext cx="1877437" cy="923330"/>
          </a:xfrm>
          <a:prstGeom prst="rect">
            <a:avLst/>
          </a:prstGeom>
          <a:noFill/>
        </p:spPr>
        <p:txBody>
          <a:bodyPr wrap="none" lIns="91440" tIns="45720" rIns="91440" bIns="45720">
            <a:spAutoFit/>
          </a:bodyPr>
          <a:lstStyle/>
          <a:p>
            <a:pPr algn="ctr"/>
            <a:r>
              <a:rPr lang="en-IN" sz="5400" b="1" u="sng" cap="none" spc="0" dirty="0">
                <a:ln w="0"/>
                <a:solidFill>
                  <a:schemeClr val="tx1"/>
                </a:solidFill>
                <a:effectLst>
                  <a:outerShdw blurRad="38100" dist="19050" dir="2700000" algn="tl" rotWithShape="0">
                    <a:schemeClr val="dk1">
                      <a:alpha val="40000"/>
                    </a:schemeClr>
                  </a:outerShdw>
                </a:effectLst>
              </a:rPr>
              <a:t>DVD</a:t>
            </a:r>
          </a:p>
        </p:txBody>
      </p:sp>
      <p:sp>
        <p:nvSpPr>
          <p:cNvPr id="5" name="Rectangle 4">
            <a:extLst>
              <a:ext uri="{FF2B5EF4-FFF2-40B4-BE49-F238E27FC236}">
                <a16:creationId xmlns:a16="http://schemas.microsoft.com/office/drawing/2014/main" xmlns="" id="{2679E61E-DA13-432C-9054-1845B50562FF}"/>
              </a:ext>
            </a:extLst>
          </p:cNvPr>
          <p:cNvSpPr/>
          <p:nvPr/>
        </p:nvSpPr>
        <p:spPr>
          <a:xfrm>
            <a:off x="-1" y="920450"/>
            <a:ext cx="9605640" cy="1200329"/>
          </a:xfrm>
          <a:prstGeom prst="rect">
            <a:avLst/>
          </a:prstGeom>
        </p:spPr>
        <p:txBody>
          <a:bodyPr wrap="square">
            <a:spAutoFit/>
          </a:bodyPr>
          <a:lstStyle/>
          <a:p>
            <a:pPr marL="285750" indent="-285750">
              <a:buFont typeface="Wingdings" panose="05000000000000000000" pitchFamily="2" charset="2"/>
              <a:buChar char="Ø"/>
            </a:pPr>
            <a:r>
              <a:rPr lang="en-US" dirty="0">
                <a:solidFill>
                  <a:srgbClr val="002060"/>
                </a:solidFill>
                <a:latin typeface="arial" panose="020B0604020202020204" pitchFamily="34" charset="0"/>
              </a:rPr>
              <a:t>A </a:t>
            </a:r>
            <a:r>
              <a:rPr lang="en-US" b="1" dirty="0">
                <a:solidFill>
                  <a:srgbClr val="002060"/>
                </a:solidFill>
                <a:latin typeface="arial" panose="020B0604020202020204" pitchFamily="34" charset="0"/>
              </a:rPr>
              <a:t>DVD</a:t>
            </a:r>
            <a:r>
              <a:rPr lang="en-US" dirty="0">
                <a:solidFill>
                  <a:srgbClr val="002060"/>
                </a:solidFill>
                <a:latin typeface="arial" panose="020B0604020202020204" pitchFamily="34" charset="0"/>
              </a:rPr>
              <a:t> is a type of optical media used for storing digital data. It is the same size as a CD, but has a larger storage capacity. Some </a:t>
            </a:r>
            <a:r>
              <a:rPr lang="en-US" b="1" dirty="0">
                <a:solidFill>
                  <a:srgbClr val="002060"/>
                </a:solidFill>
                <a:latin typeface="arial" panose="020B0604020202020204" pitchFamily="34" charset="0"/>
              </a:rPr>
              <a:t>DVDs</a:t>
            </a:r>
            <a:r>
              <a:rPr lang="en-US" dirty="0">
                <a:solidFill>
                  <a:srgbClr val="002060"/>
                </a:solidFill>
                <a:latin typeface="arial" panose="020B0604020202020204" pitchFamily="34" charset="0"/>
              </a:rPr>
              <a:t> are formatted specifically for video playback, while others may contain different types of data, such as software programs and computer files.</a:t>
            </a:r>
            <a:endParaRPr lang="en-IN" dirty="0">
              <a:solidFill>
                <a:srgbClr val="002060"/>
              </a:solidFill>
            </a:endParaRPr>
          </a:p>
        </p:txBody>
      </p:sp>
      <p:pic>
        <p:nvPicPr>
          <p:cNvPr id="7" name="Picture 6">
            <a:extLst>
              <a:ext uri="{FF2B5EF4-FFF2-40B4-BE49-F238E27FC236}">
                <a16:creationId xmlns:a16="http://schemas.microsoft.com/office/drawing/2014/main" xmlns="" id="{1218058C-3BF8-4F70-9CEA-53CAE2BB65E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277373" y="3748755"/>
            <a:ext cx="4914627" cy="3109249"/>
          </a:xfrm>
          <a:prstGeom prst="rect">
            <a:avLst/>
          </a:prstGeom>
        </p:spPr>
      </p:pic>
    </p:spTree>
    <p:extLst>
      <p:ext uri="{BB962C8B-B14F-4D97-AF65-F5344CB8AC3E}">
        <p14:creationId xmlns:p14="http://schemas.microsoft.com/office/powerpoint/2010/main" val="39384931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AA56387-2D11-4B0F-ADB7-FAB73CEB5949}"/>
              </a:ext>
            </a:extLst>
          </p:cNvPr>
          <p:cNvSpPr/>
          <p:nvPr/>
        </p:nvSpPr>
        <p:spPr>
          <a:xfrm>
            <a:off x="0" y="1005426"/>
            <a:ext cx="6096000" cy="3693319"/>
          </a:xfrm>
          <a:prstGeom prst="rect">
            <a:avLst/>
          </a:prstGeom>
        </p:spPr>
        <p:txBody>
          <a:bodyPr>
            <a:spAutoFit/>
          </a:bodyPr>
          <a:lstStyle/>
          <a:p>
            <a:pPr marL="285750" indent="-285750">
              <a:lnSpc>
                <a:spcPct val="90000"/>
              </a:lnSpc>
              <a:buFont typeface="Wingdings" panose="05000000000000000000" pitchFamily="2" charset="2"/>
              <a:buChar char="Ø"/>
            </a:pPr>
            <a:r>
              <a:rPr lang="en-GB" altLang="en-US" sz="2000" dirty="0"/>
              <a:t>Designed for high definition videos</a:t>
            </a:r>
          </a:p>
          <a:p>
            <a:pPr marL="285750" indent="-285750">
              <a:lnSpc>
                <a:spcPct val="90000"/>
              </a:lnSpc>
              <a:buFont typeface="Wingdings" panose="05000000000000000000" pitchFamily="2" charset="2"/>
              <a:buChar char="Ø"/>
            </a:pPr>
            <a:r>
              <a:rPr lang="en-GB" altLang="en-US" sz="2000" dirty="0"/>
              <a:t>Much higher capacity than DVD</a:t>
            </a:r>
          </a:p>
          <a:p>
            <a:pPr marL="742950" lvl="1" indent="-285750">
              <a:lnSpc>
                <a:spcPct val="90000"/>
              </a:lnSpc>
              <a:buFont typeface="Wingdings" panose="05000000000000000000" pitchFamily="2" charset="2"/>
              <a:buChar char="ü"/>
            </a:pPr>
            <a:r>
              <a:rPr lang="en-GB" altLang="en-US" sz="2000" dirty="0"/>
              <a:t>Shorter wavelength laser</a:t>
            </a:r>
          </a:p>
          <a:p>
            <a:pPr marL="1200150" lvl="2" indent="-285750">
              <a:lnSpc>
                <a:spcPct val="90000"/>
              </a:lnSpc>
              <a:buFont typeface="Wingdings" panose="05000000000000000000" pitchFamily="2" charset="2"/>
              <a:buChar char="§"/>
            </a:pPr>
            <a:r>
              <a:rPr lang="en-GB" altLang="en-US" sz="2000" dirty="0"/>
              <a:t>Blue-violet range</a:t>
            </a:r>
          </a:p>
          <a:p>
            <a:pPr marL="742950" lvl="1" indent="-285750">
              <a:lnSpc>
                <a:spcPct val="90000"/>
              </a:lnSpc>
              <a:buFont typeface="Wingdings" panose="05000000000000000000" pitchFamily="2" charset="2"/>
              <a:buChar char="ü"/>
            </a:pPr>
            <a:r>
              <a:rPr lang="en-GB" altLang="en-US" sz="2000" dirty="0"/>
              <a:t>Smaller pits</a:t>
            </a:r>
          </a:p>
          <a:p>
            <a:pPr marL="285750" indent="-285750">
              <a:lnSpc>
                <a:spcPct val="90000"/>
              </a:lnSpc>
              <a:buFont typeface="Wingdings" panose="05000000000000000000" pitchFamily="2" charset="2"/>
              <a:buChar char="Ø"/>
            </a:pPr>
            <a:r>
              <a:rPr lang="en-GB" altLang="en-US" sz="2000" dirty="0"/>
              <a:t>HD-DVD</a:t>
            </a:r>
          </a:p>
          <a:p>
            <a:pPr marL="742950" lvl="1" indent="-285750">
              <a:lnSpc>
                <a:spcPct val="90000"/>
              </a:lnSpc>
              <a:buFont typeface="Wingdings" panose="05000000000000000000" pitchFamily="2" charset="2"/>
              <a:buChar char="ü"/>
            </a:pPr>
            <a:r>
              <a:rPr lang="en-GB" altLang="en-US" sz="2000" dirty="0"/>
              <a:t>15GB single side single layer</a:t>
            </a:r>
          </a:p>
          <a:p>
            <a:pPr marL="285750" indent="-285750">
              <a:lnSpc>
                <a:spcPct val="90000"/>
              </a:lnSpc>
              <a:buFont typeface="Wingdings" panose="05000000000000000000" pitchFamily="2" charset="2"/>
              <a:buChar char="Ø"/>
            </a:pPr>
            <a:r>
              <a:rPr lang="en-GB" altLang="en-US" sz="2000" dirty="0"/>
              <a:t>Blue-ray</a:t>
            </a:r>
          </a:p>
          <a:p>
            <a:pPr marL="742950" lvl="1" indent="-285750">
              <a:lnSpc>
                <a:spcPct val="90000"/>
              </a:lnSpc>
              <a:buFont typeface="Wingdings" panose="05000000000000000000" pitchFamily="2" charset="2"/>
              <a:buChar char="ü"/>
            </a:pPr>
            <a:r>
              <a:rPr lang="en-GB" altLang="en-US" sz="2000" dirty="0"/>
              <a:t>Data layer closer to laser</a:t>
            </a:r>
          </a:p>
          <a:p>
            <a:pPr marL="1200150" lvl="2" indent="-285750">
              <a:lnSpc>
                <a:spcPct val="90000"/>
              </a:lnSpc>
              <a:buFont typeface="Wingdings" panose="05000000000000000000" pitchFamily="2" charset="2"/>
              <a:buChar char="§"/>
            </a:pPr>
            <a:r>
              <a:rPr lang="en-GB" altLang="en-US" sz="2000" dirty="0"/>
              <a:t>Tighter focus, less distortion, smaller pits</a:t>
            </a:r>
          </a:p>
          <a:p>
            <a:pPr marL="742950" lvl="1" indent="-285750">
              <a:lnSpc>
                <a:spcPct val="90000"/>
              </a:lnSpc>
              <a:buFont typeface="Wingdings" panose="05000000000000000000" pitchFamily="2" charset="2"/>
              <a:buChar char="ü"/>
            </a:pPr>
            <a:r>
              <a:rPr lang="en-GB" altLang="en-US" sz="2000" dirty="0"/>
              <a:t>25GB on single layer</a:t>
            </a:r>
          </a:p>
          <a:p>
            <a:pPr marL="742950" lvl="1" indent="-285750">
              <a:lnSpc>
                <a:spcPct val="90000"/>
              </a:lnSpc>
              <a:buFont typeface="Wingdings" panose="05000000000000000000" pitchFamily="2" charset="2"/>
              <a:buChar char="ü"/>
            </a:pPr>
            <a:r>
              <a:rPr lang="en-GB" altLang="en-US" sz="2000" dirty="0"/>
              <a:t>Available read only (BD-ROM), Recordable once (BR-R) and re-recordable (BR-RE)</a:t>
            </a:r>
          </a:p>
        </p:txBody>
      </p:sp>
      <p:sp>
        <p:nvSpPr>
          <p:cNvPr id="3" name="Rectangle 2">
            <a:extLst>
              <a:ext uri="{FF2B5EF4-FFF2-40B4-BE49-F238E27FC236}">
                <a16:creationId xmlns:a16="http://schemas.microsoft.com/office/drawing/2014/main" xmlns="" id="{1A6D4D04-2218-42A4-9C4D-E687E52FBB1B}"/>
              </a:ext>
            </a:extLst>
          </p:cNvPr>
          <p:cNvSpPr/>
          <p:nvPr/>
        </p:nvSpPr>
        <p:spPr>
          <a:xfrm>
            <a:off x="-138659" y="82092"/>
            <a:ext cx="9398727"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High</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definition</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Optical</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Disk</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943066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2D2F5C9-F13F-44CB-A9B9-2E390B8BA1DE}"/>
              </a:ext>
            </a:extLst>
          </p:cNvPr>
          <p:cNvSpPr/>
          <p:nvPr/>
        </p:nvSpPr>
        <p:spPr>
          <a:xfrm>
            <a:off x="218812" y="0"/>
            <a:ext cx="4897495"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Magnetic</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Tape</a:t>
            </a:r>
          </a:p>
        </p:txBody>
      </p:sp>
      <p:sp>
        <p:nvSpPr>
          <p:cNvPr id="3" name="Rectangle 2">
            <a:extLst>
              <a:ext uri="{FF2B5EF4-FFF2-40B4-BE49-F238E27FC236}">
                <a16:creationId xmlns:a16="http://schemas.microsoft.com/office/drawing/2014/main" xmlns="" id="{0EF187E8-688B-4BCD-9FBC-37C5C0366E88}"/>
              </a:ext>
            </a:extLst>
          </p:cNvPr>
          <p:cNvSpPr/>
          <p:nvPr/>
        </p:nvSpPr>
        <p:spPr>
          <a:xfrm>
            <a:off x="0" y="923330"/>
            <a:ext cx="6889072" cy="3046988"/>
          </a:xfrm>
          <a:prstGeom prst="rect">
            <a:avLst/>
          </a:prstGeom>
        </p:spPr>
        <p:txBody>
          <a:bodyPr wrap="square">
            <a:spAutoFit/>
          </a:bodyPr>
          <a:lstStyle/>
          <a:p>
            <a:pPr marL="285750" indent="-285750">
              <a:buFont typeface="Wingdings" panose="05000000000000000000" pitchFamily="2" charset="2"/>
              <a:buChar char="Ø"/>
            </a:pPr>
            <a:r>
              <a:rPr lang="en-GB" altLang="en-US" sz="2400" dirty="0"/>
              <a:t>It provides Serial access.</a:t>
            </a:r>
          </a:p>
          <a:p>
            <a:pPr marL="285750" indent="-285750">
              <a:buFont typeface="Wingdings" panose="05000000000000000000" pitchFamily="2" charset="2"/>
              <a:buChar char="Ø"/>
            </a:pPr>
            <a:r>
              <a:rPr lang="en-GB" altLang="en-US" sz="2400" dirty="0"/>
              <a:t>It is Slow.</a:t>
            </a:r>
          </a:p>
          <a:p>
            <a:pPr marL="285750" indent="-285750">
              <a:buFont typeface="Wingdings" panose="05000000000000000000" pitchFamily="2" charset="2"/>
              <a:buChar char="Ø"/>
            </a:pPr>
            <a:r>
              <a:rPr lang="en-GB" altLang="en-US" sz="2400" dirty="0"/>
              <a:t>Very cheap.</a:t>
            </a:r>
          </a:p>
          <a:p>
            <a:pPr marL="285750" indent="-285750">
              <a:buFont typeface="Wingdings" panose="05000000000000000000" pitchFamily="2" charset="2"/>
              <a:buChar char="Ø"/>
            </a:pPr>
            <a:r>
              <a:rPr lang="en-GB" altLang="en-US" sz="2400" dirty="0"/>
              <a:t>Backup and archive.</a:t>
            </a:r>
          </a:p>
          <a:p>
            <a:pPr marL="285750" indent="-285750">
              <a:buFont typeface="Wingdings" panose="05000000000000000000" pitchFamily="2" charset="2"/>
              <a:buChar char="Ø"/>
            </a:pPr>
            <a:r>
              <a:rPr lang="en-GB" altLang="en-US" sz="2400" dirty="0"/>
              <a:t>Linear Tape-Open (LTO) Tape Drives</a:t>
            </a:r>
          </a:p>
          <a:p>
            <a:pPr marL="742950" lvl="1" indent="-285750">
              <a:buFont typeface="Wingdings" panose="05000000000000000000" pitchFamily="2" charset="2"/>
              <a:buChar char="ü"/>
            </a:pPr>
            <a:r>
              <a:rPr lang="en-GB" altLang="en-US" sz="2400" dirty="0"/>
              <a:t>Developed late 1990s.</a:t>
            </a:r>
          </a:p>
          <a:p>
            <a:pPr marL="742950" lvl="1" indent="-285750">
              <a:buFont typeface="Wingdings" panose="05000000000000000000" pitchFamily="2" charset="2"/>
              <a:buChar char="ü"/>
            </a:pPr>
            <a:r>
              <a:rPr lang="en-GB" altLang="en-US" sz="2400" dirty="0"/>
              <a:t>Open source alternative to proprietary tape systems.</a:t>
            </a:r>
          </a:p>
        </p:txBody>
      </p:sp>
      <p:pic>
        <p:nvPicPr>
          <p:cNvPr id="4" name="Picture 3">
            <a:extLst>
              <a:ext uri="{FF2B5EF4-FFF2-40B4-BE49-F238E27FC236}">
                <a16:creationId xmlns:a16="http://schemas.microsoft.com/office/drawing/2014/main" xmlns="" id="{AE0BC0EB-8431-4130-96E7-92C8B7F9070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8229600" y="-1"/>
            <a:ext cx="3962400" cy="2982897"/>
          </a:xfrm>
          <a:prstGeom prst="rect">
            <a:avLst/>
          </a:prstGeom>
        </p:spPr>
      </p:pic>
    </p:spTree>
    <p:extLst>
      <p:ext uri="{BB962C8B-B14F-4D97-AF65-F5344CB8AC3E}">
        <p14:creationId xmlns:p14="http://schemas.microsoft.com/office/powerpoint/2010/main" val="19841172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FBC2BB8-9483-48FD-BD49-BEE0704D0416}"/>
              </a:ext>
            </a:extLst>
          </p:cNvPr>
          <p:cNvSpPr/>
          <p:nvPr/>
        </p:nvSpPr>
        <p:spPr>
          <a:xfrm>
            <a:off x="263698" y="-113216"/>
            <a:ext cx="4974439"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Memory</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xmlns="" id="{ED523116-3087-4A31-93E7-CCA1C0951AC0}"/>
              </a:ext>
            </a:extLst>
          </p:cNvPr>
          <p:cNvSpPr txBox="1"/>
          <p:nvPr/>
        </p:nvSpPr>
        <p:spPr>
          <a:xfrm>
            <a:off x="62145" y="893280"/>
            <a:ext cx="9277167"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t>It is very special high speed memory. It is used to speed up and synchronizing with high speed CPU.</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Cache memory is costlier than main memory or disk memory but economical than CPU registers.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Cache memory is an extremely fast memory type that acts as a buffer between RAM and the CPU.</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It holds frequently requested data and instruction so that they are immediately available to the CPU when needed.</a:t>
            </a:r>
          </a:p>
        </p:txBody>
      </p:sp>
      <p:cxnSp>
        <p:nvCxnSpPr>
          <p:cNvPr id="8" name="Straight Connector 7">
            <a:extLst>
              <a:ext uri="{FF2B5EF4-FFF2-40B4-BE49-F238E27FC236}">
                <a16:creationId xmlns:a16="http://schemas.microsoft.com/office/drawing/2014/main" xmlns="" id="{2C749022-447C-405A-844C-6A7B38A62AE4}"/>
              </a:ext>
            </a:extLst>
          </p:cNvPr>
          <p:cNvCxnSpPr>
            <a:cxnSpLocks/>
          </p:cNvCxnSpPr>
          <p:nvPr/>
        </p:nvCxnSpPr>
        <p:spPr>
          <a:xfrm>
            <a:off x="508904" y="4032601"/>
            <a:ext cx="0" cy="2741065"/>
          </a:xfrm>
          <a:prstGeom prst="line">
            <a:avLst/>
          </a:prstGeom>
          <a:ln w="76200"/>
        </p:spPr>
        <p:style>
          <a:lnRef idx="2">
            <a:schemeClr val="dk1"/>
          </a:lnRef>
          <a:fillRef idx="0">
            <a:schemeClr val="dk1"/>
          </a:fillRef>
          <a:effectRef idx="1">
            <a:schemeClr val="dk1"/>
          </a:effectRef>
          <a:fontRef idx="minor">
            <a:schemeClr val="tx1"/>
          </a:fontRef>
        </p:style>
      </p:cxnSp>
      <p:sp>
        <p:nvSpPr>
          <p:cNvPr id="10" name="Rectangle 9">
            <a:extLst>
              <a:ext uri="{FF2B5EF4-FFF2-40B4-BE49-F238E27FC236}">
                <a16:creationId xmlns:a16="http://schemas.microsoft.com/office/drawing/2014/main" xmlns="" id="{29139098-8308-494E-8DF3-743D860C0811}"/>
              </a:ext>
            </a:extLst>
          </p:cNvPr>
          <p:cNvSpPr/>
          <p:nvPr/>
        </p:nvSpPr>
        <p:spPr>
          <a:xfrm rot="16200000">
            <a:off x="-1470239" y="5110743"/>
            <a:ext cx="3373515" cy="584775"/>
          </a:xfrm>
          <a:prstGeom prst="rect">
            <a:avLst/>
          </a:prstGeom>
          <a:noFill/>
        </p:spPr>
        <p:txBody>
          <a:bodyPr wrap="squar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Characteristics</a:t>
            </a:r>
          </a:p>
        </p:txBody>
      </p:sp>
      <p:cxnSp>
        <p:nvCxnSpPr>
          <p:cNvPr id="12" name="Straight Arrow Connector 11">
            <a:extLst>
              <a:ext uri="{FF2B5EF4-FFF2-40B4-BE49-F238E27FC236}">
                <a16:creationId xmlns:a16="http://schemas.microsoft.com/office/drawing/2014/main" xmlns="" id="{9D134814-8FF1-41D9-822E-39FE46DC5432}"/>
              </a:ext>
            </a:extLst>
          </p:cNvPr>
          <p:cNvCxnSpPr>
            <a:cxnSpLocks/>
          </p:cNvCxnSpPr>
          <p:nvPr/>
        </p:nvCxnSpPr>
        <p:spPr>
          <a:xfrm flipV="1">
            <a:off x="499307" y="4122948"/>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xmlns="" id="{4EFB8010-9926-4D3D-A6CE-D563B58E62BC}"/>
              </a:ext>
            </a:extLst>
          </p:cNvPr>
          <p:cNvCxnSpPr>
            <a:cxnSpLocks/>
          </p:cNvCxnSpPr>
          <p:nvPr/>
        </p:nvCxnSpPr>
        <p:spPr>
          <a:xfrm flipV="1">
            <a:off x="508906" y="4426028"/>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xmlns="" id="{B8092C94-D7F5-4046-9D1B-223A7C370E00}"/>
              </a:ext>
            </a:extLst>
          </p:cNvPr>
          <p:cNvCxnSpPr>
            <a:cxnSpLocks/>
          </p:cNvCxnSpPr>
          <p:nvPr/>
        </p:nvCxnSpPr>
        <p:spPr>
          <a:xfrm flipV="1">
            <a:off x="508906" y="4754232"/>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xmlns="" id="{0A9A0D5F-1D12-42B3-9948-E8AB9CEB4722}"/>
              </a:ext>
            </a:extLst>
          </p:cNvPr>
          <p:cNvCxnSpPr>
            <a:cxnSpLocks/>
          </p:cNvCxnSpPr>
          <p:nvPr/>
        </p:nvCxnSpPr>
        <p:spPr>
          <a:xfrm flipV="1">
            <a:off x="499307" y="5110450"/>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xmlns="" id="{00FED5D6-26AB-490F-8FA4-7FBE4CB50D3A}"/>
              </a:ext>
            </a:extLst>
          </p:cNvPr>
          <p:cNvCxnSpPr>
            <a:cxnSpLocks/>
          </p:cNvCxnSpPr>
          <p:nvPr/>
        </p:nvCxnSpPr>
        <p:spPr>
          <a:xfrm flipV="1">
            <a:off x="499307" y="5505886"/>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xmlns="" id="{E9806C1A-DAE0-42FA-827F-44567D8C6DD8}"/>
              </a:ext>
            </a:extLst>
          </p:cNvPr>
          <p:cNvCxnSpPr>
            <a:cxnSpLocks/>
          </p:cNvCxnSpPr>
          <p:nvPr/>
        </p:nvCxnSpPr>
        <p:spPr>
          <a:xfrm flipV="1">
            <a:off x="508906" y="5891999"/>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xmlns="" id="{888FE864-4080-4058-8380-67C014707D8A}"/>
              </a:ext>
            </a:extLst>
          </p:cNvPr>
          <p:cNvCxnSpPr>
            <a:cxnSpLocks/>
          </p:cNvCxnSpPr>
          <p:nvPr/>
        </p:nvCxnSpPr>
        <p:spPr>
          <a:xfrm flipV="1">
            <a:off x="508906" y="6262995"/>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xmlns="" id="{CBDE0EE0-A28F-46A4-A7D5-CA01A578F4D2}"/>
              </a:ext>
            </a:extLst>
          </p:cNvPr>
          <p:cNvCxnSpPr>
            <a:cxnSpLocks/>
          </p:cNvCxnSpPr>
          <p:nvPr/>
        </p:nvCxnSpPr>
        <p:spPr>
          <a:xfrm flipV="1">
            <a:off x="528099" y="6633582"/>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xmlns="" id="{6777F204-33CE-4345-96FE-466B521DA6E0}"/>
              </a:ext>
            </a:extLst>
          </p:cNvPr>
          <p:cNvSpPr txBox="1"/>
          <p:nvPr/>
        </p:nvSpPr>
        <p:spPr>
          <a:xfrm>
            <a:off x="2035865" y="6445196"/>
            <a:ext cx="1612851" cy="369332"/>
          </a:xfrm>
          <a:prstGeom prst="rect">
            <a:avLst/>
          </a:prstGeom>
          <a:noFill/>
        </p:spPr>
        <p:txBody>
          <a:bodyPr wrap="square" rtlCol="0">
            <a:spAutoFit/>
          </a:bodyPr>
          <a:lstStyle/>
          <a:p>
            <a:r>
              <a:rPr lang="en-IN" dirty="0"/>
              <a:t>Organisation</a:t>
            </a:r>
          </a:p>
        </p:txBody>
      </p:sp>
      <p:sp>
        <p:nvSpPr>
          <p:cNvPr id="25" name="TextBox 24">
            <a:extLst>
              <a:ext uri="{FF2B5EF4-FFF2-40B4-BE49-F238E27FC236}">
                <a16:creationId xmlns:a16="http://schemas.microsoft.com/office/drawing/2014/main" xmlns="" id="{5FFFBD02-9357-4D43-B80D-BB2D693C2257}"/>
              </a:ext>
            </a:extLst>
          </p:cNvPr>
          <p:cNvSpPr txBox="1"/>
          <p:nvPr/>
        </p:nvSpPr>
        <p:spPr>
          <a:xfrm>
            <a:off x="2035864" y="6079360"/>
            <a:ext cx="2820221" cy="369332"/>
          </a:xfrm>
          <a:prstGeom prst="rect">
            <a:avLst/>
          </a:prstGeom>
          <a:noFill/>
        </p:spPr>
        <p:txBody>
          <a:bodyPr wrap="square" rtlCol="0">
            <a:spAutoFit/>
          </a:bodyPr>
          <a:lstStyle/>
          <a:p>
            <a:r>
              <a:rPr lang="en-IN" dirty="0"/>
              <a:t>Physical characteristics</a:t>
            </a:r>
          </a:p>
        </p:txBody>
      </p:sp>
      <p:sp>
        <p:nvSpPr>
          <p:cNvPr id="26" name="TextBox 25">
            <a:extLst>
              <a:ext uri="{FF2B5EF4-FFF2-40B4-BE49-F238E27FC236}">
                <a16:creationId xmlns:a16="http://schemas.microsoft.com/office/drawing/2014/main" xmlns="" id="{674D1018-370D-4A63-961D-1F7F616CF2C8}"/>
              </a:ext>
            </a:extLst>
          </p:cNvPr>
          <p:cNvSpPr txBox="1"/>
          <p:nvPr/>
        </p:nvSpPr>
        <p:spPr>
          <a:xfrm>
            <a:off x="2016668" y="5713522"/>
            <a:ext cx="2820221" cy="369332"/>
          </a:xfrm>
          <a:prstGeom prst="rect">
            <a:avLst/>
          </a:prstGeom>
          <a:noFill/>
        </p:spPr>
        <p:txBody>
          <a:bodyPr wrap="square" rtlCol="0">
            <a:spAutoFit/>
          </a:bodyPr>
          <a:lstStyle/>
          <a:p>
            <a:r>
              <a:rPr lang="en-IN" dirty="0"/>
              <a:t>Physical type</a:t>
            </a:r>
          </a:p>
        </p:txBody>
      </p:sp>
      <p:sp>
        <p:nvSpPr>
          <p:cNvPr id="27" name="TextBox 26">
            <a:extLst>
              <a:ext uri="{FF2B5EF4-FFF2-40B4-BE49-F238E27FC236}">
                <a16:creationId xmlns:a16="http://schemas.microsoft.com/office/drawing/2014/main" xmlns="" id="{47B64610-51C0-494B-B98E-5771A1388E4F}"/>
              </a:ext>
            </a:extLst>
          </p:cNvPr>
          <p:cNvSpPr txBox="1"/>
          <p:nvPr/>
        </p:nvSpPr>
        <p:spPr>
          <a:xfrm>
            <a:off x="2035864" y="5321216"/>
            <a:ext cx="2820221" cy="369332"/>
          </a:xfrm>
          <a:prstGeom prst="rect">
            <a:avLst/>
          </a:prstGeom>
          <a:noFill/>
        </p:spPr>
        <p:txBody>
          <a:bodyPr wrap="square" rtlCol="0">
            <a:spAutoFit/>
          </a:bodyPr>
          <a:lstStyle/>
          <a:p>
            <a:r>
              <a:rPr lang="en-IN" dirty="0"/>
              <a:t>Performance</a:t>
            </a:r>
          </a:p>
        </p:txBody>
      </p:sp>
      <p:sp>
        <p:nvSpPr>
          <p:cNvPr id="28" name="TextBox 27">
            <a:extLst>
              <a:ext uri="{FF2B5EF4-FFF2-40B4-BE49-F238E27FC236}">
                <a16:creationId xmlns:a16="http://schemas.microsoft.com/office/drawing/2014/main" xmlns="" id="{BD5C3FCB-24F4-4147-9115-ACFD4203D7D0}"/>
              </a:ext>
            </a:extLst>
          </p:cNvPr>
          <p:cNvSpPr txBox="1"/>
          <p:nvPr/>
        </p:nvSpPr>
        <p:spPr>
          <a:xfrm>
            <a:off x="2012628" y="4946343"/>
            <a:ext cx="2820221" cy="369332"/>
          </a:xfrm>
          <a:prstGeom prst="rect">
            <a:avLst/>
          </a:prstGeom>
          <a:noFill/>
        </p:spPr>
        <p:txBody>
          <a:bodyPr wrap="square" rtlCol="0">
            <a:spAutoFit/>
          </a:bodyPr>
          <a:lstStyle/>
          <a:p>
            <a:r>
              <a:rPr lang="en-IN" dirty="0"/>
              <a:t>Access method</a:t>
            </a:r>
          </a:p>
        </p:txBody>
      </p:sp>
      <p:sp>
        <p:nvSpPr>
          <p:cNvPr id="29" name="TextBox 28">
            <a:extLst>
              <a:ext uri="{FF2B5EF4-FFF2-40B4-BE49-F238E27FC236}">
                <a16:creationId xmlns:a16="http://schemas.microsoft.com/office/drawing/2014/main" xmlns="" id="{5B083261-3487-453A-9F58-10652BCBA429}"/>
              </a:ext>
            </a:extLst>
          </p:cNvPr>
          <p:cNvSpPr txBox="1"/>
          <p:nvPr/>
        </p:nvSpPr>
        <p:spPr>
          <a:xfrm>
            <a:off x="2012628" y="4585164"/>
            <a:ext cx="2820221" cy="369332"/>
          </a:xfrm>
          <a:prstGeom prst="rect">
            <a:avLst/>
          </a:prstGeom>
          <a:noFill/>
        </p:spPr>
        <p:txBody>
          <a:bodyPr wrap="square" rtlCol="0">
            <a:spAutoFit/>
          </a:bodyPr>
          <a:lstStyle/>
          <a:p>
            <a:r>
              <a:rPr lang="en-IN" dirty="0"/>
              <a:t>Unit of transfer</a:t>
            </a:r>
          </a:p>
        </p:txBody>
      </p:sp>
      <p:sp>
        <p:nvSpPr>
          <p:cNvPr id="30" name="TextBox 29">
            <a:extLst>
              <a:ext uri="{FF2B5EF4-FFF2-40B4-BE49-F238E27FC236}">
                <a16:creationId xmlns:a16="http://schemas.microsoft.com/office/drawing/2014/main" xmlns="" id="{3972443A-6B95-408C-8EEA-E07B70789516}"/>
              </a:ext>
            </a:extLst>
          </p:cNvPr>
          <p:cNvSpPr txBox="1"/>
          <p:nvPr/>
        </p:nvSpPr>
        <p:spPr>
          <a:xfrm>
            <a:off x="2005628" y="4255324"/>
            <a:ext cx="2820221" cy="369332"/>
          </a:xfrm>
          <a:prstGeom prst="rect">
            <a:avLst/>
          </a:prstGeom>
          <a:noFill/>
        </p:spPr>
        <p:txBody>
          <a:bodyPr wrap="square" rtlCol="0">
            <a:spAutoFit/>
          </a:bodyPr>
          <a:lstStyle/>
          <a:p>
            <a:r>
              <a:rPr lang="en-IN" dirty="0"/>
              <a:t>Capacity</a:t>
            </a:r>
          </a:p>
        </p:txBody>
      </p:sp>
      <p:sp>
        <p:nvSpPr>
          <p:cNvPr id="31" name="TextBox 30">
            <a:extLst>
              <a:ext uri="{FF2B5EF4-FFF2-40B4-BE49-F238E27FC236}">
                <a16:creationId xmlns:a16="http://schemas.microsoft.com/office/drawing/2014/main" xmlns="" id="{38A6C332-A174-4C3A-8013-47F68AF18410}"/>
              </a:ext>
            </a:extLst>
          </p:cNvPr>
          <p:cNvSpPr txBox="1"/>
          <p:nvPr/>
        </p:nvSpPr>
        <p:spPr>
          <a:xfrm>
            <a:off x="2005628" y="3925626"/>
            <a:ext cx="2820221" cy="369332"/>
          </a:xfrm>
          <a:prstGeom prst="rect">
            <a:avLst/>
          </a:prstGeom>
          <a:noFill/>
        </p:spPr>
        <p:txBody>
          <a:bodyPr wrap="square" rtlCol="0">
            <a:spAutoFit/>
          </a:bodyPr>
          <a:lstStyle/>
          <a:p>
            <a:r>
              <a:rPr lang="en-IN" dirty="0"/>
              <a:t>Location</a:t>
            </a:r>
          </a:p>
        </p:txBody>
      </p:sp>
    </p:spTree>
    <p:extLst>
      <p:ext uri="{BB962C8B-B14F-4D97-AF65-F5344CB8AC3E}">
        <p14:creationId xmlns:p14="http://schemas.microsoft.com/office/powerpoint/2010/main" val="1113313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B1FB85B-2DA1-4DB2-9C59-35726E8BD0EC}"/>
              </a:ext>
            </a:extLst>
          </p:cNvPr>
          <p:cNvSpPr txBox="1"/>
          <p:nvPr/>
        </p:nvSpPr>
        <p:spPr>
          <a:xfrm>
            <a:off x="5650637" y="2974019"/>
            <a:ext cx="914400"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xmlns="" id="{A5BF1CF6-02F7-4B74-9EF1-C3E99BEF1A5B}"/>
              </a:ext>
            </a:extLst>
          </p:cNvPr>
          <p:cNvSpPr txBox="1"/>
          <p:nvPr/>
        </p:nvSpPr>
        <p:spPr>
          <a:xfrm>
            <a:off x="1" y="1200329"/>
            <a:ext cx="4714043" cy="1200329"/>
          </a:xfrm>
          <a:prstGeom prst="rect">
            <a:avLst/>
          </a:prstGeom>
          <a:noFill/>
        </p:spPr>
        <p:txBody>
          <a:bodyPr wrap="square" rtlCol="0">
            <a:spAutoFit/>
          </a:bodyPr>
          <a:lstStyle/>
          <a:p>
            <a:r>
              <a:rPr lang="en-IN" b="1" u="sng" dirty="0">
                <a:latin typeface="Arial Black" panose="020B0A04020102020204" pitchFamily="34" charset="0"/>
              </a:rPr>
              <a:t>CAPACITY</a:t>
            </a:r>
            <a:r>
              <a:rPr lang="en-IN" b="1" dirty="0"/>
              <a:t>:-</a:t>
            </a:r>
          </a:p>
          <a:p>
            <a:pPr marL="285750" indent="-285750">
              <a:buFont typeface="Wingdings" panose="05000000000000000000" pitchFamily="2" charset="2"/>
              <a:buChar char="Ø"/>
            </a:pPr>
            <a:r>
              <a:rPr lang="en-GB" altLang="en-US" dirty="0"/>
              <a:t>Word size</a:t>
            </a:r>
          </a:p>
          <a:p>
            <a:pPr marL="742950" lvl="1" indent="-285750">
              <a:buFont typeface="Wingdings" panose="05000000000000000000" pitchFamily="2" charset="2"/>
              <a:buChar char="ü"/>
            </a:pPr>
            <a:r>
              <a:rPr lang="en-GB" altLang="en-US" dirty="0"/>
              <a:t>The natural unit of organisation.</a:t>
            </a:r>
          </a:p>
          <a:p>
            <a:pPr marL="285750" indent="-285750">
              <a:buFont typeface="Wingdings" panose="05000000000000000000" pitchFamily="2" charset="2"/>
              <a:buChar char="Ø"/>
            </a:pPr>
            <a:r>
              <a:rPr lang="en-GB" altLang="en-US" dirty="0"/>
              <a:t>Number of words</a:t>
            </a:r>
            <a:r>
              <a:rPr lang="en-IN" altLang="en-US" dirty="0"/>
              <a:t>(or bytes).</a:t>
            </a:r>
            <a:endParaRPr lang="en-GB" altLang="en-US" dirty="0"/>
          </a:p>
        </p:txBody>
      </p:sp>
      <p:sp>
        <p:nvSpPr>
          <p:cNvPr id="4" name="TextBox 3">
            <a:extLst>
              <a:ext uri="{FF2B5EF4-FFF2-40B4-BE49-F238E27FC236}">
                <a16:creationId xmlns:a16="http://schemas.microsoft.com/office/drawing/2014/main" xmlns="" id="{0816E765-F9B5-44A7-9E32-A03B5CFF3B95}"/>
              </a:ext>
            </a:extLst>
          </p:cNvPr>
          <p:cNvSpPr txBox="1"/>
          <p:nvPr/>
        </p:nvSpPr>
        <p:spPr>
          <a:xfrm>
            <a:off x="1" y="4"/>
            <a:ext cx="4714043" cy="1200329"/>
          </a:xfrm>
          <a:prstGeom prst="rect">
            <a:avLst/>
          </a:prstGeom>
          <a:noFill/>
        </p:spPr>
        <p:txBody>
          <a:bodyPr wrap="square" rtlCol="0">
            <a:spAutoFit/>
          </a:bodyPr>
          <a:lstStyle/>
          <a:p>
            <a:r>
              <a:rPr lang="en-IN" b="1" u="sng" dirty="0">
                <a:latin typeface="Arial Black" panose="020B0A04020102020204" pitchFamily="34" charset="0"/>
              </a:rPr>
              <a:t>LOCATION</a:t>
            </a:r>
            <a:r>
              <a:rPr lang="en-IN" b="1" dirty="0"/>
              <a:t>:-</a:t>
            </a:r>
          </a:p>
          <a:p>
            <a:pPr marL="285750" indent="-285750">
              <a:buFont typeface="Wingdings" panose="05000000000000000000" pitchFamily="2" charset="2"/>
              <a:buChar char="Ø"/>
            </a:pPr>
            <a:r>
              <a:rPr lang="en-GB" altLang="en-US" dirty="0"/>
              <a:t>CPU</a:t>
            </a:r>
          </a:p>
          <a:p>
            <a:pPr marL="285750" indent="-285750">
              <a:buFont typeface="Wingdings" panose="05000000000000000000" pitchFamily="2" charset="2"/>
              <a:buChar char="Ø"/>
            </a:pPr>
            <a:r>
              <a:rPr lang="en-GB" altLang="en-US" dirty="0"/>
              <a:t>Internal</a:t>
            </a:r>
          </a:p>
          <a:p>
            <a:pPr marL="285750" indent="-285750">
              <a:buFont typeface="Wingdings" panose="05000000000000000000" pitchFamily="2" charset="2"/>
              <a:buChar char="Ø"/>
            </a:pPr>
            <a:r>
              <a:rPr lang="en-GB" altLang="en-US" dirty="0"/>
              <a:t>External</a:t>
            </a:r>
            <a:endParaRPr lang="en-IN" b="1" dirty="0"/>
          </a:p>
        </p:txBody>
      </p:sp>
      <p:sp>
        <p:nvSpPr>
          <p:cNvPr id="5" name="TextBox 4">
            <a:extLst>
              <a:ext uri="{FF2B5EF4-FFF2-40B4-BE49-F238E27FC236}">
                <a16:creationId xmlns:a16="http://schemas.microsoft.com/office/drawing/2014/main" xmlns="" id="{29E813BA-6AD0-4B4F-ACD8-100E331BB317}"/>
              </a:ext>
            </a:extLst>
          </p:cNvPr>
          <p:cNvSpPr txBox="1"/>
          <p:nvPr/>
        </p:nvSpPr>
        <p:spPr>
          <a:xfrm>
            <a:off x="1" y="2400658"/>
            <a:ext cx="4714043" cy="2585323"/>
          </a:xfrm>
          <a:prstGeom prst="rect">
            <a:avLst/>
          </a:prstGeom>
          <a:noFill/>
        </p:spPr>
        <p:txBody>
          <a:bodyPr wrap="square" rtlCol="0">
            <a:spAutoFit/>
          </a:bodyPr>
          <a:lstStyle/>
          <a:p>
            <a:r>
              <a:rPr lang="en-IN" b="1" u="sng" dirty="0">
                <a:latin typeface="Arial Black" panose="020B0A04020102020204" pitchFamily="34" charset="0"/>
              </a:rPr>
              <a:t>UNIT</a:t>
            </a:r>
            <a:r>
              <a:rPr lang="en-IN" b="1" dirty="0">
                <a:latin typeface="Arial Black" panose="020B0A04020102020204" pitchFamily="34" charset="0"/>
              </a:rPr>
              <a:t> </a:t>
            </a:r>
            <a:r>
              <a:rPr lang="en-IN" b="1" u="sng" dirty="0">
                <a:latin typeface="Arial Black" panose="020B0A04020102020204" pitchFamily="34" charset="0"/>
              </a:rPr>
              <a:t>OF</a:t>
            </a:r>
            <a:r>
              <a:rPr lang="en-IN" b="1" dirty="0">
                <a:latin typeface="Arial Black" panose="020B0A04020102020204" pitchFamily="34" charset="0"/>
              </a:rPr>
              <a:t> </a:t>
            </a:r>
            <a:r>
              <a:rPr lang="en-IN" b="1" u="sng" dirty="0">
                <a:latin typeface="Arial Black" panose="020B0A04020102020204" pitchFamily="34" charset="0"/>
              </a:rPr>
              <a:t>TRANSFER</a:t>
            </a:r>
            <a:r>
              <a:rPr lang="en-IN" b="1" dirty="0"/>
              <a:t>:-</a:t>
            </a:r>
          </a:p>
          <a:p>
            <a:pPr marL="285750" indent="-285750">
              <a:buFont typeface="Wingdings" panose="05000000000000000000" pitchFamily="2" charset="2"/>
              <a:buChar char="Ø"/>
            </a:pPr>
            <a:r>
              <a:rPr lang="en-GB" altLang="en-US" dirty="0"/>
              <a:t>Internal</a:t>
            </a:r>
          </a:p>
          <a:p>
            <a:pPr marL="742950" lvl="1" indent="-285750">
              <a:buFont typeface="Wingdings" panose="05000000000000000000" pitchFamily="2" charset="2"/>
              <a:buChar char="ü"/>
            </a:pPr>
            <a:r>
              <a:rPr lang="en-GB" altLang="en-US" dirty="0"/>
              <a:t>Usually governed by data bus width</a:t>
            </a:r>
          </a:p>
          <a:p>
            <a:pPr marL="285750" indent="-285750">
              <a:buFont typeface="Wingdings" panose="05000000000000000000" pitchFamily="2" charset="2"/>
              <a:buChar char="Ø"/>
            </a:pPr>
            <a:r>
              <a:rPr lang="en-GB" altLang="en-US" dirty="0"/>
              <a:t>External</a:t>
            </a:r>
          </a:p>
          <a:p>
            <a:pPr marL="742950" lvl="1" indent="-285750">
              <a:buFont typeface="Wingdings" panose="05000000000000000000" pitchFamily="2" charset="2"/>
              <a:buChar char="ü"/>
            </a:pPr>
            <a:r>
              <a:rPr lang="en-GB" altLang="en-US" dirty="0"/>
              <a:t>Usually a block which is much larger than a word</a:t>
            </a:r>
          </a:p>
          <a:p>
            <a:pPr marL="285750" indent="-285750">
              <a:buFont typeface="Wingdings" panose="05000000000000000000" pitchFamily="2" charset="2"/>
              <a:buChar char="Ø"/>
            </a:pPr>
            <a:r>
              <a:rPr lang="en-GB" altLang="en-US" dirty="0"/>
              <a:t>Addressable unit</a:t>
            </a:r>
          </a:p>
          <a:p>
            <a:pPr marL="742950" lvl="1" indent="-285750">
              <a:buFont typeface="Wingdings" panose="05000000000000000000" pitchFamily="2" charset="2"/>
              <a:buChar char="ü"/>
            </a:pPr>
            <a:r>
              <a:rPr lang="en-GB" altLang="en-US" dirty="0"/>
              <a:t>Smallest location which can be uniquely addressed</a:t>
            </a:r>
          </a:p>
        </p:txBody>
      </p:sp>
      <p:cxnSp>
        <p:nvCxnSpPr>
          <p:cNvPr id="7" name="Straight Connector 6">
            <a:extLst>
              <a:ext uri="{FF2B5EF4-FFF2-40B4-BE49-F238E27FC236}">
                <a16:creationId xmlns:a16="http://schemas.microsoft.com/office/drawing/2014/main" xmlns="" id="{7E5C4A1A-C548-44EF-88E8-8F6A21C98278}"/>
              </a:ext>
            </a:extLst>
          </p:cNvPr>
          <p:cNvCxnSpPr>
            <a:cxnSpLocks/>
          </p:cNvCxnSpPr>
          <p:nvPr/>
        </p:nvCxnSpPr>
        <p:spPr>
          <a:xfrm>
            <a:off x="6042735" y="0"/>
            <a:ext cx="0" cy="6858000"/>
          </a:xfrm>
          <a:prstGeom prst="line">
            <a:avLst/>
          </a:prstGeom>
          <a:ln w="76200"/>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xmlns="" id="{DEF527CF-9A7D-4152-A68D-930D968A9C6F}"/>
              </a:ext>
            </a:extLst>
          </p:cNvPr>
          <p:cNvSpPr txBox="1"/>
          <p:nvPr/>
        </p:nvSpPr>
        <p:spPr>
          <a:xfrm>
            <a:off x="6304625" y="200479"/>
            <a:ext cx="4714043" cy="2585323"/>
          </a:xfrm>
          <a:prstGeom prst="rect">
            <a:avLst/>
          </a:prstGeom>
          <a:noFill/>
        </p:spPr>
        <p:txBody>
          <a:bodyPr wrap="square" rtlCol="0">
            <a:spAutoFit/>
          </a:bodyPr>
          <a:lstStyle/>
          <a:p>
            <a:r>
              <a:rPr lang="en-IN" b="1" u="sng" dirty="0">
                <a:latin typeface="Arial Black" panose="020B0A04020102020204" pitchFamily="34" charset="0"/>
              </a:rPr>
              <a:t>ACCESS</a:t>
            </a:r>
            <a:r>
              <a:rPr lang="en-IN" b="1" dirty="0">
                <a:latin typeface="Arial Black" panose="020B0A04020102020204" pitchFamily="34" charset="0"/>
              </a:rPr>
              <a:t> </a:t>
            </a:r>
            <a:r>
              <a:rPr lang="en-IN" b="1" u="sng" dirty="0">
                <a:latin typeface="Arial Black" panose="020B0A04020102020204" pitchFamily="34" charset="0"/>
              </a:rPr>
              <a:t>METHOD</a:t>
            </a:r>
            <a:r>
              <a:rPr lang="en-IN" b="1" dirty="0"/>
              <a:t>:-</a:t>
            </a:r>
          </a:p>
          <a:p>
            <a:pPr marL="285750" indent="-285750">
              <a:buFont typeface="Wingdings" panose="05000000000000000000" pitchFamily="2" charset="2"/>
              <a:buChar char="Ø"/>
            </a:pPr>
            <a:r>
              <a:rPr lang="en-GB" altLang="en-US" dirty="0"/>
              <a:t>Sequential                         </a:t>
            </a:r>
          </a:p>
          <a:p>
            <a:pPr marL="285750" indent="-285750">
              <a:buFont typeface="Wingdings" panose="05000000000000000000" pitchFamily="2" charset="2"/>
              <a:buChar char="ü"/>
            </a:pPr>
            <a:r>
              <a:rPr lang="en-GB" altLang="en-US" dirty="0"/>
              <a:t> eg:-Tape</a:t>
            </a:r>
          </a:p>
          <a:p>
            <a:pPr marL="285750" indent="-285750">
              <a:buFont typeface="Wingdings" panose="05000000000000000000" pitchFamily="2" charset="2"/>
              <a:buChar char="Ø"/>
            </a:pPr>
            <a:r>
              <a:rPr lang="en-GB" altLang="en-US" dirty="0"/>
              <a:t>Direct</a:t>
            </a:r>
          </a:p>
          <a:p>
            <a:pPr marL="285750" indent="-285750">
              <a:buFont typeface="Wingdings" panose="05000000000000000000" pitchFamily="2" charset="2"/>
              <a:buChar char="ü"/>
            </a:pPr>
            <a:r>
              <a:rPr lang="en-GB" altLang="en-US" dirty="0"/>
              <a:t>    eg:-Disk</a:t>
            </a:r>
          </a:p>
          <a:p>
            <a:pPr marL="285750" indent="-285750">
              <a:buFont typeface="Wingdings" panose="05000000000000000000" pitchFamily="2" charset="2"/>
              <a:buChar char="Ø"/>
            </a:pPr>
            <a:r>
              <a:rPr lang="en-GB" altLang="en-US" dirty="0"/>
              <a:t>Random</a:t>
            </a:r>
          </a:p>
          <a:p>
            <a:pPr marL="285750" indent="-285750">
              <a:buFont typeface="Wingdings" panose="05000000000000000000" pitchFamily="2" charset="2"/>
              <a:buChar char="ü"/>
            </a:pPr>
            <a:r>
              <a:rPr lang="en-GB" altLang="en-US" dirty="0"/>
              <a:t>    eg:-RAM</a:t>
            </a:r>
          </a:p>
          <a:p>
            <a:pPr marL="285750" indent="-285750">
              <a:buFont typeface="Wingdings" panose="05000000000000000000" pitchFamily="2" charset="2"/>
              <a:buChar char="Ø"/>
            </a:pPr>
            <a:r>
              <a:rPr lang="en-GB" altLang="en-US" dirty="0"/>
              <a:t>Associative</a:t>
            </a:r>
          </a:p>
          <a:p>
            <a:pPr marL="285750" indent="-285750">
              <a:buFont typeface="Wingdings" panose="05000000000000000000" pitchFamily="2" charset="2"/>
              <a:buChar char="ü"/>
            </a:pPr>
            <a:r>
              <a:rPr lang="en-GB" altLang="en-US" dirty="0"/>
              <a:t>    eg:-CACHE</a:t>
            </a:r>
          </a:p>
        </p:txBody>
      </p:sp>
    </p:spTree>
    <p:extLst>
      <p:ext uri="{BB962C8B-B14F-4D97-AF65-F5344CB8AC3E}">
        <p14:creationId xmlns:p14="http://schemas.microsoft.com/office/powerpoint/2010/main" val="3852985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_rels/theme5.xml.rels><?xml version="1.0" encoding="UTF-8" standalone="yes"?>
<Relationships xmlns="http://schemas.openxmlformats.org/package/2006/relationships"><Relationship Id="rId1" Type="http://schemas.openxmlformats.org/officeDocument/2006/relationships/image" Target="../media/image10.jpeg"/></Relationships>
</file>

<file path=ppt/theme/_rels/theme6.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3.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4.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TotalTime>
  <Words>6087</Words>
  <Application>Microsoft Office PowerPoint</Application>
  <PresentationFormat>Custom</PresentationFormat>
  <Paragraphs>863</Paragraphs>
  <Slides>112</Slides>
  <Notes>8</Notes>
  <HiddenSlides>0</HiddenSlides>
  <MMClips>0</MMClips>
  <ScaleCrop>false</ScaleCrop>
  <HeadingPairs>
    <vt:vector size="4" baseType="variant">
      <vt:variant>
        <vt:lpstr>Theme</vt:lpstr>
      </vt:variant>
      <vt:variant>
        <vt:i4>6</vt:i4>
      </vt:variant>
      <vt:variant>
        <vt:lpstr>Slide Titles</vt:lpstr>
      </vt:variant>
      <vt:variant>
        <vt:i4>112</vt:i4>
      </vt:variant>
    </vt:vector>
  </HeadingPairs>
  <TitlesOfParts>
    <vt:vector size="118" baseType="lpstr">
      <vt:lpstr>Circuit</vt:lpstr>
      <vt:lpstr>Ion</vt:lpstr>
      <vt:lpstr>Badge</vt:lpstr>
      <vt:lpstr>Angles</vt:lpstr>
      <vt:lpstr>Flow</vt:lpstr>
      <vt:lpstr>Adjacency</vt:lpstr>
      <vt:lpstr>PowerPoint Presentation</vt:lpstr>
      <vt:lpstr>PowerPoint Presentation</vt:lpstr>
      <vt:lpstr>Von Neumann Architecture</vt:lpstr>
      <vt:lpstr>PowerPoint Presentation</vt:lpstr>
      <vt:lpstr>PowerPoint Presentation</vt:lpstr>
      <vt:lpstr>PowerPoint Presentation</vt:lpstr>
      <vt:lpstr>Interconnection Structures and Bus Interconnection</vt:lpstr>
      <vt:lpstr>PowerPoint Presentation</vt:lpstr>
      <vt:lpstr>Bus Structures</vt:lpstr>
      <vt:lpstr>PowerPoint Presentation</vt:lpstr>
      <vt:lpstr>PowerPoint Presentation</vt:lpstr>
      <vt:lpstr>PowerPoint Presentation</vt:lpstr>
      <vt:lpstr>UNIT 2 Input output organization: </vt:lpstr>
      <vt:lpstr>PowerPoint Presentation</vt:lpstr>
      <vt:lpstr>INPUT-OUTPUT ORGANIZATION</vt:lpstr>
      <vt:lpstr>Input - Output Interface </vt:lpstr>
      <vt:lpstr>Interrupt driven I/O</vt:lpstr>
      <vt:lpstr>Interrupt Processing</vt:lpstr>
      <vt:lpstr>PRIORITY INTERRUPT</vt:lpstr>
      <vt:lpstr>PowerPoint Presentation</vt:lpstr>
      <vt:lpstr>PowerPoint Presentation</vt:lpstr>
      <vt:lpstr>PowerPoint Presentation</vt:lpstr>
      <vt:lpstr>PowerPoint Presentation</vt:lpstr>
      <vt:lpstr>DMA</vt:lpstr>
      <vt:lpstr>PowerPoint Presentation</vt:lpstr>
      <vt:lpstr>I/O Processor and serial communication</vt:lpstr>
      <vt:lpstr>Block Diagram Of I/O Processor </vt:lpstr>
      <vt:lpstr>Serial Communication</vt:lpstr>
      <vt:lpstr>Synchronous data transfer</vt:lpstr>
      <vt:lpstr>Asynchronous data transfer</vt:lpstr>
      <vt:lpstr>Strobe Control</vt:lpstr>
      <vt:lpstr>PowerPoint Presentation</vt:lpstr>
      <vt:lpstr>Handshaking</vt:lpstr>
      <vt:lpstr>PCI</vt:lpstr>
      <vt:lpstr>WORKING MECHANISM OF PERIPHERALS</vt:lpstr>
      <vt:lpstr>WORKING MECHANISM OF MOUSE</vt:lpstr>
      <vt:lpstr>PowerPoint Presentation</vt:lpstr>
      <vt:lpstr>WORKING OF SCANNER</vt:lpstr>
      <vt:lpstr>WORKING OF VIDEO DISPLAY</vt:lpstr>
      <vt:lpstr>WORKING OF TOUCH SCREEN PANNEL</vt:lpstr>
      <vt:lpstr>PowerPoint Presentation</vt:lpstr>
      <vt:lpstr>PowerPoint Presentation</vt:lpstr>
      <vt:lpstr>PowerPoint Presentation</vt:lpstr>
      <vt:lpstr>STACK ORGANIZATION</vt:lpstr>
      <vt:lpstr>INSTRUCTION FORMATS</vt:lpstr>
      <vt:lpstr>PowerPoint Presentation</vt:lpstr>
      <vt:lpstr>PowerPoint Presentation</vt:lpstr>
      <vt:lpstr>PowerPoint Presentation</vt:lpstr>
      <vt:lpstr>PowerPoint Presentation</vt:lpstr>
      <vt:lpstr>PowerPoint Presentation</vt:lpstr>
      <vt:lpstr>ADDRESSING MODES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MEMORY HIERARCHY</vt:lpstr>
      <vt:lpstr>Characteristics of memory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RAID</vt:lpstr>
      <vt:lpstr>RAID 0</vt:lpstr>
      <vt:lpstr>RAID 1</vt:lpstr>
      <vt:lpstr>RAID 2</vt:lpstr>
      <vt:lpstr>RAID 3</vt:lpstr>
      <vt:lpstr>RAID 4</vt:lpstr>
      <vt:lpstr>RAID 5</vt:lpstr>
      <vt:lpstr>RAID 6</vt:lpstr>
      <vt:lpstr>RAID 3 &amp;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Fetch and Execution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bhatt</dc:creator>
  <cp:lastModifiedBy>Admin</cp:lastModifiedBy>
  <cp:revision>70</cp:revision>
  <dcterms:created xsi:type="dcterms:W3CDTF">2019-10-16T14:44:03Z</dcterms:created>
  <dcterms:modified xsi:type="dcterms:W3CDTF">2019-10-22T03:13:01Z</dcterms:modified>
</cp:coreProperties>
</file>