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74" r:id="rId4"/>
    <p:sldId id="264" r:id="rId5"/>
    <p:sldId id="275" r:id="rId6"/>
    <p:sldId id="276" r:id="rId7"/>
    <p:sldId id="277" r:id="rId8"/>
    <p:sldId id="278" r:id="rId9"/>
    <p:sldId id="279" r:id="rId10"/>
    <p:sldId id="273" r:id="rId11"/>
    <p:sldId id="265" r:id="rId12"/>
    <p:sldId id="266" r:id="rId13"/>
    <p:sldId id="280" r:id="rId14"/>
    <p:sldId id="271" r:id="rId15"/>
    <p:sldId id="281" r:id="rId16"/>
    <p:sldId id="261" r:id="rId17"/>
    <p:sldId id="28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2FFB5A-4D94-44FE-8456-313554C5F8D4}"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A4889CAF-C28D-4F22-8C5C-68D29DA673A7}">
      <dgm:prSet phldrT="[Text]" custT="1"/>
      <dgm:spPr/>
      <dgm:t>
        <a:bodyPr/>
        <a:lstStyle/>
        <a:p>
          <a:r>
            <a:rPr lang="en-US" sz="1800" dirty="0"/>
            <a:t>Data processing</a:t>
          </a:r>
        </a:p>
      </dgm:t>
    </dgm:pt>
    <dgm:pt modelId="{5AD5EF91-E4EF-4F64-8F67-740F7FEA8D4E}" type="parTrans" cxnId="{80799E0C-E76E-48A4-8DA9-CD9F0438A0B3}">
      <dgm:prSet/>
      <dgm:spPr/>
      <dgm:t>
        <a:bodyPr/>
        <a:lstStyle/>
        <a:p>
          <a:endParaRPr lang="en-US"/>
        </a:p>
      </dgm:t>
    </dgm:pt>
    <dgm:pt modelId="{CA95CA1B-821E-47D6-A73D-DD569EB48A24}" type="sibTrans" cxnId="{80799E0C-E76E-48A4-8DA9-CD9F0438A0B3}">
      <dgm:prSet/>
      <dgm:spPr/>
      <dgm:t>
        <a:bodyPr/>
        <a:lstStyle/>
        <a:p>
          <a:endParaRPr lang="en-US"/>
        </a:p>
      </dgm:t>
    </dgm:pt>
    <dgm:pt modelId="{2A9847A5-861D-4A0E-ADB5-43A952512D03}">
      <dgm:prSet phldrT="[Text]"/>
      <dgm:spPr/>
      <dgm:t>
        <a:bodyPr/>
        <a:lstStyle/>
        <a:p>
          <a:r>
            <a:rPr lang="en-US" dirty="0"/>
            <a:t>K-Folding</a:t>
          </a:r>
        </a:p>
      </dgm:t>
    </dgm:pt>
    <dgm:pt modelId="{B341D395-4BAA-4709-9159-2C853C6018F2}" type="parTrans" cxnId="{C5C94ED0-CC4B-42CC-AA80-EBA48A158E14}">
      <dgm:prSet/>
      <dgm:spPr/>
      <dgm:t>
        <a:bodyPr/>
        <a:lstStyle/>
        <a:p>
          <a:endParaRPr lang="en-US"/>
        </a:p>
      </dgm:t>
    </dgm:pt>
    <dgm:pt modelId="{20C14E86-D7D0-46D0-A4B2-AD4856A2AA48}" type="sibTrans" cxnId="{C5C94ED0-CC4B-42CC-AA80-EBA48A158E14}">
      <dgm:prSet/>
      <dgm:spPr/>
      <dgm:t>
        <a:bodyPr/>
        <a:lstStyle/>
        <a:p>
          <a:endParaRPr lang="en-US"/>
        </a:p>
      </dgm:t>
    </dgm:pt>
    <dgm:pt modelId="{0EA9DBB8-9ABF-41C1-819A-BA272CDB1CB1}">
      <dgm:prSet phldrT="[Text]" custT="1"/>
      <dgm:spPr/>
      <dgm:t>
        <a:bodyPr/>
        <a:lstStyle/>
        <a:p>
          <a:r>
            <a:rPr lang="en-US" sz="2000" dirty="0"/>
            <a:t>Modified </a:t>
          </a:r>
        </a:p>
        <a:p>
          <a:r>
            <a:rPr lang="en-US" sz="2000" dirty="0"/>
            <a:t>Sub grading </a:t>
          </a:r>
        </a:p>
        <a:p>
          <a:r>
            <a:rPr lang="en-US" sz="2000" dirty="0"/>
            <a:t>Criteria </a:t>
          </a:r>
        </a:p>
      </dgm:t>
    </dgm:pt>
    <dgm:pt modelId="{B4115C12-AACE-4930-8894-05B0C825B8D9}" type="parTrans" cxnId="{60F27D4B-CD9F-47E6-90EF-6AD3AC6FF4E6}">
      <dgm:prSet/>
      <dgm:spPr/>
      <dgm:t>
        <a:bodyPr/>
        <a:lstStyle/>
        <a:p>
          <a:endParaRPr lang="en-US"/>
        </a:p>
      </dgm:t>
    </dgm:pt>
    <dgm:pt modelId="{28C3C4C3-73B0-4245-A3A2-406433C70968}" type="sibTrans" cxnId="{60F27D4B-CD9F-47E6-90EF-6AD3AC6FF4E6}">
      <dgm:prSet/>
      <dgm:spPr/>
      <dgm:t>
        <a:bodyPr/>
        <a:lstStyle/>
        <a:p>
          <a:endParaRPr lang="en-US"/>
        </a:p>
      </dgm:t>
    </dgm:pt>
    <dgm:pt modelId="{39DFC341-A821-4DC6-9BA9-3C57EF52D104}">
      <dgm:prSet phldrT="[Text]" custT="1"/>
      <dgm:spPr/>
      <dgm:t>
        <a:bodyPr/>
        <a:lstStyle/>
        <a:p>
          <a:r>
            <a:rPr lang="en-US" sz="1800" dirty="0"/>
            <a:t>Verification</a:t>
          </a:r>
        </a:p>
        <a:p>
          <a:r>
            <a:rPr lang="en-US" sz="1800" dirty="0"/>
            <a:t>By</a:t>
          </a:r>
        </a:p>
        <a:p>
          <a:r>
            <a:rPr lang="en-US" sz="1800" dirty="0"/>
            <a:t>Quantification</a:t>
          </a:r>
        </a:p>
      </dgm:t>
    </dgm:pt>
    <dgm:pt modelId="{C8FAA1C8-95A4-4A84-97A1-B6CEB1C1B3E4}" type="parTrans" cxnId="{44F4CB2B-7E51-467C-A9B4-8E9E0E303649}">
      <dgm:prSet/>
      <dgm:spPr/>
      <dgm:t>
        <a:bodyPr/>
        <a:lstStyle/>
        <a:p>
          <a:endParaRPr lang="en-US"/>
        </a:p>
      </dgm:t>
    </dgm:pt>
    <dgm:pt modelId="{C4CDECF0-3152-4761-AE8E-421CA2EF8F26}" type="sibTrans" cxnId="{44F4CB2B-7E51-467C-A9B4-8E9E0E303649}">
      <dgm:prSet/>
      <dgm:spPr/>
      <dgm:t>
        <a:bodyPr/>
        <a:lstStyle/>
        <a:p>
          <a:endParaRPr lang="en-US"/>
        </a:p>
      </dgm:t>
    </dgm:pt>
    <dgm:pt modelId="{F3BE0775-68DB-4F8E-BA9A-5B08451EC977}">
      <dgm:prSet phldrT="[Text]" custT="1"/>
      <dgm:spPr/>
      <dgm:t>
        <a:bodyPr/>
        <a:lstStyle/>
        <a:p>
          <a:r>
            <a:rPr lang="en-US" sz="2000" dirty="0"/>
            <a:t>Analyzing</a:t>
          </a:r>
        </a:p>
        <a:p>
          <a:r>
            <a:rPr lang="en-US" sz="2000" dirty="0"/>
            <a:t>Predictor</a:t>
          </a:r>
        </a:p>
        <a:p>
          <a:r>
            <a:rPr lang="en-US" sz="2000" dirty="0"/>
            <a:t>Importance</a:t>
          </a:r>
        </a:p>
        <a:p>
          <a:endParaRPr lang="en-US" sz="1500" dirty="0"/>
        </a:p>
      </dgm:t>
    </dgm:pt>
    <dgm:pt modelId="{B857C9E0-175E-41C8-A8EC-1873512EA958}" type="parTrans" cxnId="{088DA02E-EB67-4A1C-AF21-EE9462272176}">
      <dgm:prSet/>
      <dgm:spPr/>
      <dgm:t>
        <a:bodyPr/>
        <a:lstStyle/>
        <a:p>
          <a:endParaRPr lang="en-US"/>
        </a:p>
      </dgm:t>
    </dgm:pt>
    <dgm:pt modelId="{31C59BC8-3CA0-4204-9553-B1156A95B212}" type="sibTrans" cxnId="{088DA02E-EB67-4A1C-AF21-EE9462272176}">
      <dgm:prSet/>
      <dgm:spPr/>
      <dgm:t>
        <a:bodyPr/>
        <a:lstStyle/>
        <a:p>
          <a:endParaRPr lang="en-US"/>
        </a:p>
      </dgm:t>
    </dgm:pt>
    <dgm:pt modelId="{DF4DEBDB-3884-45AB-9E79-E1FE36C9BF0D}">
      <dgm:prSet phldrT="[Text]"/>
      <dgm:spPr/>
      <dgm:t>
        <a:bodyPr/>
        <a:lstStyle/>
        <a:p>
          <a:r>
            <a:rPr lang="en-US" dirty="0"/>
            <a:t>Conclusion</a:t>
          </a:r>
        </a:p>
      </dgm:t>
    </dgm:pt>
    <dgm:pt modelId="{9E3AEC99-06B7-4B00-AE22-BEE01AA6CE05}" type="parTrans" cxnId="{DC4B3B3A-86ED-491C-A940-F1F63FBF3C26}">
      <dgm:prSet/>
      <dgm:spPr/>
      <dgm:t>
        <a:bodyPr/>
        <a:lstStyle/>
        <a:p>
          <a:endParaRPr lang="en-US"/>
        </a:p>
      </dgm:t>
    </dgm:pt>
    <dgm:pt modelId="{8A74072F-BB06-47F0-8EA5-CF86FF5860C8}" type="sibTrans" cxnId="{DC4B3B3A-86ED-491C-A940-F1F63FBF3C26}">
      <dgm:prSet/>
      <dgm:spPr/>
      <dgm:t>
        <a:bodyPr/>
        <a:lstStyle/>
        <a:p>
          <a:endParaRPr lang="en-US"/>
        </a:p>
      </dgm:t>
    </dgm:pt>
    <dgm:pt modelId="{4F535832-331D-4EB5-9363-F87C3A60AEAE}" type="pres">
      <dgm:prSet presAssocID="{D22FFB5A-4D94-44FE-8456-313554C5F8D4}" presName="diagram" presStyleCnt="0">
        <dgm:presLayoutVars>
          <dgm:dir/>
          <dgm:resizeHandles/>
        </dgm:presLayoutVars>
      </dgm:prSet>
      <dgm:spPr/>
    </dgm:pt>
    <dgm:pt modelId="{7CB9DFB7-AFB1-4683-BB84-76DB7C333CB1}" type="pres">
      <dgm:prSet presAssocID="{A4889CAF-C28D-4F22-8C5C-68D29DA673A7}" presName="firstNode" presStyleLbl="node1" presStyleIdx="0" presStyleCnt="6" custScaleX="78807" custScaleY="81074" custLinFactX="-4120" custLinFactNeighborX="-100000" custLinFactNeighborY="-4729">
        <dgm:presLayoutVars>
          <dgm:bulletEnabled val="1"/>
        </dgm:presLayoutVars>
      </dgm:prSet>
      <dgm:spPr/>
    </dgm:pt>
    <dgm:pt modelId="{005314D9-A140-40A1-9129-07E8312FB529}" type="pres">
      <dgm:prSet presAssocID="{CA95CA1B-821E-47D6-A73D-DD569EB48A24}" presName="sibTrans" presStyleLbl="sibTrans2D1" presStyleIdx="0" presStyleCnt="5" custScaleX="53005" custScaleY="98655" custLinFactNeighborX="1212" custLinFactNeighborY="-1366"/>
      <dgm:spPr/>
    </dgm:pt>
    <dgm:pt modelId="{6A616B85-924A-47F9-9B3D-49D0358CB0EB}" type="pres">
      <dgm:prSet presAssocID="{2A9847A5-861D-4A0E-ADB5-43A952512D03}" presName="middleNode" presStyleCnt="0"/>
      <dgm:spPr/>
    </dgm:pt>
    <dgm:pt modelId="{BD8F8B54-9DAD-44E3-B3D6-58D9A2BD3519}" type="pres">
      <dgm:prSet presAssocID="{2A9847A5-861D-4A0E-ADB5-43A952512D03}" presName="padding" presStyleLbl="node1" presStyleIdx="0" presStyleCnt="6"/>
      <dgm:spPr/>
    </dgm:pt>
    <dgm:pt modelId="{BCE2722A-AD6A-41FC-88F1-DDC85B5ABB6F}" type="pres">
      <dgm:prSet presAssocID="{2A9847A5-861D-4A0E-ADB5-43A952512D03}" presName="shape" presStyleLbl="node1" presStyleIdx="1" presStyleCnt="6" custScaleX="117095" custScaleY="120349" custLinFactNeighborX="-76490" custLinFactNeighborY="-15995">
        <dgm:presLayoutVars>
          <dgm:bulletEnabled val="1"/>
        </dgm:presLayoutVars>
      </dgm:prSet>
      <dgm:spPr/>
    </dgm:pt>
    <dgm:pt modelId="{9A4F01DD-E73F-41C9-8A49-37A72A7C632D}" type="pres">
      <dgm:prSet presAssocID="{20C14E86-D7D0-46D0-A4B2-AD4856A2AA48}" presName="sibTrans" presStyleLbl="sibTrans2D1" presStyleIdx="1" presStyleCnt="5" custScaleX="63630" custScaleY="93044"/>
      <dgm:spPr/>
    </dgm:pt>
    <dgm:pt modelId="{77F5ED2E-8491-486F-BF97-053C7E6F3A97}" type="pres">
      <dgm:prSet presAssocID="{0EA9DBB8-9ABF-41C1-819A-BA272CDB1CB1}" presName="middleNode" presStyleCnt="0"/>
      <dgm:spPr/>
    </dgm:pt>
    <dgm:pt modelId="{5B18AB09-8D6F-4B07-9330-D4D6AE436DF5}" type="pres">
      <dgm:prSet presAssocID="{0EA9DBB8-9ABF-41C1-819A-BA272CDB1CB1}" presName="padding" presStyleLbl="node1" presStyleIdx="1" presStyleCnt="6"/>
      <dgm:spPr/>
    </dgm:pt>
    <dgm:pt modelId="{9EB8444D-E9CF-42A6-A394-65BA3F4D8845}" type="pres">
      <dgm:prSet presAssocID="{0EA9DBB8-9ABF-41C1-819A-BA272CDB1CB1}" presName="shape" presStyleLbl="node1" presStyleIdx="2" presStyleCnt="6" custScaleX="151324" custScaleY="147648" custLinFactX="-30768" custLinFactY="-83076" custLinFactNeighborX="-100000" custLinFactNeighborY="-100000">
        <dgm:presLayoutVars>
          <dgm:bulletEnabled val="1"/>
        </dgm:presLayoutVars>
      </dgm:prSet>
      <dgm:spPr/>
    </dgm:pt>
    <dgm:pt modelId="{453710DA-F54E-4431-BBF5-097F977E1242}" type="pres">
      <dgm:prSet presAssocID="{28C3C4C3-73B0-4245-A3A2-406433C70968}" presName="sibTrans" presStyleLbl="sibTrans2D1" presStyleIdx="2" presStyleCnt="5" custScaleX="66832"/>
      <dgm:spPr/>
    </dgm:pt>
    <dgm:pt modelId="{AC163D0A-BA13-4ADF-8944-B5A561E53231}" type="pres">
      <dgm:prSet presAssocID="{39DFC341-A821-4DC6-9BA9-3C57EF52D104}" presName="middleNode" presStyleCnt="0"/>
      <dgm:spPr/>
    </dgm:pt>
    <dgm:pt modelId="{09699A75-0863-4475-9A45-5EE88A98BCBC}" type="pres">
      <dgm:prSet presAssocID="{39DFC341-A821-4DC6-9BA9-3C57EF52D104}" presName="padding" presStyleLbl="node1" presStyleIdx="2" presStyleCnt="6"/>
      <dgm:spPr/>
    </dgm:pt>
    <dgm:pt modelId="{63E7908F-EF35-434C-B291-CA19251AADCA}" type="pres">
      <dgm:prSet presAssocID="{39DFC341-A821-4DC6-9BA9-3C57EF52D104}" presName="shape" presStyleLbl="node1" presStyleIdx="3" presStyleCnt="6" custScaleX="149417" custScaleY="149118" custLinFactY="100000" custLinFactNeighborX="-5022" custLinFactNeighborY="101562">
        <dgm:presLayoutVars>
          <dgm:bulletEnabled val="1"/>
        </dgm:presLayoutVars>
      </dgm:prSet>
      <dgm:spPr/>
    </dgm:pt>
    <dgm:pt modelId="{1DC709D1-0A55-4759-8DC4-22087B23F506}" type="pres">
      <dgm:prSet presAssocID="{C4CDECF0-3152-4761-AE8E-421CA2EF8F26}" presName="sibTrans" presStyleLbl="sibTrans2D1" presStyleIdx="3" presStyleCnt="5" custScaleX="66263"/>
      <dgm:spPr/>
    </dgm:pt>
    <dgm:pt modelId="{67FF12D5-CD0D-47EA-B3E1-59D2ED127064}" type="pres">
      <dgm:prSet presAssocID="{F3BE0775-68DB-4F8E-BA9A-5B08451EC977}" presName="middleNode" presStyleCnt="0"/>
      <dgm:spPr/>
    </dgm:pt>
    <dgm:pt modelId="{4D1B803C-7A1C-44F6-88FB-1721FC3E713D}" type="pres">
      <dgm:prSet presAssocID="{F3BE0775-68DB-4F8E-BA9A-5B08451EC977}" presName="padding" presStyleLbl="node1" presStyleIdx="3" presStyleCnt="6"/>
      <dgm:spPr/>
    </dgm:pt>
    <dgm:pt modelId="{4826636C-511E-4937-A487-008B3211E855}" type="pres">
      <dgm:prSet presAssocID="{F3BE0775-68DB-4F8E-BA9A-5B08451EC977}" presName="shape" presStyleLbl="node1" presStyleIdx="4" presStyleCnt="6" custScaleX="148507" custScaleY="147897" custLinFactNeighborX="-12847" custLinFactNeighborY="28054">
        <dgm:presLayoutVars>
          <dgm:bulletEnabled val="1"/>
        </dgm:presLayoutVars>
      </dgm:prSet>
      <dgm:spPr/>
    </dgm:pt>
    <dgm:pt modelId="{F04E983F-7EC9-48B7-9AD8-9D57EF37FC93}" type="pres">
      <dgm:prSet presAssocID="{31C59BC8-3CA0-4204-9553-B1156A95B212}" presName="sibTrans" presStyleLbl="sibTrans2D1" presStyleIdx="4" presStyleCnt="5" custScaleX="68380" custScaleY="101843"/>
      <dgm:spPr/>
    </dgm:pt>
    <dgm:pt modelId="{90D53C98-236C-430D-A777-3043A654F6CF}" type="pres">
      <dgm:prSet presAssocID="{DF4DEBDB-3884-45AB-9E79-E1FE36C9BF0D}" presName="lastNode" presStyleLbl="node1" presStyleIdx="5" presStyleCnt="6" custLinFactNeighborX="88313" custLinFactNeighborY="-545">
        <dgm:presLayoutVars>
          <dgm:bulletEnabled val="1"/>
        </dgm:presLayoutVars>
      </dgm:prSet>
      <dgm:spPr/>
    </dgm:pt>
  </dgm:ptLst>
  <dgm:cxnLst>
    <dgm:cxn modelId="{90AC63F9-2B74-45CF-843D-E7A0E117ACFB}" type="presOf" srcId="{D22FFB5A-4D94-44FE-8456-313554C5F8D4}" destId="{4F535832-331D-4EB5-9363-F87C3A60AEAE}" srcOrd="0" destOrd="0" presId="urn:microsoft.com/office/officeart/2005/8/layout/bProcess2"/>
    <dgm:cxn modelId="{088DA02E-EB67-4A1C-AF21-EE9462272176}" srcId="{D22FFB5A-4D94-44FE-8456-313554C5F8D4}" destId="{F3BE0775-68DB-4F8E-BA9A-5B08451EC977}" srcOrd="4" destOrd="0" parTransId="{B857C9E0-175E-41C8-A8EC-1873512EA958}" sibTransId="{31C59BC8-3CA0-4204-9553-B1156A95B212}"/>
    <dgm:cxn modelId="{C5C94ED0-CC4B-42CC-AA80-EBA48A158E14}" srcId="{D22FFB5A-4D94-44FE-8456-313554C5F8D4}" destId="{2A9847A5-861D-4A0E-ADB5-43A952512D03}" srcOrd="1" destOrd="0" parTransId="{B341D395-4BAA-4709-9159-2C853C6018F2}" sibTransId="{20C14E86-D7D0-46D0-A4B2-AD4856A2AA48}"/>
    <dgm:cxn modelId="{E2D30C16-1B67-4914-8C2B-396F1E07BC90}" type="presOf" srcId="{C4CDECF0-3152-4761-AE8E-421CA2EF8F26}" destId="{1DC709D1-0A55-4759-8DC4-22087B23F506}" srcOrd="0" destOrd="0" presId="urn:microsoft.com/office/officeart/2005/8/layout/bProcess2"/>
    <dgm:cxn modelId="{054FC140-EB11-4708-8C14-84943E67AFCD}" type="presOf" srcId="{DF4DEBDB-3884-45AB-9E79-E1FE36C9BF0D}" destId="{90D53C98-236C-430D-A777-3043A654F6CF}" srcOrd="0" destOrd="0" presId="urn:microsoft.com/office/officeart/2005/8/layout/bProcess2"/>
    <dgm:cxn modelId="{9515DE8A-4ED3-4EA7-B8FD-873D04407E84}" type="presOf" srcId="{0EA9DBB8-9ABF-41C1-819A-BA272CDB1CB1}" destId="{9EB8444D-E9CF-42A6-A394-65BA3F4D8845}" srcOrd="0" destOrd="0" presId="urn:microsoft.com/office/officeart/2005/8/layout/bProcess2"/>
    <dgm:cxn modelId="{90D04A9B-CDD1-4319-A901-3C3F427A0014}" type="presOf" srcId="{A4889CAF-C28D-4F22-8C5C-68D29DA673A7}" destId="{7CB9DFB7-AFB1-4683-BB84-76DB7C333CB1}" srcOrd="0" destOrd="0" presId="urn:microsoft.com/office/officeart/2005/8/layout/bProcess2"/>
    <dgm:cxn modelId="{A48D7488-6A66-4DAB-A932-0CFA9273C757}" type="presOf" srcId="{28C3C4C3-73B0-4245-A3A2-406433C70968}" destId="{453710DA-F54E-4431-BBF5-097F977E1242}" srcOrd="0" destOrd="0" presId="urn:microsoft.com/office/officeart/2005/8/layout/bProcess2"/>
    <dgm:cxn modelId="{60F27D4B-CD9F-47E6-90EF-6AD3AC6FF4E6}" srcId="{D22FFB5A-4D94-44FE-8456-313554C5F8D4}" destId="{0EA9DBB8-9ABF-41C1-819A-BA272CDB1CB1}" srcOrd="2" destOrd="0" parTransId="{B4115C12-AACE-4930-8894-05B0C825B8D9}" sibTransId="{28C3C4C3-73B0-4245-A3A2-406433C70968}"/>
    <dgm:cxn modelId="{BD3F92FC-7238-445B-95F1-7704B21D9051}" type="presOf" srcId="{CA95CA1B-821E-47D6-A73D-DD569EB48A24}" destId="{005314D9-A140-40A1-9129-07E8312FB529}" srcOrd="0" destOrd="0" presId="urn:microsoft.com/office/officeart/2005/8/layout/bProcess2"/>
    <dgm:cxn modelId="{DC4B3B3A-86ED-491C-A940-F1F63FBF3C26}" srcId="{D22FFB5A-4D94-44FE-8456-313554C5F8D4}" destId="{DF4DEBDB-3884-45AB-9E79-E1FE36C9BF0D}" srcOrd="5" destOrd="0" parTransId="{9E3AEC99-06B7-4B00-AE22-BEE01AA6CE05}" sibTransId="{8A74072F-BB06-47F0-8EA5-CF86FF5860C8}"/>
    <dgm:cxn modelId="{74456EB6-89A3-4B59-95A7-89673425F6D0}" type="presOf" srcId="{F3BE0775-68DB-4F8E-BA9A-5B08451EC977}" destId="{4826636C-511E-4937-A487-008B3211E855}" srcOrd="0" destOrd="0" presId="urn:microsoft.com/office/officeart/2005/8/layout/bProcess2"/>
    <dgm:cxn modelId="{E2F4EAA5-72B2-49C6-995D-1ACE784C7D4D}" type="presOf" srcId="{2A9847A5-861D-4A0E-ADB5-43A952512D03}" destId="{BCE2722A-AD6A-41FC-88F1-DDC85B5ABB6F}" srcOrd="0" destOrd="0" presId="urn:microsoft.com/office/officeart/2005/8/layout/bProcess2"/>
    <dgm:cxn modelId="{80799E0C-E76E-48A4-8DA9-CD9F0438A0B3}" srcId="{D22FFB5A-4D94-44FE-8456-313554C5F8D4}" destId="{A4889CAF-C28D-4F22-8C5C-68D29DA673A7}" srcOrd="0" destOrd="0" parTransId="{5AD5EF91-E4EF-4F64-8F67-740F7FEA8D4E}" sibTransId="{CA95CA1B-821E-47D6-A73D-DD569EB48A24}"/>
    <dgm:cxn modelId="{0DD66066-8DF0-41FE-9E28-74D9E86F6CD0}" type="presOf" srcId="{20C14E86-D7D0-46D0-A4B2-AD4856A2AA48}" destId="{9A4F01DD-E73F-41C9-8A49-37A72A7C632D}" srcOrd="0" destOrd="0" presId="urn:microsoft.com/office/officeart/2005/8/layout/bProcess2"/>
    <dgm:cxn modelId="{E6A61F02-833F-4223-B20A-42575293E7AF}" type="presOf" srcId="{39DFC341-A821-4DC6-9BA9-3C57EF52D104}" destId="{63E7908F-EF35-434C-B291-CA19251AADCA}" srcOrd="0" destOrd="0" presId="urn:microsoft.com/office/officeart/2005/8/layout/bProcess2"/>
    <dgm:cxn modelId="{9F94652F-22B4-4674-8687-7F0889E5AF87}" type="presOf" srcId="{31C59BC8-3CA0-4204-9553-B1156A95B212}" destId="{F04E983F-7EC9-48B7-9AD8-9D57EF37FC93}" srcOrd="0" destOrd="0" presId="urn:microsoft.com/office/officeart/2005/8/layout/bProcess2"/>
    <dgm:cxn modelId="{44F4CB2B-7E51-467C-A9B4-8E9E0E303649}" srcId="{D22FFB5A-4D94-44FE-8456-313554C5F8D4}" destId="{39DFC341-A821-4DC6-9BA9-3C57EF52D104}" srcOrd="3" destOrd="0" parTransId="{C8FAA1C8-95A4-4A84-97A1-B6CEB1C1B3E4}" sibTransId="{C4CDECF0-3152-4761-AE8E-421CA2EF8F26}"/>
    <dgm:cxn modelId="{49A2B7F8-36BC-4EC8-BDED-C40496A61EEB}" type="presParOf" srcId="{4F535832-331D-4EB5-9363-F87C3A60AEAE}" destId="{7CB9DFB7-AFB1-4683-BB84-76DB7C333CB1}" srcOrd="0" destOrd="0" presId="urn:microsoft.com/office/officeart/2005/8/layout/bProcess2"/>
    <dgm:cxn modelId="{76AA0507-874A-41D0-9464-8ABAE87B0CE2}" type="presParOf" srcId="{4F535832-331D-4EB5-9363-F87C3A60AEAE}" destId="{005314D9-A140-40A1-9129-07E8312FB529}" srcOrd="1" destOrd="0" presId="urn:microsoft.com/office/officeart/2005/8/layout/bProcess2"/>
    <dgm:cxn modelId="{E43536F7-C8CA-4BBF-8341-AEDB78C4223C}" type="presParOf" srcId="{4F535832-331D-4EB5-9363-F87C3A60AEAE}" destId="{6A616B85-924A-47F9-9B3D-49D0358CB0EB}" srcOrd="2" destOrd="0" presId="urn:microsoft.com/office/officeart/2005/8/layout/bProcess2"/>
    <dgm:cxn modelId="{F636DCFE-45E8-410D-B089-4BC6F7239826}" type="presParOf" srcId="{6A616B85-924A-47F9-9B3D-49D0358CB0EB}" destId="{BD8F8B54-9DAD-44E3-B3D6-58D9A2BD3519}" srcOrd="0" destOrd="0" presId="urn:microsoft.com/office/officeart/2005/8/layout/bProcess2"/>
    <dgm:cxn modelId="{843D4BD0-473F-449B-8398-AF9519F73770}" type="presParOf" srcId="{6A616B85-924A-47F9-9B3D-49D0358CB0EB}" destId="{BCE2722A-AD6A-41FC-88F1-DDC85B5ABB6F}" srcOrd="1" destOrd="0" presId="urn:microsoft.com/office/officeart/2005/8/layout/bProcess2"/>
    <dgm:cxn modelId="{E256FFA7-F692-4109-85EB-A06B13C947CB}" type="presParOf" srcId="{4F535832-331D-4EB5-9363-F87C3A60AEAE}" destId="{9A4F01DD-E73F-41C9-8A49-37A72A7C632D}" srcOrd="3" destOrd="0" presId="urn:microsoft.com/office/officeart/2005/8/layout/bProcess2"/>
    <dgm:cxn modelId="{2186029C-6E0A-4B07-8CC4-F8EA529969AA}" type="presParOf" srcId="{4F535832-331D-4EB5-9363-F87C3A60AEAE}" destId="{77F5ED2E-8491-486F-BF97-053C7E6F3A97}" srcOrd="4" destOrd="0" presId="urn:microsoft.com/office/officeart/2005/8/layout/bProcess2"/>
    <dgm:cxn modelId="{5714DF83-4107-4BBA-A02B-36DA184D8048}" type="presParOf" srcId="{77F5ED2E-8491-486F-BF97-053C7E6F3A97}" destId="{5B18AB09-8D6F-4B07-9330-D4D6AE436DF5}" srcOrd="0" destOrd="0" presId="urn:microsoft.com/office/officeart/2005/8/layout/bProcess2"/>
    <dgm:cxn modelId="{BBA0270C-209D-4739-AA6A-9E33527E5AA9}" type="presParOf" srcId="{77F5ED2E-8491-486F-BF97-053C7E6F3A97}" destId="{9EB8444D-E9CF-42A6-A394-65BA3F4D8845}" srcOrd="1" destOrd="0" presId="urn:microsoft.com/office/officeart/2005/8/layout/bProcess2"/>
    <dgm:cxn modelId="{A52D6513-61F3-4C8A-969E-6643BE852CA7}" type="presParOf" srcId="{4F535832-331D-4EB5-9363-F87C3A60AEAE}" destId="{453710DA-F54E-4431-BBF5-097F977E1242}" srcOrd="5" destOrd="0" presId="urn:microsoft.com/office/officeart/2005/8/layout/bProcess2"/>
    <dgm:cxn modelId="{CDB4DE13-78B0-4A21-9D4A-93DB32D5E5B8}" type="presParOf" srcId="{4F535832-331D-4EB5-9363-F87C3A60AEAE}" destId="{AC163D0A-BA13-4ADF-8944-B5A561E53231}" srcOrd="6" destOrd="0" presId="urn:microsoft.com/office/officeart/2005/8/layout/bProcess2"/>
    <dgm:cxn modelId="{9535D125-4B27-4581-A679-D968B850B643}" type="presParOf" srcId="{AC163D0A-BA13-4ADF-8944-B5A561E53231}" destId="{09699A75-0863-4475-9A45-5EE88A98BCBC}" srcOrd="0" destOrd="0" presId="urn:microsoft.com/office/officeart/2005/8/layout/bProcess2"/>
    <dgm:cxn modelId="{200C9255-9A74-4BC5-9A2C-25AC0F3D6ADA}" type="presParOf" srcId="{AC163D0A-BA13-4ADF-8944-B5A561E53231}" destId="{63E7908F-EF35-434C-B291-CA19251AADCA}" srcOrd="1" destOrd="0" presId="urn:microsoft.com/office/officeart/2005/8/layout/bProcess2"/>
    <dgm:cxn modelId="{A17E4D6D-C777-42EE-BC5B-8F5E98F337FC}" type="presParOf" srcId="{4F535832-331D-4EB5-9363-F87C3A60AEAE}" destId="{1DC709D1-0A55-4759-8DC4-22087B23F506}" srcOrd="7" destOrd="0" presId="urn:microsoft.com/office/officeart/2005/8/layout/bProcess2"/>
    <dgm:cxn modelId="{92051466-0D91-4651-86AE-73A7DAC58BD1}" type="presParOf" srcId="{4F535832-331D-4EB5-9363-F87C3A60AEAE}" destId="{67FF12D5-CD0D-47EA-B3E1-59D2ED127064}" srcOrd="8" destOrd="0" presId="urn:microsoft.com/office/officeart/2005/8/layout/bProcess2"/>
    <dgm:cxn modelId="{8FEDAFA8-7029-4DA0-90AC-02A461AEB689}" type="presParOf" srcId="{67FF12D5-CD0D-47EA-B3E1-59D2ED127064}" destId="{4D1B803C-7A1C-44F6-88FB-1721FC3E713D}" srcOrd="0" destOrd="0" presId="urn:microsoft.com/office/officeart/2005/8/layout/bProcess2"/>
    <dgm:cxn modelId="{95CDE619-92D2-465E-8008-9682C90BF65E}" type="presParOf" srcId="{67FF12D5-CD0D-47EA-B3E1-59D2ED127064}" destId="{4826636C-511E-4937-A487-008B3211E855}" srcOrd="1" destOrd="0" presId="urn:microsoft.com/office/officeart/2005/8/layout/bProcess2"/>
    <dgm:cxn modelId="{4C264B1A-CAD1-4B74-8977-2DB975E66D56}" type="presParOf" srcId="{4F535832-331D-4EB5-9363-F87C3A60AEAE}" destId="{F04E983F-7EC9-48B7-9AD8-9D57EF37FC93}" srcOrd="9" destOrd="0" presId="urn:microsoft.com/office/officeart/2005/8/layout/bProcess2"/>
    <dgm:cxn modelId="{F902E7A4-051E-4AEE-B6DF-9727DFF70727}" type="presParOf" srcId="{4F535832-331D-4EB5-9363-F87C3A60AEAE}" destId="{90D53C98-236C-430D-A777-3043A654F6CF}" srcOrd="10"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9DFB7-AFB1-4683-BB84-76DB7C333CB1}">
      <dsp:nvSpPr>
        <dsp:cNvPr id="0" name=""/>
        <dsp:cNvSpPr/>
      </dsp:nvSpPr>
      <dsp:spPr>
        <a:xfrm>
          <a:off x="263662" y="279440"/>
          <a:ext cx="1537154" cy="158137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 processing</a:t>
          </a:r>
        </a:p>
      </dsp:txBody>
      <dsp:txXfrm>
        <a:off x="488773" y="511027"/>
        <a:ext cx="1086932" cy="1118199"/>
      </dsp:txXfrm>
    </dsp:sp>
    <dsp:sp modelId="{005314D9-A140-40A1-9129-07E8312FB529}">
      <dsp:nvSpPr>
        <dsp:cNvPr id="0" name=""/>
        <dsp:cNvSpPr/>
      </dsp:nvSpPr>
      <dsp:spPr>
        <a:xfrm rot="9363528">
          <a:off x="1226701" y="2111291"/>
          <a:ext cx="673503" cy="26462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E2722A-AD6A-41FC-88F1-DDC85B5ABB6F}">
      <dsp:nvSpPr>
        <dsp:cNvPr id="0" name=""/>
        <dsp:cNvSpPr/>
      </dsp:nvSpPr>
      <dsp:spPr>
        <a:xfrm>
          <a:off x="1306288" y="2620037"/>
          <a:ext cx="1523410" cy="156574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K-Folding</a:t>
          </a:r>
        </a:p>
      </dsp:txBody>
      <dsp:txXfrm>
        <a:off x="1529386" y="2849335"/>
        <a:ext cx="1077214" cy="1107149"/>
      </dsp:txXfrm>
    </dsp:sp>
    <dsp:sp modelId="{9A4F01DD-E73F-41C9-8A49-37A72A7C632D}">
      <dsp:nvSpPr>
        <dsp:cNvPr id="0" name=""/>
        <dsp:cNvSpPr/>
      </dsp:nvSpPr>
      <dsp:spPr>
        <a:xfrm rot="2742951">
          <a:off x="2803046" y="2217405"/>
          <a:ext cx="635198" cy="317665"/>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B8444D-E9CF-42A6-A394-65BA3F4D8845}">
      <dsp:nvSpPr>
        <dsp:cNvPr id="0" name=""/>
        <dsp:cNvSpPr/>
      </dsp:nvSpPr>
      <dsp:spPr>
        <a:xfrm>
          <a:off x="3312365" y="268726"/>
          <a:ext cx="1968731" cy="19209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Modified </a:t>
          </a:r>
        </a:p>
        <a:p>
          <a:pPr marL="0" lvl="0" indent="0" algn="ctr" defTabSz="889000">
            <a:lnSpc>
              <a:spcPct val="90000"/>
            </a:lnSpc>
            <a:spcBef>
              <a:spcPct val="0"/>
            </a:spcBef>
            <a:spcAft>
              <a:spcPct val="35000"/>
            </a:spcAft>
            <a:buNone/>
          </a:pPr>
          <a:r>
            <a:rPr lang="en-US" sz="2000" kern="1200" dirty="0"/>
            <a:t>Sub grading </a:t>
          </a:r>
        </a:p>
        <a:p>
          <a:pPr marL="0" lvl="0" indent="0" algn="ctr" defTabSz="889000">
            <a:lnSpc>
              <a:spcPct val="90000"/>
            </a:lnSpc>
            <a:spcBef>
              <a:spcPct val="0"/>
            </a:spcBef>
            <a:spcAft>
              <a:spcPct val="35000"/>
            </a:spcAft>
            <a:buNone/>
          </a:pPr>
          <a:r>
            <a:rPr lang="en-US" sz="2000" kern="1200" dirty="0"/>
            <a:t>Criteria </a:t>
          </a:r>
        </a:p>
      </dsp:txBody>
      <dsp:txXfrm>
        <a:off x="3600679" y="550036"/>
        <a:ext cx="1392103" cy="1358286"/>
      </dsp:txXfrm>
    </dsp:sp>
    <dsp:sp modelId="{453710DA-F54E-4431-BBF5-097F977E1242}">
      <dsp:nvSpPr>
        <dsp:cNvPr id="0" name=""/>
        <dsp:cNvSpPr/>
      </dsp:nvSpPr>
      <dsp:spPr>
        <a:xfrm rot="8723647">
          <a:off x="4780635" y="2258355"/>
          <a:ext cx="682685" cy="33365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E7908F-EF35-434C-B291-CA19251AADCA}">
      <dsp:nvSpPr>
        <dsp:cNvPr id="0" name=""/>
        <dsp:cNvSpPr/>
      </dsp:nvSpPr>
      <dsp:spPr>
        <a:xfrm>
          <a:off x="4960731" y="2630103"/>
          <a:ext cx="1943921" cy="194003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Verification</a:t>
          </a:r>
        </a:p>
        <a:p>
          <a:pPr marL="0" lvl="0" indent="0" algn="ctr" defTabSz="800100">
            <a:lnSpc>
              <a:spcPct val="90000"/>
            </a:lnSpc>
            <a:spcBef>
              <a:spcPct val="0"/>
            </a:spcBef>
            <a:spcAft>
              <a:spcPct val="35000"/>
            </a:spcAft>
            <a:buNone/>
          </a:pPr>
          <a:r>
            <a:rPr lang="en-US" sz="1800" kern="1200" dirty="0"/>
            <a:t>By</a:t>
          </a:r>
        </a:p>
        <a:p>
          <a:pPr marL="0" lvl="0" indent="0" algn="ctr" defTabSz="800100">
            <a:lnSpc>
              <a:spcPct val="90000"/>
            </a:lnSpc>
            <a:spcBef>
              <a:spcPct val="0"/>
            </a:spcBef>
            <a:spcAft>
              <a:spcPct val="35000"/>
            </a:spcAft>
            <a:buNone/>
          </a:pPr>
          <a:r>
            <a:rPr lang="en-US" sz="1800" kern="1200" dirty="0"/>
            <a:t>Quantification</a:t>
          </a:r>
        </a:p>
      </dsp:txBody>
      <dsp:txXfrm>
        <a:off x="5245412" y="2914214"/>
        <a:ext cx="1374559" cy="1371809"/>
      </dsp:txXfrm>
    </dsp:sp>
    <dsp:sp modelId="{1DC709D1-0A55-4759-8DC4-22087B23F506}">
      <dsp:nvSpPr>
        <dsp:cNvPr id="0" name=""/>
        <dsp:cNvSpPr/>
      </dsp:nvSpPr>
      <dsp:spPr>
        <a:xfrm rot="3087176">
          <a:off x="7021569" y="2295145"/>
          <a:ext cx="682685" cy="330810"/>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26636C-511E-4937-A487-008B3211E855}">
      <dsp:nvSpPr>
        <dsp:cNvPr id="0" name=""/>
        <dsp:cNvSpPr/>
      </dsp:nvSpPr>
      <dsp:spPr>
        <a:xfrm>
          <a:off x="7799743" y="380700"/>
          <a:ext cx="1932081" cy="192414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Analyzing</a:t>
          </a:r>
        </a:p>
        <a:p>
          <a:pPr marL="0" lvl="0" indent="0" algn="ctr" defTabSz="889000">
            <a:lnSpc>
              <a:spcPct val="90000"/>
            </a:lnSpc>
            <a:spcBef>
              <a:spcPct val="0"/>
            </a:spcBef>
            <a:spcAft>
              <a:spcPct val="35000"/>
            </a:spcAft>
            <a:buNone/>
          </a:pPr>
          <a:r>
            <a:rPr lang="en-US" sz="2000" kern="1200" dirty="0"/>
            <a:t>Predictor</a:t>
          </a:r>
        </a:p>
        <a:p>
          <a:pPr marL="0" lvl="0" indent="0" algn="ctr" defTabSz="889000">
            <a:lnSpc>
              <a:spcPct val="90000"/>
            </a:lnSpc>
            <a:spcBef>
              <a:spcPct val="0"/>
            </a:spcBef>
            <a:spcAft>
              <a:spcPct val="35000"/>
            </a:spcAft>
            <a:buNone/>
          </a:pPr>
          <a:r>
            <a:rPr lang="en-US" sz="2000" kern="1200" dirty="0"/>
            <a:t>Importance</a:t>
          </a:r>
        </a:p>
        <a:p>
          <a:pPr marL="0" lvl="0" indent="0" algn="ctr" defTabSz="889000">
            <a:lnSpc>
              <a:spcPct val="90000"/>
            </a:lnSpc>
            <a:spcBef>
              <a:spcPct val="0"/>
            </a:spcBef>
            <a:spcAft>
              <a:spcPct val="35000"/>
            </a:spcAft>
            <a:buNone/>
          </a:pPr>
          <a:endParaRPr lang="en-US" sz="1500" kern="1200" dirty="0"/>
        </a:p>
      </dsp:txBody>
      <dsp:txXfrm>
        <a:off x="8082690" y="662485"/>
        <a:ext cx="1366187" cy="1360575"/>
      </dsp:txXfrm>
    </dsp:sp>
    <dsp:sp modelId="{F04E983F-7EC9-48B7-9AD8-9D57EF37FC93}">
      <dsp:nvSpPr>
        <dsp:cNvPr id="0" name=""/>
        <dsp:cNvSpPr/>
      </dsp:nvSpPr>
      <dsp:spPr>
        <a:xfrm rot="8404151">
          <a:off x="9368364" y="2307285"/>
          <a:ext cx="695267" cy="34137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D53C98-236C-430D-A777-3043A654F6CF}">
      <dsp:nvSpPr>
        <dsp:cNvPr id="0" name=""/>
        <dsp:cNvSpPr/>
      </dsp:nvSpPr>
      <dsp:spPr>
        <a:xfrm>
          <a:off x="9680230" y="2625109"/>
          <a:ext cx="1950530" cy="19505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Conclusion</a:t>
          </a:r>
        </a:p>
      </dsp:txBody>
      <dsp:txXfrm>
        <a:off x="9965879" y="2910758"/>
        <a:ext cx="1379232" cy="137923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99DEE6F-9476-4B57-8729-BDF76B71AFC0}"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23177-3AC5-4471-AA79-69B79F490CE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59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DEE6F-9476-4B57-8729-BDF76B71AFC0}"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23177-3AC5-4471-AA79-69B79F490CE3}" type="slidenum">
              <a:rPr lang="en-US" smtClean="0"/>
              <a:t>‹#›</a:t>
            </a:fld>
            <a:endParaRPr lang="en-US"/>
          </a:p>
        </p:txBody>
      </p:sp>
    </p:spTree>
    <p:extLst>
      <p:ext uri="{BB962C8B-B14F-4D97-AF65-F5344CB8AC3E}">
        <p14:creationId xmlns:p14="http://schemas.microsoft.com/office/powerpoint/2010/main" val="202012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DEE6F-9476-4B57-8729-BDF76B71AFC0}"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23177-3AC5-4471-AA79-69B79F490CE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45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DEE6F-9476-4B57-8729-BDF76B71AFC0}"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23177-3AC5-4471-AA79-69B79F490CE3}" type="slidenum">
              <a:rPr lang="en-US" smtClean="0"/>
              <a:t>‹#›</a:t>
            </a:fld>
            <a:endParaRPr lang="en-US"/>
          </a:p>
        </p:txBody>
      </p:sp>
    </p:spTree>
    <p:extLst>
      <p:ext uri="{BB962C8B-B14F-4D97-AF65-F5344CB8AC3E}">
        <p14:creationId xmlns:p14="http://schemas.microsoft.com/office/powerpoint/2010/main" val="10454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DEE6F-9476-4B57-8729-BDF76B71AFC0}"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23177-3AC5-4471-AA79-69B79F490CE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1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9DEE6F-9476-4B57-8729-BDF76B71AFC0}"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23177-3AC5-4471-AA79-69B79F490CE3}" type="slidenum">
              <a:rPr lang="en-US" smtClean="0"/>
              <a:t>‹#›</a:t>
            </a:fld>
            <a:endParaRPr lang="en-US"/>
          </a:p>
        </p:txBody>
      </p:sp>
    </p:spTree>
    <p:extLst>
      <p:ext uri="{BB962C8B-B14F-4D97-AF65-F5344CB8AC3E}">
        <p14:creationId xmlns:p14="http://schemas.microsoft.com/office/powerpoint/2010/main" val="678172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9DEE6F-9476-4B57-8729-BDF76B71AFC0}"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23177-3AC5-4471-AA79-69B79F490CE3}" type="slidenum">
              <a:rPr lang="en-US" smtClean="0"/>
              <a:t>‹#›</a:t>
            </a:fld>
            <a:endParaRPr lang="en-US"/>
          </a:p>
        </p:txBody>
      </p:sp>
    </p:spTree>
    <p:extLst>
      <p:ext uri="{BB962C8B-B14F-4D97-AF65-F5344CB8AC3E}">
        <p14:creationId xmlns:p14="http://schemas.microsoft.com/office/powerpoint/2010/main" val="985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9DEE6F-9476-4B57-8729-BDF76B71AFC0}"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23177-3AC5-4471-AA79-69B79F490CE3}" type="slidenum">
              <a:rPr lang="en-US" smtClean="0"/>
              <a:t>‹#›</a:t>
            </a:fld>
            <a:endParaRPr lang="en-US"/>
          </a:p>
        </p:txBody>
      </p:sp>
    </p:spTree>
    <p:extLst>
      <p:ext uri="{BB962C8B-B14F-4D97-AF65-F5344CB8AC3E}">
        <p14:creationId xmlns:p14="http://schemas.microsoft.com/office/powerpoint/2010/main" val="201956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DEE6F-9476-4B57-8729-BDF76B71AFC0}"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23177-3AC5-4471-AA79-69B79F490CE3}" type="slidenum">
              <a:rPr lang="en-US" smtClean="0"/>
              <a:t>‹#›</a:t>
            </a:fld>
            <a:endParaRPr lang="en-US"/>
          </a:p>
        </p:txBody>
      </p:sp>
    </p:spTree>
    <p:extLst>
      <p:ext uri="{BB962C8B-B14F-4D97-AF65-F5344CB8AC3E}">
        <p14:creationId xmlns:p14="http://schemas.microsoft.com/office/powerpoint/2010/main" val="26928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DEE6F-9476-4B57-8729-BDF76B71AFC0}"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23177-3AC5-4471-AA79-69B79F490CE3}" type="slidenum">
              <a:rPr lang="en-US" smtClean="0"/>
              <a:t>‹#›</a:t>
            </a:fld>
            <a:endParaRPr lang="en-US"/>
          </a:p>
        </p:txBody>
      </p:sp>
    </p:spTree>
    <p:extLst>
      <p:ext uri="{BB962C8B-B14F-4D97-AF65-F5344CB8AC3E}">
        <p14:creationId xmlns:p14="http://schemas.microsoft.com/office/powerpoint/2010/main" val="129113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9DEE6F-9476-4B57-8729-BDF76B71AFC0}"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23177-3AC5-4471-AA79-69B79F490CE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700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99DEE6F-9476-4B57-8729-BDF76B71AFC0}" type="datetimeFigureOut">
              <a:rPr lang="en-US" smtClean="0"/>
              <a:t>12/6/2016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9A23177-3AC5-4471-AA79-69B79F490CE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8239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Lending Club Analytics </a:t>
            </a:r>
          </a:p>
        </p:txBody>
      </p:sp>
      <p:sp>
        <p:nvSpPr>
          <p:cNvPr id="3" name="Subtitle 2"/>
          <p:cNvSpPr>
            <a:spLocks noGrp="1"/>
          </p:cNvSpPr>
          <p:nvPr>
            <p:ph type="subTitle" idx="1"/>
          </p:nvPr>
        </p:nvSpPr>
        <p:spPr/>
        <p:txBody>
          <a:bodyPr/>
          <a:lstStyle/>
          <a:p>
            <a:r>
              <a:rPr lang="en-US" dirty="0" err="1"/>
              <a:t>Yanzhe</a:t>
            </a:r>
            <a:r>
              <a:rPr lang="en-US" dirty="0"/>
              <a:t> Li, </a:t>
            </a:r>
            <a:r>
              <a:rPr lang="en-US" dirty="0" err="1"/>
              <a:t>Nianting</a:t>
            </a:r>
            <a:r>
              <a:rPr lang="en-US" dirty="0"/>
              <a:t> Ouyang, </a:t>
            </a:r>
            <a:r>
              <a:rPr lang="en-US" dirty="0" err="1"/>
              <a:t>Chuanze</a:t>
            </a:r>
            <a:r>
              <a:rPr lang="en-US" dirty="0"/>
              <a:t> Cai, </a:t>
            </a:r>
            <a:r>
              <a:rPr lang="en-US" dirty="0" err="1"/>
              <a:t>Chuanjian</a:t>
            </a:r>
            <a:r>
              <a:rPr lang="en-US" dirty="0"/>
              <a:t> Deng</a:t>
            </a:r>
          </a:p>
        </p:txBody>
      </p:sp>
      <p:pic>
        <p:nvPicPr>
          <p:cNvPr id="1026" name="Picture 2" descr="sig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025" y="1854367"/>
            <a:ext cx="70389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091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lh5.googleusercontent.com/HDCHcbbC1nUjv6ugxdI-UqQFM_C96hd_J6owb8FaMu9o1q-80N351idM7cWkqGFxFznQOEdBQfdxUJQaUJrJEGO5yje45gkK1XOD2N-tjNd0o7oT8LDLG1VaOnd4R5hs_0Lf1Zs3nK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4642342" y="872456"/>
            <a:ext cx="6909577" cy="51130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24128" y="585216"/>
            <a:ext cx="3133581" cy="1499616"/>
          </a:xfrm>
        </p:spPr>
        <p:txBody>
          <a:bodyPr>
            <a:normAutofit/>
          </a:bodyPr>
          <a:lstStyle/>
          <a:p>
            <a:r>
              <a:rPr lang="en-US" sz="4000"/>
              <a:t>K-fold and svm</a:t>
            </a:r>
          </a:p>
        </p:txBody>
      </p:sp>
      <p:sp>
        <p:nvSpPr>
          <p:cNvPr id="3" name="Content Placeholder 2"/>
          <p:cNvSpPr>
            <a:spLocks noGrp="1"/>
          </p:cNvSpPr>
          <p:nvPr>
            <p:ph idx="1"/>
          </p:nvPr>
        </p:nvSpPr>
        <p:spPr>
          <a:xfrm>
            <a:off x="1024128" y="2286000"/>
            <a:ext cx="3133580" cy="3931920"/>
          </a:xfrm>
        </p:spPr>
        <p:txBody>
          <a:bodyPr>
            <a:normAutofit/>
          </a:bodyPr>
          <a:lstStyle/>
          <a:p>
            <a:pPr fontAlgn="base"/>
            <a:r>
              <a:rPr lang="en-US" sz="2800" dirty="0">
                <a:latin typeface="+mj-lt"/>
              </a:rPr>
              <a:t>1.Most people are high grade from A-C</a:t>
            </a:r>
          </a:p>
          <a:p>
            <a:pPr fontAlgn="base"/>
            <a:r>
              <a:rPr lang="en-US" sz="2800" dirty="0">
                <a:latin typeface="+mj-lt"/>
              </a:rPr>
              <a:t>2.Higher grade leads to lower profit</a:t>
            </a:r>
          </a:p>
          <a:p>
            <a:pPr fontAlgn="base"/>
            <a:r>
              <a:rPr lang="en-US" sz="2800" dirty="0">
                <a:latin typeface="+mj-lt"/>
              </a:rPr>
              <a:t>3.Higher profit leads to higher standard deviation (risk)</a:t>
            </a:r>
          </a:p>
          <a:p>
            <a:endParaRPr lang="en-US" sz="1600" dirty="0"/>
          </a:p>
        </p:txBody>
      </p:sp>
    </p:spTree>
    <p:extLst>
      <p:ext uri="{BB962C8B-B14F-4D97-AF65-F5344CB8AC3E}">
        <p14:creationId xmlns:p14="http://schemas.microsoft.com/office/powerpoint/2010/main" val="1212597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17197927"/>
              </p:ext>
            </p:extLst>
          </p:nvPr>
        </p:nvGraphicFramePr>
        <p:xfrm>
          <a:off x="261258" y="1737360"/>
          <a:ext cx="11996056" cy="4588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88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2" descr="https://lh3.googleusercontent.com/EC1hfLo7E8LCmGkrkJZYgCn3MayIqg0eJFcWgccrucPiduq5hFbYtqqqT4p9RtPDGzXAAGj17oR6wIL-RknMmiz_MC8O6pMr_bSfUcSgwkA8hSzeAXkUsvm-37sGhuP_fPtqNlPyEbg"/>
          <p:cNvPicPr>
            <a:picLocks noChangeAspect="1"/>
          </p:cNvPicPr>
          <p:nvPr/>
        </p:nvPicPr>
        <p:blipFill rotWithShape="1">
          <a:blip r:embed="rId2"/>
          <a:srcRect/>
          <a:stretch/>
        </p:blipFill>
        <p:spPr>
          <a:xfrm>
            <a:off x="257010" y="2261295"/>
            <a:ext cx="11758526" cy="4203673"/>
          </a:xfrm>
          <a:prstGeom prst="rect">
            <a:avLst/>
          </a:prstGeom>
        </p:spPr>
      </p:pic>
      <p:sp>
        <p:nvSpPr>
          <p:cNvPr id="2" name="Title 1"/>
          <p:cNvSpPr>
            <a:spLocks noGrp="1"/>
          </p:cNvSpPr>
          <p:nvPr>
            <p:ph type="title"/>
          </p:nvPr>
        </p:nvSpPr>
        <p:spPr>
          <a:xfrm>
            <a:off x="1024127" y="585216"/>
            <a:ext cx="10991409" cy="1499616"/>
          </a:xfrm>
        </p:spPr>
        <p:txBody>
          <a:bodyPr anchor="ctr">
            <a:normAutofit/>
          </a:bodyPr>
          <a:lstStyle/>
          <a:p>
            <a:r>
              <a:rPr lang="en-US" dirty="0">
                <a:latin typeface="Times New Roman" panose="02020603050405020304" pitchFamily="18" charset="0"/>
                <a:cs typeface="Times New Roman" panose="02020603050405020304" pitchFamily="18" charset="0"/>
              </a:rPr>
              <a:t>K-Fold and SVM</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505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K-fold and SVM</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89811" y="2342147"/>
            <a:ext cx="7315200" cy="4247317"/>
          </a:xfrm>
          <a:prstGeom prst="rect">
            <a:avLst/>
          </a:prstGeom>
          <a:noFill/>
        </p:spPr>
        <p:txBody>
          <a:bodyPr wrap="square" rtlCol="0">
            <a:spAutoFit/>
          </a:bodyPr>
          <a:lstStyle/>
          <a:p>
            <a:pPr marL="342900" indent="-342900" fontAlgn="base">
              <a:buFont typeface="+mj-lt"/>
              <a:buAutoNum type="arabicPeriod"/>
            </a:pPr>
            <a:r>
              <a:rPr lang="en-US" sz="2800" dirty="0">
                <a:latin typeface="Times New Roman" panose="02020603050405020304" pitchFamily="18" charset="0"/>
                <a:cs typeface="Times New Roman" panose="02020603050405020304" pitchFamily="18" charset="0"/>
              </a:rPr>
              <a:t>We used 100 k-fold to predict sub grades </a:t>
            </a:r>
          </a:p>
          <a:p>
            <a:pPr marL="742950" lvl="1"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Partition a dataset into k-folds</a:t>
            </a:r>
          </a:p>
          <a:p>
            <a:pPr marL="742950" lvl="1"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data: k-1 folds and test the data left -&gt; proceeding until all folds are used as test data </a:t>
            </a:r>
          </a:p>
          <a:p>
            <a:pPr marL="342900" indent="-342900" fontAlgn="base">
              <a:buFont typeface="+mj-lt"/>
              <a:buAutoNum type="arabicPeriod"/>
            </a:pPr>
            <a:r>
              <a:rPr lang="en-US" sz="2800" dirty="0">
                <a:latin typeface="Times New Roman" panose="02020603050405020304" pitchFamily="18" charset="0"/>
                <a:cs typeface="Times New Roman" panose="02020603050405020304" pitchFamily="18" charset="0"/>
              </a:rPr>
              <a:t>Support Vector Machine</a:t>
            </a:r>
          </a:p>
          <a:p>
            <a:pPr marL="742950" lvl="1"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Seek to construct an optimal hyperplane in a high- dimensional space with kernel trick learning tricks</a:t>
            </a:r>
          </a:p>
          <a:p>
            <a:endParaRPr lang="en-US" dirty="0"/>
          </a:p>
        </p:txBody>
      </p:sp>
      <p:pic>
        <p:nvPicPr>
          <p:cNvPr id="8196" name="Picture 4" descr="https://lh4.googleusercontent.com/JgMAC_eUCuYSA9DfhsDRpOgYYqRL9IWKUidx3tTpQpyRYmdPeadHvLWcO9o156rPxdFh7_FIPoFxiVXyPyUTt0Nt7aeRAy4AQtAp8en5NNHlJqrkB86U-lzg-bZKu-U0LbrPO0QIJg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003" y="3256430"/>
            <a:ext cx="28575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7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Quantification process</a:t>
            </a:r>
          </a:p>
        </p:txBody>
      </p:sp>
      <p:sp>
        <p:nvSpPr>
          <p:cNvPr id="3" name="Content Placeholder 2"/>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Based on the interest rate for different subgrade, assumptions can be made that profits are conducted when loan status is fully paid and losses are conducted when loan status is charged off.</a:t>
            </a:r>
          </a:p>
          <a:p>
            <a:r>
              <a:rPr lang="en-US" sz="2800" dirty="0">
                <a:latin typeface="Times New Roman" panose="02020603050405020304" pitchFamily="18" charset="0"/>
                <a:cs typeface="Times New Roman" panose="02020603050405020304" pitchFamily="18" charset="0"/>
              </a:rPr>
              <a:t>The loss is determined by portion the not-paid period takes of the whole term.</a:t>
            </a:r>
          </a:p>
          <a:p>
            <a:r>
              <a:rPr lang="en-US" sz="2800" dirty="0">
                <a:latin typeface="Times New Roman" panose="02020603050405020304" pitchFamily="18" charset="0"/>
                <a:cs typeface="Times New Roman" panose="02020603050405020304" pitchFamily="18" charset="0"/>
              </a:rPr>
              <a:t>After calculating the total quantitative result of each grade of grade E,F and G, compare it to the one from raw data to verify if the K-folding worked.</a:t>
            </a:r>
          </a:p>
          <a:p>
            <a:br>
              <a:rPr lang="en-US" dirty="0"/>
            </a:br>
            <a:endParaRPr lang="en-US" dirty="0"/>
          </a:p>
        </p:txBody>
      </p:sp>
    </p:spTree>
    <p:extLst>
      <p:ext uri="{BB962C8B-B14F-4D97-AF65-F5344CB8AC3E}">
        <p14:creationId xmlns:p14="http://schemas.microsoft.com/office/powerpoint/2010/main" val="399812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Comparison of the results</a:t>
            </a:r>
            <a:endParaRPr lang="en-US" sz="4000" dirty="0">
              <a:latin typeface="Times New Roman" panose="02020603050405020304" pitchFamily="18" charset="0"/>
              <a:cs typeface="Times New Roman" panose="02020603050405020304" pitchFamily="18" charset="0"/>
            </a:endParaRPr>
          </a:p>
        </p:txBody>
      </p:sp>
      <p:pic>
        <p:nvPicPr>
          <p:cNvPr id="3" name="Content Placeholder 3"/>
          <p:cNvPicPr>
            <a:picLocks noChangeAspect="1"/>
          </p:cNvPicPr>
          <p:nvPr/>
        </p:nvPicPr>
        <p:blipFill>
          <a:blip r:embed="rId2"/>
          <a:stretch>
            <a:fillRect/>
          </a:stretch>
        </p:blipFill>
        <p:spPr>
          <a:xfrm>
            <a:off x="713613" y="2398449"/>
            <a:ext cx="5838393" cy="3681509"/>
          </a:xfrm>
          <a:prstGeom prst="rect">
            <a:avLst/>
          </a:prstGeom>
        </p:spPr>
      </p:pic>
      <p:pic>
        <p:nvPicPr>
          <p:cNvPr id="4"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006" y="2398449"/>
            <a:ext cx="5249218" cy="3566087"/>
          </a:xfrm>
          <a:prstGeom prst="rect">
            <a:avLst/>
          </a:prstGeom>
        </p:spPr>
      </p:pic>
    </p:spTree>
    <p:extLst>
      <p:ext uri="{BB962C8B-B14F-4D97-AF65-F5344CB8AC3E}">
        <p14:creationId xmlns:p14="http://schemas.microsoft.com/office/powerpoint/2010/main" val="334270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fontScale="77500" lnSpcReduction="20000"/>
          </a:bodyPr>
          <a:lstStyle/>
          <a:p>
            <a:pPr>
              <a:lnSpc>
                <a:spcPct val="160000"/>
              </a:lnSpc>
              <a:spcBef>
                <a:spcPts val="3600"/>
              </a:spcBef>
            </a:pPr>
            <a:r>
              <a:rPr lang="en-US" sz="3200" dirty="0">
                <a:latin typeface="Times New Roman" panose="02020603050405020304" pitchFamily="18" charset="0"/>
                <a:cs typeface="Times New Roman" panose="02020603050405020304" pitchFamily="18" charset="0"/>
              </a:rPr>
              <a:t>The innovation of the project is utilizing K-fold algorithm while determining subgrades, which can relatively increase the accuracy the result and help lending club platform conduct better subgrade results.</a:t>
            </a:r>
          </a:p>
          <a:p>
            <a:pPr>
              <a:lnSpc>
                <a:spcPct val="160000"/>
              </a:lnSpc>
              <a:spcBef>
                <a:spcPts val="3600"/>
              </a:spcBef>
            </a:pPr>
            <a:r>
              <a:rPr lang="en-US" sz="3200" dirty="0">
                <a:latin typeface="Times New Roman" panose="02020603050405020304" pitchFamily="18" charset="0"/>
                <a:cs typeface="Times New Roman" panose="02020603050405020304" pitchFamily="18" charset="0"/>
              </a:rPr>
              <a:t>The ultimate goal of the result is helping landing club optimizing grading criteria, along with maximizing the profit and minimizing the risk. </a:t>
            </a:r>
          </a:p>
          <a:p>
            <a:br>
              <a:rPr lang="en-US" sz="2800" dirty="0">
                <a:latin typeface="+mj-lt"/>
              </a:rPr>
            </a:br>
            <a:endParaRPr lang="en-US" sz="2800" dirty="0">
              <a:latin typeface="+mj-lt"/>
            </a:endParaRPr>
          </a:p>
        </p:txBody>
      </p:sp>
    </p:spTree>
    <p:extLst>
      <p:ext uri="{BB962C8B-B14F-4D97-AF65-F5344CB8AC3E}">
        <p14:creationId xmlns:p14="http://schemas.microsoft.com/office/powerpoint/2010/main" val="323477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FUTURE TASK &amp; REVIEWS</a:t>
            </a:r>
            <a:endParaRPr lang="en-US" sz="4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24128" y="2277979"/>
            <a:ext cx="9932630" cy="3816429"/>
          </a:xfrm>
          <a:prstGeom prst="rect">
            <a:avLst/>
          </a:prstGeom>
          <a:noFill/>
        </p:spPr>
        <p:txBody>
          <a:bodyPr wrap="square" rtlCol="0">
            <a:spAutoFit/>
          </a:bodyPr>
          <a:lstStyle/>
          <a:p>
            <a:pPr marL="342900" indent="-342900" fontAlgn="base">
              <a:buFont typeface="+mj-lt"/>
              <a:buAutoNum type="arabicPeriod"/>
            </a:pPr>
            <a:r>
              <a:rPr lang="en-US" sz="3200" dirty="0">
                <a:latin typeface="Times New Roman" panose="02020603050405020304" pitchFamily="18" charset="0"/>
                <a:cs typeface="Times New Roman" panose="02020603050405020304" pitchFamily="18" charset="0"/>
              </a:rPr>
              <a:t>Improvement on model tuning - parameters, optimize the running time</a:t>
            </a:r>
          </a:p>
          <a:p>
            <a:pPr marL="342900" indent="-342900" fontAlgn="base">
              <a:buFont typeface="+mj-lt"/>
              <a:buAutoNum type="arabicPeriod"/>
            </a:pPr>
            <a:r>
              <a:rPr lang="en-US" sz="3200" dirty="0">
                <a:latin typeface="Times New Roman" panose="02020603050405020304" pitchFamily="18" charset="0"/>
                <a:cs typeface="Times New Roman" panose="02020603050405020304" pitchFamily="18" charset="0"/>
              </a:rPr>
              <a:t>Feature selections - PCA </a:t>
            </a:r>
          </a:p>
          <a:p>
            <a:pPr marL="342900" indent="-342900" fontAlgn="base">
              <a:buFont typeface="+mj-lt"/>
              <a:buAutoNum type="arabicPeriod"/>
            </a:pPr>
            <a:r>
              <a:rPr lang="en-US" sz="3200" dirty="0">
                <a:latin typeface="Times New Roman" panose="02020603050405020304" pitchFamily="18" charset="0"/>
                <a:cs typeface="Times New Roman" panose="02020603050405020304" pitchFamily="18" charset="0"/>
              </a:rPr>
              <a:t>Machine Learning to increase accuracy - Deep learning with Neural Network </a:t>
            </a:r>
          </a:p>
          <a:p>
            <a:pPr marL="342900" indent="-342900" fontAlgn="base">
              <a:buFont typeface="+mj-lt"/>
              <a:buAutoNum type="arabicPeriod"/>
            </a:pPr>
            <a:r>
              <a:rPr lang="en-US" sz="3200" dirty="0">
                <a:latin typeface="Times New Roman" panose="02020603050405020304" pitchFamily="18" charset="0"/>
                <a:cs typeface="Times New Roman" panose="02020603050405020304" pitchFamily="18" charset="0"/>
              </a:rPr>
              <a:t>Information collection and selection - more data to process, big data</a:t>
            </a:r>
          </a:p>
          <a:p>
            <a:endParaRPr lang="en-US" dirty="0"/>
          </a:p>
        </p:txBody>
      </p:sp>
    </p:spTree>
    <p:extLst>
      <p:ext uri="{BB962C8B-B14F-4D97-AF65-F5344CB8AC3E}">
        <p14:creationId xmlns:p14="http://schemas.microsoft.com/office/powerpoint/2010/main" val="3053186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Thanks &amp; Questions.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0046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Problem Statement</a:t>
            </a: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Data Source and Interpretation</a:t>
            </a: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Methodology</a:t>
            </a: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Results</a:t>
            </a: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Conclusion </a:t>
            </a: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Future Tasks &amp; Reviews</a:t>
            </a:r>
          </a:p>
          <a:p>
            <a:pPr>
              <a:buFont typeface="Courier New" panose="02070309020205020404" pitchFamily="49" charset="0"/>
              <a:buChar char="o"/>
            </a:pPr>
            <a:endParaRPr lang="en-US" sz="2800" dirty="0"/>
          </a:p>
          <a:p>
            <a:pPr marL="0" indent="0">
              <a:buNone/>
            </a:pPr>
            <a:endParaRPr lang="en-US" dirty="0"/>
          </a:p>
        </p:txBody>
      </p:sp>
    </p:spTree>
    <p:extLst>
      <p:ext uri="{BB962C8B-B14F-4D97-AF65-F5344CB8AC3E}">
        <p14:creationId xmlns:p14="http://schemas.microsoft.com/office/powerpoint/2010/main" val="201762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822" y="1572127"/>
            <a:ext cx="10154651" cy="1700464"/>
          </a:xfrm>
        </p:spPr>
        <p:txBody>
          <a:bodyPr>
            <a:noAutofit/>
          </a:bodyPr>
          <a:lstStyle/>
          <a:p>
            <a:pPr>
              <a:spcBef>
                <a:spcPts val="0"/>
              </a:spcBef>
              <a:spcAft>
                <a:spcPts val="0"/>
              </a:spcAft>
            </a:pPr>
            <a:r>
              <a:rPr lang="en-US" sz="2400" dirty="0">
                <a:latin typeface="Times New Roman" panose="02020603050405020304" pitchFamily="18" charset="0"/>
                <a:cs typeface="Times New Roman" panose="02020603050405020304" pitchFamily="18" charset="0"/>
              </a:rPr>
              <a:t>Lending Club determines whether the borrower is creditworthy and assigns to its approved loans a </a:t>
            </a:r>
            <a:r>
              <a:rPr lang="en-US" sz="2400" b="1" dirty="0">
                <a:solidFill>
                  <a:schemeClr val="accent1">
                    <a:lumMod val="75000"/>
                  </a:schemeClr>
                </a:solidFill>
                <a:latin typeface="Times New Roman" panose="02020603050405020304" pitchFamily="18" charset="0"/>
                <a:cs typeface="Times New Roman" panose="02020603050405020304" pitchFamily="18" charset="0"/>
              </a:rPr>
              <a:t>credit grade </a:t>
            </a:r>
            <a:r>
              <a:rPr lang="en-US" sz="2400" dirty="0">
                <a:latin typeface="Times New Roman" panose="02020603050405020304" pitchFamily="18" charset="0"/>
                <a:cs typeface="Times New Roman" panose="02020603050405020304" pitchFamily="18" charset="0"/>
              </a:rPr>
              <a:t>that determines payable interest rate and fees.</a:t>
            </a:r>
            <a:endParaRPr lang="en-US" sz="2400" dirty="0">
              <a:latin typeface="Times New Roman" panose="02020603050405020304" pitchFamily="18" charset="0"/>
              <a:cs typeface="Times New Roman" panose="02020603050405020304" pitchFamily="18" charset="0"/>
            </a:endParaRPr>
          </a:p>
        </p:txBody>
      </p:sp>
      <p:pic>
        <p:nvPicPr>
          <p:cNvPr id="2050" name="Picture 2" descr="grades describ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78" y="2422359"/>
            <a:ext cx="11133221" cy="42561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74822" y="704582"/>
            <a:ext cx="4828675" cy="861774"/>
          </a:xfrm>
          <a:prstGeom prst="rect">
            <a:avLst/>
          </a:prstGeom>
          <a:noFill/>
        </p:spPr>
        <p:txBody>
          <a:bodyPr wrap="square" rtlCol="0">
            <a:spAutoFit/>
          </a:bodyPr>
          <a:lstStyle/>
          <a:p>
            <a:r>
              <a:rPr lang="en-US" sz="5000" dirty="0"/>
              <a:t>INTRODUCTION</a:t>
            </a:r>
          </a:p>
        </p:txBody>
      </p:sp>
    </p:spTree>
    <p:extLst>
      <p:ext uri="{BB962C8B-B14F-4D97-AF65-F5344CB8AC3E}">
        <p14:creationId xmlns:p14="http://schemas.microsoft.com/office/powerpoint/2010/main" val="152372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49086"/>
            <a:ext cx="10058400" cy="888274"/>
          </a:xfrm>
        </p:spPr>
        <p:txBody>
          <a:bodyPr/>
          <a:lstStyle/>
          <a:p>
            <a:r>
              <a:rPr lang="en-US" dirty="0">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a:xfrm>
            <a:off x="1097280" y="1965157"/>
            <a:ext cx="4677878" cy="4644189"/>
          </a:xfrm>
        </p:spPr>
        <p:txBody>
          <a:bodyPr>
            <a:normAutofit fontScale="92500" lnSpcReduction="20000"/>
          </a:bodyPr>
          <a:lstStyle/>
          <a:p>
            <a:pPr algn="just">
              <a:lnSpc>
                <a:spcPct val="100000"/>
              </a:lnSpc>
            </a:pPr>
            <a:r>
              <a:rPr lang="en-US" sz="2800" dirty="0">
                <a:latin typeface="Times New Roman" panose="02020603050405020304" pitchFamily="18" charset="0"/>
                <a:cs typeface="Times New Roman" panose="02020603050405020304" pitchFamily="18" charset="0"/>
              </a:rPr>
              <a:t>It is extremely hard to predict a single customer whether he will default or not .</a:t>
            </a:r>
          </a:p>
          <a:p>
            <a:pPr algn="just">
              <a:lnSpc>
                <a:spcPct val="100000"/>
              </a:lnSpc>
            </a:pPr>
            <a:r>
              <a:rPr lang="en-US" sz="2800" dirty="0">
                <a:latin typeface="Times New Roman" panose="02020603050405020304" pitchFamily="18" charset="0"/>
                <a:cs typeface="Times New Roman" panose="02020603050405020304" pitchFamily="18" charset="0"/>
              </a:rPr>
              <a:t>However, it will be much easier for the company to group a customer and calculate the default rate within this particular group.</a:t>
            </a:r>
          </a:p>
          <a:p>
            <a:pPr algn="just">
              <a:lnSpc>
                <a:spcPct val="100000"/>
              </a:lnSpc>
            </a:pPr>
            <a:r>
              <a:rPr lang="en-US" sz="2800" dirty="0">
                <a:latin typeface="Times New Roman" panose="02020603050405020304" pitchFamily="18" charset="0"/>
                <a:cs typeface="Times New Roman" panose="02020603050405020304" pitchFamily="18" charset="0"/>
              </a:rPr>
              <a:t>Therefore, this project aims to improve the grading system and increase the credibility for the company. </a:t>
            </a:r>
          </a:p>
        </p:txBody>
      </p:sp>
      <p:pic>
        <p:nvPicPr>
          <p:cNvPr id="8194" name="Picture 2" descr="https://lh4.googleusercontent.com/pV_LSFP2zEF5wGnFdyUq1OUey4bAOafPHpDYsc6bcXJBCINB8A4j08sSWkVin9kW9WTQx2mdduCzH-GHHDkuJfTVlaAT0u3wa0X_vLPeR-JfWHafr7j9Q7CImCwb1y5rAmlstchjus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142" y="1965156"/>
            <a:ext cx="5804601" cy="409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06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1408504" cy="1499616"/>
          </a:xfrm>
        </p:spPr>
        <p:txBody>
          <a:bodyPr/>
          <a:lstStyle/>
          <a:p>
            <a:r>
              <a:rPr lang="en-US" dirty="0">
                <a:latin typeface="Times New Roman" panose="02020603050405020304" pitchFamily="18" charset="0"/>
                <a:cs typeface="Times New Roman" panose="02020603050405020304" pitchFamily="18" charset="0"/>
              </a:rPr>
              <a:t>Data Source and Interpretation</a:t>
            </a:r>
            <a:endParaRPr lang="en-US" dirty="0">
              <a:latin typeface="Times New Roman" panose="02020603050405020304" pitchFamily="18" charset="0"/>
              <a:cs typeface="Times New Roman" panose="02020603050405020304" pitchFamily="18" charset="0"/>
            </a:endParaRPr>
          </a:p>
        </p:txBody>
      </p:sp>
      <p:pic>
        <p:nvPicPr>
          <p:cNvPr id="3074" name="Picture 2" descr="https://lh5.googleusercontent.com/EAfZxx7SEl1TagaRiPDV2zd-Fzr_6k06O6eBNWsO0Z5ITKF7Tv3B87DATLSzoth-DsAtZ6UX4130a0EAWi-X9agEUNPTP6XBNYHuFRsTb2fElsQd9CNFoV9ZWLUpFKEOSM1zFNj3F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629" y="2084832"/>
            <a:ext cx="6971297" cy="453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4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Distribution of current grades</a:t>
            </a:r>
            <a:endParaRPr lang="en-US" dirty="0">
              <a:latin typeface="Times New Roman" panose="02020603050405020304" pitchFamily="18" charset="0"/>
              <a:cs typeface="Times New Roman" panose="02020603050405020304" pitchFamily="18" charset="0"/>
            </a:endParaRPr>
          </a:p>
        </p:txBody>
      </p:sp>
      <p:pic>
        <p:nvPicPr>
          <p:cNvPr id="4098" name="Picture 2" descr="14412064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374" y="2084833"/>
            <a:ext cx="7459580" cy="460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37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Overall Predictor importance</a:t>
            </a:r>
            <a:endParaRPr lang="en-US" dirty="0">
              <a:latin typeface="Times New Roman" panose="02020603050405020304" pitchFamily="18" charset="0"/>
              <a:cs typeface="Times New Roman" panose="02020603050405020304" pitchFamily="18" charset="0"/>
            </a:endParaRPr>
          </a:p>
        </p:txBody>
      </p:sp>
      <p:pic>
        <p:nvPicPr>
          <p:cNvPr id="5122" name="Picture 2" descr="https://lh5.googleusercontent.com/1CcYWOnEJ9AonPuhbptAaKMGH_h1tySjK-HZ4NQRJx4_0Lyajk5NiwcLZtA86FRjLI65e6L6w42LQTZbZ0R0Alv8_ZG9JLspVwW-r8R5lEw_ldslsekEDslHWeC1AYN4pEaYHRM9u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356" y="2064389"/>
            <a:ext cx="7440529" cy="4793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04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Predictor Importance of grades</a:t>
            </a:r>
            <a:endParaRPr lang="en-US" sz="3600" dirty="0">
              <a:latin typeface="Times New Roman" panose="02020603050405020304" pitchFamily="18" charset="0"/>
              <a:cs typeface="Times New Roman" panose="02020603050405020304" pitchFamily="18" charset="0"/>
            </a:endParaRPr>
          </a:p>
        </p:txBody>
      </p:sp>
      <p:pic>
        <p:nvPicPr>
          <p:cNvPr id="6150" name="Picture 6" descr="https://lh3.googleusercontent.com/YjOquqIW9JraTNEUcklGCbO8LDgnTdX1pqo_Il7YTwJutNU5LjeJDAUA_sBdvH48E4bvPd37NSyGmV41qVngxZiP4QNQ3Gb5Whg6C1Fxbgi1-zmxZBFBNwrouClm68eDIUEsYROgCY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429628"/>
            <a:ext cx="5133975" cy="30575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lh4.googleusercontent.com/EvSEaJQW4o_OyoITykWUo_f8dkiufvHDKaCZM8WJ9om6Q9h4t9xgSb66sPJqecoU36APOXOcc7q9apc8PuLPu0cxrehaVTvjiD9Y6s7h-Qu14zum5YRQV1e_xw--fD29K4lrfII-n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634" y="2429628"/>
            <a:ext cx="513397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4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Predictor Importance of grades</a:t>
            </a:r>
            <a:endParaRPr lang="en-US" sz="4000" dirty="0">
              <a:latin typeface="Times New Roman" panose="02020603050405020304" pitchFamily="18" charset="0"/>
              <a:cs typeface="Times New Roman" panose="02020603050405020304" pitchFamily="18" charset="0"/>
            </a:endParaRPr>
          </a:p>
        </p:txBody>
      </p:sp>
      <p:pic>
        <p:nvPicPr>
          <p:cNvPr id="7170" name="Picture 2" descr="https://lh3.googleusercontent.com/cCNo4QCEKmHku_fKF2CEGHetu1ED8tmkdxPXEiaTIat_DHt5gMbWXQ0amAKASr9nYVdgbf9-Xn_rZgUPxKu-LCQ2eG_LkGP4_ff0Qimp0DUzgk6pAfkARuDbaBAoVUO-2RUJFKotAL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084832"/>
            <a:ext cx="4581525" cy="2752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4.googleusercontent.com/59e89GHG-NaNwxVCObQWMxGJZE_B1v4TaIiIA8aoacE_DYRHtVz_kLNMp4ztAG-y5fhCQCsWM8-v6tepMNCEpLNWAblvLbkv5byPxsoiG8mJkrv45iOQD0bviai7rJ-SHohRqy4Vc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164" y="2084831"/>
            <a:ext cx="458152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805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416</TotalTime>
  <Words>433</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Courier New</vt:lpstr>
      <vt:lpstr>Times New Roman</vt:lpstr>
      <vt:lpstr>Tw Cen MT</vt:lpstr>
      <vt:lpstr>Tw Cen MT Condensed</vt:lpstr>
      <vt:lpstr>Wingdings 3</vt:lpstr>
      <vt:lpstr>Integral</vt:lpstr>
      <vt:lpstr>Lending Club Analytics </vt:lpstr>
      <vt:lpstr>Agenda</vt:lpstr>
      <vt:lpstr>PowerPoint Presentation</vt:lpstr>
      <vt:lpstr>Problem Statement </vt:lpstr>
      <vt:lpstr>Data Source and Interpretation</vt:lpstr>
      <vt:lpstr>Distribution of current grades</vt:lpstr>
      <vt:lpstr>Overall Predictor importance</vt:lpstr>
      <vt:lpstr>Predictor Importance of grades</vt:lpstr>
      <vt:lpstr>Predictor Importance of grades</vt:lpstr>
      <vt:lpstr>K-fold and svm</vt:lpstr>
      <vt:lpstr>Methodology</vt:lpstr>
      <vt:lpstr>K-Fold and SVM</vt:lpstr>
      <vt:lpstr>K-fold and SVM</vt:lpstr>
      <vt:lpstr>Quantification process</vt:lpstr>
      <vt:lpstr>Comparison of the results</vt:lpstr>
      <vt:lpstr>Conclusion</vt:lpstr>
      <vt:lpstr>FUTURE TASK &amp; REVIEWS</vt:lpstr>
      <vt:lpstr>Thanks &amp;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蔡传泽</dc:creator>
  <cp:lastModifiedBy>蔡传泽</cp:lastModifiedBy>
  <cp:revision>22</cp:revision>
  <dcterms:created xsi:type="dcterms:W3CDTF">2016-12-06T20:38:10Z</dcterms:created>
  <dcterms:modified xsi:type="dcterms:W3CDTF">2016-12-07T05:08:53Z</dcterms:modified>
</cp:coreProperties>
</file>