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018DA-0585-4D0C-A250-D3E1A4ED5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7654" y="2573461"/>
            <a:ext cx="12192000" cy="1373070"/>
          </a:xfrm>
        </p:spPr>
        <p:txBody>
          <a:bodyPr/>
          <a:lstStyle/>
          <a:p>
            <a:pPr algn="l"/>
            <a:r>
              <a:rPr lang="zh-CN" altLang="zh-CN" sz="4000" dirty="0"/>
              <a:t>可视化仿真实现作业管理与虚页内存管理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6CB161-57D0-4272-8593-539C5C69B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操作系统课程设计</a:t>
            </a:r>
            <a:endParaRPr lang="en-US" altLang="zh-CN" dirty="0"/>
          </a:p>
          <a:p>
            <a:r>
              <a:rPr lang="zh-CN" altLang="en-US" dirty="0"/>
              <a:t>答辩人：</a:t>
            </a:r>
            <a:r>
              <a:rPr lang="en-US" altLang="zh-CN" dirty="0"/>
              <a:t>19317225 </a:t>
            </a:r>
            <a:r>
              <a:rPr lang="zh-CN" altLang="en-US" dirty="0"/>
              <a:t>贺宁</a:t>
            </a:r>
          </a:p>
        </p:txBody>
      </p:sp>
    </p:spTree>
    <p:extLst>
      <p:ext uri="{BB962C8B-B14F-4D97-AF65-F5344CB8AC3E}">
        <p14:creationId xmlns:p14="http://schemas.microsoft.com/office/powerpoint/2010/main" val="208561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2B552-B77E-4E05-AE61-0C8E7D4B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进程管理子系统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5895B-CCB0-4AB2-A255-D30BB6D2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本系统的核心</a:t>
            </a:r>
            <a:endParaRPr lang="en-US" altLang="zh-CN" dirty="0"/>
          </a:p>
          <a:p>
            <a:r>
              <a:rPr lang="zh-CN" altLang="en-US" dirty="0"/>
              <a:t>进程原语：创建、撤销、阻塞、唤醒、挂起、激活</a:t>
            </a:r>
            <a:endParaRPr lang="en-US" altLang="zh-CN" dirty="0"/>
          </a:p>
          <a:p>
            <a:r>
              <a:rPr lang="zh-CN" altLang="en-US" dirty="0"/>
              <a:t>低级调度：三态转换</a:t>
            </a:r>
            <a:endParaRPr lang="en-US" altLang="zh-CN" dirty="0"/>
          </a:p>
          <a:p>
            <a:r>
              <a:rPr lang="zh-CN" altLang="en-US" dirty="0"/>
              <a:t>中级调度：挂起与激活</a:t>
            </a:r>
            <a:endParaRPr lang="en-US" altLang="zh-CN" dirty="0"/>
          </a:p>
          <a:p>
            <a:r>
              <a:rPr lang="zh-CN" altLang="en-US" dirty="0"/>
              <a:t>高级调度：进程的创建</a:t>
            </a:r>
            <a:endParaRPr lang="en-US" altLang="zh-CN" dirty="0"/>
          </a:p>
          <a:p>
            <a:r>
              <a:rPr lang="zh-CN" altLang="en-US" dirty="0"/>
              <a:t>独特的资源管理结构</a:t>
            </a:r>
            <a:endParaRPr lang="en-US" altLang="zh-CN" dirty="0"/>
          </a:p>
          <a:p>
            <a:r>
              <a:rPr lang="zh-CN" altLang="en-US" dirty="0"/>
              <a:t>细致的用户指令集和系统特权指令集</a:t>
            </a:r>
            <a:endParaRPr lang="en-US" altLang="zh-CN" dirty="0"/>
          </a:p>
          <a:p>
            <a:r>
              <a:rPr lang="zh-CN" altLang="en-US" dirty="0"/>
              <a:t>死锁检测与恢复</a:t>
            </a:r>
          </a:p>
        </p:txBody>
      </p:sp>
    </p:spTree>
    <p:extLst>
      <p:ext uri="{BB962C8B-B14F-4D97-AF65-F5344CB8AC3E}">
        <p14:creationId xmlns:p14="http://schemas.microsoft.com/office/powerpoint/2010/main" val="238317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8D12A-FFB7-49D5-983E-AA0F77FD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独特的资源管理结构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7B6618-5E08-4021-B842-D06E22DF0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44" y="2006192"/>
            <a:ext cx="7756538" cy="3941847"/>
          </a:xfrm>
        </p:spPr>
      </p:pic>
    </p:spTree>
    <p:extLst>
      <p:ext uri="{BB962C8B-B14F-4D97-AF65-F5344CB8AC3E}">
        <p14:creationId xmlns:p14="http://schemas.microsoft.com/office/powerpoint/2010/main" val="368052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75B04-DD33-4667-B468-631E3517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用户指令集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E309B-6C20-4156-9D86-E84B70AA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访存指令</a:t>
            </a:r>
            <a:endParaRPr lang="en-US" altLang="zh-CN" dirty="0"/>
          </a:p>
          <a:p>
            <a:r>
              <a:rPr lang="zh-CN" altLang="en-US" dirty="0"/>
              <a:t>输入指令</a:t>
            </a:r>
            <a:endParaRPr lang="en-US" altLang="zh-CN" dirty="0"/>
          </a:p>
          <a:p>
            <a:r>
              <a:rPr lang="zh-CN" altLang="en-US" dirty="0"/>
              <a:t>输出指令</a:t>
            </a:r>
            <a:endParaRPr lang="en-US" altLang="zh-CN" dirty="0"/>
          </a:p>
          <a:p>
            <a:r>
              <a:rPr lang="zh-CN" altLang="en-US" dirty="0"/>
              <a:t>计算指令</a:t>
            </a:r>
            <a:endParaRPr lang="en-US" altLang="zh-CN" dirty="0"/>
          </a:p>
          <a:p>
            <a:r>
              <a:rPr lang="zh-CN" altLang="en-US" dirty="0"/>
              <a:t>跳转指令</a:t>
            </a:r>
            <a:endParaRPr lang="en-US" altLang="zh-CN" dirty="0"/>
          </a:p>
          <a:p>
            <a:r>
              <a:rPr lang="zh-CN" altLang="en-US" dirty="0"/>
              <a:t>系统调用指令</a:t>
            </a:r>
            <a:endParaRPr lang="en-US" altLang="zh-CN" dirty="0"/>
          </a:p>
          <a:p>
            <a:r>
              <a:rPr lang="zh-CN" altLang="en-US" dirty="0"/>
              <a:t>普通指令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E3D821-CD00-4D8C-8A82-02613102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044" y="0"/>
            <a:ext cx="2721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8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AACF0-D0AC-432A-B928-2F87C66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系统特权指令集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8EA3B-27FE-4C1F-9253-9E3371A6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PV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zh-CN" altLang="en-US" dirty="0"/>
              <a:t>缺页异常处理</a:t>
            </a:r>
            <a:endParaRPr lang="en-US" altLang="zh-CN" dirty="0"/>
          </a:p>
          <a:p>
            <a:r>
              <a:rPr lang="en-US" altLang="zh-CN" dirty="0"/>
              <a:t>DMA</a:t>
            </a:r>
            <a:r>
              <a:rPr lang="zh-CN" altLang="en-US" dirty="0"/>
              <a:t>赋值</a:t>
            </a:r>
            <a:endParaRPr lang="en-US" altLang="zh-CN" dirty="0"/>
          </a:p>
          <a:p>
            <a:r>
              <a:rPr lang="zh-CN" altLang="en-US" dirty="0"/>
              <a:t>输入善后程序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时钟中断处理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中断处理</a:t>
            </a:r>
            <a:endParaRPr lang="en-US" altLang="zh-CN" dirty="0"/>
          </a:p>
          <a:p>
            <a:r>
              <a:rPr lang="zh-CN" altLang="en-US" dirty="0"/>
              <a:t>死锁检测信号处理及死锁恢复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6DE101B0-03DE-454D-9B17-43473BC81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2047367"/>
            <a:ext cx="4616951" cy="388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8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9878B-1862-45DF-992B-89E2C281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界面可视化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D757240-7567-42E6-926D-DADF75A468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828" y="1327475"/>
            <a:ext cx="6657407" cy="39397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B4D77A-E3F4-4C12-82CB-2C7709C3E6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67829" y="5440754"/>
            <a:ext cx="6657406" cy="10044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AA38B2-FFD9-4FF6-A8B0-115A8E829E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007732"/>
            <a:ext cx="2575560" cy="3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0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6F5B-AEF3-4CE4-BC33-0F761B5A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7D9B9-09B5-4F84-AD29-414E0563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尽可能地以教材为依据实现全部内容。</a:t>
            </a:r>
            <a:endParaRPr lang="en-US" altLang="zh-CN" dirty="0"/>
          </a:p>
          <a:p>
            <a:r>
              <a:rPr lang="zh-CN" altLang="en-US" dirty="0"/>
              <a:t>遇到任何疑问多讨论多交流，多向老师和学长请教。</a:t>
            </a:r>
            <a:endParaRPr lang="en-US" altLang="zh-CN" dirty="0"/>
          </a:p>
          <a:p>
            <a:r>
              <a:rPr lang="zh-CN" altLang="en-US" dirty="0"/>
              <a:t>出现设计上的缺陷无论什么情况也要纠正。</a:t>
            </a:r>
            <a:endParaRPr lang="en-US" altLang="zh-CN" dirty="0"/>
          </a:p>
          <a:p>
            <a:r>
              <a:rPr lang="zh-CN" altLang="en-US" dirty="0"/>
              <a:t>设计中仍然存在缺陷：进程执行时间长。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798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007F679-371A-4287-AE68-3E72E8B7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12D0371-F0E5-4F0B-9CEE-0D299439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008394" cy="401066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设计与实现路线总述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硬件仿真设计与实现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存储管理子系统设计与实现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作业管理子系统设计与实现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进程管理系统设计与实现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课程设计总结</a:t>
            </a:r>
          </a:p>
        </p:txBody>
      </p:sp>
    </p:spTree>
    <p:extLst>
      <p:ext uri="{BB962C8B-B14F-4D97-AF65-F5344CB8AC3E}">
        <p14:creationId xmlns:p14="http://schemas.microsoft.com/office/powerpoint/2010/main" val="243638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2EADD74-6BD1-4076-86A9-15F839D6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设计路线总述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A1FCC2D-872A-40CE-A216-047FDE8CC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000" dirty="0">
                <a:latin typeface="等线" panose="02010600030101010101" pitchFamily="2" charset="-122"/>
                <a:ea typeface="等线" panose="02010600030101010101" pitchFamily="2" charset="-122"/>
              </a:rPr>
              <a:t>总设计时间长达</a:t>
            </a:r>
            <a:r>
              <a:rPr lang="en-US" altLang="zh-CN" sz="30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3000" dirty="0">
                <a:latin typeface="等线" panose="02010600030101010101" pitchFamily="2" charset="-122"/>
                <a:ea typeface="等线" panose="02010600030101010101" pitchFamily="2" charset="-122"/>
              </a:rPr>
              <a:t>个月</a:t>
            </a:r>
            <a:endParaRPr lang="en-US" altLang="zh-CN" sz="3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000" dirty="0">
                <a:latin typeface="等线" panose="02010600030101010101" pitchFamily="2" charset="-122"/>
                <a:ea typeface="等线" panose="02010600030101010101" pitchFamily="2" charset="-122"/>
              </a:rPr>
              <a:t>硬件设计</a:t>
            </a:r>
            <a:endParaRPr lang="en-US" altLang="zh-CN" sz="3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000" dirty="0">
                <a:latin typeface="等线" panose="02010600030101010101" pitchFamily="2" charset="-122"/>
                <a:ea typeface="等线" panose="02010600030101010101" pitchFamily="2" charset="-122"/>
              </a:rPr>
              <a:t>存储管理</a:t>
            </a:r>
            <a:endParaRPr lang="en-US" altLang="zh-CN" sz="3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000" dirty="0">
                <a:latin typeface="等线" panose="02010600030101010101" pitchFamily="2" charset="-122"/>
                <a:ea typeface="等线" panose="02010600030101010101" pitchFamily="2" charset="-122"/>
              </a:rPr>
              <a:t>作业管理</a:t>
            </a:r>
            <a:endParaRPr lang="en-US" altLang="zh-CN" sz="3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000" dirty="0">
                <a:latin typeface="等线" panose="02010600030101010101" pitchFamily="2" charset="-122"/>
                <a:ea typeface="等线" panose="02010600030101010101" pitchFamily="2" charset="-122"/>
              </a:rPr>
              <a:t>进程管理</a:t>
            </a:r>
            <a:endParaRPr lang="en-US" altLang="zh-CN" sz="3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000" dirty="0">
                <a:latin typeface="等线" panose="02010600030101010101" pitchFamily="2" charset="-122"/>
                <a:ea typeface="等线" panose="02010600030101010101" pitchFamily="2" charset="-122"/>
              </a:rPr>
              <a:t>可视化</a:t>
            </a:r>
            <a:endParaRPr lang="en-US" altLang="zh-CN" sz="3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000" dirty="0">
                <a:latin typeface="等线" panose="02010600030101010101" pitchFamily="2" charset="-122"/>
                <a:ea typeface="等线" panose="02010600030101010101" pitchFamily="2" charset="-122"/>
              </a:rPr>
              <a:t>成果</a:t>
            </a:r>
            <a:endParaRPr lang="en-US" altLang="zh-CN" sz="3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BD81165-E015-41A9-9DA3-4729F2587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51" y="0"/>
            <a:ext cx="4856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8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F3516-3D21-43B3-B2A7-D88BBFBF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83" y="735472"/>
            <a:ext cx="9613857" cy="1080938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硬件仿真设计与实现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72DA0-DA23-4E5D-A5E0-AABD2298D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时钟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</a:p>
          <a:p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MMU</a:t>
            </a:r>
          </a:p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主存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DMA</a:t>
            </a:r>
          </a:p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辅存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总线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F0B58D-A071-48B0-87F7-8DE06214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128" y="0"/>
            <a:ext cx="5052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38ACE-DF37-47F5-BFBA-F29A104B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存储管理子系统设计与实现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D07C48-2F93-4313-82EA-CE5694AE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页表结构</a:t>
            </a:r>
            <a:endParaRPr lang="en-US" altLang="zh-CN" sz="3600" dirty="0"/>
          </a:p>
          <a:p>
            <a:r>
              <a:rPr lang="zh-CN" altLang="en-US" sz="3600" dirty="0"/>
              <a:t>缺页中断</a:t>
            </a:r>
            <a:endParaRPr lang="en-US" altLang="zh-CN" sz="3600" dirty="0"/>
          </a:p>
          <a:p>
            <a:r>
              <a:rPr lang="zh-CN" altLang="en-US" sz="3600" dirty="0"/>
              <a:t>基于</a:t>
            </a:r>
            <a:r>
              <a:rPr lang="en-US" altLang="zh-CN" sz="3600" dirty="0"/>
              <a:t>LRU</a:t>
            </a:r>
            <a:r>
              <a:rPr lang="zh-CN" altLang="en-US" sz="3600" dirty="0"/>
              <a:t>算法的页面替换</a:t>
            </a:r>
            <a:endParaRPr lang="en-US" altLang="zh-CN" sz="3600" dirty="0"/>
          </a:p>
          <a:p>
            <a:r>
              <a:rPr lang="zh-CN" altLang="en-US" sz="3600" dirty="0"/>
              <a:t>基于伙伴算法的页框分配与回收</a:t>
            </a:r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82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8FA72-C69D-4C1B-9945-F8E10529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6DB134-0BF9-43BA-B9B8-C8E7B9CF2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904" y="2742317"/>
            <a:ext cx="7058192" cy="13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3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50887-76FA-4AD1-909A-3127BAD8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缺页中断过程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6B097-FA16-483E-A490-202B095A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新增情况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伙伴算法分配新页框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替换情况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——LRU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算法替换旧页框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F09357-0542-430C-9B26-C6520EDD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43" y="3525288"/>
            <a:ext cx="5345514" cy="25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1194D-EB9B-436D-9BAD-81227BC9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作业管理子系统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C163D-511D-4B72-B3B7-1D72C8E0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请求</a:t>
            </a:r>
            <a:r>
              <a:rPr lang="en-US" altLang="zh-CN" sz="3200" dirty="0"/>
              <a:t>——</a:t>
            </a:r>
            <a:r>
              <a:rPr lang="zh-CN" altLang="en-US" sz="3200" dirty="0"/>
              <a:t>作业线程</a:t>
            </a:r>
            <a:endParaRPr lang="en-US" altLang="zh-CN" sz="3200" dirty="0"/>
          </a:p>
          <a:p>
            <a:pPr lvl="1"/>
            <a:r>
              <a:rPr lang="zh-CN" altLang="en-US" sz="2800" dirty="0"/>
              <a:t>可以自动生成作业和数据集</a:t>
            </a:r>
            <a:endParaRPr lang="en-US" altLang="zh-CN" sz="2800" dirty="0"/>
          </a:p>
          <a:p>
            <a:pPr lvl="1"/>
            <a:r>
              <a:rPr lang="zh-CN" altLang="en-US" sz="2800" dirty="0"/>
              <a:t>也可以读入已有的作业文件和案例</a:t>
            </a: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zh-CN" altLang="en-US" sz="3200" dirty="0"/>
              <a:t>作业</a:t>
            </a:r>
            <a:r>
              <a:rPr lang="en-US" altLang="zh-CN" sz="3200" dirty="0"/>
              <a:t>——</a:t>
            </a:r>
            <a:r>
              <a:rPr lang="zh-CN" altLang="en-US" sz="3200" dirty="0"/>
              <a:t>进程线程</a:t>
            </a:r>
            <a:endParaRPr lang="en-US" altLang="zh-CN" sz="3200" dirty="0"/>
          </a:p>
          <a:p>
            <a:pPr marL="685800" lvl="2">
              <a:spcBef>
                <a:spcPts val="1000"/>
              </a:spcBef>
            </a:pPr>
            <a:r>
              <a:rPr lang="zh-CN" altLang="en-US" sz="2800" dirty="0"/>
              <a:t>每过</a:t>
            </a:r>
            <a:r>
              <a:rPr lang="en-US" altLang="zh-CN" sz="2800" dirty="0"/>
              <a:t>5</a:t>
            </a:r>
            <a:r>
              <a:rPr lang="zh-CN" altLang="en-US" sz="2800" dirty="0"/>
              <a:t>秒检测</a:t>
            </a:r>
            <a:endParaRPr lang="en-US" altLang="zh-CN" sz="2800" dirty="0"/>
          </a:p>
          <a:p>
            <a:pPr marL="685800" lvl="2">
              <a:spcBef>
                <a:spcPts val="1000"/>
              </a:spcBef>
            </a:pPr>
            <a:r>
              <a:rPr lang="zh-CN" altLang="en-US" sz="2800" dirty="0"/>
              <a:t>检测到后创建进程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0775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AC1-ADC0-4715-B321-9DDC3BAF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进程创建的具体步骤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075136-2EA2-47A7-B8B6-B8F3A8C92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0482" y="0"/>
            <a:ext cx="1641518" cy="682417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82067D-58DC-466F-9FFA-B549B13FB412}"/>
              </a:ext>
            </a:extLst>
          </p:cNvPr>
          <p:cNvSpPr txBox="1"/>
          <p:nvPr/>
        </p:nvSpPr>
        <p:spPr>
          <a:xfrm>
            <a:off x="0" y="1980926"/>
            <a:ext cx="966161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进程在创建作业时的疑惑及解答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、缺页中断时可以把文件区的指令集调入内存的。</a:t>
            </a:r>
          </a:p>
          <a:p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、进程在执行时，首先将程序文件的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指令集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数据部分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通过缺页中断调入内存，</a:t>
            </a:r>
            <a:endParaRPr lang="en-US" altLang="zh-CN" sz="20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这两部分并不在交换区，而是在文件区。</a:t>
            </a:r>
            <a:endParaRPr lang="en-US" altLang="zh-CN" sz="20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、当正文段或数据段的某一页在缺页中断时由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LRU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算法被替换出内存时，</a:t>
            </a:r>
            <a:endParaRPr lang="en-US" altLang="zh-CN" sz="20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应当将这一页放入交换区。</a:t>
            </a:r>
            <a:endParaRPr lang="en-US" altLang="zh-CN" sz="20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、正是在这一次次的缺页中断或挂起导致的页面替换中，</a:t>
            </a:r>
            <a:endParaRPr lang="en-US" altLang="zh-CN" sz="20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内存中的进程映像才不断被从内存搬移到交换区中。</a:t>
            </a:r>
          </a:p>
          <a:p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、最后可以达到书上说的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交换区是进程映像保存的位置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的效果。</a:t>
            </a:r>
            <a:endParaRPr lang="en-US" altLang="zh-CN" sz="20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误解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创建时一次性从文件区搬运到交换区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达到的，</a:t>
            </a:r>
            <a:endParaRPr lang="en-US" altLang="zh-CN" sz="20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其实</a:t>
            </a:r>
            <a:r>
              <a:rPr lang="zh-CN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是在一次次替换后达到的。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90433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185</TotalTime>
  <Words>492</Words>
  <Application>Microsoft Office PowerPoint</Application>
  <PresentationFormat>宽屏</PresentationFormat>
  <Paragraphs>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Arial</vt:lpstr>
      <vt:lpstr>Trebuchet MS</vt:lpstr>
      <vt:lpstr>柏林</vt:lpstr>
      <vt:lpstr>可视化仿真实现作业管理与虚页内存管理</vt:lpstr>
      <vt:lpstr>目录</vt:lpstr>
      <vt:lpstr>设计路线总述</vt:lpstr>
      <vt:lpstr>硬件仿真设计与实现</vt:lpstr>
      <vt:lpstr>存储管理子系统设计与实现</vt:lpstr>
      <vt:lpstr>页表结构</vt:lpstr>
      <vt:lpstr>缺页中断过程</vt:lpstr>
      <vt:lpstr>作业管理子系统</vt:lpstr>
      <vt:lpstr>进程创建的具体步骤</vt:lpstr>
      <vt:lpstr>进程管理子系统</vt:lpstr>
      <vt:lpstr>独特的资源管理结构</vt:lpstr>
      <vt:lpstr>用户指令集</vt:lpstr>
      <vt:lpstr>系统特权指令集</vt:lpstr>
      <vt:lpstr>界面可视化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 宁</dc:creator>
  <cp:lastModifiedBy>贺 宁</cp:lastModifiedBy>
  <cp:revision>179</cp:revision>
  <dcterms:created xsi:type="dcterms:W3CDTF">2020-05-06T05:05:08Z</dcterms:created>
  <dcterms:modified xsi:type="dcterms:W3CDTF">2020-05-06T08:20:15Z</dcterms:modified>
</cp:coreProperties>
</file>