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309" r:id="rId8"/>
    <p:sldId id="310" r:id="rId9"/>
    <p:sldId id="289" r:id="rId10"/>
    <p:sldId id="290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11/22/2013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Matemática para Computação</a:t>
            </a: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364088" y="5445224"/>
            <a:ext cx="2995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Prof.: Arialdo Silva</a:t>
            </a:r>
            <a:endParaRPr lang="pt-BR" sz="3200" dirty="0"/>
          </a:p>
        </p:txBody>
      </p:sp>
      <p:pic>
        <p:nvPicPr>
          <p:cNvPr id="1026" name="Picture 2" descr="C:\Users\Arialdo\Pictures\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2448272" cy="984729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411760" y="350100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Método de Decomposição LU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Após a decomposição: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2581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797152"/>
            <a:ext cx="5257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Resolver o sistema: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3168352" cy="165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429000"/>
            <a:ext cx="567001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796950"/>
          </a:xfrm>
        </p:spPr>
        <p:txBody>
          <a:bodyPr/>
          <a:lstStyle/>
          <a:p>
            <a:r>
              <a:rPr lang="pt-BR" dirty="0" smtClean="0"/>
              <a:t>Processo de resolução: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525090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resolução: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Portanto temos:</a:t>
            </a:r>
          </a:p>
          <a:p>
            <a:pPr lvl="1"/>
            <a:r>
              <a:rPr lang="pt-BR" sz="2800" dirty="0" err="1" smtClean="0"/>
              <a:t>Ly</a:t>
            </a:r>
            <a:r>
              <a:rPr lang="pt-BR" sz="2800" dirty="0" smtClean="0"/>
              <a:t> = b para achar y: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sz="2800" dirty="0" smtClean="0"/>
          </a:p>
          <a:p>
            <a:pPr lvl="1"/>
            <a:r>
              <a:rPr lang="pt-BR" sz="2800" dirty="0" smtClean="0"/>
              <a:t>Resultado:</a:t>
            </a:r>
          </a:p>
          <a:p>
            <a:endParaRPr lang="pt-B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276872"/>
            <a:ext cx="39814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293096"/>
            <a:ext cx="13430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resolução: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800" dirty="0" smtClean="0"/>
              <a:t>Também temos:</a:t>
            </a:r>
          </a:p>
          <a:p>
            <a:pPr lvl="1"/>
            <a:r>
              <a:rPr lang="pt-BR" sz="2800" dirty="0" err="1" smtClean="0"/>
              <a:t>Ux</a:t>
            </a:r>
            <a:r>
              <a:rPr lang="pt-BR" sz="2800" dirty="0" smtClean="0"/>
              <a:t> =y para achar x:</a:t>
            </a:r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Resultado de x:</a:t>
            </a:r>
          </a:p>
          <a:p>
            <a:pPr lvl="1">
              <a:buNone/>
            </a:pP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36912"/>
            <a:ext cx="36385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941168"/>
            <a:ext cx="933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do sistema: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871902" cy="176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221165" cy="3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4513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Objetivos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34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Capacitar o aluno a utilizar o método de decomposição LU para resolução problemas matemáticos.</a:t>
            </a:r>
          </a:p>
          <a:p>
            <a:r>
              <a:rPr lang="pt-BR" sz="2800" dirty="0" smtClean="0"/>
              <a:t>Utilizar o método de decomposição LU para que um sistema possa ser resolvido como sistemas triangulares com baixo esforço computacional.</a:t>
            </a:r>
          </a:p>
          <a:p>
            <a:r>
              <a:rPr lang="pt-BR" sz="2800" dirty="0" smtClean="0"/>
              <a:t>Criar um código de um programa que aplique o método de decomposição LU no exemplo dado.</a:t>
            </a:r>
          </a:p>
          <a:p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pt-B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Seja o sistema ( com dimensão n x n ), </a:t>
            </a:r>
            <a:r>
              <a:rPr lang="pt-BR" sz="2800" dirty="0" err="1" smtClean="0"/>
              <a:t>Ax</a:t>
            </a:r>
            <a:r>
              <a:rPr lang="pt-BR" sz="2800" dirty="0" smtClean="0"/>
              <a:t> = b, determinado, onde A satisfaz às condições da decomposição LU.</a:t>
            </a:r>
          </a:p>
          <a:p>
            <a:r>
              <a:rPr lang="pt-BR" sz="2800" dirty="0" smtClean="0"/>
              <a:t>Então o sistema </a:t>
            </a:r>
            <a:r>
              <a:rPr lang="pt-BR" sz="2800" dirty="0" err="1" smtClean="0"/>
              <a:t>Ax</a:t>
            </a:r>
            <a:r>
              <a:rPr lang="pt-BR" sz="2800" dirty="0" smtClean="0"/>
              <a:t> = b pode ser escrito como:</a:t>
            </a:r>
          </a:p>
          <a:p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                                   </a:t>
            </a:r>
            <a:r>
              <a:rPr lang="pt-BR" sz="2800" dirty="0" err="1" smtClean="0"/>
              <a:t>LUx</a:t>
            </a:r>
            <a:r>
              <a:rPr lang="pt-BR" sz="2800" dirty="0" smtClean="0"/>
              <a:t> = b</a:t>
            </a:r>
          </a:p>
          <a:p>
            <a:endParaRPr lang="pt-BR" sz="2800" dirty="0" smtClean="0"/>
          </a:p>
          <a:p>
            <a:pPr lvl="2">
              <a:buNone/>
            </a:pPr>
            <a:r>
              <a:rPr lang="pt-BR" sz="2800" dirty="0" smtClean="0"/>
              <a:t>Isto representa dois sistemas triangulares:</a:t>
            </a:r>
          </a:p>
          <a:p>
            <a:pPr lvl="2">
              <a:buNone/>
            </a:pPr>
            <a:r>
              <a:rPr lang="pt-BR" sz="2800" dirty="0" smtClean="0"/>
              <a:t>                     </a:t>
            </a:r>
          </a:p>
          <a:p>
            <a:pPr lvl="2">
              <a:buNone/>
            </a:pPr>
            <a:r>
              <a:rPr lang="pt-BR" sz="2800" dirty="0" smtClean="0"/>
              <a:t>                         </a:t>
            </a:r>
            <a:r>
              <a:rPr lang="es-ES" sz="2800" dirty="0" err="1" smtClean="0"/>
              <a:t>Ly</a:t>
            </a:r>
            <a:r>
              <a:rPr lang="es-ES" sz="2800" dirty="0" smtClean="0"/>
              <a:t> = b e </a:t>
            </a:r>
            <a:r>
              <a:rPr lang="es-ES" sz="2800" dirty="0" err="1" smtClean="0"/>
              <a:t>Ux</a:t>
            </a:r>
            <a:r>
              <a:rPr lang="es-ES" sz="2800" dirty="0" smtClean="0"/>
              <a:t> = y</a:t>
            </a:r>
            <a:endParaRPr lang="pt-BR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1412776"/>
            <a:ext cx="7988424" cy="4572000"/>
          </a:xfrm>
        </p:spPr>
        <p:txBody>
          <a:bodyPr/>
          <a:lstStyle/>
          <a:p>
            <a:r>
              <a:rPr lang="pt-BR" sz="2800" dirty="0" smtClean="0"/>
              <a:t>Os elementos da solução intermediária y podem ser obtidos diretamente do primeiro sistema, desde que a primeira equação envolve somente y1, a segunda somente y1 e y2 e assim por diante.; </a:t>
            </a:r>
          </a:p>
          <a:p>
            <a:r>
              <a:rPr lang="pt-BR" sz="2800" dirty="0" smtClean="0"/>
              <a:t>E os elementos de x podem ser obtidos semelhantemente do segundo sistema na seguinte ordem: </a:t>
            </a:r>
            <a:r>
              <a:rPr lang="pt-BR" sz="2800" dirty="0" err="1" smtClean="0"/>
              <a:t>xn</a:t>
            </a:r>
            <a:r>
              <a:rPr lang="pt-BR" sz="2800" dirty="0" smtClean="0"/>
              <a:t> , </a:t>
            </a:r>
            <a:r>
              <a:rPr lang="pt-BR" sz="2800" dirty="0" err="1" smtClean="0"/>
              <a:t>xn</a:t>
            </a:r>
            <a:r>
              <a:rPr lang="pt-BR" sz="2800" dirty="0" smtClean="0"/>
              <a:t>-1,....., x1 .</a:t>
            </a: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584" y="1340768"/>
            <a:ext cx="7772400" cy="4572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- Decomposição da matriz A em LU (L:</a:t>
            </a:r>
            <a:r>
              <a:rPr lang="pt-BR" sz="2800" dirty="0" err="1" smtClean="0"/>
              <a:t>Least</a:t>
            </a:r>
            <a:r>
              <a:rPr lang="pt-BR" sz="2800" dirty="0" smtClean="0"/>
              <a:t>, U:Upper)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pPr lvl="8">
              <a:buNone/>
            </a:pPr>
            <a:endParaRPr lang="pt-BR" sz="2800" dirty="0" smtClean="0"/>
          </a:p>
          <a:p>
            <a:pPr lvl="8">
              <a:buNone/>
            </a:pPr>
            <a:endParaRPr lang="pt-BR" sz="2800" dirty="0" smtClean="0"/>
          </a:p>
          <a:p>
            <a:pPr lvl="8"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Desta forma temos a </a:t>
            </a:r>
          </a:p>
          <a:p>
            <a:pPr>
              <a:buNone/>
            </a:pPr>
            <a:r>
              <a:rPr lang="pt-BR" sz="2800" dirty="0" smtClean="0"/>
              <a:t>primeira linha de </a:t>
            </a:r>
            <a:r>
              <a:rPr lang="pt-BR" sz="2800" b="1" dirty="0" smtClean="0"/>
              <a:t>u.</a:t>
            </a:r>
          </a:p>
          <a:p>
            <a:pP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437112"/>
            <a:ext cx="32194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2424113"/>
            <a:ext cx="8763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pt-BR" sz="2800" dirty="0" smtClean="0">
                <a:ea typeface="Tahoma" pitchFamily="34" charset="0"/>
                <a:cs typeface="Tahoma" pitchFamily="34" charset="0"/>
              </a:rPr>
              <a:t>Após obter a Primeira linha de U, vamos calcular a primeira coluna de L: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pt-B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48880"/>
            <a:ext cx="8991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371975"/>
            <a:ext cx="29337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940966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Continuando:</a:t>
            </a:r>
            <a:endParaRPr lang="pt-BR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772400" cy="4572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Perceba que existe uma alternância entre o cálculo de das linhas de U e colunas de L:</a:t>
            </a:r>
            <a:endParaRPr lang="pt-BR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76872"/>
            <a:ext cx="5040560" cy="437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143000"/>
          </a:xfrm>
        </p:spPr>
        <p:txBody>
          <a:bodyPr/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 lnSpcReduction="10000"/>
          </a:bodyPr>
          <a:lstStyle/>
          <a:p>
            <a:r>
              <a:rPr lang="pt-BR" sz="2800" dirty="0" smtClean="0"/>
              <a:t>Utilizando as fórmulas genéricas para o calculo dos demais elementos de L e de U, existe uma ordem para executá-las.</a:t>
            </a:r>
          </a:p>
          <a:p>
            <a:endParaRPr lang="pt-BR" sz="2800" dirty="0" smtClean="0"/>
          </a:p>
          <a:p>
            <a:r>
              <a:rPr lang="pt-BR" sz="2800" dirty="0" smtClean="0"/>
              <a:t>Após obter a primeira linha de U e a primeira coluna de L, calcule o restante na seguinte ordem:</a:t>
            </a:r>
          </a:p>
          <a:p>
            <a:pPr lvl="1"/>
            <a:r>
              <a:rPr lang="pt-BR" sz="2800" dirty="0" smtClean="0"/>
              <a:t> segunda linha de U</a:t>
            </a:r>
          </a:p>
          <a:p>
            <a:pPr lvl="1"/>
            <a:r>
              <a:rPr lang="pt-BR" sz="2800" dirty="0" smtClean="0"/>
              <a:t> segunda coluna de L</a:t>
            </a:r>
          </a:p>
          <a:p>
            <a:pPr lvl="1"/>
            <a:r>
              <a:rPr lang="pt-BR" sz="2800" dirty="0" smtClean="0"/>
              <a:t>terceira linha de U</a:t>
            </a:r>
          </a:p>
          <a:p>
            <a:pPr lvl="1"/>
            <a:r>
              <a:rPr lang="pt-BR" sz="2800" dirty="0" smtClean="0"/>
              <a:t>terceira coluna de L</a:t>
            </a:r>
          </a:p>
          <a:p>
            <a:pPr lvl="1"/>
            <a:r>
              <a:rPr lang="pt-BR" sz="28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Métodos de decomposição LU</a:t>
            </a: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Após o obter a primeira linhas de U e a primeira coluna de L conforme vimos anteriormente, para o restante utilizaremos a formula genérica:</a:t>
            </a:r>
          </a:p>
          <a:p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6768752" cy="374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6671</TotalTime>
  <Words>403</Words>
  <Application>Microsoft Office PowerPoint</Application>
  <PresentationFormat>Apresentação na tela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Matemática para Computação</vt:lpstr>
      <vt:lpstr>Objetivos</vt:lpstr>
      <vt:lpstr>Métodos de decomposição LU</vt:lpstr>
      <vt:lpstr>Métodos de decomposição LU</vt:lpstr>
      <vt:lpstr>Métodos de decomposição LU</vt:lpstr>
      <vt:lpstr>Métodos de decomposição LU</vt:lpstr>
      <vt:lpstr>Continuando:</vt:lpstr>
      <vt:lpstr>Métodos de decomposição LU</vt:lpstr>
      <vt:lpstr>Métodos de decomposição LU</vt:lpstr>
      <vt:lpstr>Métodos de decomposição LU</vt:lpstr>
      <vt:lpstr>Resolver o sistema:</vt:lpstr>
      <vt:lpstr>Processo de resolução:</vt:lpstr>
      <vt:lpstr>Processo de resolução:</vt:lpstr>
      <vt:lpstr>Processo de resolução:</vt:lpstr>
      <vt:lpstr>Solução do sistema:</vt:lpstr>
      <vt:lpstr>Exercício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</dc:title>
  <dc:creator>Arialdo</dc:creator>
  <cp:lastModifiedBy>Arialdo</cp:lastModifiedBy>
  <cp:revision>53</cp:revision>
  <dcterms:created xsi:type="dcterms:W3CDTF">2013-04-25T02:14:12Z</dcterms:created>
  <dcterms:modified xsi:type="dcterms:W3CDTF">2013-11-23T15:19:43Z</dcterms:modified>
</cp:coreProperties>
</file>