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311" r:id="rId4"/>
    <p:sldId id="312" r:id="rId5"/>
    <p:sldId id="313" r:id="rId6"/>
    <p:sldId id="285" r:id="rId7"/>
    <p:sldId id="286" r:id="rId8"/>
    <p:sldId id="287" r:id="rId9"/>
    <p:sldId id="288" r:id="rId10"/>
    <p:sldId id="309" r:id="rId11"/>
    <p:sldId id="310" r:id="rId12"/>
    <p:sldId id="289" r:id="rId13"/>
    <p:sldId id="314" r:id="rId14"/>
    <p:sldId id="315" r:id="rId15"/>
    <p:sldId id="316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8/9/2013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Matemática para Computação</a:t>
            </a: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364088" y="5445224"/>
            <a:ext cx="2995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Prof.: Arialdo Silva</a:t>
            </a:r>
            <a:endParaRPr lang="pt-BR" sz="3200" dirty="0"/>
          </a:p>
        </p:txBody>
      </p:sp>
      <p:pic>
        <p:nvPicPr>
          <p:cNvPr id="1026" name="Picture 2" descr="C:\Users\Arialdo\Pictures\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448272" cy="98472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123728" y="3501008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Método de Decomposição </a:t>
            </a:r>
            <a:r>
              <a:rPr lang="pt-BR" sz="2800" dirty="0" err="1" smtClean="0"/>
              <a:t>Cholesky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5854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17724" cy="482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8094928" cy="442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Exemplo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 = </a:t>
            </a:r>
            <a:r>
              <a:rPr lang="pt-BR" dirty="0" err="1" smtClean="0"/>
              <a:t>R</a:t>
            </a:r>
            <a:r>
              <a:rPr lang="pt-BR" baseline="30000" dirty="0" err="1" smtClean="0"/>
              <a:t>t</a:t>
            </a:r>
            <a:r>
              <a:rPr lang="pt-BR" dirty="0" smtClean="0"/>
              <a:t> 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89040"/>
            <a:ext cx="540128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26730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700808"/>
            <a:ext cx="4950887" cy="135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Continuação do exemplo: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err="1" smtClean="0"/>
              <a:t>R</a:t>
            </a:r>
            <a:r>
              <a:rPr lang="pt-BR" sz="2800" baseline="30000" dirty="0" err="1" smtClean="0"/>
              <a:t>t</a:t>
            </a:r>
            <a:r>
              <a:rPr lang="pt-BR" sz="2800" baseline="30000" dirty="0" smtClean="0"/>
              <a:t> </a:t>
            </a:r>
            <a:r>
              <a:rPr lang="pt-BR" sz="2800" dirty="0" smtClean="0"/>
              <a:t>y = b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Rx</a:t>
            </a:r>
            <a:r>
              <a:rPr lang="pt-BR" sz="2800" dirty="0" smtClean="0"/>
              <a:t> = y</a:t>
            </a:r>
            <a:endParaRPr lang="pt-B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4021108" cy="18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1" y="3933056"/>
            <a:ext cx="41577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7096141" cy="22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407243" cy="334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Trabalho: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Objetivos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34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Capacitar o aluno a utilizar o método de decomposição </a:t>
            </a:r>
            <a:r>
              <a:rPr lang="pt-BR" sz="2800" dirty="0" err="1" smtClean="0"/>
              <a:t>Cholesky</a:t>
            </a:r>
            <a:r>
              <a:rPr lang="pt-BR" sz="2800" dirty="0" smtClean="0"/>
              <a:t> para resolução problemas matemáticos.</a:t>
            </a:r>
          </a:p>
          <a:p>
            <a:r>
              <a:rPr lang="pt-BR" sz="2800" dirty="0" smtClean="0"/>
              <a:t>Utilizar o método de decomposição </a:t>
            </a:r>
            <a:r>
              <a:rPr lang="pt-BR" sz="2800" dirty="0" err="1" smtClean="0"/>
              <a:t>Cholesky</a:t>
            </a:r>
            <a:r>
              <a:rPr lang="pt-BR" sz="2800" dirty="0" smtClean="0"/>
              <a:t> para que um sistema possa ser resolvido como sistemas triangulares com baixo esforço computacional.</a:t>
            </a:r>
          </a:p>
          <a:p>
            <a:r>
              <a:rPr lang="pt-BR" sz="2800" dirty="0" smtClean="0"/>
              <a:t>Criar um código de um programa que aplique o método de decomposição </a:t>
            </a:r>
            <a:r>
              <a:rPr lang="pt-BR" sz="2800" dirty="0" err="1" smtClean="0"/>
              <a:t>Cholesky</a:t>
            </a:r>
            <a:r>
              <a:rPr lang="pt-BR" sz="2800" dirty="0" smtClean="0"/>
              <a:t> no exemplo dado.</a:t>
            </a: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Transposta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			Transposta de uma matriz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800" dirty="0" smtClean="0"/>
              <a:t>    Considere uma matriz A =(</a:t>
            </a:r>
            <a:r>
              <a:rPr lang="pt-BR" sz="2800" dirty="0" err="1" smtClean="0"/>
              <a:t>a</a:t>
            </a:r>
            <a:r>
              <a:rPr lang="pt-BR" sz="2800" baseline="-25000" dirty="0" err="1" smtClean="0"/>
              <a:t>ij</a:t>
            </a:r>
            <a:r>
              <a:rPr lang="pt-BR" sz="2800" dirty="0" smtClean="0"/>
              <a:t>)</a:t>
            </a:r>
            <a:r>
              <a:rPr lang="pt-BR" sz="2800" baseline="-25000" dirty="0" smtClean="0"/>
              <a:t>(m x n)</a:t>
            </a:r>
            <a:r>
              <a:rPr lang="pt-BR" sz="2800" dirty="0" smtClean="0"/>
              <a:t>.  A matriz transposta de A, representada por </a:t>
            </a:r>
            <a:r>
              <a:rPr lang="pt-BR" sz="2800" dirty="0" err="1" smtClean="0"/>
              <a:t>A</a:t>
            </a:r>
            <a:r>
              <a:rPr lang="pt-BR" sz="2800" baseline="30000" dirty="0" err="1" smtClean="0"/>
              <a:t>t</a:t>
            </a:r>
            <a:r>
              <a:rPr lang="pt-BR" sz="2800" dirty="0" smtClean="0"/>
              <a:t>, é uma matriz da forma pela</a:t>
            </a:r>
          </a:p>
          <a:p>
            <a:pPr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A</a:t>
            </a:r>
            <a:r>
              <a:rPr lang="pt-BR" sz="2800" baseline="30000" dirty="0" err="1" smtClean="0"/>
              <a:t>t</a:t>
            </a:r>
            <a:r>
              <a:rPr lang="pt-BR" sz="2800" baseline="30000" dirty="0" smtClean="0"/>
              <a:t> </a:t>
            </a:r>
            <a:r>
              <a:rPr lang="pt-BR" sz="2800" dirty="0" smtClean="0"/>
              <a:t>= (</a:t>
            </a:r>
            <a:r>
              <a:rPr lang="pt-BR" sz="2800" dirty="0" err="1" smtClean="0"/>
              <a:t>b</a:t>
            </a:r>
            <a:r>
              <a:rPr lang="pt-BR" sz="2800" baseline="-25000" dirty="0" err="1" smtClean="0"/>
              <a:t>ji</a:t>
            </a:r>
            <a:r>
              <a:rPr lang="pt-BR" sz="2800" dirty="0" smtClean="0"/>
              <a:t>)</a:t>
            </a:r>
            <a:r>
              <a:rPr lang="pt-BR" sz="2800" baseline="-25000" dirty="0" smtClean="0"/>
              <a:t>(n x m)</a:t>
            </a:r>
            <a:r>
              <a:rPr lang="pt-BR" sz="2800" dirty="0" smtClean="0"/>
              <a:t>, tal que: </a:t>
            </a:r>
            <a:r>
              <a:rPr lang="pt-BR" sz="2800" dirty="0" err="1" smtClean="0"/>
              <a:t>b</a:t>
            </a:r>
            <a:r>
              <a:rPr lang="pt-BR" sz="2800" baseline="-25000" dirty="0" err="1" smtClean="0"/>
              <a:t>ji</a:t>
            </a:r>
            <a:r>
              <a:rPr lang="pt-BR" sz="2800" dirty="0" smtClean="0"/>
              <a:t> = </a:t>
            </a:r>
            <a:r>
              <a:rPr lang="pt-BR" sz="2800" dirty="0" err="1" smtClean="0"/>
              <a:t>a</a:t>
            </a:r>
            <a:r>
              <a:rPr lang="pt-BR" sz="2800" baseline="-25000" dirty="0" err="1" smtClean="0"/>
              <a:t>ij</a:t>
            </a:r>
            <a:endParaRPr lang="pt-BR" sz="2800" baseline="-25000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9218" name="Picture 2" descr="http://www.alunosonline.com.br/upload/conteudo_legenda/d24d999b07816515af465a56357f13d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702906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	</a:t>
            </a:r>
          </a:p>
          <a:p>
            <a:pPr>
              <a:buNone/>
            </a:pPr>
            <a:r>
              <a:rPr lang="pt-BR" sz="2800" dirty="0" smtClean="0"/>
              <a:t>	A matriz </a:t>
            </a:r>
            <a:r>
              <a:rPr lang="pt-BR" sz="2800" b="1" dirty="0" smtClean="0"/>
              <a:t>A</a:t>
            </a:r>
            <a:r>
              <a:rPr lang="pt-BR" sz="2800" dirty="0" smtClean="0"/>
              <a:t> é de ordem m x n, enquanto </a:t>
            </a:r>
            <a:r>
              <a:rPr lang="pt-BR" sz="2800" dirty="0" err="1" smtClean="0"/>
              <a:t>A</a:t>
            </a:r>
            <a:r>
              <a:rPr lang="pt-BR" sz="2800" baseline="30000" dirty="0" err="1" smtClean="0"/>
              <a:t>t</a:t>
            </a:r>
            <a:r>
              <a:rPr lang="pt-BR" sz="2800" dirty="0" smtClean="0"/>
              <a:t> é de ordem </a:t>
            </a:r>
          </a:p>
          <a:p>
            <a:pPr>
              <a:buNone/>
            </a:pPr>
            <a:r>
              <a:rPr lang="pt-BR" sz="2800" dirty="0" smtClean="0"/>
              <a:t>	n x m. </a:t>
            </a:r>
          </a:p>
          <a:p>
            <a:pPr>
              <a:buNone/>
            </a:pPr>
            <a:r>
              <a:rPr lang="pt-BR" sz="2800" dirty="0" smtClean="0"/>
              <a:t>	Essa “inversão” das ordens das duas matrizes se deve ao fato de que para obter a transposta de</a:t>
            </a:r>
            <a:r>
              <a:rPr lang="pt-BR" sz="2800" b="1" dirty="0" smtClean="0"/>
              <a:t> A</a:t>
            </a:r>
            <a:r>
              <a:rPr lang="pt-BR" sz="2800" dirty="0" smtClean="0"/>
              <a:t> devemos “transformar” cada uma de suas linhas em colunas. </a:t>
            </a:r>
            <a:endParaRPr lang="pt-BR" sz="28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Transposta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746" name="Picture 2" descr="http://www.alunosonline.com.br/upload/conteudo/images/transpost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97152"/>
            <a:ext cx="2383228" cy="1296144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869160"/>
            <a:ext cx="3024337" cy="10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Matriz Simétrica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800" dirty="0" smtClean="0"/>
              <a:t>	Dizemos que uma matriz quadrada A de ordem n é simétrica quando ela for igual à sua transposta. Ou seja, A é denominada simétrica se: A = </a:t>
            </a:r>
            <a:r>
              <a:rPr lang="pt-BR" sz="2800" dirty="0" err="1" smtClean="0"/>
              <a:t>A</a:t>
            </a:r>
            <a:r>
              <a:rPr lang="pt-BR" sz="2800" baseline="30000" dirty="0" err="1" smtClean="0"/>
              <a:t>t</a:t>
            </a:r>
            <a:r>
              <a:rPr lang="pt-BR" sz="2800" baseline="30000" dirty="0" smtClean="0"/>
              <a:t>  </a:t>
            </a:r>
            <a:r>
              <a:rPr lang="pt-BR" sz="2800" dirty="0" smtClean="0"/>
              <a:t>.</a:t>
            </a:r>
            <a:endParaRPr lang="pt-BR" sz="2800" baseline="-25000" dirty="0" smtClean="0"/>
          </a:p>
          <a:p>
            <a:pPr>
              <a:buNone/>
            </a:pPr>
            <a:endParaRPr lang="pt-BR" sz="2800" baseline="30000" dirty="0" smtClean="0"/>
          </a:p>
          <a:p>
            <a:pPr>
              <a:buNone/>
            </a:pPr>
            <a:r>
              <a:rPr lang="pt-BR" sz="2800" baseline="30000" dirty="0" smtClean="0"/>
              <a:t>	</a:t>
            </a:r>
            <a:r>
              <a:rPr lang="pt-BR" sz="2800" dirty="0" smtClean="0"/>
              <a:t>Observe que somente matrizes quadradas podem ser simétricas.</a:t>
            </a:r>
          </a:p>
          <a:p>
            <a:pPr>
              <a:buNone/>
            </a:pPr>
            <a:endParaRPr lang="pt-BR" baseline="30000" dirty="0" smtClean="0"/>
          </a:p>
          <a:p>
            <a:pPr>
              <a:buNone/>
            </a:pPr>
            <a:r>
              <a:rPr lang="pt-BR" baseline="30000" dirty="0" smtClean="0"/>
              <a:t>		</a:t>
            </a:r>
            <a:endParaRPr lang="pt-BR" baseline="300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509120"/>
            <a:ext cx="34774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http://www.alunosonline.com.br/upload/conteudo/images/simetrica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509120"/>
            <a:ext cx="3096344" cy="13004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1566863"/>
            <a:ext cx="8242757" cy="387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776864" cy="527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678314" cy="19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08912" cy="52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1143000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</a:t>
            </a:r>
            <a:r>
              <a:rPr lang="pt-BR" sz="3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Cholesky</a:t>
            </a:r>
            <a:endParaRPr lang="pt-BR" sz="3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118</Words>
  <Application>Microsoft Office PowerPoint</Application>
  <PresentationFormat>Apresentação na tela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Patrimônio Líquido</vt:lpstr>
      <vt:lpstr>Matemática para Computação</vt:lpstr>
      <vt:lpstr>Objetivos</vt:lpstr>
      <vt:lpstr>Matriz Transposta</vt:lpstr>
      <vt:lpstr>Matriz Transposta</vt:lpstr>
      <vt:lpstr>Matriz Simétrica</vt:lpstr>
      <vt:lpstr>Métodos de decomposição Cholesky</vt:lpstr>
      <vt:lpstr>Métodos de decomposição Cholesky</vt:lpstr>
      <vt:lpstr>Métodos de decomposição Cholesky</vt:lpstr>
      <vt:lpstr>Métodos de decomposição Cholesky</vt:lpstr>
      <vt:lpstr>Métodos de decomposição Cholesky</vt:lpstr>
      <vt:lpstr>Métodos de decomposição Cholesky</vt:lpstr>
      <vt:lpstr>Métodos de decomposição Cholesky</vt:lpstr>
      <vt:lpstr>Exemplo</vt:lpstr>
      <vt:lpstr>Continuação do exemplo:</vt:lpstr>
      <vt:lpstr>Slide 15</vt:lpstr>
      <vt:lpstr>Trabalho: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Arialdo</dc:creator>
  <cp:lastModifiedBy>Arialdo</cp:lastModifiedBy>
  <cp:revision>58</cp:revision>
  <dcterms:created xsi:type="dcterms:W3CDTF">2013-04-25T02:14:12Z</dcterms:created>
  <dcterms:modified xsi:type="dcterms:W3CDTF">2013-08-09T19:58:55Z</dcterms:modified>
</cp:coreProperties>
</file>