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302" r:id="rId10"/>
    <p:sldId id="305" r:id="rId11"/>
    <p:sldId id="306" r:id="rId12"/>
    <p:sldId id="309" r:id="rId13"/>
    <p:sldId id="291" r:id="rId14"/>
    <p:sldId id="303" r:id="rId15"/>
    <p:sldId id="304" r:id="rId16"/>
    <p:sldId id="292" r:id="rId17"/>
    <p:sldId id="293" r:id="rId18"/>
    <p:sldId id="295" r:id="rId19"/>
    <p:sldId id="296" r:id="rId20"/>
    <p:sldId id="307" r:id="rId21"/>
    <p:sldId id="308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FCA0A-7CFA-45B3-8324-197AEDDE5B0C}" type="datetimeFigureOut">
              <a:rPr lang="pt-BR" smtClean="0"/>
              <a:t>01/11/2013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935E-C8E1-4DC9-9695-01A9979953F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7E19-5A18-4189-BC4D-E36FED0687D7}" type="datetimeFigureOut">
              <a:rPr lang="pt-BR" smtClean="0"/>
              <a:t>01/11/2013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9F590-6B8D-4CCC-893E-CBFFC1AA30E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9F590-6B8D-4CCC-893E-CBFFC1AA30E2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t.wikipedia.org/wiki/Ficheiro:Matrix_multiplication_diagram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Matemática para Computação</a:t>
            </a: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364088" y="5445224"/>
            <a:ext cx="2995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Prof.: Arialdo Silva</a:t>
            </a:r>
            <a:endParaRPr lang="pt-BR" sz="3200" dirty="0"/>
          </a:p>
        </p:txBody>
      </p:sp>
      <p:pic>
        <p:nvPicPr>
          <p:cNvPr id="1026" name="Picture 2" descr="C:\Users\Arialdo\Pictures\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448272" cy="984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Produto de matrizes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Em matemática, o produto de duas </a:t>
            </a:r>
            <a:r>
              <a:rPr lang="pt-PT" dirty="0" smtClean="0"/>
              <a:t>matrizes</a:t>
            </a:r>
            <a:r>
              <a:rPr lang="pt-PT" dirty="0" smtClean="0"/>
              <a:t> </a:t>
            </a:r>
            <a:r>
              <a:rPr lang="pt-PT" dirty="0" smtClean="0"/>
              <a:t>é </a:t>
            </a:r>
            <a:r>
              <a:rPr lang="pt-PT" dirty="0" smtClean="0"/>
              <a:t>definido somente quando o número de colunas da primeira matriz é igual ao número de linhas da segunda matriz. Se </a:t>
            </a:r>
            <a:r>
              <a:rPr lang="pt-PT" b="1" i="1" dirty="0" smtClean="0"/>
              <a:t>A</a:t>
            </a:r>
            <a:r>
              <a:rPr lang="pt-PT" dirty="0" smtClean="0"/>
              <a:t> é uma matriz </a:t>
            </a:r>
            <a:r>
              <a:rPr lang="pt-PT" i="1" dirty="0" smtClean="0"/>
              <a:t>m</a:t>
            </a:r>
            <a:r>
              <a:rPr lang="pt-PT" dirty="0" smtClean="0"/>
              <a:t>-por-</a:t>
            </a:r>
            <a:r>
              <a:rPr lang="pt-PT" i="1" dirty="0" smtClean="0"/>
              <a:t>n</a:t>
            </a:r>
            <a:r>
              <a:rPr lang="pt-PT" dirty="0" smtClean="0"/>
              <a:t> e </a:t>
            </a:r>
            <a:r>
              <a:rPr lang="pt-PT" b="1" i="1" dirty="0" smtClean="0"/>
              <a:t>B</a:t>
            </a:r>
            <a:r>
              <a:rPr lang="pt-PT" dirty="0" smtClean="0"/>
              <a:t> é uma matriz </a:t>
            </a:r>
            <a:r>
              <a:rPr lang="pt-PT" b="1" i="1" dirty="0" smtClean="0"/>
              <a:t>n</a:t>
            </a:r>
            <a:r>
              <a:rPr lang="pt-PT" dirty="0" smtClean="0"/>
              <a:t>-por-</a:t>
            </a:r>
            <a:r>
              <a:rPr lang="pt-PT" b="1" i="1" dirty="0" smtClean="0"/>
              <a:t>p</a:t>
            </a:r>
            <a:r>
              <a:rPr lang="pt-PT" dirty="0" smtClean="0"/>
              <a:t>, então seu </a:t>
            </a:r>
            <a:r>
              <a:rPr lang="pt-PT" b="1" dirty="0" smtClean="0"/>
              <a:t>produto</a:t>
            </a:r>
            <a:r>
              <a:rPr lang="pt-PT" dirty="0" smtClean="0"/>
              <a:t> é uma matriz </a:t>
            </a:r>
            <a:r>
              <a:rPr lang="pt-PT" b="1" i="1" dirty="0" smtClean="0"/>
              <a:t>m</a:t>
            </a:r>
            <a:r>
              <a:rPr lang="pt-PT" dirty="0" smtClean="0"/>
              <a:t>-por-</a:t>
            </a:r>
            <a:r>
              <a:rPr lang="pt-PT" b="1" i="1" dirty="0" smtClean="0"/>
              <a:t>p</a:t>
            </a:r>
            <a:r>
              <a:rPr lang="pt-PT" dirty="0" smtClean="0"/>
              <a:t> definida como </a:t>
            </a:r>
            <a:r>
              <a:rPr lang="pt-PT" i="1" dirty="0" smtClean="0"/>
              <a:t>AB</a:t>
            </a:r>
            <a:r>
              <a:rPr lang="pt-PT" dirty="0" smtClean="0"/>
              <a:t> (ou por </a:t>
            </a:r>
            <a:r>
              <a:rPr lang="pt-PT" i="1" dirty="0" smtClean="0"/>
              <a:t>A</a:t>
            </a:r>
            <a:r>
              <a:rPr lang="pt-PT" dirty="0" smtClean="0"/>
              <a:t> · </a:t>
            </a:r>
            <a:r>
              <a:rPr lang="pt-PT" i="1" dirty="0" smtClean="0"/>
              <a:t>B</a:t>
            </a:r>
            <a:r>
              <a:rPr lang="pt-PT" dirty="0" smtClean="0"/>
              <a:t>). </a:t>
            </a:r>
          </a:p>
          <a:p>
            <a:r>
              <a:rPr lang="pt-PT" dirty="0" smtClean="0"/>
              <a:t>Ex:  </a:t>
            </a:r>
            <a:r>
              <a:rPr lang="pt-BR" sz="3200" dirty="0" smtClean="0"/>
              <a:t>A</a:t>
            </a:r>
            <a:r>
              <a:rPr lang="pt-BR" sz="3200" baseline="-25000" dirty="0" smtClean="0"/>
              <a:t>(m,n)</a:t>
            </a:r>
            <a:r>
              <a:rPr lang="pt-BR" sz="3200" dirty="0" smtClean="0"/>
              <a:t> x B</a:t>
            </a:r>
            <a:r>
              <a:rPr lang="pt-BR" sz="3200" baseline="-25000" dirty="0" smtClean="0"/>
              <a:t>(n,p)</a:t>
            </a:r>
            <a:r>
              <a:rPr lang="pt-BR" sz="3200" dirty="0" smtClean="0"/>
              <a:t>= C</a:t>
            </a:r>
            <a:r>
              <a:rPr lang="pt-BR" sz="3200" baseline="-25000" dirty="0" smtClean="0"/>
              <a:t>(m,p)</a:t>
            </a:r>
            <a:endParaRPr lang="pt-BR" sz="3200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2052" name="Picture 4" descr="Matrix multiplication diagram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653136"/>
            <a:ext cx="1728192" cy="1906094"/>
          </a:xfrm>
          <a:prstGeom prst="rect">
            <a:avLst/>
          </a:prstGeom>
          <a:noFill/>
        </p:spPr>
      </p:pic>
      <p:pic>
        <p:nvPicPr>
          <p:cNvPr id="2056" name="Picture 8" descr="(AB)_{3,3} = \sum_{r=1}^2 a_{3,r}b_{r,3} = a_{3,1}b_{1,3}+a_{3,2}b_{2,3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5805264"/>
            <a:ext cx="4638977" cy="720080"/>
          </a:xfrm>
          <a:prstGeom prst="rect">
            <a:avLst/>
          </a:prstGeom>
          <a:noFill/>
        </p:spPr>
      </p:pic>
      <p:pic>
        <p:nvPicPr>
          <p:cNvPr id="2058" name="Picture 10" descr="(AB)_{1,2} = \sum_{r=1}^2 a_{1,r}b_{r,2} = a_{1,1}b_{1,2}+a_{1,2}b_{2,2}&#10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797152"/>
            <a:ext cx="4752528" cy="737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Produto de matrizes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Algoritmo:</a:t>
            </a:r>
            <a:endParaRPr lang="pt-BR" dirty="0"/>
          </a:p>
        </p:txBody>
      </p:sp>
      <p:pic>
        <p:nvPicPr>
          <p:cNvPr id="4" name="Picture 2" descr=" (AB)_{ij} = \sum_{r=1}^n a_{ir}b_{rj} = a_{i1}b_{1j} + a_{i2}b_{2j} + \cdots + a_{in}b_{nj}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315702" cy="7200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187624" y="3164681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for(i=0;i&lt;linhas;i++){</a:t>
            </a:r>
          </a:p>
          <a:p>
            <a:r>
              <a:rPr lang="pt-BR" sz="2000" dirty="0" smtClean="0"/>
              <a:t>	for(j=0;j&lt;colunas;j++){</a:t>
            </a:r>
          </a:p>
          <a:p>
            <a:r>
              <a:rPr lang="pt-BR" sz="2000" dirty="0" smtClean="0"/>
              <a:t>		soma=0;</a:t>
            </a:r>
          </a:p>
          <a:p>
            <a:r>
              <a:rPr lang="pt-BR" sz="2000" dirty="0" smtClean="0"/>
              <a:t>		for(r=0;r&lt;n;r++){</a:t>
            </a:r>
          </a:p>
          <a:p>
            <a:r>
              <a:rPr lang="pt-BR" sz="2000" dirty="0" smtClean="0"/>
              <a:t>			soma+=(a[i][r]*b[r][j]);</a:t>
            </a:r>
          </a:p>
          <a:p>
            <a:r>
              <a:rPr lang="pt-BR" sz="2000" dirty="0" smtClean="0"/>
              <a:t>			</a:t>
            </a:r>
          </a:p>
          <a:p>
            <a:r>
              <a:rPr lang="pt-BR" sz="2000" dirty="0" smtClean="0"/>
              <a:t>				}</a:t>
            </a:r>
          </a:p>
          <a:p>
            <a:r>
              <a:rPr lang="pt-BR" sz="2000" dirty="0" smtClean="0"/>
              <a:t>		ab[i][j]=soma;</a:t>
            </a:r>
          </a:p>
          <a:p>
            <a:r>
              <a:rPr lang="pt-BR" sz="2000" dirty="0" smtClean="0"/>
              <a:t>					}</a:t>
            </a:r>
          </a:p>
          <a:p>
            <a:r>
              <a:rPr lang="pt-BR" sz="2000" dirty="0" smtClean="0"/>
              <a:t>			}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Solução de Sistemas Lineares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800" dirty="0" smtClean="0"/>
          </a:p>
          <a:p>
            <a:r>
              <a:rPr lang="pt-BR" sz="2800" dirty="0" smtClean="0"/>
              <a:t>Métodos </a:t>
            </a:r>
            <a:r>
              <a:rPr lang="pt-BR" sz="2800" dirty="0" smtClean="0"/>
              <a:t>Diretos - Fornecem soluções exatas</a:t>
            </a:r>
            <a:r>
              <a:rPr lang="pt-BR" sz="2800" dirty="0" smtClean="0"/>
              <a:t>!</a:t>
            </a:r>
          </a:p>
          <a:p>
            <a:pPr lvl="1"/>
            <a:r>
              <a:rPr lang="pt-BR" sz="2800" dirty="0" smtClean="0"/>
              <a:t>Sistema Triangular </a:t>
            </a:r>
            <a:r>
              <a:rPr lang="pt-BR" sz="2800" dirty="0" smtClean="0"/>
              <a:t>Inferior;</a:t>
            </a:r>
          </a:p>
          <a:p>
            <a:pPr lvl="1"/>
            <a:r>
              <a:rPr lang="pt-BR" sz="2800" dirty="0" smtClean="0"/>
              <a:t>Sistema Triangular Superior.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24936" cy="1296144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Métodos Diretos - Sistema triangular inferior</a:t>
            </a:r>
            <a:endParaRPr lang="pt-BR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Resolução de sistema triangular inferior. Diz-se que um sistema Lx = b e triangular inferior quando </a:t>
            </a:r>
            <a:r>
              <a:rPr lang="pt-BR" sz="2800" dirty="0" err="1" smtClean="0"/>
              <a:t>l</a:t>
            </a:r>
            <a:r>
              <a:rPr lang="pt-BR" sz="2800" baseline="-25000" dirty="0" err="1" smtClean="0"/>
              <a:t>ij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= 0 sempre que i &lt; j </a:t>
            </a:r>
            <a:r>
              <a:rPr lang="pt-BR" sz="2800" dirty="0" smtClean="0"/>
              <a:t>. </a:t>
            </a:r>
            <a:r>
              <a:rPr lang="pt-BR" sz="2800" dirty="0" smtClean="0"/>
              <a:t>A solução só é possível para l</a:t>
            </a:r>
            <a:r>
              <a:rPr lang="pt-BR" sz="2800" baseline="-25000" dirty="0" smtClean="0"/>
              <a:t>ii</a:t>
            </a:r>
            <a:r>
              <a:rPr lang="pt-BR" sz="2800" dirty="0" smtClean="0"/>
              <a:t> ≠ 0.</a:t>
            </a:r>
            <a:endParaRPr lang="pt-BR" sz="2800" dirty="0" smtClean="0"/>
          </a:p>
          <a:p>
            <a:r>
              <a:rPr lang="pt-BR" sz="2800" dirty="0" smtClean="0"/>
              <a:t>Representação:</a:t>
            </a:r>
          </a:p>
          <a:p>
            <a:pPr>
              <a:buNone/>
            </a:pPr>
            <a:endParaRPr lang="pt-BR" sz="2800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645024"/>
            <a:ext cx="684292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Métodos Diretos - Sistema triangular inferior</a:t>
            </a:r>
            <a:endParaRPr lang="pt-BR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4917723" cy="24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077072"/>
            <a:ext cx="4752528" cy="25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Métodos Diretos - Sistema triangular inferior</a:t>
            </a:r>
            <a:endParaRPr lang="pt-BR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565625" cy="240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005064"/>
            <a:ext cx="4104456" cy="267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inferior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Linha genérica i: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resolvendo em xi :</a:t>
            </a:r>
          </a:p>
          <a:p>
            <a:pPr lvl="1"/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Imagem 5" descr="formula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3212976"/>
            <a:ext cx="3024337" cy="1008112"/>
          </a:xfrm>
          <a:prstGeom prst="rect">
            <a:avLst/>
          </a:prstGeom>
        </p:spPr>
      </p:pic>
      <p:pic>
        <p:nvPicPr>
          <p:cNvPr id="7" name="Imagem 6" descr="Formu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276872"/>
            <a:ext cx="5544616" cy="567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inferior 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42928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inferior 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379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704824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superior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Resolução de sistema triangular superior. Diz-se que um sistema </a:t>
            </a:r>
            <a:r>
              <a:rPr lang="pt-BR" sz="2800" dirty="0" err="1" smtClean="0"/>
              <a:t>Ux</a:t>
            </a:r>
            <a:r>
              <a:rPr lang="pt-BR" sz="2800" dirty="0" smtClean="0"/>
              <a:t> = b e triangular superior quando </a:t>
            </a:r>
            <a:r>
              <a:rPr lang="pt-BR" sz="2800" dirty="0" err="1" smtClean="0"/>
              <a:t>u</a:t>
            </a:r>
            <a:r>
              <a:rPr lang="pt-BR" sz="2800" baseline="-25000" dirty="0" err="1" smtClean="0"/>
              <a:t>ij</a:t>
            </a:r>
            <a:r>
              <a:rPr lang="pt-BR" sz="2800" dirty="0" smtClean="0"/>
              <a:t> = 0 sempre que i &gt; </a:t>
            </a:r>
            <a:r>
              <a:rPr lang="pt-BR" sz="2800" dirty="0" smtClean="0"/>
              <a:t>j. A solução só é </a:t>
            </a:r>
            <a:r>
              <a:rPr lang="pt-BR" sz="2800" dirty="0" smtClean="0"/>
              <a:t>possível </a:t>
            </a:r>
            <a:r>
              <a:rPr lang="pt-BR" sz="2800" dirty="0" smtClean="0"/>
              <a:t>para </a:t>
            </a:r>
            <a:r>
              <a:rPr lang="pt-BR" sz="2800" dirty="0" err="1" smtClean="0"/>
              <a:t>u</a:t>
            </a:r>
            <a:r>
              <a:rPr lang="pt-BR" sz="2800" baseline="-25000" dirty="0" err="1" smtClean="0"/>
              <a:t>ii</a:t>
            </a:r>
            <a:r>
              <a:rPr lang="pt-BR" sz="2800" dirty="0" smtClean="0"/>
              <a:t> </a:t>
            </a:r>
            <a:r>
              <a:rPr lang="pt-BR" sz="2800" dirty="0" smtClean="0"/>
              <a:t>≠ 0.</a:t>
            </a:r>
            <a:endParaRPr lang="pt-BR" sz="2800" dirty="0" smtClean="0"/>
          </a:p>
          <a:p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76084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34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Capacitar o aluno a utilizar ferramentas de computação simbólica na resolução problemas matemáticos.</a:t>
            </a:r>
          </a:p>
          <a:p>
            <a:r>
              <a:rPr lang="pt-BR" sz="2800" dirty="0" smtClean="0"/>
              <a:t>Apresentar ao aluno métodos numéricos computacionais para resolução de problemas matemáticos.</a:t>
            </a:r>
          </a:p>
          <a:p>
            <a:r>
              <a:rPr lang="pt-BR" sz="2800" dirty="0" smtClean="0"/>
              <a:t>Capacitar o aluno compreender tais métodos.</a:t>
            </a:r>
          </a:p>
          <a:p>
            <a:r>
              <a:rPr lang="pt-BR" sz="2800" dirty="0" smtClean="0"/>
              <a:t>Capacitar o aluno a usar ferramentas computacionais para implementar tais métodos.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Métodos Diretos - Sistema triangular superior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Representação: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641072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221088"/>
            <a:ext cx="46805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Métodos Diretos - Sistema triangular superior</a:t>
            </a:r>
            <a:endParaRPr lang="pt-B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4077072"/>
            <a:ext cx="4824536" cy="25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b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33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(b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– 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 / 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( b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- (u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12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+u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 ) /u</a:t>
            </a:r>
            <a:r>
              <a:rPr kumimoji="0" lang="pt-BR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800" baseline="-300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6805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superior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506343" cy="350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superior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312484" cy="341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 triangular superior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7420366" cy="265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Matrizes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Introdução:</a:t>
            </a:r>
          </a:p>
          <a:p>
            <a:pPr lvl="1"/>
            <a:r>
              <a:rPr lang="pt-BR" dirty="0" smtClean="0"/>
              <a:t>Iremos recordar alguns modelos de matrizes e implementa-las e desenvolver um código para calcular a sua solução.</a:t>
            </a:r>
          </a:p>
          <a:p>
            <a:pPr lvl="1"/>
            <a:r>
              <a:rPr lang="pt-BR" dirty="0" smtClean="0"/>
              <a:t>Em tabelas assim dispostas, os números são os elementos. As linhas são enumeradas </a:t>
            </a:r>
            <a:r>
              <a:rPr lang="pt-BR" i="1" dirty="0" smtClean="0"/>
              <a:t>de cima para baixo </a:t>
            </a:r>
            <a:r>
              <a:rPr lang="pt-BR" dirty="0" smtClean="0"/>
              <a:t>e as colunas, </a:t>
            </a:r>
            <a:r>
              <a:rPr lang="pt-BR" i="1" dirty="0" smtClean="0"/>
              <a:t>da esquerda para direita: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Exemplo 1</a:t>
            </a:r>
          </a:p>
          <a:p>
            <a:pPr lvl="1">
              <a:buNone/>
            </a:pPr>
            <a:r>
              <a:rPr lang="pt-BR" dirty="0" smtClean="0"/>
              <a:t>	</a:t>
            </a:r>
          </a:p>
        </p:txBody>
      </p:sp>
      <p:pic>
        <p:nvPicPr>
          <p:cNvPr id="7172" name="Picture 4" descr="http://www.somatematica.com.br/emedio/matrizes/Ima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4320480" cy="2335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somatematica.com.br/emedio/matrizes/Image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509120"/>
            <a:ext cx="3162118" cy="16154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Matrizes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4572000"/>
          </a:xfrm>
        </p:spPr>
        <p:txBody>
          <a:bodyPr/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Representações:</a:t>
            </a:r>
          </a:p>
          <a:p>
            <a:pPr>
              <a:buNone/>
            </a:pPr>
            <a:r>
              <a:rPr lang="pt-BR" sz="2800" dirty="0" smtClean="0"/>
              <a:t>     A = (</a:t>
            </a:r>
            <a:r>
              <a:rPr lang="pt-BR" sz="2800" dirty="0" err="1" smtClean="0"/>
              <a:t>aij</a:t>
            </a:r>
            <a:r>
              <a:rPr lang="pt-BR" sz="2800" dirty="0" smtClean="0"/>
              <a:t>) m x n</a:t>
            </a: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 m e n </a:t>
            </a:r>
            <a:r>
              <a:rPr lang="az-Cyrl-AZ" sz="2000" dirty="0" smtClean="0">
                <a:latin typeface="Calibri"/>
                <a:ea typeface="Tahoma" pitchFamily="34" charset="0"/>
                <a:cs typeface="Tahoma" pitchFamily="34" charset="0"/>
              </a:rPr>
              <a:t>Є</a:t>
            </a:r>
            <a:r>
              <a:rPr lang="pt-BR" sz="2000" dirty="0" smtClean="0">
                <a:latin typeface="Calibri"/>
                <a:ea typeface="Tahoma" pitchFamily="34" charset="0"/>
                <a:cs typeface="Tahoma" pitchFamily="34" charset="0"/>
              </a:rPr>
              <a:t> N*	</a:t>
            </a:r>
            <a:endParaRPr lang="pt-B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           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  <a:p>
            <a:pPr>
              <a:buNone/>
            </a:pP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A=</a:t>
            </a:r>
            <a:endParaRPr lang="pt-BR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pt-BR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temos</a:t>
            </a:r>
          </a:p>
        </p:txBody>
      </p:sp>
      <p:pic>
        <p:nvPicPr>
          <p:cNvPr id="6146" name="Picture 2" descr="http://www.somatematica.com.br/emedio/matrizes/Image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2060534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Classificação de Matrizes	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772400" cy="4572000"/>
          </a:xfrm>
        </p:spPr>
        <p:txBody>
          <a:bodyPr>
            <a:normAutofit lnSpcReduction="10000"/>
          </a:bodyPr>
          <a:lstStyle/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Linha</a:t>
            </a: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/>
              <a:t>É a matriz que possui uma única linha;</a:t>
            </a:r>
          </a:p>
          <a:p>
            <a:pPr marL="822960" lvl="4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pt-BR" sz="2800" dirty="0" smtClean="0"/>
              <a:t>Ex: A =[4 7 -3 1], do tipo 1 x 4.</a:t>
            </a:r>
            <a:endParaRPr lang="pt-BR" dirty="0" smtClean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Coluna </a:t>
            </a: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/>
              <a:t>É a matriz que possui uma única coluna. 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b="1" dirty="0" smtClean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Nula</a:t>
            </a: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/>
              <a:t>É a matriz que tem somente elementos iguais a zero. E é sempre representado por 0.</a:t>
            </a:r>
            <a:endParaRPr lang="pt-BR" sz="2800" b="1" dirty="0" smtClean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924944"/>
            <a:ext cx="1152128" cy="17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445224"/>
            <a:ext cx="2160240" cy="119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Classificação de Matrizes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Quadrada</a:t>
            </a:r>
          </a:p>
          <a:p>
            <a:pPr lvl="1"/>
            <a:r>
              <a:rPr lang="pt-BR" dirty="0" smtClean="0"/>
              <a:t>É toda matriz em que o número de linhas é igual ao número de colunas, ou seja: </a:t>
            </a:r>
            <a:r>
              <a:rPr lang="pt-BR" b="1" dirty="0" smtClean="0"/>
              <a:t>m = n.</a:t>
            </a:r>
          </a:p>
          <a:p>
            <a:pPr lvl="1"/>
            <a:endParaRPr lang="pt-B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pt-B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Identidade</a:t>
            </a:r>
          </a:p>
          <a:p>
            <a:pPr lvl="1"/>
            <a:r>
              <a:rPr lang="pt-BR" dirty="0" smtClean="0"/>
              <a:t>Denominamos de matriz identidade toda matriz quadrada de ordem </a:t>
            </a:r>
            <a:r>
              <a:rPr lang="pt-BR" b="1" dirty="0" smtClean="0"/>
              <a:t>n, em que todos os elementos da diagonal </a:t>
            </a:r>
            <a:r>
              <a:rPr lang="pt-BR" dirty="0" smtClean="0"/>
              <a:t>principal são iguais a 1 (um) e o restante dos elementos são todos nulos, iguais a zero.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48880"/>
            <a:ext cx="335874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5301208"/>
            <a:ext cx="1728192" cy="12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Classificação de Matrizes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Triangular (inferior e superior):</a:t>
            </a:r>
          </a:p>
          <a:p>
            <a:pPr lvl="1"/>
            <a:r>
              <a:rPr lang="pt-BR" dirty="0" smtClean="0"/>
              <a:t>Quando os elementos acima ou abaixo da diagonal principal são todos nulos, dizemos que a matriz é triangular.</a:t>
            </a:r>
          </a:p>
          <a:p>
            <a:pPr lvl="1"/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</a:p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diagonal:</a:t>
            </a:r>
          </a:p>
          <a:p>
            <a:pPr lvl="1"/>
            <a:r>
              <a:rPr lang="pt-BR" dirty="0" smtClean="0"/>
              <a:t>É toda matriz quadrada de ordem </a:t>
            </a:r>
            <a:r>
              <a:rPr lang="pt-BR" b="1" dirty="0" smtClean="0"/>
              <a:t>n em que todos os elementos acima e abaixo da diagonal principal são todos </a:t>
            </a:r>
            <a:r>
              <a:rPr lang="pt-BR" dirty="0" smtClean="0"/>
              <a:t>nulos.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36912"/>
            <a:ext cx="5001344" cy="168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582430"/>
            <a:ext cx="2232248" cy="12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Classificação de Matrizes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Igualdade de Matrizes:</a:t>
            </a:r>
          </a:p>
          <a:p>
            <a:pPr lvl="1"/>
            <a:r>
              <a:rPr lang="pt-BR" dirty="0" smtClean="0"/>
              <a:t>Duas matrizes A = (</a:t>
            </a:r>
            <a:r>
              <a:rPr lang="pt-BR" dirty="0" err="1" smtClean="0"/>
              <a:t>a</a:t>
            </a:r>
            <a:r>
              <a:rPr lang="pt-BR" sz="600" dirty="0" err="1" smtClean="0"/>
              <a:t>ij</a:t>
            </a:r>
            <a:r>
              <a:rPr lang="pt-BR" dirty="0" smtClean="0"/>
              <a:t>) e B = (</a:t>
            </a:r>
            <a:r>
              <a:rPr lang="pt-BR" dirty="0" err="1" smtClean="0"/>
              <a:t>b</a:t>
            </a:r>
            <a:r>
              <a:rPr lang="pt-BR" sz="600" dirty="0" err="1" smtClean="0"/>
              <a:t>ij</a:t>
            </a:r>
            <a:r>
              <a:rPr lang="pt-BR" dirty="0" smtClean="0"/>
              <a:t>) de mesma ordem são iguais quando tiverem todos os elementos correspondentes iguais.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Adição de Matriz:</a:t>
            </a:r>
          </a:p>
          <a:p>
            <a:pPr lvl="1"/>
            <a:r>
              <a:rPr lang="pt-BR" dirty="0" smtClean="0"/>
              <a:t>Dadas duas matrizes A e B de ordem m x n, denomina-se matriz soma de A com B a matriz C de ordem m x n cujos elementos são iguais à soma dos elementos correspondentes de A e B.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2886075"/>
            <a:ext cx="5743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517232"/>
            <a:ext cx="6657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Classificação de 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Oposta: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pt-BR" dirty="0" smtClean="0"/>
              <a:t>Denomina-se matriz oposta de uma matriz A à matriz (– A) cujos elementos são simétricos dos elementos correspondentes de A.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Subtração de Matrizes:</a:t>
            </a:r>
          </a:p>
          <a:p>
            <a:pPr lvl="1"/>
            <a:r>
              <a:rPr lang="pt-BR" dirty="0" smtClean="0"/>
              <a:t>A diferença entre duas matrizes A e B, de mesma ordem m x n é igual à matriz que se obtém somando a matriz A com a oposta de B.</a:t>
            </a:r>
          </a:p>
          <a:p>
            <a:endParaRPr lang="pt-BR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4410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301208"/>
            <a:ext cx="3528392" cy="126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229200"/>
            <a:ext cx="3206824" cy="140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5483</TotalTime>
  <Words>681</Words>
  <Application>Microsoft Office PowerPoint</Application>
  <PresentationFormat>Apresentação na tela (4:3)</PresentationFormat>
  <Paragraphs>113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Patrimônio Líquido</vt:lpstr>
      <vt:lpstr>Matemática para Computação</vt:lpstr>
      <vt:lpstr>Objetivos</vt:lpstr>
      <vt:lpstr>Matrizes</vt:lpstr>
      <vt:lpstr>Matrizes</vt:lpstr>
      <vt:lpstr>Classificação de Matrizes </vt:lpstr>
      <vt:lpstr>Classificação de Matrizes</vt:lpstr>
      <vt:lpstr>Classificação de Matrizes</vt:lpstr>
      <vt:lpstr>Classificação de Matrizes</vt:lpstr>
      <vt:lpstr>Classificação de Matrizes</vt:lpstr>
      <vt:lpstr>Produto de matrizes</vt:lpstr>
      <vt:lpstr>Produto de matrizes</vt:lpstr>
      <vt:lpstr>Solução de Sistemas Lineares</vt:lpstr>
      <vt:lpstr>Métodos Diretos - Sistema triangular inferior</vt:lpstr>
      <vt:lpstr>Métodos Diretos - Sistema triangular inferior</vt:lpstr>
      <vt:lpstr>Métodos Diretos - Sistema triangular inferior</vt:lpstr>
      <vt:lpstr>Sistema triangular inferior </vt:lpstr>
      <vt:lpstr>Sistema triangular inferior </vt:lpstr>
      <vt:lpstr>Sistema triangular inferior </vt:lpstr>
      <vt:lpstr>Sistema triangular superior</vt:lpstr>
      <vt:lpstr>Métodos Diretos - Sistema triangular superior</vt:lpstr>
      <vt:lpstr>Métodos Diretos - Sistema triangular superior</vt:lpstr>
      <vt:lpstr>Sistema triangular superior</vt:lpstr>
      <vt:lpstr>Sistema triangular superior</vt:lpstr>
      <vt:lpstr>Sistema triangular superior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Arialdo</dc:creator>
  <cp:lastModifiedBy>Arialdo</cp:lastModifiedBy>
  <cp:revision>48</cp:revision>
  <dcterms:created xsi:type="dcterms:W3CDTF">2013-04-25T02:14:12Z</dcterms:created>
  <dcterms:modified xsi:type="dcterms:W3CDTF">2013-11-01T21:36:47Z</dcterms:modified>
</cp:coreProperties>
</file>