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36" r:id="rId3"/>
    <p:sldId id="282" r:id="rId4"/>
    <p:sldId id="338" r:id="rId5"/>
    <p:sldId id="339" r:id="rId6"/>
    <p:sldId id="340" r:id="rId7"/>
    <p:sldId id="341" r:id="rId8"/>
    <p:sldId id="343" r:id="rId9"/>
    <p:sldId id="344" r:id="rId10"/>
    <p:sldId id="346" r:id="rId11"/>
    <p:sldId id="345" r:id="rId12"/>
    <p:sldId id="347" r:id="rId13"/>
    <p:sldId id="351" r:id="rId14"/>
    <p:sldId id="349" r:id="rId15"/>
    <p:sldId id="352" r:id="rId16"/>
    <p:sldId id="353" r:id="rId17"/>
    <p:sldId id="354" r:id="rId18"/>
    <p:sldId id="355" r:id="rId19"/>
    <p:sldId id="356" r:id="rId20"/>
    <p:sldId id="357" r:id="rId21"/>
    <p:sldId id="358" r:id="rId22"/>
    <p:sldId id="364" r:id="rId23"/>
    <p:sldId id="360" r:id="rId24"/>
    <p:sldId id="359" r:id="rId25"/>
    <p:sldId id="362" r:id="rId26"/>
    <p:sldId id="365" r:id="rId27"/>
    <p:sldId id="363" r:id="rId28"/>
    <p:sldId id="366" r:id="rId29"/>
    <p:sldId id="367" r:id="rId30"/>
    <p:sldId id="368" r:id="rId31"/>
    <p:sldId id="369" r:id="rId32"/>
    <p:sldId id="370" r:id="rId33"/>
    <p:sldId id="371" r:id="rId34"/>
    <p:sldId id="372" r:id="rId35"/>
    <p:sldId id="373" r:id="rId36"/>
    <p:sldId id="374" r:id="rId37"/>
    <p:sldId id="348" r:id="rId38"/>
    <p:sldId id="291" r:id="rId39"/>
    <p:sldId id="281" r:id="rId4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09" autoAdjust="0"/>
    <p:restoredTop sz="86597" autoAdjust="0"/>
  </p:normalViewPr>
  <p:slideViewPr>
    <p:cSldViewPr snapToGrid="0">
      <p:cViewPr varScale="1">
        <p:scale>
          <a:sx n="99" d="100"/>
          <a:sy n="99" d="100"/>
        </p:scale>
        <p:origin x="276" y="90"/>
      </p:cViewPr>
      <p:guideLst>
        <p:guide orient="horz" pos="2160"/>
        <p:guide pos="2880"/>
      </p:guideLst>
    </p:cSldViewPr>
  </p:slideViewPr>
  <p:notesTextViewPr>
    <p:cViewPr>
      <p:scale>
        <a:sx n="3" d="2"/>
        <a:sy n="3" d="2"/>
      </p:scale>
      <p:origin x="0" y="0"/>
    </p:cViewPr>
  </p:notesTextViewPr>
  <p:sorterViewPr showFormatting="0">
    <p:cViewPr>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DC091-77D1-44B9-8A63-90F764C616F6}" type="datetimeFigureOut">
              <a:rPr lang="zh-CN" altLang="en-US" smtClean="0"/>
              <a:t>2019/11/19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2AF26-F784-48C8-9893-ACF21BE9A7F4}" type="slidenum">
              <a:rPr lang="zh-CN" altLang="en-US" smtClean="0"/>
              <a:t>‹#›</a:t>
            </a:fld>
            <a:endParaRPr lang="zh-CN" altLang="en-US"/>
          </a:p>
        </p:txBody>
      </p:sp>
    </p:spTree>
    <p:extLst>
      <p:ext uri="{BB962C8B-B14F-4D97-AF65-F5344CB8AC3E}">
        <p14:creationId xmlns:p14="http://schemas.microsoft.com/office/powerpoint/2010/main" val="2856657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2</a:t>
            </a:fld>
            <a:endParaRPr lang="zh-CN" altLang="en-US"/>
          </a:p>
        </p:txBody>
      </p:sp>
    </p:spTree>
    <p:extLst>
      <p:ext uri="{BB962C8B-B14F-4D97-AF65-F5344CB8AC3E}">
        <p14:creationId xmlns:p14="http://schemas.microsoft.com/office/powerpoint/2010/main" val="1983325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11</a:t>
            </a:fld>
            <a:endParaRPr lang="zh-CN" altLang="en-US"/>
          </a:p>
        </p:txBody>
      </p:sp>
    </p:spTree>
    <p:extLst>
      <p:ext uri="{BB962C8B-B14F-4D97-AF65-F5344CB8AC3E}">
        <p14:creationId xmlns:p14="http://schemas.microsoft.com/office/powerpoint/2010/main" val="3757749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12</a:t>
            </a:fld>
            <a:endParaRPr lang="zh-CN" altLang="en-US"/>
          </a:p>
        </p:txBody>
      </p:sp>
    </p:spTree>
    <p:extLst>
      <p:ext uri="{BB962C8B-B14F-4D97-AF65-F5344CB8AC3E}">
        <p14:creationId xmlns:p14="http://schemas.microsoft.com/office/powerpoint/2010/main" val="33618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13</a:t>
            </a:fld>
            <a:endParaRPr lang="zh-CN" altLang="en-US"/>
          </a:p>
        </p:txBody>
      </p:sp>
    </p:spTree>
    <p:extLst>
      <p:ext uri="{BB962C8B-B14F-4D97-AF65-F5344CB8AC3E}">
        <p14:creationId xmlns:p14="http://schemas.microsoft.com/office/powerpoint/2010/main" val="3507641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14</a:t>
            </a:fld>
            <a:endParaRPr lang="zh-CN" altLang="en-US"/>
          </a:p>
        </p:txBody>
      </p:sp>
    </p:spTree>
    <p:extLst>
      <p:ext uri="{BB962C8B-B14F-4D97-AF65-F5344CB8AC3E}">
        <p14:creationId xmlns:p14="http://schemas.microsoft.com/office/powerpoint/2010/main" val="2655061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15</a:t>
            </a:fld>
            <a:endParaRPr lang="zh-CN" altLang="en-US"/>
          </a:p>
        </p:txBody>
      </p:sp>
    </p:spTree>
    <p:extLst>
      <p:ext uri="{BB962C8B-B14F-4D97-AF65-F5344CB8AC3E}">
        <p14:creationId xmlns:p14="http://schemas.microsoft.com/office/powerpoint/2010/main" val="2118282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16</a:t>
            </a:fld>
            <a:endParaRPr lang="zh-CN" altLang="en-US"/>
          </a:p>
        </p:txBody>
      </p:sp>
    </p:spTree>
    <p:extLst>
      <p:ext uri="{BB962C8B-B14F-4D97-AF65-F5344CB8AC3E}">
        <p14:creationId xmlns:p14="http://schemas.microsoft.com/office/powerpoint/2010/main" val="851196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17</a:t>
            </a:fld>
            <a:endParaRPr lang="zh-CN" altLang="en-US"/>
          </a:p>
        </p:txBody>
      </p:sp>
    </p:spTree>
    <p:extLst>
      <p:ext uri="{BB962C8B-B14F-4D97-AF65-F5344CB8AC3E}">
        <p14:creationId xmlns:p14="http://schemas.microsoft.com/office/powerpoint/2010/main" val="389290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18</a:t>
            </a:fld>
            <a:endParaRPr lang="zh-CN" altLang="en-US"/>
          </a:p>
        </p:txBody>
      </p:sp>
    </p:spTree>
    <p:extLst>
      <p:ext uri="{BB962C8B-B14F-4D97-AF65-F5344CB8AC3E}">
        <p14:creationId xmlns:p14="http://schemas.microsoft.com/office/powerpoint/2010/main" val="1743295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19</a:t>
            </a:fld>
            <a:endParaRPr lang="zh-CN" altLang="en-US"/>
          </a:p>
        </p:txBody>
      </p:sp>
    </p:spTree>
    <p:extLst>
      <p:ext uri="{BB962C8B-B14F-4D97-AF65-F5344CB8AC3E}">
        <p14:creationId xmlns:p14="http://schemas.microsoft.com/office/powerpoint/2010/main" val="1125904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原始 </a:t>
            </a:r>
            <a:r>
              <a:rPr lang="en-US" altLang="zh-CN" dirty="0" smtClean="0"/>
              <a:t>Attention = </a:t>
            </a:r>
            <a:r>
              <a:rPr lang="en-US" altLang="zh-CN" dirty="0" err="1" smtClean="0"/>
              <a:t>softmax</a:t>
            </a:r>
            <a:r>
              <a:rPr lang="en-US" altLang="zh-CN" dirty="0" smtClean="0"/>
              <a:t>(QK^T)V</a:t>
            </a:r>
          </a:p>
          <a:p>
            <a:r>
              <a:rPr lang="zh-CN" altLang="en-US" dirty="0" smtClean="0"/>
              <a:t>令</a:t>
            </a:r>
            <a:r>
              <a:rPr lang="en-US" altLang="zh-CN" dirty="0" smtClean="0"/>
              <a:t>Q,K </a:t>
            </a:r>
            <a:r>
              <a:rPr lang="zh-CN" altLang="en-US" dirty="0" smtClean="0"/>
              <a:t>为</a:t>
            </a:r>
            <a:r>
              <a:rPr lang="en-US" altLang="zh-CN" dirty="0" smtClean="0"/>
              <a:t>N(0,1)</a:t>
            </a:r>
            <a:r>
              <a:rPr lang="zh-CN" altLang="en-US" dirty="0" smtClean="0"/>
              <a:t>， 则</a:t>
            </a:r>
            <a:r>
              <a:rPr lang="en-US" altLang="zh-CN" dirty="0" smtClean="0"/>
              <a:t>q*k=sum(qi*</a:t>
            </a:r>
            <a:r>
              <a:rPr lang="en-US" altLang="zh-CN" dirty="0" err="1" smtClean="0"/>
              <a:t>ki</a:t>
            </a:r>
            <a:r>
              <a:rPr lang="en-US" altLang="zh-CN" dirty="0" smtClean="0"/>
              <a:t>) ~ N(0, </a:t>
            </a:r>
            <a:r>
              <a:rPr lang="en-US" altLang="zh-CN" dirty="0" err="1" smtClean="0"/>
              <a:t>dk</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20</a:t>
            </a:fld>
            <a:endParaRPr lang="zh-CN" altLang="en-US"/>
          </a:p>
        </p:txBody>
      </p:sp>
    </p:spTree>
    <p:extLst>
      <p:ext uri="{BB962C8B-B14F-4D97-AF65-F5344CB8AC3E}">
        <p14:creationId xmlns:p14="http://schemas.microsoft.com/office/powerpoint/2010/main" val="1940897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3</a:t>
            </a:fld>
            <a:endParaRPr lang="zh-CN" altLang="en-US"/>
          </a:p>
        </p:txBody>
      </p:sp>
    </p:spTree>
    <p:extLst>
      <p:ext uri="{BB962C8B-B14F-4D97-AF65-F5344CB8AC3E}">
        <p14:creationId xmlns:p14="http://schemas.microsoft.com/office/powerpoint/2010/main" val="2790005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21</a:t>
            </a:fld>
            <a:endParaRPr lang="zh-CN" altLang="en-US"/>
          </a:p>
        </p:txBody>
      </p:sp>
    </p:spTree>
    <p:extLst>
      <p:ext uri="{BB962C8B-B14F-4D97-AF65-F5344CB8AC3E}">
        <p14:creationId xmlns:p14="http://schemas.microsoft.com/office/powerpoint/2010/main" val="3879810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22</a:t>
            </a:fld>
            <a:endParaRPr lang="zh-CN" altLang="en-US"/>
          </a:p>
        </p:txBody>
      </p:sp>
    </p:spTree>
    <p:extLst>
      <p:ext uri="{BB962C8B-B14F-4D97-AF65-F5344CB8AC3E}">
        <p14:creationId xmlns:p14="http://schemas.microsoft.com/office/powerpoint/2010/main" val="2444861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23</a:t>
            </a:fld>
            <a:endParaRPr lang="zh-CN" altLang="en-US"/>
          </a:p>
        </p:txBody>
      </p:sp>
    </p:spTree>
    <p:extLst>
      <p:ext uri="{BB962C8B-B14F-4D97-AF65-F5344CB8AC3E}">
        <p14:creationId xmlns:p14="http://schemas.microsoft.com/office/powerpoint/2010/main" val="3261041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24</a:t>
            </a:fld>
            <a:endParaRPr lang="zh-CN" altLang="en-US"/>
          </a:p>
        </p:txBody>
      </p:sp>
    </p:spTree>
    <p:extLst>
      <p:ext uri="{BB962C8B-B14F-4D97-AF65-F5344CB8AC3E}">
        <p14:creationId xmlns:p14="http://schemas.microsoft.com/office/powerpoint/2010/main" val="4226784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25</a:t>
            </a:fld>
            <a:endParaRPr lang="zh-CN" altLang="en-US"/>
          </a:p>
        </p:txBody>
      </p:sp>
    </p:spTree>
    <p:extLst>
      <p:ext uri="{BB962C8B-B14F-4D97-AF65-F5344CB8AC3E}">
        <p14:creationId xmlns:p14="http://schemas.microsoft.com/office/powerpoint/2010/main" val="2807847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26</a:t>
            </a:fld>
            <a:endParaRPr lang="zh-CN" altLang="en-US"/>
          </a:p>
        </p:txBody>
      </p:sp>
    </p:spTree>
    <p:extLst>
      <p:ext uri="{BB962C8B-B14F-4D97-AF65-F5344CB8AC3E}">
        <p14:creationId xmlns:p14="http://schemas.microsoft.com/office/powerpoint/2010/main" val="9463480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27</a:t>
            </a:fld>
            <a:endParaRPr lang="zh-CN" altLang="en-US"/>
          </a:p>
        </p:txBody>
      </p:sp>
    </p:spTree>
    <p:extLst>
      <p:ext uri="{BB962C8B-B14F-4D97-AF65-F5344CB8AC3E}">
        <p14:creationId xmlns:p14="http://schemas.microsoft.com/office/powerpoint/2010/main" val="18224744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Sin(</a:t>
            </a:r>
            <a:r>
              <a:rPr lang="en-US" altLang="zh-CN" dirty="0" err="1" smtClean="0"/>
              <a:t>a+b</a:t>
            </a:r>
            <a:r>
              <a:rPr lang="en-US" altLang="zh-CN" dirty="0" smtClean="0"/>
              <a:t>) = </a:t>
            </a:r>
            <a:r>
              <a:rPr lang="en-US" altLang="zh-CN" dirty="0" err="1" smtClean="0"/>
              <a:t>sinacosb+sinbcosa</a:t>
            </a:r>
            <a:endParaRPr lang="en-US" altLang="zh-CN" dirty="0" smtClean="0"/>
          </a:p>
          <a:p>
            <a:r>
              <a:rPr lang="en-US" altLang="zh-CN" dirty="0" smtClean="0"/>
              <a:t>cos(</a:t>
            </a:r>
            <a:r>
              <a:rPr lang="en-US" altLang="zh-CN" dirty="0" err="1" smtClean="0"/>
              <a:t>a+b</a:t>
            </a:r>
            <a:r>
              <a:rPr lang="en-US" altLang="zh-CN" dirty="0" smtClean="0"/>
              <a:t>)= </a:t>
            </a:r>
            <a:r>
              <a:rPr lang="en-US" altLang="zh-CN" dirty="0" err="1" smtClean="0"/>
              <a:t>cosacosb-sinasinb</a:t>
            </a:r>
            <a:r>
              <a:rPr lang="en-US" altLang="zh-CN" baseline="0" dirty="0" smtClean="0"/>
              <a:t> </a:t>
            </a:r>
            <a:r>
              <a:rPr lang="zh-CN" altLang="en-US" baseline="0" dirty="0" smtClean="0"/>
              <a:t>（</a:t>
            </a:r>
            <a:r>
              <a:rPr lang="en-US" altLang="zh-CN" baseline="0" dirty="0" err="1" smtClean="0"/>
              <a:t>p+k</a:t>
            </a:r>
            <a:r>
              <a:rPr lang="zh-CN" altLang="en-US" baseline="0" dirty="0" smtClean="0"/>
              <a:t>的位置可以由</a:t>
            </a:r>
            <a:r>
              <a:rPr lang="en-US" altLang="zh-CN" baseline="0" dirty="0" smtClean="0"/>
              <a:t>p</a:t>
            </a:r>
            <a:r>
              <a:rPr lang="zh-CN" altLang="en-US" baseline="0" dirty="0" smtClean="0"/>
              <a:t>的位置向量的线性变换，这提供了表达相对位置信息的可能性）</a:t>
            </a:r>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28</a:t>
            </a:fld>
            <a:endParaRPr lang="zh-CN" altLang="en-US"/>
          </a:p>
        </p:txBody>
      </p:sp>
    </p:spTree>
    <p:extLst>
      <p:ext uri="{BB962C8B-B14F-4D97-AF65-F5344CB8AC3E}">
        <p14:creationId xmlns:p14="http://schemas.microsoft.com/office/powerpoint/2010/main" val="3558581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Concat</a:t>
            </a:r>
            <a:r>
              <a:rPr lang="zh-CN" altLang="en-US" dirty="0" smtClean="0"/>
              <a:t>，因为接权重矩阵，其实无妨</a:t>
            </a:r>
            <a:endParaRPr lang="en-US" altLang="zh-CN" dirty="0" smtClean="0"/>
          </a:p>
          <a:p>
            <a:r>
              <a:rPr lang="en-US" altLang="zh-CN" dirty="0" smtClean="0"/>
              <a:t>Sum</a:t>
            </a:r>
            <a:r>
              <a:rPr lang="zh-CN" altLang="en-US" dirty="0" smtClean="0"/>
              <a:t>，</a:t>
            </a:r>
            <a:r>
              <a:rPr lang="en-US" altLang="zh-CN" dirty="0" smtClean="0"/>
              <a:t>embedding</a:t>
            </a:r>
            <a:r>
              <a:rPr lang="zh-CN" altLang="en-US" dirty="0" smtClean="0"/>
              <a:t>后的向量其实没有局部结构</a:t>
            </a:r>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29</a:t>
            </a:fld>
            <a:endParaRPr lang="zh-CN" altLang="en-US"/>
          </a:p>
        </p:txBody>
      </p:sp>
    </p:spTree>
    <p:extLst>
      <p:ext uri="{BB962C8B-B14F-4D97-AF65-F5344CB8AC3E}">
        <p14:creationId xmlns:p14="http://schemas.microsoft.com/office/powerpoint/2010/main" val="3197117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空洞卷积</a:t>
            </a:r>
            <a:endParaRPr lang="en-US" altLang="zh-CN" dirty="0" smtClean="0"/>
          </a:p>
          <a:p>
            <a:r>
              <a:rPr lang="en-US" altLang="zh-CN" dirty="0" smtClean="0"/>
              <a:t>Maximum</a:t>
            </a:r>
            <a:r>
              <a:rPr lang="en-US" altLang="zh-CN" baseline="0" dirty="0" smtClean="0"/>
              <a:t> path length: </a:t>
            </a:r>
            <a:r>
              <a:rPr lang="zh-CN" altLang="en-US" baseline="0" dirty="0" smtClean="0"/>
              <a:t>长期依赖的最大长度</a:t>
            </a:r>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30</a:t>
            </a:fld>
            <a:endParaRPr lang="zh-CN" altLang="en-US"/>
          </a:p>
        </p:txBody>
      </p:sp>
    </p:spTree>
    <p:extLst>
      <p:ext uri="{BB962C8B-B14F-4D97-AF65-F5344CB8AC3E}">
        <p14:creationId xmlns:p14="http://schemas.microsoft.com/office/powerpoint/2010/main" val="2749410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4</a:t>
            </a:fld>
            <a:endParaRPr lang="zh-CN" altLang="en-US"/>
          </a:p>
        </p:txBody>
      </p:sp>
    </p:spTree>
    <p:extLst>
      <p:ext uri="{BB962C8B-B14F-4D97-AF65-F5344CB8AC3E}">
        <p14:creationId xmlns:p14="http://schemas.microsoft.com/office/powerpoint/2010/main" val="5793772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31</a:t>
            </a:fld>
            <a:endParaRPr lang="zh-CN" altLang="en-US"/>
          </a:p>
        </p:txBody>
      </p:sp>
    </p:spTree>
    <p:extLst>
      <p:ext uri="{BB962C8B-B14F-4D97-AF65-F5344CB8AC3E}">
        <p14:creationId xmlns:p14="http://schemas.microsoft.com/office/powerpoint/2010/main" val="21345333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32</a:t>
            </a:fld>
            <a:endParaRPr lang="zh-CN" altLang="en-US"/>
          </a:p>
        </p:txBody>
      </p:sp>
    </p:spTree>
    <p:extLst>
      <p:ext uri="{BB962C8B-B14F-4D97-AF65-F5344CB8AC3E}">
        <p14:creationId xmlns:p14="http://schemas.microsoft.com/office/powerpoint/2010/main" val="1703748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33</a:t>
            </a:fld>
            <a:endParaRPr lang="zh-CN" altLang="en-US"/>
          </a:p>
        </p:txBody>
      </p:sp>
    </p:spTree>
    <p:extLst>
      <p:ext uri="{BB962C8B-B14F-4D97-AF65-F5344CB8AC3E}">
        <p14:creationId xmlns:p14="http://schemas.microsoft.com/office/powerpoint/2010/main" val="3396480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34</a:t>
            </a:fld>
            <a:endParaRPr lang="zh-CN" altLang="en-US"/>
          </a:p>
        </p:txBody>
      </p:sp>
    </p:spTree>
    <p:extLst>
      <p:ext uri="{BB962C8B-B14F-4D97-AF65-F5344CB8AC3E}">
        <p14:creationId xmlns:p14="http://schemas.microsoft.com/office/powerpoint/2010/main" val="1062336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35</a:t>
            </a:fld>
            <a:endParaRPr lang="zh-CN" altLang="en-US"/>
          </a:p>
        </p:txBody>
      </p:sp>
    </p:spTree>
    <p:extLst>
      <p:ext uri="{BB962C8B-B14F-4D97-AF65-F5344CB8AC3E}">
        <p14:creationId xmlns:p14="http://schemas.microsoft.com/office/powerpoint/2010/main" val="38220311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36</a:t>
            </a:fld>
            <a:endParaRPr lang="zh-CN" altLang="en-US"/>
          </a:p>
        </p:txBody>
      </p:sp>
    </p:spTree>
    <p:extLst>
      <p:ext uri="{BB962C8B-B14F-4D97-AF65-F5344CB8AC3E}">
        <p14:creationId xmlns:p14="http://schemas.microsoft.com/office/powerpoint/2010/main" val="31906431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37</a:t>
            </a:fld>
            <a:endParaRPr lang="zh-CN" altLang="en-US"/>
          </a:p>
        </p:txBody>
      </p:sp>
    </p:spTree>
    <p:extLst>
      <p:ext uri="{BB962C8B-B14F-4D97-AF65-F5344CB8AC3E}">
        <p14:creationId xmlns:p14="http://schemas.microsoft.com/office/powerpoint/2010/main" val="19563340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38</a:t>
            </a:fld>
            <a:endParaRPr lang="zh-CN" altLang="en-US"/>
          </a:p>
        </p:txBody>
      </p:sp>
    </p:spTree>
    <p:extLst>
      <p:ext uri="{BB962C8B-B14F-4D97-AF65-F5344CB8AC3E}">
        <p14:creationId xmlns:p14="http://schemas.microsoft.com/office/powerpoint/2010/main" val="1627171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5</a:t>
            </a:fld>
            <a:endParaRPr lang="zh-CN" altLang="en-US"/>
          </a:p>
        </p:txBody>
      </p:sp>
    </p:spTree>
    <p:extLst>
      <p:ext uri="{BB962C8B-B14F-4D97-AF65-F5344CB8AC3E}">
        <p14:creationId xmlns:p14="http://schemas.microsoft.com/office/powerpoint/2010/main" val="849235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无论生成哪个单词，语义信息都是一样的，就像人类眼中没有注意焦点一样，比如翻译杰瑞，三个单词的比重都一样。</a:t>
            </a:r>
            <a:endParaRPr lang="en-US" altLang="zh-CN" dirty="0" smtClean="0"/>
          </a:p>
        </p:txBody>
      </p:sp>
      <p:sp>
        <p:nvSpPr>
          <p:cNvPr id="4" name="灯片编号占位符 3"/>
          <p:cNvSpPr>
            <a:spLocks noGrp="1"/>
          </p:cNvSpPr>
          <p:nvPr>
            <p:ph type="sldNum" sz="quarter" idx="10"/>
          </p:nvPr>
        </p:nvSpPr>
        <p:spPr/>
        <p:txBody>
          <a:bodyPr/>
          <a:lstStyle/>
          <a:p>
            <a:fld id="{56D2AF26-F784-48C8-9893-ACF21BE9A7F4}" type="slidenum">
              <a:rPr lang="zh-CN" altLang="en-US" smtClean="0"/>
              <a:t>6</a:t>
            </a:fld>
            <a:endParaRPr lang="zh-CN" altLang="en-US"/>
          </a:p>
        </p:txBody>
      </p:sp>
    </p:spTree>
    <p:extLst>
      <p:ext uri="{BB962C8B-B14F-4D97-AF65-F5344CB8AC3E}">
        <p14:creationId xmlns:p14="http://schemas.microsoft.com/office/powerpoint/2010/main" val="1326598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r>
              <a:rPr lang="en-US" altLang="zh-CN" baseline="0" dirty="0" smtClean="0"/>
              <a:t> attention score</a:t>
            </a:r>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7</a:t>
            </a:fld>
            <a:endParaRPr lang="zh-CN" altLang="en-US"/>
          </a:p>
        </p:txBody>
      </p:sp>
    </p:spTree>
    <p:extLst>
      <p:ext uri="{BB962C8B-B14F-4D97-AF65-F5344CB8AC3E}">
        <p14:creationId xmlns:p14="http://schemas.microsoft.com/office/powerpoint/2010/main" val="375893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8</a:t>
            </a:fld>
            <a:endParaRPr lang="zh-CN" altLang="en-US"/>
          </a:p>
        </p:txBody>
      </p:sp>
    </p:spTree>
    <p:extLst>
      <p:ext uri="{BB962C8B-B14F-4D97-AF65-F5344CB8AC3E}">
        <p14:creationId xmlns:p14="http://schemas.microsoft.com/office/powerpoint/2010/main" val="52530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9</a:t>
            </a:fld>
            <a:endParaRPr lang="zh-CN" altLang="en-US"/>
          </a:p>
        </p:txBody>
      </p:sp>
    </p:spTree>
    <p:extLst>
      <p:ext uri="{BB962C8B-B14F-4D97-AF65-F5344CB8AC3E}">
        <p14:creationId xmlns:p14="http://schemas.microsoft.com/office/powerpoint/2010/main" val="213593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D2AF26-F784-48C8-9893-ACF21BE9A7F4}" type="slidenum">
              <a:rPr lang="zh-CN" altLang="en-US" smtClean="0"/>
              <a:t>10</a:t>
            </a:fld>
            <a:endParaRPr lang="zh-CN" altLang="en-US"/>
          </a:p>
        </p:txBody>
      </p:sp>
    </p:spTree>
    <p:extLst>
      <p:ext uri="{BB962C8B-B14F-4D97-AF65-F5344CB8AC3E}">
        <p14:creationId xmlns:p14="http://schemas.microsoft.com/office/powerpoint/2010/main" val="3211552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EEFEA44-FC76-422C-BF1F-3FB0CA1D3623}" type="datetimeFigureOut">
              <a:rPr lang="zh-CN" altLang="en-US"/>
              <a:pPr>
                <a:defRPr/>
              </a:pPr>
              <a:t>2019/11/19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576D0B6-ED73-46A5-B1E0-6B0568784832}" type="slidenum">
              <a:rPr lang="zh-CN" altLang="en-US"/>
              <a:pPr>
                <a:defRPr/>
              </a:pPr>
              <a:t>‹#›</a:t>
            </a:fld>
            <a:endParaRPr lang="zh-CN" altLang="en-US"/>
          </a:p>
        </p:txBody>
      </p:sp>
    </p:spTree>
    <p:extLst>
      <p:ext uri="{BB962C8B-B14F-4D97-AF65-F5344CB8AC3E}">
        <p14:creationId xmlns:p14="http://schemas.microsoft.com/office/powerpoint/2010/main" val="425572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C07717D-0002-4BFE-A898-88EE31A91F0B}" type="datetimeFigureOut">
              <a:rPr lang="zh-CN" altLang="en-US"/>
              <a:pPr>
                <a:defRPr/>
              </a:pPr>
              <a:t>2019/11/19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267572B-663C-4D73-A417-AE7A7DE87363}" type="slidenum">
              <a:rPr lang="zh-CN" altLang="en-US"/>
              <a:pPr>
                <a:defRPr/>
              </a:pPr>
              <a:t>‹#›</a:t>
            </a:fld>
            <a:endParaRPr lang="zh-CN" altLang="en-US"/>
          </a:p>
        </p:txBody>
      </p:sp>
    </p:spTree>
    <p:extLst>
      <p:ext uri="{BB962C8B-B14F-4D97-AF65-F5344CB8AC3E}">
        <p14:creationId xmlns:p14="http://schemas.microsoft.com/office/powerpoint/2010/main" val="3772588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B3A59DE-0768-4B4E-AA94-54787E945B98}" type="datetimeFigureOut">
              <a:rPr lang="zh-CN" altLang="en-US"/>
              <a:pPr>
                <a:defRPr/>
              </a:pPr>
              <a:t>2019/11/19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F15C679-F7CB-4574-9D0F-2DAA4F2825BB}" type="slidenum">
              <a:rPr lang="zh-CN" altLang="en-US"/>
              <a:pPr>
                <a:defRPr/>
              </a:pPr>
              <a:t>‹#›</a:t>
            </a:fld>
            <a:endParaRPr lang="zh-CN" altLang="en-US"/>
          </a:p>
        </p:txBody>
      </p:sp>
    </p:spTree>
    <p:extLst>
      <p:ext uri="{BB962C8B-B14F-4D97-AF65-F5344CB8AC3E}">
        <p14:creationId xmlns:p14="http://schemas.microsoft.com/office/powerpoint/2010/main" val="421193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07FEDBD-22EE-49F2-AED7-F237825307F0}" type="datetimeFigureOut">
              <a:rPr lang="zh-CN" altLang="en-US"/>
              <a:pPr>
                <a:defRPr/>
              </a:pPr>
              <a:t>2019/11/19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E9816C4-BAF4-4A39-83ED-6BFB6AB8DD67}" type="slidenum">
              <a:rPr lang="zh-CN" altLang="en-US"/>
              <a:pPr>
                <a:defRPr/>
              </a:pPr>
              <a:t>‹#›</a:t>
            </a:fld>
            <a:endParaRPr lang="zh-CN" altLang="en-US"/>
          </a:p>
        </p:txBody>
      </p:sp>
    </p:spTree>
    <p:extLst>
      <p:ext uri="{BB962C8B-B14F-4D97-AF65-F5344CB8AC3E}">
        <p14:creationId xmlns:p14="http://schemas.microsoft.com/office/powerpoint/2010/main" val="269762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E1CC042-7C9F-49E6-B8B1-FBC5B08EB81B}" type="datetimeFigureOut">
              <a:rPr lang="zh-CN" altLang="en-US"/>
              <a:pPr>
                <a:defRPr/>
              </a:pPr>
              <a:t>2019/11/19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8803028-95F8-4B48-A41E-EA344FCF909F}" type="slidenum">
              <a:rPr lang="zh-CN" altLang="en-US"/>
              <a:pPr>
                <a:defRPr/>
              </a:pPr>
              <a:t>‹#›</a:t>
            </a:fld>
            <a:endParaRPr lang="zh-CN" altLang="en-US"/>
          </a:p>
        </p:txBody>
      </p:sp>
    </p:spTree>
    <p:extLst>
      <p:ext uri="{BB962C8B-B14F-4D97-AF65-F5344CB8AC3E}">
        <p14:creationId xmlns:p14="http://schemas.microsoft.com/office/powerpoint/2010/main" val="285564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973CC453-BD6D-4062-ABA4-EF48F4288B23}" type="datetimeFigureOut">
              <a:rPr lang="zh-CN" altLang="en-US"/>
              <a:pPr>
                <a:defRPr/>
              </a:pPr>
              <a:t>2019/11/19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3746380-E97C-4001-A19A-1A24E941408D}" type="slidenum">
              <a:rPr lang="zh-CN" altLang="en-US"/>
              <a:pPr>
                <a:defRPr/>
              </a:pPr>
              <a:t>‹#›</a:t>
            </a:fld>
            <a:endParaRPr lang="zh-CN" altLang="en-US"/>
          </a:p>
        </p:txBody>
      </p:sp>
    </p:spTree>
    <p:extLst>
      <p:ext uri="{BB962C8B-B14F-4D97-AF65-F5344CB8AC3E}">
        <p14:creationId xmlns:p14="http://schemas.microsoft.com/office/powerpoint/2010/main" val="336574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A5751EBA-E6BB-4B67-8C70-9AD99137F8FE}" type="datetimeFigureOut">
              <a:rPr lang="zh-CN" altLang="en-US"/>
              <a:pPr>
                <a:defRPr/>
              </a:pPr>
              <a:t>2019/11/19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3ACD057-BF15-4AC0-8EF9-547D1926AD0F}" type="slidenum">
              <a:rPr lang="zh-CN" altLang="en-US"/>
              <a:pPr>
                <a:defRPr/>
              </a:pPr>
              <a:t>‹#›</a:t>
            </a:fld>
            <a:endParaRPr lang="zh-CN" altLang="en-US"/>
          </a:p>
        </p:txBody>
      </p:sp>
    </p:spTree>
    <p:extLst>
      <p:ext uri="{BB962C8B-B14F-4D97-AF65-F5344CB8AC3E}">
        <p14:creationId xmlns:p14="http://schemas.microsoft.com/office/powerpoint/2010/main" val="170833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BFC2590-5A55-4CD2-87AD-552374A0DF9C}" type="datetimeFigureOut">
              <a:rPr lang="zh-CN" altLang="en-US"/>
              <a:pPr>
                <a:defRPr/>
              </a:pPr>
              <a:t>2019/11/19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92085BE-1998-40E5-B6C7-C1CE15E87E8A}" type="slidenum">
              <a:rPr lang="zh-CN" altLang="en-US"/>
              <a:pPr>
                <a:defRPr/>
              </a:pPr>
              <a:t>‹#›</a:t>
            </a:fld>
            <a:endParaRPr lang="zh-CN" altLang="en-US"/>
          </a:p>
        </p:txBody>
      </p:sp>
    </p:spTree>
    <p:extLst>
      <p:ext uri="{BB962C8B-B14F-4D97-AF65-F5344CB8AC3E}">
        <p14:creationId xmlns:p14="http://schemas.microsoft.com/office/powerpoint/2010/main" val="120466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0B0B71C-0E6D-4532-B86A-B13F63460CFB}" type="datetimeFigureOut">
              <a:rPr lang="zh-CN" altLang="en-US"/>
              <a:pPr>
                <a:defRPr/>
              </a:pPr>
              <a:t>2019/11/19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1E87377-3F19-4566-9B4F-9B499CEE0D4A}" type="slidenum">
              <a:rPr lang="zh-CN" altLang="en-US"/>
              <a:pPr>
                <a:defRPr/>
              </a:pPr>
              <a:t>‹#›</a:t>
            </a:fld>
            <a:endParaRPr lang="zh-CN" altLang="en-US"/>
          </a:p>
        </p:txBody>
      </p:sp>
    </p:spTree>
    <p:extLst>
      <p:ext uri="{BB962C8B-B14F-4D97-AF65-F5344CB8AC3E}">
        <p14:creationId xmlns:p14="http://schemas.microsoft.com/office/powerpoint/2010/main" val="97463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AB81EB9-8A0F-48AE-B0E3-169D3853264F}" type="datetimeFigureOut">
              <a:rPr lang="zh-CN" altLang="en-US"/>
              <a:pPr>
                <a:defRPr/>
              </a:pPr>
              <a:t>2019/11/19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C4938C4-2BB2-4A46-AFCC-C3F0D10B0140}" type="slidenum">
              <a:rPr lang="zh-CN" altLang="en-US"/>
              <a:pPr>
                <a:defRPr/>
              </a:pPr>
              <a:t>‹#›</a:t>
            </a:fld>
            <a:endParaRPr lang="zh-CN" altLang="en-US"/>
          </a:p>
        </p:txBody>
      </p:sp>
    </p:spTree>
    <p:extLst>
      <p:ext uri="{BB962C8B-B14F-4D97-AF65-F5344CB8AC3E}">
        <p14:creationId xmlns:p14="http://schemas.microsoft.com/office/powerpoint/2010/main" val="110503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03D81E9-47CB-4CEA-B8BE-E6E0F24FCD7C}" type="datetimeFigureOut">
              <a:rPr lang="zh-CN" altLang="en-US"/>
              <a:pPr>
                <a:defRPr/>
              </a:pPr>
              <a:t>2019/11/19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3819002-17D4-4DDB-8D29-E4A868F5E9DD}" type="slidenum">
              <a:rPr lang="zh-CN" altLang="en-US"/>
              <a:pPr>
                <a:defRPr/>
              </a:pPr>
              <a:t>‹#›</a:t>
            </a:fld>
            <a:endParaRPr lang="zh-CN" altLang="en-US"/>
          </a:p>
        </p:txBody>
      </p:sp>
    </p:spTree>
    <p:extLst>
      <p:ext uri="{BB962C8B-B14F-4D97-AF65-F5344CB8AC3E}">
        <p14:creationId xmlns:p14="http://schemas.microsoft.com/office/powerpoint/2010/main" val="175866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smtClean="0">
                <a:solidFill>
                  <a:schemeClr val="tx1">
                    <a:tint val="75000"/>
                  </a:schemeClr>
                </a:solidFill>
                <a:latin typeface="+mn-lt"/>
                <a:ea typeface="+mn-ea"/>
              </a:defRPr>
            </a:lvl1pPr>
          </a:lstStyle>
          <a:p>
            <a:pPr>
              <a:defRPr/>
            </a:pPr>
            <a:fld id="{545F8A8B-8150-447D-86D5-7FA31E2370BB}" type="datetimeFigureOut">
              <a:rPr lang="zh-CN" altLang="en-US"/>
              <a:pPr>
                <a:defRPr/>
              </a:pPr>
              <a:t>2019/11/19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smtClean="0">
                <a:solidFill>
                  <a:schemeClr val="tx1">
                    <a:tint val="75000"/>
                  </a:schemeClr>
                </a:solidFill>
                <a:latin typeface="+mn-lt"/>
                <a:ea typeface="+mn-ea"/>
              </a:defRPr>
            </a:lvl1pPr>
          </a:lstStyle>
          <a:p>
            <a:pPr>
              <a:defRPr/>
            </a:pPr>
            <a:fld id="{24CBB0F8-9F63-4809-ABFA-85B6EF16CE3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hyperlink" Target="https://blog.csdn.net/qq_41664845/article/details/84969266" TargetMode="Externa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hyperlink" Target="https://blog.csdn.net/qq_41664845/article/details/84969266" TargetMode="Externa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hyperlink" Target="https://blog.csdn.net/qq_41664845/article/details/84969266"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0.jp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59.jpg"/><Relationship Id="rId5" Type="http://schemas.openxmlformats.org/officeDocument/2006/relationships/image" Target="../media/image58.jpeg"/><Relationship Id="rId4" Type="http://schemas.openxmlformats.org/officeDocument/2006/relationships/image" Target="../media/image57.jp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5.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11.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2" name="组合 61"/>
          <p:cNvGrpSpPr/>
          <p:nvPr/>
        </p:nvGrpSpPr>
        <p:grpSpPr>
          <a:xfrm>
            <a:off x="475624" y="571426"/>
            <a:ext cx="1029952" cy="685949"/>
            <a:chOff x="5302250" y="2903538"/>
            <a:chExt cx="1587500" cy="1057276"/>
          </a:xfrm>
          <a:solidFill>
            <a:srgbClr val="4B649F"/>
          </a:solidFill>
        </p:grpSpPr>
        <p:sp>
          <p:nvSpPr>
            <p:cNvPr id="55"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6"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7"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8"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0"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1"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054" name="文本框 62"/>
          <p:cNvSpPr txBox="1">
            <a:spLocks noChangeArrowheads="1"/>
          </p:cNvSpPr>
          <p:nvPr/>
        </p:nvSpPr>
        <p:spPr bwMode="auto">
          <a:xfrm>
            <a:off x="1879604" y="2648943"/>
            <a:ext cx="907171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6000" b="1" dirty="0" smtClean="0">
                <a:solidFill>
                  <a:srgbClr val="4B649F"/>
                </a:solidFill>
              </a:rPr>
              <a:t>Attention is all you need</a:t>
            </a:r>
            <a:endParaRPr lang="zh-CN" altLang="en-US" sz="6000" b="1" dirty="0">
              <a:solidFill>
                <a:srgbClr val="4B649F"/>
              </a:solidFill>
            </a:endParaRPr>
          </a:p>
        </p:txBody>
      </p:sp>
      <p:grpSp>
        <p:nvGrpSpPr>
          <p:cNvPr id="2055" name="组合 1026"/>
          <p:cNvGrpSpPr>
            <a:grpSpLocks/>
          </p:cNvGrpSpPr>
          <p:nvPr/>
        </p:nvGrpSpPr>
        <p:grpSpPr bwMode="auto">
          <a:xfrm>
            <a:off x="3900016" y="3898900"/>
            <a:ext cx="315913" cy="317500"/>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3"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2057" name="文本框 1027"/>
          <p:cNvSpPr txBox="1">
            <a:spLocks noChangeArrowheads="1"/>
          </p:cNvSpPr>
          <p:nvPr/>
        </p:nvSpPr>
        <p:spPr bwMode="auto">
          <a:xfrm>
            <a:off x="4215929" y="3846513"/>
            <a:ext cx="1300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dirty="0" smtClean="0">
                <a:latin typeface="Eras Bold ITC" panose="020B0907030504020204" pitchFamily="34" charset="0"/>
              </a:rPr>
              <a:t>Rong Yao</a:t>
            </a:r>
            <a:endParaRPr lang="zh-CN" altLang="en-US" dirty="0">
              <a:latin typeface="Eras Bold ITC" panose="020B0907030504020204" pitchFamily="34" charset="0"/>
            </a:endParaRPr>
          </a:p>
        </p:txBody>
      </p:sp>
      <p:sp>
        <p:nvSpPr>
          <p:cNvPr id="2058" name="文本框 112"/>
          <p:cNvSpPr txBox="1">
            <a:spLocks noChangeArrowheads="1"/>
          </p:cNvSpPr>
          <p:nvPr/>
        </p:nvSpPr>
        <p:spPr bwMode="auto">
          <a:xfrm>
            <a:off x="6744816" y="3846513"/>
            <a:ext cx="1582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dirty="0" smtClean="0">
                <a:latin typeface="Eras Bold ITC" panose="020B0907030504020204" pitchFamily="34" charset="0"/>
              </a:rPr>
              <a:t>2019. 11.19</a:t>
            </a:r>
            <a:endParaRPr lang="zh-CN" altLang="en-US" dirty="0">
              <a:latin typeface="Eras Bold ITC" panose="020B0907030504020204" pitchFamily="34" charset="0"/>
            </a:endParaRPr>
          </a:p>
        </p:txBody>
      </p:sp>
      <p:sp>
        <p:nvSpPr>
          <p:cNvPr id="2059" name="文本框 1066"/>
          <p:cNvSpPr txBox="1">
            <a:spLocks noChangeArrowheads="1"/>
          </p:cNvSpPr>
          <p:nvPr/>
        </p:nvSpPr>
        <p:spPr bwMode="auto">
          <a:xfrm>
            <a:off x="1766888" y="598488"/>
            <a:ext cx="23022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3200" b="1" dirty="0" smtClean="0">
                <a:solidFill>
                  <a:schemeClr val="bg1"/>
                </a:solidFill>
              </a:rPr>
              <a:t>Data Salon</a:t>
            </a:r>
            <a:endParaRPr lang="zh-CN" altLang="en-US" sz="3200" b="1" dirty="0">
              <a:solidFill>
                <a:schemeClr val="bg1"/>
              </a:solidFill>
            </a:endParaRPr>
          </a:p>
        </p:txBody>
      </p:sp>
      <p:sp>
        <p:nvSpPr>
          <p:cNvPr id="1068" name="矩形 1067"/>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28" name="组合 37"/>
          <p:cNvGrpSpPr>
            <a:grpSpLocks/>
          </p:cNvGrpSpPr>
          <p:nvPr/>
        </p:nvGrpSpPr>
        <p:grpSpPr bwMode="auto">
          <a:xfrm>
            <a:off x="6415461" y="3898900"/>
            <a:ext cx="297605" cy="316945"/>
            <a:chOff x="7366499" y="2234042"/>
            <a:chExt cx="1607262" cy="1607262"/>
          </a:xfrm>
        </p:grpSpPr>
        <p:sp>
          <p:nvSpPr>
            <p:cNvPr id="29" name="椭圆 28"/>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 name="椭圆 29"/>
            <p:cNvSpPr/>
            <p:nvPr/>
          </p:nvSpPr>
          <p:spPr>
            <a:xfrm>
              <a:off x="7476311" y="2343856"/>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 name="KSO_Shape"/>
            <p:cNvSpPr>
              <a:spLocks noChangeArrowheads="1"/>
            </p:cNvSpPr>
            <p:nvPr/>
          </p:nvSpPr>
          <p:spPr bwMode="auto">
            <a:xfrm>
              <a:off x="7767760" y="2635303"/>
              <a:ext cx="804740" cy="804740"/>
            </a:xfrm>
            <a:custGeom>
              <a:avLst/>
              <a:gdLst>
                <a:gd name="T0" fmla="*/ 790395 w 3927"/>
                <a:gd name="T1" fmla="*/ 137674 h 3928"/>
                <a:gd name="T2" fmla="*/ 753099 w 3927"/>
                <a:gd name="T3" fmla="*/ 174552 h 3928"/>
                <a:gd name="T4" fmla="*/ 629119 w 3927"/>
                <a:gd name="T5" fmla="*/ 51423 h 3928"/>
                <a:gd name="T6" fmla="*/ 666416 w 3927"/>
                <a:gd name="T7" fmla="*/ 14341 h 3928"/>
                <a:gd name="T8" fmla="*/ 714368 w 3927"/>
                <a:gd name="T9" fmla="*/ 12907 h 3928"/>
                <a:gd name="T10" fmla="*/ 791830 w 3927"/>
                <a:gd name="T11" fmla="*/ 89734 h 3928"/>
                <a:gd name="T12" fmla="*/ 790395 w 3927"/>
                <a:gd name="T13" fmla="*/ 137674 h 3928"/>
                <a:gd name="T14" fmla="*/ 461491 w 3927"/>
                <a:gd name="T15" fmla="*/ 464446 h 3928"/>
                <a:gd name="T16" fmla="*/ 337511 w 3927"/>
                <a:gd name="T17" fmla="*/ 341113 h 3928"/>
                <a:gd name="T18" fmla="*/ 610266 w 3927"/>
                <a:gd name="T19" fmla="*/ 70066 h 3928"/>
                <a:gd name="T20" fmla="*/ 734246 w 3927"/>
                <a:gd name="T21" fmla="*/ 193400 h 3928"/>
                <a:gd name="T22" fmla="*/ 461491 w 3927"/>
                <a:gd name="T23" fmla="*/ 464446 h 3928"/>
                <a:gd name="T24" fmla="*/ 444277 w 3927"/>
                <a:gd name="T25" fmla="*/ 481451 h 3928"/>
                <a:gd name="T26" fmla="*/ 270706 w 3927"/>
                <a:gd name="T27" fmla="*/ 530825 h 3928"/>
                <a:gd name="T28" fmla="*/ 320298 w 3927"/>
                <a:gd name="T29" fmla="*/ 358322 h 3928"/>
                <a:gd name="T30" fmla="*/ 444277 w 3927"/>
                <a:gd name="T31" fmla="*/ 481451 h 3928"/>
                <a:gd name="T32" fmla="*/ 157792 w 3927"/>
                <a:gd name="T33" fmla="*/ 101412 h 3928"/>
                <a:gd name="T34" fmla="*/ 80331 w 3927"/>
                <a:gd name="T35" fmla="*/ 179059 h 3928"/>
                <a:gd name="T36" fmla="*/ 80331 w 3927"/>
                <a:gd name="T37" fmla="*/ 646988 h 3928"/>
                <a:gd name="T38" fmla="*/ 157792 w 3927"/>
                <a:gd name="T39" fmla="*/ 724430 h 3928"/>
                <a:gd name="T40" fmla="*/ 626046 w 3927"/>
                <a:gd name="T41" fmla="*/ 724430 h 3928"/>
                <a:gd name="T42" fmla="*/ 703507 w 3927"/>
                <a:gd name="T43" fmla="*/ 646988 h 3928"/>
                <a:gd name="T44" fmla="*/ 703507 w 3927"/>
                <a:gd name="T45" fmla="*/ 339474 h 3928"/>
                <a:gd name="T46" fmla="*/ 783633 w 3927"/>
                <a:gd name="T47" fmla="*/ 261827 h 3928"/>
                <a:gd name="T48" fmla="*/ 783633 w 3927"/>
                <a:gd name="T49" fmla="*/ 675465 h 3928"/>
                <a:gd name="T50" fmla="*/ 651866 w 3927"/>
                <a:gd name="T51" fmla="*/ 804740 h 3928"/>
                <a:gd name="T52" fmla="*/ 129308 w 3927"/>
                <a:gd name="T53" fmla="*/ 804740 h 3928"/>
                <a:gd name="T54" fmla="*/ 0 w 3927"/>
                <a:gd name="T55" fmla="*/ 675465 h 3928"/>
                <a:gd name="T56" fmla="*/ 0 w 3927"/>
                <a:gd name="T57" fmla="*/ 158367 h 3928"/>
                <a:gd name="T58" fmla="*/ 129308 w 3927"/>
                <a:gd name="T59" fmla="*/ 21102 h 3928"/>
                <a:gd name="T60" fmla="*/ 543051 w 3927"/>
                <a:gd name="T61" fmla="*/ 21102 h 3928"/>
                <a:gd name="T62" fmla="*/ 465384 w 3927"/>
                <a:gd name="T63" fmla="*/ 101412 h 3928"/>
                <a:gd name="T64" fmla="*/ 157792 w 3927"/>
                <a:gd name="T65" fmla="*/ 101412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这里写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832" y="1295014"/>
            <a:ext cx="5088587" cy="3422413"/>
          </a:xfrm>
          <a:prstGeom prst="rect">
            <a:avLst/>
          </a:prstGeom>
          <a:noFill/>
          <a:extLst>
            <a:ext uri="{909E8E84-426E-40DD-AFC4-6F175D3DCCD1}">
              <a14:hiddenFill xmlns:a14="http://schemas.microsoft.com/office/drawing/2010/main">
                <a:solidFill>
                  <a:srgbClr val="FFFFFF"/>
                </a:solidFill>
              </a14:hiddenFill>
            </a:ext>
          </a:extLst>
        </p:spPr>
      </p:pic>
      <p:pic>
        <p:nvPicPr>
          <p:cNvPr id="10259" name="图片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Hard Attention</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11268" name="Picture 4" descr="这里写图片描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3930" y="1084553"/>
            <a:ext cx="5433340" cy="35467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2312665" y="4856101"/>
            <a:ext cx="731290" cy="461665"/>
          </a:xfrm>
          <a:prstGeom prst="rect">
            <a:avLst/>
          </a:prstGeom>
        </p:spPr>
        <p:txBody>
          <a:bodyPr wrap="none">
            <a:spAutoFit/>
          </a:bodyPr>
          <a:lstStyle/>
          <a:p>
            <a:r>
              <a:rPr lang="en-US" altLang="zh-CN" sz="2400" dirty="0" smtClean="0">
                <a:latin typeface="+mn-lt"/>
              </a:rPr>
              <a:t>Soft</a:t>
            </a:r>
            <a:endParaRPr lang="zh-CN" altLang="en-US" sz="2400" dirty="0">
              <a:latin typeface="+mn-lt"/>
            </a:endParaRPr>
          </a:p>
        </p:txBody>
      </p:sp>
      <p:sp>
        <p:nvSpPr>
          <p:cNvPr id="15" name="矩形 14"/>
          <p:cNvSpPr/>
          <p:nvPr/>
        </p:nvSpPr>
        <p:spPr>
          <a:xfrm>
            <a:off x="7879310" y="4761304"/>
            <a:ext cx="853119" cy="461665"/>
          </a:xfrm>
          <a:prstGeom prst="rect">
            <a:avLst/>
          </a:prstGeom>
        </p:spPr>
        <p:txBody>
          <a:bodyPr wrap="none">
            <a:spAutoFit/>
          </a:bodyPr>
          <a:lstStyle/>
          <a:p>
            <a:r>
              <a:rPr lang="en-US" altLang="zh-CN" sz="2400" dirty="0" smtClean="0">
                <a:latin typeface="+mn-lt"/>
              </a:rPr>
              <a:t>Hard</a:t>
            </a:r>
            <a:endParaRPr lang="zh-CN" altLang="en-US" sz="2400" dirty="0">
              <a:latin typeface="+mn-lt"/>
            </a:endParaRPr>
          </a:p>
        </p:txBody>
      </p:sp>
      <p:sp>
        <p:nvSpPr>
          <p:cNvPr id="16" name="矩形 15"/>
          <p:cNvSpPr/>
          <p:nvPr/>
        </p:nvSpPr>
        <p:spPr>
          <a:xfrm>
            <a:off x="6734445" y="5352956"/>
            <a:ext cx="3142848" cy="369332"/>
          </a:xfrm>
          <a:prstGeom prst="rect">
            <a:avLst/>
          </a:prstGeom>
        </p:spPr>
        <p:txBody>
          <a:bodyPr wrap="none">
            <a:spAutoFit/>
          </a:bodyPr>
          <a:lstStyle/>
          <a:p>
            <a:r>
              <a:rPr lang="en-US" altLang="zh-CN" dirty="0">
                <a:latin typeface="+mn-lt"/>
              </a:rPr>
              <a:t>(</a:t>
            </a:r>
            <a:r>
              <a:rPr lang="en-US" altLang="zh-CN" dirty="0" smtClean="0">
                <a:latin typeface="+mn-lt"/>
              </a:rPr>
              <a:t>Select different areas in CV)</a:t>
            </a:r>
            <a:endParaRPr lang="zh-CN" altLang="en-US" dirty="0">
              <a:latin typeface="+mn-lt"/>
            </a:endParaRPr>
          </a:p>
        </p:txBody>
      </p:sp>
      <p:sp>
        <p:nvSpPr>
          <p:cNvPr id="24" name="矩形 23"/>
          <p:cNvSpPr/>
          <p:nvPr/>
        </p:nvSpPr>
        <p:spPr>
          <a:xfrm>
            <a:off x="1535819" y="5893478"/>
            <a:ext cx="9546972" cy="584775"/>
          </a:xfrm>
          <a:prstGeom prst="rect">
            <a:avLst/>
          </a:prstGeom>
        </p:spPr>
        <p:txBody>
          <a:bodyPr wrap="none">
            <a:spAutoFit/>
          </a:bodyPr>
          <a:lstStyle/>
          <a:p>
            <a:r>
              <a:rPr lang="en-US" altLang="zh-CN" sz="2400" dirty="0" smtClean="0">
                <a:latin typeface="+mn-lt"/>
              </a:rPr>
              <a:t>Consider all input words when calculate C </a:t>
            </a:r>
            <a:r>
              <a:rPr lang="en-US" altLang="zh-CN" sz="3200" b="1" dirty="0" smtClean="0">
                <a:solidFill>
                  <a:srgbClr val="4B649F"/>
                </a:solidFill>
                <a:latin typeface="+mn-lt"/>
              </a:rPr>
              <a:t>(Global Attention).</a:t>
            </a:r>
            <a:endParaRPr lang="zh-CN" altLang="en-US" sz="3200" b="1" dirty="0">
              <a:solidFill>
                <a:srgbClr val="4B649F"/>
              </a:solidFill>
              <a:latin typeface="+mn-lt"/>
            </a:endParaRPr>
          </a:p>
        </p:txBody>
      </p:sp>
    </p:spTree>
    <p:extLst>
      <p:ext uri="{BB962C8B-B14F-4D97-AF65-F5344CB8AC3E}">
        <p14:creationId xmlns:p14="http://schemas.microsoft.com/office/powerpoint/2010/main" val="3031911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5964742" y="833439"/>
            <a:ext cx="3642135" cy="4852044"/>
          </a:xfrm>
          <a:prstGeom prst="rect">
            <a:avLst/>
          </a:prstGeom>
        </p:spPr>
      </p:pic>
      <p:pic>
        <p:nvPicPr>
          <p:cNvPr id="10259" name="图片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Local Attention</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76212" y="6296299"/>
            <a:ext cx="10999788" cy="276999"/>
          </a:xfrm>
          <a:prstGeom prst="rect">
            <a:avLst/>
          </a:prstGeom>
        </p:spPr>
        <p:txBody>
          <a:bodyPr wrap="square">
            <a:spAutoFit/>
          </a:bodyPr>
          <a:lstStyle/>
          <a:p>
            <a:r>
              <a:rPr lang="en-US" altLang="zh-CN" sz="1200" dirty="0"/>
              <a:t>Luong M T, Pham H, Manning C D. Effective approaches to attention-based neural machine translation[J]. </a:t>
            </a:r>
            <a:r>
              <a:rPr lang="en-US" altLang="zh-CN" sz="1200" dirty="0" err="1"/>
              <a:t>arXiv</a:t>
            </a:r>
            <a:r>
              <a:rPr lang="en-US" altLang="zh-CN" sz="1200" dirty="0"/>
              <a:t> preprint arXiv:1508.04025, 2015</a:t>
            </a:r>
            <a:r>
              <a:rPr lang="en-US" altLang="zh-CN" sz="1200" dirty="0" smtClean="0"/>
              <a:t>. </a:t>
            </a:r>
            <a:r>
              <a:rPr lang="en-US" altLang="zh-CN" sz="1200" dirty="0" smtClean="0">
                <a:solidFill>
                  <a:srgbClr val="000000"/>
                </a:solidFill>
                <a:latin typeface="+mn-lt"/>
                <a:ea typeface="Microsoft YaHei" panose="020B0503020204020204" pitchFamily="34" charset="-122"/>
              </a:rPr>
              <a:t>(NMNLP 2015)</a:t>
            </a:r>
            <a:endParaRPr lang="zh-CN" altLang="en-US" sz="1200" dirty="0">
              <a:latin typeface="+mn-lt"/>
            </a:endParaRPr>
          </a:p>
        </p:txBody>
      </p:sp>
      <p:pic>
        <p:nvPicPr>
          <p:cNvPr id="5" name="图片 4"/>
          <p:cNvPicPr>
            <a:picLocks noChangeAspect="1"/>
          </p:cNvPicPr>
          <p:nvPr/>
        </p:nvPicPr>
        <p:blipFill>
          <a:blip r:embed="rId5"/>
          <a:stretch>
            <a:fillRect/>
          </a:stretch>
        </p:blipFill>
        <p:spPr>
          <a:xfrm>
            <a:off x="1095376" y="1048003"/>
            <a:ext cx="3791838" cy="4620306"/>
          </a:xfrm>
          <a:prstGeom prst="rect">
            <a:avLst/>
          </a:prstGeom>
        </p:spPr>
      </p:pic>
    </p:spTree>
    <p:extLst>
      <p:ext uri="{BB962C8B-B14F-4D97-AF65-F5344CB8AC3E}">
        <p14:creationId xmlns:p14="http://schemas.microsoft.com/office/powerpoint/2010/main" val="3566355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More special Attention: Self Attention (intra-attention)</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53231" y="1325409"/>
            <a:ext cx="5876448" cy="1200329"/>
          </a:xfrm>
          <a:prstGeom prst="rect">
            <a:avLst/>
          </a:prstGeom>
        </p:spPr>
        <p:txBody>
          <a:bodyPr wrap="square">
            <a:spAutoFit/>
          </a:bodyPr>
          <a:lstStyle/>
          <a:p>
            <a:pPr algn="just"/>
            <a:r>
              <a:rPr lang="en-US" altLang="zh-CN" dirty="0" smtClean="0">
                <a:latin typeface="+mn-lt"/>
              </a:rPr>
              <a:t>    W</a:t>
            </a:r>
            <a:r>
              <a:rPr lang="zh-CN" altLang="en-US" dirty="0" smtClean="0">
                <a:latin typeface="+mn-lt"/>
              </a:rPr>
              <a:t>ith</a:t>
            </a:r>
            <a:r>
              <a:rPr lang="en-US" altLang="zh-CN" dirty="0" smtClean="0">
                <a:latin typeface="+mn-lt"/>
              </a:rPr>
              <a:t>out extra information, we still can allow sentence use self </a:t>
            </a:r>
            <a:r>
              <a:rPr lang="en-US" altLang="zh-CN" dirty="0">
                <a:latin typeface="+mn-lt"/>
              </a:rPr>
              <a:t>attention </a:t>
            </a:r>
            <a:r>
              <a:rPr lang="en-US" altLang="zh-CN" dirty="0" smtClean="0">
                <a:latin typeface="+mn-lt"/>
              </a:rPr>
              <a:t>mechanism process itself and get the important information from sentence. (no encoder-decoder)</a:t>
            </a:r>
            <a:endParaRPr lang="zh-CN" altLang="en-US" dirty="0">
              <a:latin typeface="+mn-lt"/>
            </a:endParaRPr>
          </a:p>
        </p:txBody>
      </p:sp>
      <p:pic>
        <p:nvPicPr>
          <p:cNvPr id="13320" name="Picture 8" descr="https://img-blog.csdn.net/20180822134209657?watermark/2/text/aHR0cHM6Ly9ibG9nLmNzZG4ubmV0L2hhaGFqaW5idQ==/font/5a6L5L2T/fontsize/400/fill/I0JBQkFCMA==/dissolve/7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2923" y="3240242"/>
            <a:ext cx="1828167" cy="648925"/>
          </a:xfrm>
          <a:prstGeom prst="rect">
            <a:avLst/>
          </a:prstGeom>
          <a:noFill/>
          <a:extLst>
            <a:ext uri="{909E8E84-426E-40DD-AFC4-6F175D3DCCD1}">
              <a14:hiddenFill xmlns:a14="http://schemas.microsoft.com/office/drawing/2010/main">
                <a:solidFill>
                  <a:srgbClr val="FFFFFF"/>
                </a:solidFill>
              </a14:hiddenFill>
            </a:ext>
          </a:extLst>
        </p:spPr>
      </p:pic>
      <p:pic>
        <p:nvPicPr>
          <p:cNvPr id="23" name="图片 22"/>
          <p:cNvPicPr>
            <a:picLocks noChangeAspect="1"/>
          </p:cNvPicPr>
          <p:nvPr/>
        </p:nvPicPr>
        <p:blipFill>
          <a:blip r:embed="rId5"/>
          <a:stretch>
            <a:fillRect/>
          </a:stretch>
        </p:blipFill>
        <p:spPr>
          <a:xfrm>
            <a:off x="6736050" y="1499533"/>
            <a:ext cx="4695825" cy="3962400"/>
          </a:xfrm>
          <a:prstGeom prst="rect">
            <a:avLst/>
          </a:prstGeom>
        </p:spPr>
      </p:pic>
      <p:sp>
        <p:nvSpPr>
          <p:cNvPr id="24" name="矩形 23"/>
          <p:cNvSpPr/>
          <p:nvPr/>
        </p:nvSpPr>
        <p:spPr>
          <a:xfrm>
            <a:off x="524335" y="2777518"/>
            <a:ext cx="5805344" cy="369332"/>
          </a:xfrm>
          <a:prstGeom prst="rect">
            <a:avLst/>
          </a:prstGeom>
        </p:spPr>
        <p:txBody>
          <a:bodyPr wrap="square">
            <a:spAutoFit/>
          </a:bodyPr>
          <a:lstStyle/>
          <a:p>
            <a:pPr marL="285750" indent="-285750" algn="just">
              <a:buFont typeface="Wingdings" panose="05000000000000000000" pitchFamily="2" charset="2"/>
              <a:buChar char="Ø"/>
            </a:pPr>
            <a:r>
              <a:rPr lang="en-US" altLang="zh-CN" dirty="0" smtClean="0">
                <a:latin typeface="+mn-lt"/>
              </a:rPr>
              <a:t>use current hidden state and previous hidden state:</a:t>
            </a:r>
            <a:endParaRPr lang="zh-CN" altLang="en-US" dirty="0">
              <a:latin typeface="+mn-lt"/>
            </a:endParaRPr>
          </a:p>
        </p:txBody>
      </p:sp>
      <p:pic>
        <p:nvPicPr>
          <p:cNvPr id="13322" name="Picture 10" descr="https://img-blog.csdn.net/20180822134217512?watermark/2/text/aHR0cHM6Ly9ibG9nLmNzZG4ubmV0L2hhaGFqaW5idQ==/font/5a6L5L2T/fontsize/400/fill/I0JBQkFCMA==/dissolve/7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2387" y="4924681"/>
            <a:ext cx="2712050" cy="972245"/>
          </a:xfrm>
          <a:prstGeom prst="rect">
            <a:avLst/>
          </a:prstGeom>
          <a:noFill/>
          <a:extLst>
            <a:ext uri="{909E8E84-426E-40DD-AFC4-6F175D3DCCD1}">
              <a14:hiddenFill xmlns:a14="http://schemas.microsoft.com/office/drawing/2010/main">
                <a:solidFill>
                  <a:srgbClr val="FFFFFF"/>
                </a:solidFill>
              </a14:hiddenFill>
            </a:ext>
          </a:extLst>
        </p:spPr>
      </p:pic>
      <p:sp>
        <p:nvSpPr>
          <p:cNvPr id="26" name="矩形 25"/>
          <p:cNvSpPr/>
          <p:nvPr/>
        </p:nvSpPr>
        <p:spPr>
          <a:xfrm>
            <a:off x="524334" y="4173841"/>
            <a:ext cx="5805344" cy="369332"/>
          </a:xfrm>
          <a:prstGeom prst="rect">
            <a:avLst/>
          </a:prstGeom>
        </p:spPr>
        <p:txBody>
          <a:bodyPr wrap="square">
            <a:spAutoFit/>
          </a:bodyPr>
          <a:lstStyle/>
          <a:p>
            <a:pPr marL="285750" indent="-285750" algn="just">
              <a:buFont typeface="Wingdings" panose="05000000000000000000" pitchFamily="2" charset="2"/>
              <a:buChar char="Ø"/>
            </a:pPr>
            <a:r>
              <a:rPr lang="en-US" altLang="zh-CN" dirty="0" smtClean="0">
                <a:latin typeface="+mn-lt"/>
              </a:rPr>
              <a:t>use current hidden only (simple and common):</a:t>
            </a:r>
            <a:endParaRPr lang="zh-CN" altLang="en-US" dirty="0">
              <a:latin typeface="+mn-lt"/>
            </a:endParaRPr>
          </a:p>
        </p:txBody>
      </p:sp>
    </p:spTree>
    <p:extLst>
      <p:ext uri="{BB962C8B-B14F-4D97-AF65-F5344CB8AC3E}">
        <p14:creationId xmlns:p14="http://schemas.microsoft.com/office/powerpoint/2010/main" val="3366913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105693" y="1499533"/>
            <a:ext cx="9795669" cy="4839411"/>
          </a:xfrm>
          <a:prstGeom prst="rect">
            <a:avLst/>
          </a:prstGeom>
        </p:spPr>
      </p:pic>
      <p:pic>
        <p:nvPicPr>
          <p:cNvPr id="10259" name="图片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Inter attention &amp; Intra attention</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72134" y="6337589"/>
            <a:ext cx="10591800" cy="276999"/>
          </a:xfrm>
          <a:prstGeom prst="rect">
            <a:avLst/>
          </a:prstGeom>
        </p:spPr>
        <p:txBody>
          <a:bodyPr wrap="square">
            <a:spAutoFit/>
          </a:bodyPr>
          <a:lstStyle/>
          <a:p>
            <a:r>
              <a:rPr lang="en-US" altLang="zh-CN" sz="1200" dirty="0">
                <a:solidFill>
                  <a:srgbClr val="222222"/>
                </a:solidFill>
              </a:rPr>
              <a:t>Cheng J, Dong L, </a:t>
            </a:r>
            <a:r>
              <a:rPr lang="en-US" altLang="zh-CN" sz="1200" dirty="0" err="1">
                <a:solidFill>
                  <a:srgbClr val="222222"/>
                </a:solidFill>
              </a:rPr>
              <a:t>Lapata</a:t>
            </a:r>
            <a:r>
              <a:rPr lang="en-US" altLang="zh-CN" sz="1200" dirty="0">
                <a:solidFill>
                  <a:srgbClr val="222222"/>
                </a:solidFill>
              </a:rPr>
              <a:t> M. Long short-term memory-networks for machine reading[J]. </a:t>
            </a:r>
            <a:r>
              <a:rPr lang="en-US" altLang="zh-CN" sz="1200" dirty="0" err="1">
                <a:solidFill>
                  <a:srgbClr val="222222"/>
                </a:solidFill>
              </a:rPr>
              <a:t>arXiv</a:t>
            </a:r>
            <a:r>
              <a:rPr lang="en-US" altLang="zh-CN" sz="1200" dirty="0">
                <a:solidFill>
                  <a:srgbClr val="222222"/>
                </a:solidFill>
              </a:rPr>
              <a:t> preprint arXiv:1601.06733, 2016</a:t>
            </a:r>
            <a:r>
              <a:rPr lang="en-US" altLang="zh-CN" sz="1200" dirty="0" smtClean="0">
                <a:solidFill>
                  <a:srgbClr val="222222"/>
                </a:solidFill>
              </a:rPr>
              <a:t>. (NMNLP 2016)</a:t>
            </a:r>
            <a:endParaRPr lang="zh-CN" altLang="en-US" sz="1200" dirty="0"/>
          </a:p>
        </p:txBody>
      </p:sp>
      <p:sp>
        <p:nvSpPr>
          <p:cNvPr id="8" name="矩形 7"/>
          <p:cNvSpPr/>
          <p:nvPr/>
        </p:nvSpPr>
        <p:spPr>
          <a:xfrm>
            <a:off x="453231" y="900536"/>
            <a:ext cx="11100594" cy="923330"/>
          </a:xfrm>
          <a:prstGeom prst="rect">
            <a:avLst/>
          </a:prstGeom>
        </p:spPr>
        <p:txBody>
          <a:bodyPr wrap="square">
            <a:spAutoFit/>
          </a:bodyPr>
          <a:lstStyle/>
          <a:p>
            <a:pPr algn="just"/>
            <a:r>
              <a:rPr lang="en-US" altLang="zh-CN" dirty="0" smtClean="0">
                <a:latin typeface="+mn-lt"/>
              </a:rPr>
              <a:t>    W</a:t>
            </a:r>
            <a:r>
              <a:rPr lang="zh-CN" altLang="en-US" dirty="0" smtClean="0">
                <a:latin typeface="+mn-lt"/>
              </a:rPr>
              <a:t>ith </a:t>
            </a:r>
            <a:r>
              <a:rPr lang="zh-CN" altLang="en-US" dirty="0">
                <a:latin typeface="+mn-lt"/>
              </a:rPr>
              <a:t>the encoder-decoder network whose attention module learns the inter-alignment between two sequences. Figures 3a and 3b illustrate two types of combination. We describe the models more formally below. </a:t>
            </a:r>
          </a:p>
        </p:txBody>
      </p:sp>
    </p:spTree>
    <p:extLst>
      <p:ext uri="{BB962C8B-B14F-4D97-AF65-F5344CB8AC3E}">
        <p14:creationId xmlns:p14="http://schemas.microsoft.com/office/powerpoint/2010/main" val="2060560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Self Attention used for sentence embedding</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72134" y="6337589"/>
            <a:ext cx="10591800" cy="276999"/>
          </a:xfrm>
          <a:prstGeom prst="rect">
            <a:avLst/>
          </a:prstGeom>
        </p:spPr>
        <p:txBody>
          <a:bodyPr wrap="square">
            <a:spAutoFit/>
          </a:bodyPr>
          <a:lstStyle/>
          <a:p>
            <a:r>
              <a:rPr lang="en-US" altLang="zh-CN" sz="1200" dirty="0"/>
              <a:t>Lin Z, Feng M, Santos C N, et al. A structured self-attentive sentence embedding[J]. </a:t>
            </a:r>
            <a:r>
              <a:rPr lang="en-US" altLang="zh-CN" sz="1200" dirty="0" err="1"/>
              <a:t>arXiv</a:t>
            </a:r>
            <a:r>
              <a:rPr lang="en-US" altLang="zh-CN" sz="1200" dirty="0"/>
              <a:t> preprint arXiv:1703.03130, 2017</a:t>
            </a:r>
            <a:r>
              <a:rPr lang="en-US" altLang="zh-CN" sz="1200" dirty="0" smtClean="0"/>
              <a:t>. (ICLR 2017)</a:t>
            </a:r>
            <a:endParaRPr lang="zh-CN" altLang="en-US" sz="1200" dirty="0"/>
          </a:p>
        </p:txBody>
      </p:sp>
      <p:pic>
        <p:nvPicPr>
          <p:cNvPr id="3" name="图片 2"/>
          <p:cNvPicPr>
            <a:picLocks noChangeAspect="1"/>
          </p:cNvPicPr>
          <p:nvPr/>
        </p:nvPicPr>
        <p:blipFill>
          <a:blip r:embed="rId4"/>
          <a:stretch>
            <a:fillRect/>
          </a:stretch>
        </p:blipFill>
        <p:spPr>
          <a:xfrm>
            <a:off x="5065440" y="1041400"/>
            <a:ext cx="6653757" cy="5132533"/>
          </a:xfrm>
          <a:prstGeom prst="rect">
            <a:avLst/>
          </a:prstGeom>
        </p:spPr>
      </p:pic>
      <p:sp>
        <p:nvSpPr>
          <p:cNvPr id="4" name="矩形 3"/>
          <p:cNvSpPr/>
          <p:nvPr/>
        </p:nvSpPr>
        <p:spPr>
          <a:xfrm>
            <a:off x="386224" y="1130201"/>
            <a:ext cx="3647152" cy="369332"/>
          </a:xfrm>
          <a:prstGeom prst="rect">
            <a:avLst/>
          </a:prstGeom>
        </p:spPr>
        <p:txBody>
          <a:bodyPr wrap="none">
            <a:spAutoFit/>
          </a:bodyPr>
          <a:lstStyle/>
          <a:p>
            <a:r>
              <a:rPr lang="en-US" altLang="zh-CN" dirty="0">
                <a:latin typeface="+mn-lt"/>
              </a:rPr>
              <a:t>a sequence of word </a:t>
            </a:r>
            <a:r>
              <a:rPr lang="en-US" altLang="zh-CN" dirty="0" err="1">
                <a:latin typeface="+mn-lt"/>
              </a:rPr>
              <a:t>embeddings</a:t>
            </a:r>
            <a:r>
              <a:rPr lang="en-US" altLang="zh-CN" dirty="0">
                <a:latin typeface="+mn-lt"/>
              </a:rPr>
              <a:t>.</a:t>
            </a:r>
            <a:endParaRPr lang="zh-CN" altLang="en-US" dirty="0">
              <a:latin typeface="+mn-lt"/>
            </a:endParaRPr>
          </a:p>
        </p:txBody>
      </p:sp>
      <p:pic>
        <p:nvPicPr>
          <p:cNvPr id="5" name="图片 4"/>
          <p:cNvPicPr>
            <a:picLocks noChangeAspect="1"/>
          </p:cNvPicPr>
          <p:nvPr/>
        </p:nvPicPr>
        <p:blipFill>
          <a:blip r:embed="rId5"/>
          <a:stretch>
            <a:fillRect/>
          </a:stretch>
        </p:blipFill>
        <p:spPr>
          <a:xfrm>
            <a:off x="1171575" y="1415539"/>
            <a:ext cx="2514600" cy="495300"/>
          </a:xfrm>
          <a:prstGeom prst="rect">
            <a:avLst/>
          </a:prstGeom>
        </p:spPr>
      </p:pic>
      <p:sp>
        <p:nvSpPr>
          <p:cNvPr id="9" name="矩形 8"/>
          <p:cNvSpPr/>
          <p:nvPr/>
        </p:nvSpPr>
        <p:spPr>
          <a:xfrm>
            <a:off x="386224" y="1865584"/>
            <a:ext cx="4595351" cy="646331"/>
          </a:xfrm>
          <a:prstGeom prst="rect">
            <a:avLst/>
          </a:prstGeom>
        </p:spPr>
        <p:txBody>
          <a:bodyPr wrap="square">
            <a:spAutoFit/>
          </a:bodyPr>
          <a:lstStyle/>
          <a:p>
            <a:r>
              <a:rPr lang="en-US" altLang="zh-CN" dirty="0" smtClean="0"/>
              <a:t>We use </a:t>
            </a:r>
            <a:r>
              <a:rPr lang="en-US" altLang="zh-CN" dirty="0"/>
              <a:t>a bidirectional LSTM to process the sentence:</a:t>
            </a:r>
            <a:endParaRPr lang="zh-CN" altLang="en-US" dirty="0"/>
          </a:p>
        </p:txBody>
      </p:sp>
      <p:pic>
        <p:nvPicPr>
          <p:cNvPr id="10" name="图片 9"/>
          <p:cNvPicPr>
            <a:picLocks noChangeAspect="1"/>
          </p:cNvPicPr>
          <p:nvPr/>
        </p:nvPicPr>
        <p:blipFill>
          <a:blip r:embed="rId6"/>
          <a:stretch>
            <a:fillRect/>
          </a:stretch>
        </p:blipFill>
        <p:spPr>
          <a:xfrm>
            <a:off x="1114425" y="2436813"/>
            <a:ext cx="2628900" cy="952500"/>
          </a:xfrm>
          <a:prstGeom prst="rect">
            <a:avLst/>
          </a:prstGeom>
        </p:spPr>
      </p:pic>
      <p:pic>
        <p:nvPicPr>
          <p:cNvPr id="11" name="图片 10"/>
          <p:cNvPicPr>
            <a:picLocks noChangeAspect="1"/>
          </p:cNvPicPr>
          <p:nvPr/>
        </p:nvPicPr>
        <p:blipFill>
          <a:blip r:embed="rId7"/>
          <a:stretch>
            <a:fillRect/>
          </a:stretch>
        </p:blipFill>
        <p:spPr>
          <a:xfrm>
            <a:off x="453231" y="3465511"/>
            <a:ext cx="5376069" cy="333375"/>
          </a:xfrm>
          <a:prstGeom prst="rect">
            <a:avLst/>
          </a:prstGeom>
        </p:spPr>
      </p:pic>
      <p:pic>
        <p:nvPicPr>
          <p:cNvPr id="12" name="图片 11"/>
          <p:cNvPicPr>
            <a:picLocks noChangeAspect="1"/>
          </p:cNvPicPr>
          <p:nvPr/>
        </p:nvPicPr>
        <p:blipFill>
          <a:blip r:embed="rId8"/>
          <a:stretch>
            <a:fillRect/>
          </a:stretch>
        </p:blipFill>
        <p:spPr>
          <a:xfrm>
            <a:off x="1328737" y="3784990"/>
            <a:ext cx="2200275" cy="419100"/>
          </a:xfrm>
          <a:prstGeom prst="rect">
            <a:avLst/>
          </a:prstGeom>
        </p:spPr>
      </p:pic>
      <p:sp>
        <p:nvSpPr>
          <p:cNvPr id="13" name="矩形 12"/>
          <p:cNvSpPr/>
          <p:nvPr/>
        </p:nvSpPr>
        <p:spPr>
          <a:xfrm>
            <a:off x="439283" y="4219930"/>
            <a:ext cx="2287806" cy="369332"/>
          </a:xfrm>
          <a:prstGeom prst="rect">
            <a:avLst/>
          </a:prstGeom>
        </p:spPr>
        <p:txBody>
          <a:bodyPr wrap="none">
            <a:spAutoFit/>
          </a:bodyPr>
          <a:lstStyle/>
          <a:p>
            <a:r>
              <a:rPr lang="en-US" altLang="zh-CN" dirty="0" smtClean="0"/>
              <a:t>The attention matrix:</a:t>
            </a:r>
            <a:endParaRPr lang="zh-CN" altLang="en-US" dirty="0"/>
          </a:p>
        </p:txBody>
      </p:sp>
      <p:pic>
        <p:nvPicPr>
          <p:cNvPr id="14" name="图片 13"/>
          <p:cNvPicPr>
            <a:picLocks noChangeAspect="1"/>
          </p:cNvPicPr>
          <p:nvPr/>
        </p:nvPicPr>
        <p:blipFill>
          <a:blip r:embed="rId9"/>
          <a:stretch>
            <a:fillRect/>
          </a:stretch>
        </p:blipFill>
        <p:spPr>
          <a:xfrm>
            <a:off x="514349" y="4557784"/>
            <a:ext cx="3829050" cy="428625"/>
          </a:xfrm>
          <a:prstGeom prst="rect">
            <a:avLst/>
          </a:prstGeom>
        </p:spPr>
      </p:pic>
      <p:sp>
        <p:nvSpPr>
          <p:cNvPr id="15" name="矩形 14"/>
          <p:cNvSpPr/>
          <p:nvPr/>
        </p:nvSpPr>
        <p:spPr>
          <a:xfrm>
            <a:off x="439283" y="4962988"/>
            <a:ext cx="4261766" cy="646331"/>
          </a:xfrm>
          <a:prstGeom prst="rect">
            <a:avLst/>
          </a:prstGeom>
        </p:spPr>
        <p:txBody>
          <a:bodyPr wrap="square">
            <a:spAutoFit/>
          </a:bodyPr>
          <a:lstStyle/>
          <a:p>
            <a:r>
              <a:rPr lang="en-US" altLang="zh-CN" dirty="0" smtClean="0"/>
              <a:t>the </a:t>
            </a:r>
            <a:r>
              <a:rPr lang="en-US" altLang="zh-CN" dirty="0"/>
              <a:t>resulting matrix is the sentence </a:t>
            </a:r>
            <a:r>
              <a:rPr lang="en-US" altLang="zh-CN" dirty="0" smtClean="0"/>
              <a:t>embedding</a:t>
            </a:r>
            <a:endParaRPr lang="zh-CN" altLang="en-US" dirty="0"/>
          </a:p>
        </p:txBody>
      </p:sp>
      <p:pic>
        <p:nvPicPr>
          <p:cNvPr id="16" name="图片 15"/>
          <p:cNvPicPr>
            <a:picLocks noChangeAspect="1"/>
          </p:cNvPicPr>
          <p:nvPr/>
        </p:nvPicPr>
        <p:blipFill>
          <a:blip r:embed="rId10"/>
          <a:stretch>
            <a:fillRect/>
          </a:stretch>
        </p:blipFill>
        <p:spPr>
          <a:xfrm>
            <a:off x="1895474" y="5666667"/>
            <a:ext cx="1066800" cy="285750"/>
          </a:xfrm>
          <a:prstGeom prst="rect">
            <a:avLst/>
          </a:prstGeom>
        </p:spPr>
      </p:pic>
      <p:pic>
        <p:nvPicPr>
          <p:cNvPr id="23" name="图片 22"/>
          <p:cNvPicPr>
            <a:picLocks noChangeAspect="1"/>
          </p:cNvPicPr>
          <p:nvPr/>
        </p:nvPicPr>
        <p:blipFill>
          <a:blip r:embed="rId11"/>
          <a:stretch>
            <a:fillRect/>
          </a:stretch>
        </p:blipFill>
        <p:spPr>
          <a:xfrm>
            <a:off x="7984663" y="908576"/>
            <a:ext cx="3886200" cy="381000"/>
          </a:xfrm>
          <a:prstGeom prst="rect">
            <a:avLst/>
          </a:prstGeom>
        </p:spPr>
      </p:pic>
    </p:spTree>
    <p:extLst>
      <p:ext uri="{BB962C8B-B14F-4D97-AF65-F5344CB8AC3E}">
        <p14:creationId xmlns:p14="http://schemas.microsoft.com/office/powerpoint/2010/main" val="3613929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Query, Key and Value (Key-value attention</a:t>
            </a:r>
            <a:r>
              <a:rPr lang="en-US" altLang="zh-CN" sz="2800" b="1" dirty="0">
                <a:solidFill>
                  <a:srgbClr val="4B649F"/>
                </a:solidFill>
              </a:rPr>
              <a:t>)</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34328" y="5495865"/>
            <a:ext cx="10864945" cy="923330"/>
          </a:xfrm>
          <a:prstGeom prst="rect">
            <a:avLst/>
          </a:prstGeom>
        </p:spPr>
        <p:txBody>
          <a:bodyPr wrap="square">
            <a:spAutoFit/>
          </a:bodyPr>
          <a:lstStyle/>
          <a:p>
            <a:pPr algn="just"/>
            <a:r>
              <a:rPr lang="en-US" altLang="zh-CN" dirty="0" smtClean="0">
                <a:solidFill>
                  <a:srgbClr val="242729"/>
                </a:solidFill>
              </a:rPr>
              <a:t>    When </a:t>
            </a:r>
            <a:r>
              <a:rPr lang="en-US" altLang="zh-CN" dirty="0">
                <a:solidFill>
                  <a:srgbClr val="242729"/>
                </a:solidFill>
              </a:rPr>
              <a:t>you type a query to search for some video on </a:t>
            </a:r>
            <a:r>
              <a:rPr lang="en-US" altLang="zh-CN" dirty="0" err="1">
                <a:solidFill>
                  <a:srgbClr val="242729"/>
                </a:solidFill>
              </a:rPr>
              <a:t>Youtube</a:t>
            </a:r>
            <a:r>
              <a:rPr lang="en-US" altLang="zh-CN" dirty="0">
                <a:solidFill>
                  <a:srgbClr val="242729"/>
                </a:solidFill>
              </a:rPr>
              <a:t>, the search engine will map your </a:t>
            </a:r>
            <a:r>
              <a:rPr lang="en-US" altLang="zh-CN" b="1" dirty="0">
                <a:solidFill>
                  <a:srgbClr val="242729"/>
                </a:solidFill>
              </a:rPr>
              <a:t>query</a:t>
            </a:r>
            <a:r>
              <a:rPr lang="en-US" altLang="zh-CN" dirty="0">
                <a:solidFill>
                  <a:srgbClr val="242729"/>
                </a:solidFill>
              </a:rPr>
              <a:t> against a set of </a:t>
            </a:r>
            <a:r>
              <a:rPr lang="en-US" altLang="zh-CN" b="1" dirty="0">
                <a:solidFill>
                  <a:srgbClr val="242729"/>
                </a:solidFill>
              </a:rPr>
              <a:t>keys</a:t>
            </a:r>
            <a:r>
              <a:rPr lang="en-US" altLang="zh-CN" dirty="0">
                <a:solidFill>
                  <a:srgbClr val="242729"/>
                </a:solidFill>
              </a:rPr>
              <a:t> (video title, description etc.) associated with candidate videos in the database, then present you the best matched videos (</a:t>
            </a:r>
            <a:r>
              <a:rPr lang="en-US" altLang="zh-CN" b="1" dirty="0">
                <a:solidFill>
                  <a:srgbClr val="242729"/>
                </a:solidFill>
              </a:rPr>
              <a:t>values</a:t>
            </a:r>
            <a:r>
              <a:rPr lang="en-US" altLang="zh-CN" dirty="0">
                <a:solidFill>
                  <a:srgbClr val="242729"/>
                </a:solidFill>
              </a:rPr>
              <a:t>).</a:t>
            </a:r>
            <a:endParaRPr lang="zh-CN" altLang="en-US" dirty="0"/>
          </a:p>
        </p:txBody>
      </p:sp>
      <p:pic>
        <p:nvPicPr>
          <p:cNvPr id="19459" name="Picture 3" descr="https://img-blog.csdn.net/20180822145654970?watermark/2/text/aHR0cHM6Ly9ibG9nLmNzZG4ubmV0L2hhaGFqaW5idQ==/font/5a6L5L2T/fontsize/400/fill/I0JBQkFCMA==/dissolve/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0475" y="1746219"/>
            <a:ext cx="9772650" cy="300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119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Today’s topic</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0" name="文本框 62"/>
          <p:cNvSpPr txBox="1">
            <a:spLocks noChangeArrowheads="1"/>
          </p:cNvSpPr>
          <p:nvPr/>
        </p:nvSpPr>
        <p:spPr bwMode="auto">
          <a:xfrm>
            <a:off x="1431902" y="1143087"/>
            <a:ext cx="93281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6000" b="1" dirty="0" smtClean="0">
                <a:solidFill>
                  <a:srgbClr val="4B649F"/>
                </a:solidFill>
              </a:rPr>
              <a:t>Attention is all you need!</a:t>
            </a:r>
            <a:endParaRPr lang="zh-CN" altLang="en-US" sz="6000" b="1" dirty="0">
              <a:solidFill>
                <a:srgbClr val="4B649F"/>
              </a:solidFill>
            </a:endParaRPr>
          </a:p>
        </p:txBody>
      </p:sp>
      <p:sp>
        <p:nvSpPr>
          <p:cNvPr id="12" name="文本框 62"/>
          <p:cNvSpPr txBox="1">
            <a:spLocks noChangeArrowheads="1"/>
          </p:cNvSpPr>
          <p:nvPr/>
        </p:nvSpPr>
        <p:spPr bwMode="auto">
          <a:xfrm>
            <a:off x="2157495" y="3366966"/>
            <a:ext cx="749115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6000" b="1" dirty="0" smtClean="0">
                <a:solidFill>
                  <a:srgbClr val="4B649F"/>
                </a:solidFill>
              </a:rPr>
              <a:t>Multi-head attention</a:t>
            </a:r>
            <a:endParaRPr lang="zh-CN" altLang="en-US" sz="6000" b="1" dirty="0">
              <a:solidFill>
                <a:srgbClr val="4B649F"/>
              </a:solidFill>
            </a:endParaRPr>
          </a:p>
        </p:txBody>
      </p:sp>
      <p:sp>
        <p:nvSpPr>
          <p:cNvPr id="13" name="文本框 62"/>
          <p:cNvSpPr txBox="1">
            <a:spLocks noChangeArrowheads="1"/>
          </p:cNvSpPr>
          <p:nvPr/>
        </p:nvSpPr>
        <p:spPr bwMode="auto">
          <a:xfrm>
            <a:off x="3565317" y="2256244"/>
            <a:ext cx="467551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6000" b="1" dirty="0" smtClean="0">
                <a:solidFill>
                  <a:srgbClr val="4B649F"/>
                </a:solidFill>
              </a:rPr>
              <a:t>Transformer</a:t>
            </a:r>
            <a:endParaRPr lang="zh-CN" altLang="en-US" sz="6000" b="1" dirty="0">
              <a:solidFill>
                <a:srgbClr val="4B649F"/>
              </a:solidFill>
            </a:endParaRPr>
          </a:p>
        </p:txBody>
      </p:sp>
      <p:sp>
        <p:nvSpPr>
          <p:cNvPr id="14" name="文本框 62"/>
          <p:cNvSpPr txBox="1">
            <a:spLocks noChangeArrowheads="1"/>
          </p:cNvSpPr>
          <p:nvPr/>
        </p:nvSpPr>
        <p:spPr bwMode="auto">
          <a:xfrm>
            <a:off x="2498132" y="4477688"/>
            <a:ext cx="680987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6000" b="1" dirty="0" smtClean="0">
                <a:solidFill>
                  <a:srgbClr val="4B649F"/>
                </a:solidFill>
              </a:rPr>
              <a:t>NIPS2017: Google</a:t>
            </a:r>
            <a:endParaRPr lang="zh-CN" altLang="en-US" sz="6000" b="1" dirty="0">
              <a:solidFill>
                <a:srgbClr val="4B649F"/>
              </a:solidFill>
            </a:endParaRPr>
          </a:p>
        </p:txBody>
      </p:sp>
    </p:spTree>
    <p:extLst>
      <p:ext uri="{BB962C8B-B14F-4D97-AF65-F5344CB8AC3E}">
        <p14:creationId xmlns:p14="http://schemas.microsoft.com/office/powerpoint/2010/main" val="3518982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Introduction</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071418" y="1225920"/>
            <a:ext cx="9587057" cy="1785104"/>
          </a:xfrm>
          <a:prstGeom prst="rect">
            <a:avLst/>
          </a:prstGeom>
        </p:spPr>
        <p:txBody>
          <a:bodyPr wrap="square">
            <a:spAutoFit/>
          </a:bodyPr>
          <a:lstStyle/>
          <a:p>
            <a:pPr algn="just"/>
            <a:r>
              <a:rPr lang="en-US" altLang="zh-CN" sz="2200" dirty="0" smtClean="0">
                <a:latin typeface="+mn-lt"/>
              </a:rPr>
              <a:t>    Attention </a:t>
            </a:r>
            <a:r>
              <a:rPr lang="en-US" altLang="zh-CN" sz="2200" dirty="0">
                <a:latin typeface="+mn-lt"/>
              </a:rPr>
              <a:t>mechanisms have become an integral part of compelling sequence modeling and </a:t>
            </a:r>
            <a:r>
              <a:rPr lang="en-US" altLang="zh-CN" sz="2200" dirty="0" smtClean="0">
                <a:latin typeface="+mn-lt"/>
              </a:rPr>
              <a:t>transduction models </a:t>
            </a:r>
            <a:r>
              <a:rPr lang="en-US" altLang="zh-CN" sz="2200" dirty="0">
                <a:latin typeface="+mn-lt"/>
              </a:rPr>
              <a:t>in various tasks, allowing modeling of dependencies without regard to their distance </a:t>
            </a:r>
            <a:r>
              <a:rPr lang="en-US" altLang="zh-CN" sz="2200" dirty="0" smtClean="0">
                <a:latin typeface="+mn-lt"/>
              </a:rPr>
              <a:t>in the </a:t>
            </a:r>
            <a:r>
              <a:rPr lang="en-US" altLang="zh-CN" sz="2200" dirty="0">
                <a:latin typeface="+mn-lt"/>
              </a:rPr>
              <a:t>input or output sequences </a:t>
            </a:r>
            <a:r>
              <a:rPr lang="en-US" altLang="zh-CN" sz="2200" dirty="0" smtClean="0">
                <a:latin typeface="+mn-lt"/>
              </a:rPr>
              <a:t>In </a:t>
            </a:r>
            <a:r>
              <a:rPr lang="en-US" altLang="zh-CN" sz="2200" dirty="0">
                <a:latin typeface="+mn-lt"/>
              </a:rPr>
              <a:t>all but a few cases </a:t>
            </a:r>
            <a:r>
              <a:rPr lang="en-US" altLang="zh-CN" sz="2200" dirty="0" smtClean="0">
                <a:latin typeface="+mn-lt"/>
              </a:rPr>
              <a:t>, however</a:t>
            </a:r>
            <a:r>
              <a:rPr lang="en-US" altLang="zh-CN" sz="2200" dirty="0">
                <a:latin typeface="+mn-lt"/>
              </a:rPr>
              <a:t>, such attention </a:t>
            </a:r>
            <a:r>
              <a:rPr lang="en-US" altLang="zh-CN" sz="2200" dirty="0" smtClean="0">
                <a:latin typeface="+mn-lt"/>
              </a:rPr>
              <a:t>mechanisms are </a:t>
            </a:r>
            <a:r>
              <a:rPr lang="en-US" altLang="zh-CN" sz="2200" dirty="0">
                <a:latin typeface="+mn-lt"/>
              </a:rPr>
              <a:t>used in conjunction with a </a:t>
            </a:r>
            <a:r>
              <a:rPr lang="en-US" altLang="zh-CN" sz="2200" b="1" dirty="0">
                <a:latin typeface="+mn-lt"/>
              </a:rPr>
              <a:t>recurrent network</a:t>
            </a:r>
            <a:r>
              <a:rPr lang="en-US" altLang="zh-CN" sz="2200" dirty="0" smtClean="0">
                <a:latin typeface="+mn-lt"/>
              </a:rPr>
              <a:t>. </a:t>
            </a:r>
          </a:p>
        </p:txBody>
      </p:sp>
      <p:sp>
        <p:nvSpPr>
          <p:cNvPr id="3" name="矩形 2"/>
          <p:cNvSpPr/>
          <p:nvPr/>
        </p:nvSpPr>
        <p:spPr>
          <a:xfrm>
            <a:off x="1071419" y="3133633"/>
            <a:ext cx="9587056" cy="1107996"/>
          </a:xfrm>
          <a:prstGeom prst="rect">
            <a:avLst/>
          </a:prstGeom>
        </p:spPr>
        <p:txBody>
          <a:bodyPr wrap="square">
            <a:spAutoFit/>
          </a:bodyPr>
          <a:lstStyle/>
          <a:p>
            <a:pPr algn="just"/>
            <a:r>
              <a:rPr lang="en-US" altLang="zh-CN" sz="2200" dirty="0" smtClean="0"/>
              <a:t>    In </a:t>
            </a:r>
            <a:r>
              <a:rPr lang="en-US" altLang="zh-CN" sz="2200" dirty="0"/>
              <a:t>this work we propose the Transformer, a model architecture eschewing recurrence and instead relying </a:t>
            </a:r>
            <a:r>
              <a:rPr lang="en-US" altLang="zh-CN" sz="2200" b="1" dirty="0">
                <a:solidFill>
                  <a:srgbClr val="FF0000"/>
                </a:solidFill>
              </a:rPr>
              <a:t>entirely on an attention mechanism to draw global dependencies between input and output. </a:t>
            </a:r>
            <a:endParaRPr lang="zh-CN" altLang="en-US" sz="2200" b="1" dirty="0">
              <a:solidFill>
                <a:srgbClr val="FF0000"/>
              </a:solidFill>
            </a:endParaRPr>
          </a:p>
        </p:txBody>
      </p:sp>
      <p:sp>
        <p:nvSpPr>
          <p:cNvPr id="4" name="矩形 3"/>
          <p:cNvSpPr/>
          <p:nvPr/>
        </p:nvSpPr>
        <p:spPr>
          <a:xfrm>
            <a:off x="1071418" y="4364238"/>
            <a:ext cx="9587056" cy="1446550"/>
          </a:xfrm>
          <a:prstGeom prst="rect">
            <a:avLst/>
          </a:prstGeom>
        </p:spPr>
        <p:txBody>
          <a:bodyPr wrap="square">
            <a:spAutoFit/>
          </a:bodyPr>
          <a:lstStyle/>
          <a:p>
            <a:pPr algn="just"/>
            <a:r>
              <a:rPr lang="en-US" altLang="zh-CN" sz="2200" dirty="0" smtClean="0">
                <a:latin typeface="+mn-lt"/>
              </a:rPr>
              <a:t>    The </a:t>
            </a:r>
            <a:r>
              <a:rPr lang="en-US" altLang="zh-CN" sz="2200" dirty="0">
                <a:latin typeface="+mn-lt"/>
              </a:rPr>
              <a:t>Transformer follows this overall architecture using stacked </a:t>
            </a:r>
            <a:r>
              <a:rPr lang="en-US" altLang="zh-CN" sz="2200" b="1" dirty="0">
                <a:solidFill>
                  <a:srgbClr val="FF0000"/>
                </a:solidFill>
                <a:latin typeface="+mn-lt"/>
              </a:rPr>
              <a:t>self-attention</a:t>
            </a:r>
            <a:r>
              <a:rPr lang="en-US" altLang="zh-CN" sz="2200" dirty="0">
                <a:latin typeface="+mn-lt"/>
              </a:rPr>
              <a:t> and </a:t>
            </a:r>
            <a:r>
              <a:rPr lang="en-US" altLang="zh-CN" sz="2200" b="1" dirty="0">
                <a:solidFill>
                  <a:srgbClr val="FF0000"/>
                </a:solidFill>
                <a:latin typeface="+mn-lt"/>
              </a:rPr>
              <a:t>point-wise</a:t>
            </a:r>
            <a:r>
              <a:rPr lang="en-US" altLang="zh-CN" sz="2200" dirty="0">
                <a:latin typeface="+mn-lt"/>
              </a:rPr>
              <a:t>, </a:t>
            </a:r>
            <a:r>
              <a:rPr lang="en-US" altLang="zh-CN" sz="2200" b="1" dirty="0" smtClean="0">
                <a:solidFill>
                  <a:srgbClr val="FF0000"/>
                </a:solidFill>
                <a:latin typeface="+mn-lt"/>
              </a:rPr>
              <a:t>fully connected </a:t>
            </a:r>
            <a:r>
              <a:rPr lang="en-US" altLang="zh-CN" sz="2200" b="1" dirty="0">
                <a:solidFill>
                  <a:srgbClr val="FF0000"/>
                </a:solidFill>
                <a:latin typeface="+mn-lt"/>
              </a:rPr>
              <a:t>layers </a:t>
            </a:r>
            <a:r>
              <a:rPr lang="en-US" altLang="zh-CN" sz="2200" dirty="0">
                <a:latin typeface="+mn-lt"/>
              </a:rPr>
              <a:t>for both the </a:t>
            </a:r>
            <a:r>
              <a:rPr lang="en-US" altLang="zh-CN" sz="2200" b="1" dirty="0">
                <a:solidFill>
                  <a:srgbClr val="FF0000"/>
                </a:solidFill>
                <a:latin typeface="+mn-lt"/>
              </a:rPr>
              <a:t>encoder and decoder</a:t>
            </a:r>
            <a:r>
              <a:rPr lang="en-US" altLang="zh-CN" sz="2200" dirty="0">
                <a:latin typeface="+mn-lt"/>
              </a:rPr>
              <a:t>, shown in the left and right halves of </a:t>
            </a:r>
            <a:r>
              <a:rPr lang="en-US" altLang="zh-CN" sz="2200" dirty="0" smtClean="0">
                <a:latin typeface="+mn-lt"/>
              </a:rPr>
              <a:t>figure in next page, respectively</a:t>
            </a:r>
            <a:r>
              <a:rPr lang="en-US" altLang="zh-CN" sz="2200" dirty="0">
                <a:latin typeface="+mn-lt"/>
              </a:rPr>
              <a:t>.</a:t>
            </a:r>
            <a:endParaRPr lang="zh-CN" altLang="en-US" sz="2200" dirty="0">
              <a:latin typeface="+mn-lt"/>
            </a:endParaRPr>
          </a:p>
        </p:txBody>
      </p:sp>
    </p:spTree>
    <p:extLst>
      <p:ext uri="{BB962C8B-B14F-4D97-AF65-F5344CB8AC3E}">
        <p14:creationId xmlns:p14="http://schemas.microsoft.com/office/powerpoint/2010/main" val="4034187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The Transformer-model architecture</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4"/>
          <a:stretch>
            <a:fillRect/>
          </a:stretch>
        </p:blipFill>
        <p:spPr>
          <a:xfrm>
            <a:off x="7411072" y="0"/>
            <a:ext cx="4780928" cy="6724650"/>
          </a:xfrm>
          <a:prstGeom prst="rect">
            <a:avLst/>
          </a:prstGeom>
        </p:spPr>
      </p:pic>
      <p:sp>
        <p:nvSpPr>
          <p:cNvPr id="8" name="矩形 7"/>
          <p:cNvSpPr/>
          <p:nvPr/>
        </p:nvSpPr>
        <p:spPr>
          <a:xfrm>
            <a:off x="868363" y="1762541"/>
            <a:ext cx="5718969" cy="3785652"/>
          </a:xfrm>
          <a:prstGeom prst="rect">
            <a:avLst/>
          </a:prstGeom>
        </p:spPr>
        <p:txBody>
          <a:bodyPr wrap="square">
            <a:spAutoFit/>
          </a:bodyPr>
          <a:lstStyle/>
          <a:p>
            <a:pPr algn="just"/>
            <a:r>
              <a:rPr lang="en-US" altLang="zh-CN" sz="2400" b="1" dirty="0" smtClean="0">
                <a:latin typeface="+mn-lt"/>
              </a:rPr>
              <a:t>Encoder: </a:t>
            </a:r>
            <a:r>
              <a:rPr lang="en-US" altLang="zh-CN" dirty="0" smtClean="0">
                <a:latin typeface="+mn-lt"/>
              </a:rPr>
              <a:t>The </a:t>
            </a:r>
            <a:r>
              <a:rPr lang="en-US" altLang="zh-CN" dirty="0">
                <a:latin typeface="+mn-lt"/>
              </a:rPr>
              <a:t>encoder is composed of a stack of N = 6 </a:t>
            </a:r>
            <a:r>
              <a:rPr lang="en-US" altLang="zh-CN" dirty="0" smtClean="0">
                <a:latin typeface="+mn-lt"/>
              </a:rPr>
              <a:t>identical </a:t>
            </a:r>
            <a:r>
              <a:rPr lang="en-US" altLang="zh-CN" dirty="0">
                <a:latin typeface="+mn-lt"/>
              </a:rPr>
              <a:t>layers. Each layer has </a:t>
            </a:r>
            <a:r>
              <a:rPr lang="en-US" altLang="zh-CN" dirty="0" smtClean="0">
                <a:latin typeface="+mn-lt"/>
              </a:rPr>
              <a:t>two sub-layers</a:t>
            </a:r>
            <a:r>
              <a:rPr lang="en-US" altLang="zh-CN" dirty="0">
                <a:latin typeface="+mn-lt"/>
              </a:rPr>
              <a:t>. The first is a </a:t>
            </a:r>
            <a:r>
              <a:rPr lang="en-US" altLang="zh-CN" b="1" dirty="0">
                <a:solidFill>
                  <a:srgbClr val="FF0000"/>
                </a:solidFill>
                <a:latin typeface="+mn-lt"/>
              </a:rPr>
              <a:t>multi-head self-attention </a:t>
            </a:r>
            <a:r>
              <a:rPr lang="en-US" altLang="zh-CN" dirty="0">
                <a:latin typeface="+mn-lt"/>
              </a:rPr>
              <a:t>mechanism, and the second is a simple, </a:t>
            </a:r>
            <a:r>
              <a:rPr lang="en-US" altLang="zh-CN" b="1" dirty="0" smtClean="0">
                <a:solidFill>
                  <a:srgbClr val="FF0000"/>
                </a:solidFill>
                <a:latin typeface="+mn-lt"/>
              </a:rPr>
              <a:t>position-wise</a:t>
            </a:r>
            <a:r>
              <a:rPr lang="en-US" altLang="zh-CN" dirty="0" smtClean="0">
                <a:latin typeface="+mn-lt"/>
              </a:rPr>
              <a:t> fully </a:t>
            </a:r>
            <a:r>
              <a:rPr lang="en-US" altLang="zh-CN" dirty="0">
                <a:latin typeface="+mn-lt"/>
              </a:rPr>
              <a:t>connected feed-forward network. We employ a </a:t>
            </a:r>
            <a:r>
              <a:rPr lang="en-US" altLang="zh-CN" b="1" dirty="0">
                <a:latin typeface="+mn-lt"/>
              </a:rPr>
              <a:t>residual </a:t>
            </a:r>
            <a:r>
              <a:rPr lang="en-US" altLang="zh-CN" b="1" dirty="0" smtClean="0">
                <a:latin typeface="+mn-lt"/>
              </a:rPr>
              <a:t>connection </a:t>
            </a:r>
            <a:r>
              <a:rPr lang="en-US" altLang="zh-CN" dirty="0" smtClean="0">
                <a:latin typeface="+mn-lt"/>
              </a:rPr>
              <a:t>around </a:t>
            </a:r>
            <a:r>
              <a:rPr lang="en-US" altLang="zh-CN" dirty="0">
                <a:latin typeface="+mn-lt"/>
              </a:rPr>
              <a:t>each </a:t>
            </a:r>
            <a:r>
              <a:rPr lang="en-US" altLang="zh-CN" dirty="0" smtClean="0">
                <a:latin typeface="+mn-lt"/>
              </a:rPr>
              <a:t>of the </a:t>
            </a:r>
            <a:r>
              <a:rPr lang="en-US" altLang="zh-CN" dirty="0">
                <a:latin typeface="+mn-lt"/>
              </a:rPr>
              <a:t>two sub-layers, followed by </a:t>
            </a:r>
            <a:r>
              <a:rPr lang="en-US" altLang="zh-CN" b="1" dirty="0">
                <a:latin typeface="+mn-lt"/>
              </a:rPr>
              <a:t>layer </a:t>
            </a:r>
            <a:r>
              <a:rPr lang="en-US" altLang="zh-CN" b="1" dirty="0" smtClean="0">
                <a:latin typeface="+mn-lt"/>
              </a:rPr>
              <a:t>normalization</a:t>
            </a:r>
            <a:r>
              <a:rPr lang="en-US" altLang="zh-CN" dirty="0" smtClean="0">
                <a:latin typeface="+mn-lt"/>
              </a:rPr>
              <a:t>. </a:t>
            </a:r>
            <a:r>
              <a:rPr lang="en-US" altLang="zh-CN" dirty="0">
                <a:latin typeface="+mn-lt"/>
              </a:rPr>
              <a:t>That is, the output of each sub-layer </a:t>
            </a:r>
            <a:r>
              <a:rPr lang="en-US" altLang="zh-CN" dirty="0" smtClean="0">
                <a:latin typeface="+mn-lt"/>
              </a:rPr>
              <a:t>is </a:t>
            </a:r>
            <a:r>
              <a:rPr lang="en-US" altLang="zh-CN" dirty="0" err="1" smtClean="0">
                <a:latin typeface="+mn-lt"/>
              </a:rPr>
              <a:t>LayerNorm</a:t>
            </a:r>
            <a:r>
              <a:rPr lang="en-US" altLang="zh-CN" dirty="0" smtClean="0">
                <a:latin typeface="+mn-lt"/>
              </a:rPr>
              <a:t>(x </a:t>
            </a:r>
            <a:r>
              <a:rPr lang="en-US" altLang="zh-CN" dirty="0">
                <a:latin typeface="+mn-lt"/>
              </a:rPr>
              <a:t>+ Sublayer(x)), where Sublayer(x) is the function implemented by the </a:t>
            </a:r>
            <a:r>
              <a:rPr lang="en-US" altLang="zh-CN" dirty="0" smtClean="0">
                <a:latin typeface="+mn-lt"/>
              </a:rPr>
              <a:t>sub-layer itself</a:t>
            </a:r>
            <a:r>
              <a:rPr lang="en-US" altLang="zh-CN" dirty="0">
                <a:latin typeface="+mn-lt"/>
              </a:rPr>
              <a:t>. To facilitate these residual connections, all sub-layers in the model, as well as the </a:t>
            </a:r>
            <a:r>
              <a:rPr lang="en-US" altLang="zh-CN" dirty="0" smtClean="0">
                <a:latin typeface="+mn-lt"/>
              </a:rPr>
              <a:t>embedding layers</a:t>
            </a:r>
            <a:r>
              <a:rPr lang="en-US" altLang="zh-CN" dirty="0">
                <a:latin typeface="+mn-lt"/>
              </a:rPr>
              <a:t>, produce outputs of dimension </a:t>
            </a:r>
            <a:r>
              <a:rPr lang="en-US" altLang="zh-CN" dirty="0" err="1">
                <a:latin typeface="+mn-lt"/>
              </a:rPr>
              <a:t>d</a:t>
            </a:r>
            <a:r>
              <a:rPr lang="en-US" altLang="zh-CN" sz="800" dirty="0" err="1">
                <a:latin typeface="+mn-lt"/>
              </a:rPr>
              <a:t>model</a:t>
            </a:r>
            <a:r>
              <a:rPr lang="en-US" altLang="zh-CN" sz="800" dirty="0">
                <a:latin typeface="+mn-lt"/>
              </a:rPr>
              <a:t> </a:t>
            </a:r>
            <a:r>
              <a:rPr lang="en-US" altLang="zh-CN" dirty="0">
                <a:latin typeface="+mn-lt"/>
              </a:rPr>
              <a:t>= 512.</a:t>
            </a:r>
            <a:endParaRPr lang="zh-CN" altLang="en-US" dirty="0">
              <a:latin typeface="+mn-lt"/>
            </a:endParaRPr>
          </a:p>
        </p:txBody>
      </p:sp>
    </p:spTree>
    <p:extLst>
      <p:ext uri="{BB962C8B-B14F-4D97-AF65-F5344CB8AC3E}">
        <p14:creationId xmlns:p14="http://schemas.microsoft.com/office/powerpoint/2010/main" val="915665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The Transformer-model architecture</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4"/>
          <a:stretch>
            <a:fillRect/>
          </a:stretch>
        </p:blipFill>
        <p:spPr>
          <a:xfrm>
            <a:off x="7411072" y="0"/>
            <a:ext cx="4780928" cy="6724650"/>
          </a:xfrm>
          <a:prstGeom prst="rect">
            <a:avLst/>
          </a:prstGeom>
        </p:spPr>
      </p:pic>
      <p:sp>
        <p:nvSpPr>
          <p:cNvPr id="8" name="矩形 7"/>
          <p:cNvSpPr/>
          <p:nvPr/>
        </p:nvSpPr>
        <p:spPr>
          <a:xfrm>
            <a:off x="868363" y="1730256"/>
            <a:ext cx="5718969" cy="4062651"/>
          </a:xfrm>
          <a:prstGeom prst="rect">
            <a:avLst/>
          </a:prstGeom>
        </p:spPr>
        <p:txBody>
          <a:bodyPr wrap="square">
            <a:spAutoFit/>
          </a:bodyPr>
          <a:lstStyle/>
          <a:p>
            <a:pPr algn="just"/>
            <a:r>
              <a:rPr lang="en-US" altLang="zh-CN" sz="2400" b="1" dirty="0" smtClean="0">
                <a:latin typeface="+mn-lt"/>
              </a:rPr>
              <a:t>Decoder: </a:t>
            </a:r>
            <a:r>
              <a:rPr lang="en-US" altLang="zh-CN" dirty="0"/>
              <a:t>The decoder is also composed of a stack of N = 6 identical layers. In addition to the </a:t>
            </a:r>
            <a:r>
              <a:rPr lang="en-US" altLang="zh-CN" dirty="0" smtClean="0"/>
              <a:t>two sub-layers </a:t>
            </a:r>
            <a:r>
              <a:rPr lang="en-US" altLang="zh-CN" dirty="0"/>
              <a:t>in each encoder layer, the decoder inserts a third sub-layer, which performs </a:t>
            </a:r>
            <a:r>
              <a:rPr lang="en-US" altLang="zh-CN" b="1" dirty="0" smtClean="0">
                <a:solidFill>
                  <a:srgbClr val="FF0000"/>
                </a:solidFill>
              </a:rPr>
              <a:t>multi-head attention </a:t>
            </a:r>
            <a:r>
              <a:rPr lang="en-US" altLang="zh-CN" b="1" dirty="0">
                <a:solidFill>
                  <a:srgbClr val="FF0000"/>
                </a:solidFill>
              </a:rPr>
              <a:t>over the output of the encoder stack</a:t>
            </a:r>
            <a:r>
              <a:rPr lang="en-US" altLang="zh-CN" dirty="0"/>
              <a:t>. Similar to the encoder, we employ </a:t>
            </a:r>
            <a:r>
              <a:rPr lang="en-US" altLang="zh-CN" b="1" dirty="0"/>
              <a:t>residual </a:t>
            </a:r>
            <a:r>
              <a:rPr lang="en-US" altLang="zh-CN" b="1" dirty="0" smtClean="0"/>
              <a:t>connections</a:t>
            </a:r>
            <a:r>
              <a:rPr lang="en-US" altLang="zh-CN" dirty="0" smtClean="0"/>
              <a:t> around </a:t>
            </a:r>
            <a:r>
              <a:rPr lang="en-US" altLang="zh-CN" dirty="0"/>
              <a:t>each of the sub-layers, followed by </a:t>
            </a:r>
            <a:r>
              <a:rPr lang="en-US" altLang="zh-CN" b="1" dirty="0"/>
              <a:t>layer normalization</a:t>
            </a:r>
            <a:r>
              <a:rPr lang="en-US" altLang="zh-CN" dirty="0"/>
              <a:t>. We also modify the </a:t>
            </a:r>
            <a:r>
              <a:rPr lang="en-US" altLang="zh-CN" dirty="0" smtClean="0"/>
              <a:t>self-attention sub-layer </a:t>
            </a:r>
            <a:r>
              <a:rPr lang="en-US" altLang="zh-CN" dirty="0"/>
              <a:t>in the decoder stack to prevent positions from attending to subsequent positions. </a:t>
            </a:r>
            <a:r>
              <a:rPr lang="en-US" altLang="zh-CN" dirty="0" smtClean="0"/>
              <a:t>This </a:t>
            </a:r>
            <a:r>
              <a:rPr lang="en-US" altLang="zh-CN" b="1" dirty="0" smtClean="0">
                <a:solidFill>
                  <a:srgbClr val="FF0000"/>
                </a:solidFill>
              </a:rPr>
              <a:t>masking</a:t>
            </a:r>
            <a:r>
              <a:rPr lang="en-US" altLang="zh-CN" dirty="0"/>
              <a:t>, combined with fact that the output </a:t>
            </a:r>
            <a:r>
              <a:rPr lang="en-US" altLang="zh-CN" dirty="0" err="1"/>
              <a:t>embeddings</a:t>
            </a:r>
            <a:r>
              <a:rPr lang="en-US" altLang="zh-CN" dirty="0"/>
              <a:t> are </a:t>
            </a:r>
            <a:r>
              <a:rPr lang="en-US" altLang="zh-CN" b="1" dirty="0">
                <a:solidFill>
                  <a:srgbClr val="FF0000"/>
                </a:solidFill>
              </a:rPr>
              <a:t>offset by one position</a:t>
            </a:r>
            <a:r>
              <a:rPr lang="en-US" altLang="zh-CN" dirty="0"/>
              <a:t>, ensures that </a:t>
            </a:r>
            <a:r>
              <a:rPr lang="en-US" altLang="zh-CN" dirty="0" smtClean="0"/>
              <a:t>the predictions </a:t>
            </a:r>
            <a:r>
              <a:rPr lang="en-US" altLang="zh-CN" dirty="0"/>
              <a:t>for position </a:t>
            </a:r>
            <a:r>
              <a:rPr lang="en-US" altLang="zh-CN" dirty="0" err="1"/>
              <a:t>i</a:t>
            </a:r>
            <a:r>
              <a:rPr lang="en-US" altLang="zh-CN" dirty="0"/>
              <a:t> can depend only on the known outputs at positions less than </a:t>
            </a:r>
            <a:r>
              <a:rPr lang="en-US" altLang="zh-CN" dirty="0" err="1"/>
              <a:t>i</a:t>
            </a:r>
            <a:r>
              <a:rPr lang="en-US" altLang="zh-CN" dirty="0"/>
              <a:t>.</a:t>
            </a:r>
            <a:endParaRPr lang="zh-CN" altLang="en-US" dirty="0">
              <a:latin typeface="+mn-lt"/>
            </a:endParaRPr>
          </a:p>
        </p:txBody>
      </p:sp>
    </p:spTree>
    <p:extLst>
      <p:ext uri="{BB962C8B-B14F-4D97-AF65-F5344CB8AC3E}">
        <p14:creationId xmlns:p14="http://schemas.microsoft.com/office/powerpoint/2010/main" val="1525143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 name="矩形 2"/>
          <p:cNvSpPr/>
          <p:nvPr/>
        </p:nvSpPr>
        <p:spPr>
          <a:xfrm>
            <a:off x="1839685" y="1993460"/>
            <a:ext cx="8512629" cy="2677656"/>
          </a:xfrm>
          <a:prstGeom prst="rect">
            <a:avLst/>
          </a:prstGeom>
        </p:spPr>
        <p:txBody>
          <a:bodyPr wrap="square">
            <a:spAutoFit/>
          </a:bodyPr>
          <a:lstStyle/>
          <a:p>
            <a:pPr algn="just"/>
            <a:r>
              <a:rPr lang="en-US" altLang="zh-CN" sz="2400" dirty="0" smtClean="0"/>
              <a:t>  Can </a:t>
            </a:r>
            <a:r>
              <a:rPr lang="en-US" altLang="zh-CN" sz="2400" dirty="0"/>
              <a:t>I have your </a:t>
            </a:r>
            <a:r>
              <a:rPr lang="en-US" altLang="zh-CN" sz="3200" b="1" dirty="0"/>
              <a:t>Attention</a:t>
            </a:r>
            <a:r>
              <a:rPr lang="en-US" altLang="zh-CN" sz="2400" dirty="0"/>
              <a:t> please! The introduction of the </a:t>
            </a:r>
            <a:r>
              <a:rPr lang="en-US" altLang="zh-CN" sz="3200" b="1" dirty="0"/>
              <a:t>Attention</a:t>
            </a:r>
            <a:r>
              <a:rPr lang="en-US" altLang="zh-CN" sz="2400" dirty="0"/>
              <a:t> Mechanism in deep learning has improved the success of various models in recent years, and continues to be an omnipresent component in state-of-the-art models. Therefore, it is vital that we pay </a:t>
            </a:r>
            <a:r>
              <a:rPr lang="en-US" altLang="zh-CN" sz="3200" b="1" dirty="0"/>
              <a:t>Attention</a:t>
            </a:r>
            <a:r>
              <a:rPr lang="en-US" altLang="zh-CN" sz="2400" dirty="0"/>
              <a:t> to </a:t>
            </a:r>
            <a:r>
              <a:rPr lang="en-US" altLang="zh-CN" sz="3200" b="1" dirty="0"/>
              <a:t>Attention</a:t>
            </a:r>
            <a:r>
              <a:rPr lang="en-US" altLang="zh-CN" sz="2400" dirty="0"/>
              <a:t> and how it goes about achieving its effectiveness.</a:t>
            </a:r>
            <a:endParaRPr lang="zh-CN" altLang="en-US" sz="2400" dirty="0"/>
          </a:p>
        </p:txBody>
      </p:sp>
      <p:grpSp>
        <p:nvGrpSpPr>
          <p:cNvPr id="7" name="组合 23"/>
          <p:cNvGrpSpPr>
            <a:grpSpLocks/>
          </p:cNvGrpSpPr>
          <p:nvPr/>
        </p:nvGrpSpPr>
        <p:grpSpPr bwMode="auto">
          <a:xfrm>
            <a:off x="133350" y="125413"/>
            <a:ext cx="639763" cy="638175"/>
            <a:chOff x="1131485" y="2234042"/>
            <a:chExt cx="1607262" cy="1607262"/>
          </a:xfrm>
        </p:grpSpPr>
        <p:sp>
          <p:nvSpPr>
            <p:cNvPr id="8" name="椭圆 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椭圆 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1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Prologue</a:t>
            </a:r>
            <a:endParaRPr lang="zh-CN" altLang="en-US" sz="2800" b="1" dirty="0">
              <a:solidFill>
                <a:srgbClr val="4B649F"/>
              </a:solidFill>
              <a:cs typeface="Times New Roman" panose="02020603050405020304" pitchFamily="18" charset="0"/>
            </a:endParaRPr>
          </a:p>
        </p:txBody>
      </p:sp>
      <p:cxnSp>
        <p:nvCxnSpPr>
          <p:cNvPr id="12" name="直接连接符 1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550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Scaled Dot-Product Attention</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4"/>
          <a:stretch>
            <a:fillRect/>
          </a:stretch>
        </p:blipFill>
        <p:spPr>
          <a:xfrm>
            <a:off x="730250" y="1006475"/>
            <a:ext cx="3017837" cy="4928211"/>
          </a:xfrm>
          <a:prstGeom prst="rect">
            <a:avLst/>
          </a:prstGeom>
        </p:spPr>
      </p:pic>
      <p:pic>
        <p:nvPicPr>
          <p:cNvPr id="4" name="图片 3"/>
          <p:cNvPicPr>
            <a:picLocks noChangeAspect="1"/>
          </p:cNvPicPr>
          <p:nvPr/>
        </p:nvPicPr>
        <p:blipFill>
          <a:blip r:embed="rId5"/>
          <a:stretch>
            <a:fillRect/>
          </a:stretch>
        </p:blipFill>
        <p:spPr>
          <a:xfrm>
            <a:off x="5172075" y="1890932"/>
            <a:ext cx="4610100" cy="838200"/>
          </a:xfrm>
          <a:prstGeom prst="rect">
            <a:avLst/>
          </a:prstGeom>
        </p:spPr>
      </p:pic>
      <p:sp>
        <p:nvSpPr>
          <p:cNvPr id="6" name="矩形 5"/>
          <p:cNvSpPr/>
          <p:nvPr/>
        </p:nvSpPr>
        <p:spPr>
          <a:xfrm>
            <a:off x="4429125" y="1353304"/>
            <a:ext cx="7210424" cy="646331"/>
          </a:xfrm>
          <a:prstGeom prst="rect">
            <a:avLst/>
          </a:prstGeom>
        </p:spPr>
        <p:txBody>
          <a:bodyPr wrap="square">
            <a:spAutoFit/>
          </a:bodyPr>
          <a:lstStyle/>
          <a:p>
            <a:pPr algn="just"/>
            <a:r>
              <a:rPr lang="en-US" altLang="zh-CN" dirty="0" smtClean="0"/>
              <a:t>    The </a:t>
            </a:r>
            <a:r>
              <a:rPr lang="en-US" altLang="zh-CN" dirty="0"/>
              <a:t>input consists of queries and keys of dimension </a:t>
            </a:r>
            <a:r>
              <a:rPr lang="en-US" altLang="zh-CN" dirty="0" err="1" smtClean="0"/>
              <a:t>dk</a:t>
            </a:r>
            <a:r>
              <a:rPr lang="en-US" altLang="zh-CN" dirty="0" smtClean="0"/>
              <a:t>, </a:t>
            </a:r>
            <a:r>
              <a:rPr lang="en-US" altLang="zh-CN" dirty="0"/>
              <a:t>and values of dimension </a:t>
            </a:r>
            <a:r>
              <a:rPr lang="en-US" altLang="zh-CN" dirty="0" smtClean="0"/>
              <a:t>dv</a:t>
            </a:r>
            <a:r>
              <a:rPr lang="en-US" altLang="zh-CN" dirty="0"/>
              <a:t>:</a:t>
            </a:r>
          </a:p>
        </p:txBody>
      </p:sp>
      <p:sp>
        <p:nvSpPr>
          <p:cNvPr id="9" name="矩形 8"/>
          <p:cNvSpPr/>
          <p:nvPr/>
        </p:nvSpPr>
        <p:spPr>
          <a:xfrm>
            <a:off x="4429125" y="2641933"/>
            <a:ext cx="7210424" cy="1477328"/>
          </a:xfrm>
          <a:prstGeom prst="rect">
            <a:avLst/>
          </a:prstGeom>
        </p:spPr>
        <p:txBody>
          <a:bodyPr wrap="square">
            <a:spAutoFit/>
          </a:bodyPr>
          <a:lstStyle/>
          <a:p>
            <a:pPr algn="just"/>
            <a:r>
              <a:rPr lang="en-US" altLang="zh-CN" dirty="0" smtClean="0"/>
              <a:t>    Additive attention computes </a:t>
            </a:r>
            <a:r>
              <a:rPr lang="en-US" altLang="zh-CN" dirty="0"/>
              <a:t>the compatibility function using a feed-forward network </a:t>
            </a:r>
            <a:r>
              <a:rPr lang="en-US" altLang="zh-CN" dirty="0" smtClean="0"/>
              <a:t>with a </a:t>
            </a:r>
            <a:r>
              <a:rPr lang="en-US" altLang="zh-CN" dirty="0"/>
              <a:t>single hidden layer. While the two are similar in theoretical complexity, dot-product attention </a:t>
            </a:r>
            <a:r>
              <a:rPr lang="en-US" altLang="zh-CN" dirty="0" smtClean="0"/>
              <a:t>is </a:t>
            </a:r>
            <a:r>
              <a:rPr lang="en-US" altLang="zh-CN" b="1" dirty="0" smtClean="0"/>
              <a:t>much </a:t>
            </a:r>
            <a:r>
              <a:rPr lang="en-US" altLang="zh-CN" b="1" dirty="0"/>
              <a:t>faster </a:t>
            </a:r>
            <a:r>
              <a:rPr lang="en-US" altLang="zh-CN" dirty="0"/>
              <a:t>and more </a:t>
            </a:r>
            <a:r>
              <a:rPr lang="en-US" altLang="zh-CN" b="1" dirty="0"/>
              <a:t>space-efficient</a:t>
            </a:r>
            <a:r>
              <a:rPr lang="en-US" altLang="zh-CN" dirty="0"/>
              <a:t> in practice, since it can be implemented using highly </a:t>
            </a:r>
            <a:r>
              <a:rPr lang="en-US" altLang="zh-CN" dirty="0" smtClean="0"/>
              <a:t>optimized matrix </a:t>
            </a:r>
            <a:r>
              <a:rPr lang="en-US" altLang="zh-CN" dirty="0"/>
              <a:t>multiplication </a:t>
            </a:r>
            <a:r>
              <a:rPr lang="en-US" altLang="zh-CN" dirty="0" smtClean="0"/>
              <a:t>code.</a:t>
            </a:r>
            <a:endParaRPr lang="en-US" altLang="zh-CN" dirty="0"/>
          </a:p>
        </p:txBody>
      </p:sp>
      <p:sp>
        <p:nvSpPr>
          <p:cNvPr id="10" name="矩形 9"/>
          <p:cNvSpPr/>
          <p:nvPr/>
        </p:nvSpPr>
        <p:spPr>
          <a:xfrm>
            <a:off x="4429124" y="4180360"/>
            <a:ext cx="7210425" cy="1754326"/>
          </a:xfrm>
          <a:prstGeom prst="rect">
            <a:avLst/>
          </a:prstGeom>
        </p:spPr>
        <p:txBody>
          <a:bodyPr wrap="square">
            <a:spAutoFit/>
          </a:bodyPr>
          <a:lstStyle/>
          <a:p>
            <a:pPr algn="just"/>
            <a:r>
              <a:rPr lang="en-US" altLang="zh-CN" dirty="0" smtClean="0">
                <a:latin typeface="+mn-lt"/>
              </a:rPr>
              <a:t>    While </a:t>
            </a:r>
            <a:r>
              <a:rPr lang="en-US" altLang="zh-CN" dirty="0">
                <a:latin typeface="+mn-lt"/>
              </a:rPr>
              <a:t>for small values of </a:t>
            </a:r>
            <a:r>
              <a:rPr lang="en-US" altLang="zh-CN" dirty="0" err="1" smtClean="0">
                <a:latin typeface="+mn-lt"/>
              </a:rPr>
              <a:t>dk</a:t>
            </a:r>
            <a:r>
              <a:rPr lang="en-US" altLang="zh-CN" sz="800" dirty="0" smtClean="0">
                <a:latin typeface="+mn-lt"/>
              </a:rPr>
              <a:t> </a:t>
            </a:r>
            <a:r>
              <a:rPr lang="en-US" altLang="zh-CN" dirty="0">
                <a:latin typeface="+mn-lt"/>
              </a:rPr>
              <a:t>the two mechanisms perform similarly, additive attention </a:t>
            </a:r>
            <a:r>
              <a:rPr lang="en-US" altLang="zh-CN" dirty="0" smtClean="0">
                <a:latin typeface="+mn-lt"/>
              </a:rPr>
              <a:t>outperforms dot </a:t>
            </a:r>
            <a:r>
              <a:rPr lang="en-US" altLang="zh-CN" dirty="0">
                <a:latin typeface="+mn-lt"/>
              </a:rPr>
              <a:t>product attention without scaling for larger values of </a:t>
            </a:r>
            <a:r>
              <a:rPr lang="en-US" altLang="zh-CN" dirty="0" smtClean="0">
                <a:latin typeface="+mn-lt"/>
              </a:rPr>
              <a:t>dk. </a:t>
            </a:r>
            <a:r>
              <a:rPr lang="en-US" altLang="zh-CN" dirty="0">
                <a:latin typeface="+mn-lt"/>
              </a:rPr>
              <a:t>We suspect that for large values </a:t>
            </a:r>
            <a:r>
              <a:rPr lang="en-US" altLang="zh-CN" dirty="0" smtClean="0">
                <a:latin typeface="+mn-lt"/>
              </a:rPr>
              <a:t>of </a:t>
            </a:r>
            <a:r>
              <a:rPr lang="en-US" altLang="zh-CN" dirty="0" err="1" smtClean="0">
                <a:latin typeface="+mn-lt"/>
              </a:rPr>
              <a:t>dk</a:t>
            </a:r>
            <a:r>
              <a:rPr lang="en-US" altLang="zh-CN" dirty="0" smtClean="0">
                <a:latin typeface="+mn-lt"/>
              </a:rPr>
              <a:t>, </a:t>
            </a:r>
            <a:r>
              <a:rPr lang="en-US" altLang="zh-CN" dirty="0">
                <a:latin typeface="+mn-lt"/>
              </a:rPr>
              <a:t>the dot products grow large in magnitude, pushing the </a:t>
            </a:r>
            <a:r>
              <a:rPr lang="en-US" altLang="zh-CN" dirty="0" err="1">
                <a:latin typeface="+mn-lt"/>
              </a:rPr>
              <a:t>softmax</a:t>
            </a:r>
            <a:r>
              <a:rPr lang="en-US" altLang="zh-CN" dirty="0">
                <a:latin typeface="+mn-lt"/>
              </a:rPr>
              <a:t> function into regions where it </a:t>
            </a:r>
            <a:r>
              <a:rPr lang="en-US" altLang="zh-CN" dirty="0" smtClean="0">
                <a:latin typeface="+mn-lt"/>
              </a:rPr>
              <a:t>has extremely </a:t>
            </a:r>
            <a:r>
              <a:rPr lang="en-US" altLang="zh-CN" dirty="0">
                <a:latin typeface="+mn-lt"/>
              </a:rPr>
              <a:t>small </a:t>
            </a:r>
            <a:r>
              <a:rPr lang="en-US" altLang="zh-CN" dirty="0" smtClean="0">
                <a:latin typeface="+mn-lt"/>
              </a:rPr>
              <a:t>gradients. </a:t>
            </a:r>
            <a:r>
              <a:rPr lang="en-US" altLang="zh-CN" dirty="0">
                <a:latin typeface="+mn-lt"/>
              </a:rPr>
              <a:t>To counteract this effect, we scale the dot products </a:t>
            </a:r>
            <a:r>
              <a:rPr lang="en-US" altLang="zh-CN" dirty="0" smtClean="0">
                <a:latin typeface="+mn-lt"/>
              </a:rPr>
              <a:t>by </a:t>
            </a:r>
            <a:r>
              <a:rPr lang="en-US" altLang="zh-CN" dirty="0" err="1" smtClean="0">
                <a:latin typeface="+mn-lt"/>
              </a:rPr>
              <a:t>dk</a:t>
            </a:r>
            <a:r>
              <a:rPr lang="en-US" altLang="zh-CN" dirty="0" smtClean="0">
                <a:latin typeface="+mn-lt"/>
              </a:rPr>
              <a:t>^(-0.5).</a:t>
            </a:r>
            <a:endParaRPr lang="zh-CN" altLang="en-US" dirty="0">
              <a:latin typeface="+mn-lt"/>
            </a:endParaRPr>
          </a:p>
        </p:txBody>
      </p:sp>
    </p:spTree>
    <p:extLst>
      <p:ext uri="{BB962C8B-B14F-4D97-AF65-F5344CB8AC3E}">
        <p14:creationId xmlns:p14="http://schemas.microsoft.com/office/powerpoint/2010/main" val="2811673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Multi-Head Attention</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a:stretch>
            <a:fillRect/>
          </a:stretch>
        </p:blipFill>
        <p:spPr>
          <a:xfrm>
            <a:off x="533400" y="1562101"/>
            <a:ext cx="3162300" cy="4095750"/>
          </a:xfrm>
          <a:prstGeom prst="rect">
            <a:avLst/>
          </a:prstGeom>
        </p:spPr>
      </p:pic>
      <p:pic>
        <p:nvPicPr>
          <p:cNvPr id="4" name="图片 3"/>
          <p:cNvPicPr>
            <a:picLocks noChangeAspect="1"/>
          </p:cNvPicPr>
          <p:nvPr/>
        </p:nvPicPr>
        <p:blipFill>
          <a:blip r:embed="rId5"/>
          <a:stretch>
            <a:fillRect/>
          </a:stretch>
        </p:blipFill>
        <p:spPr>
          <a:xfrm>
            <a:off x="4543425" y="4110254"/>
            <a:ext cx="6324600" cy="885825"/>
          </a:xfrm>
          <a:prstGeom prst="rect">
            <a:avLst/>
          </a:prstGeom>
        </p:spPr>
      </p:pic>
      <p:sp>
        <p:nvSpPr>
          <p:cNvPr id="5" name="矩形 4"/>
          <p:cNvSpPr/>
          <p:nvPr/>
        </p:nvSpPr>
        <p:spPr>
          <a:xfrm>
            <a:off x="4543425" y="1343957"/>
            <a:ext cx="6632575" cy="2585323"/>
          </a:xfrm>
          <a:prstGeom prst="rect">
            <a:avLst/>
          </a:prstGeom>
        </p:spPr>
        <p:txBody>
          <a:bodyPr wrap="square">
            <a:spAutoFit/>
          </a:bodyPr>
          <a:lstStyle/>
          <a:p>
            <a:pPr algn="just"/>
            <a:r>
              <a:rPr lang="en-US" altLang="zh-CN" dirty="0" smtClean="0">
                <a:latin typeface="+mn-lt"/>
              </a:rPr>
              <a:t>    Instead </a:t>
            </a:r>
            <a:r>
              <a:rPr lang="en-US" altLang="zh-CN" dirty="0">
                <a:latin typeface="+mn-lt"/>
              </a:rPr>
              <a:t>of performing a single attention function with </a:t>
            </a:r>
            <a:r>
              <a:rPr lang="en-US" altLang="zh-CN" dirty="0" err="1">
                <a:latin typeface="+mn-lt"/>
              </a:rPr>
              <a:t>dmodel</a:t>
            </a:r>
            <a:r>
              <a:rPr lang="en-US" altLang="zh-CN" dirty="0">
                <a:latin typeface="+mn-lt"/>
              </a:rPr>
              <a:t>-dimensional keys, values and </a:t>
            </a:r>
            <a:r>
              <a:rPr lang="en-US" altLang="zh-CN" dirty="0" smtClean="0">
                <a:latin typeface="+mn-lt"/>
              </a:rPr>
              <a:t>queries, we </a:t>
            </a:r>
            <a:r>
              <a:rPr lang="en-US" altLang="zh-CN" dirty="0">
                <a:latin typeface="+mn-lt"/>
              </a:rPr>
              <a:t>found it beneficial to linearly project the queries, keys and values h times with </a:t>
            </a:r>
            <a:r>
              <a:rPr lang="en-US" altLang="zh-CN" b="1" dirty="0">
                <a:latin typeface="+mn-lt"/>
              </a:rPr>
              <a:t>different, </a:t>
            </a:r>
            <a:r>
              <a:rPr lang="en-US" altLang="zh-CN" b="1" dirty="0" smtClean="0">
                <a:latin typeface="+mn-lt"/>
              </a:rPr>
              <a:t>learned linear </a:t>
            </a:r>
            <a:r>
              <a:rPr lang="en-US" altLang="zh-CN" b="1" dirty="0">
                <a:latin typeface="+mn-lt"/>
              </a:rPr>
              <a:t>projections</a:t>
            </a:r>
            <a:r>
              <a:rPr lang="en-US" altLang="zh-CN" dirty="0">
                <a:latin typeface="+mn-lt"/>
              </a:rPr>
              <a:t> to </a:t>
            </a:r>
            <a:r>
              <a:rPr lang="en-US" altLang="zh-CN" dirty="0" err="1">
                <a:latin typeface="+mn-lt"/>
              </a:rPr>
              <a:t>dk</a:t>
            </a:r>
            <a:r>
              <a:rPr lang="en-US" altLang="zh-CN" dirty="0">
                <a:latin typeface="+mn-lt"/>
              </a:rPr>
              <a:t>, </a:t>
            </a:r>
            <a:r>
              <a:rPr lang="en-US" altLang="zh-CN" dirty="0" err="1">
                <a:latin typeface="+mn-lt"/>
              </a:rPr>
              <a:t>dk</a:t>
            </a:r>
            <a:r>
              <a:rPr lang="en-US" altLang="zh-CN" dirty="0">
                <a:latin typeface="+mn-lt"/>
              </a:rPr>
              <a:t> and dv dimensions, respectively. On each of these projected versions </a:t>
            </a:r>
            <a:r>
              <a:rPr lang="en-US" altLang="zh-CN" dirty="0" smtClean="0">
                <a:latin typeface="+mn-lt"/>
              </a:rPr>
              <a:t>of queries</a:t>
            </a:r>
            <a:r>
              <a:rPr lang="en-US" altLang="zh-CN" dirty="0">
                <a:latin typeface="+mn-lt"/>
              </a:rPr>
              <a:t>, keys and values we then </a:t>
            </a:r>
            <a:r>
              <a:rPr lang="en-US" altLang="zh-CN" b="1" dirty="0">
                <a:latin typeface="+mn-lt"/>
              </a:rPr>
              <a:t>perform the attention function in parallel</a:t>
            </a:r>
            <a:r>
              <a:rPr lang="en-US" altLang="zh-CN" dirty="0">
                <a:latin typeface="+mn-lt"/>
              </a:rPr>
              <a:t>, yielding </a:t>
            </a:r>
            <a:r>
              <a:rPr lang="en-US" altLang="zh-CN" dirty="0" smtClean="0">
                <a:latin typeface="+mn-lt"/>
              </a:rPr>
              <a:t>dv-dimensional output </a:t>
            </a:r>
            <a:r>
              <a:rPr lang="en-US" altLang="zh-CN" dirty="0">
                <a:latin typeface="+mn-lt"/>
              </a:rPr>
              <a:t>values. These are </a:t>
            </a:r>
            <a:r>
              <a:rPr lang="en-US" altLang="zh-CN" b="1" dirty="0">
                <a:latin typeface="+mn-lt"/>
              </a:rPr>
              <a:t>concatenated</a:t>
            </a:r>
            <a:r>
              <a:rPr lang="en-US" altLang="zh-CN" dirty="0">
                <a:latin typeface="+mn-lt"/>
              </a:rPr>
              <a:t> and once again projected, resulting in the final values</a:t>
            </a:r>
            <a:endParaRPr lang="zh-CN" altLang="en-US" dirty="0">
              <a:latin typeface="+mn-lt"/>
            </a:endParaRPr>
          </a:p>
        </p:txBody>
      </p:sp>
      <p:pic>
        <p:nvPicPr>
          <p:cNvPr id="6" name="图片 5"/>
          <p:cNvPicPr>
            <a:picLocks noChangeAspect="1"/>
          </p:cNvPicPr>
          <p:nvPr/>
        </p:nvPicPr>
        <p:blipFill>
          <a:blip r:embed="rId6"/>
          <a:stretch>
            <a:fillRect/>
          </a:stretch>
        </p:blipFill>
        <p:spPr>
          <a:xfrm>
            <a:off x="3948112" y="5322202"/>
            <a:ext cx="5514975" cy="409575"/>
          </a:xfrm>
          <a:prstGeom prst="rect">
            <a:avLst/>
          </a:prstGeom>
        </p:spPr>
      </p:pic>
      <p:pic>
        <p:nvPicPr>
          <p:cNvPr id="7" name="图片 6"/>
          <p:cNvPicPr>
            <a:picLocks noChangeAspect="1"/>
          </p:cNvPicPr>
          <p:nvPr/>
        </p:nvPicPr>
        <p:blipFill>
          <a:blip r:embed="rId7"/>
          <a:stretch>
            <a:fillRect/>
          </a:stretch>
        </p:blipFill>
        <p:spPr>
          <a:xfrm>
            <a:off x="9444831" y="5266189"/>
            <a:ext cx="2419350" cy="352425"/>
          </a:xfrm>
          <a:prstGeom prst="rect">
            <a:avLst/>
          </a:prstGeom>
        </p:spPr>
      </p:pic>
    </p:spTree>
    <p:extLst>
      <p:ext uri="{BB962C8B-B14F-4D97-AF65-F5344CB8AC3E}">
        <p14:creationId xmlns:p14="http://schemas.microsoft.com/office/powerpoint/2010/main" val="523440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A Example of Multi-Head Attention</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20482" name="Picture 2" descr="https://img-blog.csdnimg.cn/20181212193647230.png?x-oss-process=image/watermark,type_ZmFuZ3poZW5naGVpdGk,shadow_10,text_aHR0cHM6Ly9ibG9nLmNzZG4ubmV0L3FxXzQxNjY0ODQ1,size_16,color_FFFFFF,t_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113" y="818218"/>
            <a:ext cx="10722770" cy="588444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76996" y="6353037"/>
            <a:ext cx="6791325" cy="369332"/>
          </a:xfrm>
          <a:prstGeom prst="rect">
            <a:avLst/>
          </a:prstGeom>
        </p:spPr>
        <p:txBody>
          <a:bodyPr wrap="square">
            <a:spAutoFit/>
          </a:bodyPr>
          <a:lstStyle/>
          <a:p>
            <a:r>
              <a:rPr lang="en-US" altLang="zh-CN" dirty="0">
                <a:hlinkClick r:id="rId5"/>
              </a:rPr>
              <a:t>https://blog.csdn.net/qq_41664845/article/details/84969266</a:t>
            </a:r>
            <a:endParaRPr lang="zh-CN" altLang="en-US" dirty="0"/>
          </a:p>
        </p:txBody>
      </p:sp>
    </p:spTree>
    <p:extLst>
      <p:ext uri="{BB962C8B-B14F-4D97-AF65-F5344CB8AC3E}">
        <p14:creationId xmlns:p14="http://schemas.microsoft.com/office/powerpoint/2010/main" val="3576002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Multi-Head Attention in Transformer</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4"/>
          <a:stretch>
            <a:fillRect/>
          </a:stretch>
        </p:blipFill>
        <p:spPr>
          <a:xfrm>
            <a:off x="7411072" y="0"/>
            <a:ext cx="4780928" cy="6724650"/>
          </a:xfrm>
          <a:prstGeom prst="rect">
            <a:avLst/>
          </a:prstGeom>
        </p:spPr>
      </p:pic>
      <p:sp>
        <p:nvSpPr>
          <p:cNvPr id="9" name="矩形 8"/>
          <p:cNvSpPr/>
          <p:nvPr/>
        </p:nvSpPr>
        <p:spPr>
          <a:xfrm>
            <a:off x="272134" y="2086761"/>
            <a:ext cx="5333511" cy="461665"/>
          </a:xfrm>
          <a:prstGeom prst="rect">
            <a:avLst/>
          </a:prstGeom>
        </p:spPr>
        <p:txBody>
          <a:bodyPr wrap="none">
            <a:spAutoFit/>
          </a:bodyPr>
          <a:lstStyle/>
          <a:p>
            <a:r>
              <a:rPr lang="en-US" altLang="zh-CN" sz="2400" b="1" dirty="0"/>
              <a:t>"encoder-decoder attention" layers</a:t>
            </a:r>
            <a:endParaRPr lang="zh-CN" altLang="en-US" sz="2400" b="1" dirty="0"/>
          </a:p>
        </p:txBody>
      </p:sp>
      <p:sp>
        <p:nvSpPr>
          <p:cNvPr id="10" name="矩形 9"/>
          <p:cNvSpPr/>
          <p:nvPr/>
        </p:nvSpPr>
        <p:spPr>
          <a:xfrm>
            <a:off x="730250" y="2745919"/>
            <a:ext cx="6096000" cy="2031325"/>
          </a:xfrm>
          <a:prstGeom prst="rect">
            <a:avLst/>
          </a:prstGeom>
        </p:spPr>
        <p:txBody>
          <a:bodyPr>
            <a:spAutoFit/>
          </a:bodyPr>
          <a:lstStyle/>
          <a:p>
            <a:pPr marL="285750" indent="-285750" algn="just">
              <a:buFont typeface="Wingdings" panose="05000000000000000000" pitchFamily="2" charset="2"/>
              <a:buChar char="Ø"/>
            </a:pPr>
            <a:r>
              <a:rPr lang="en-US" altLang="zh-CN" dirty="0"/>
              <a:t>In, the queries come from the previous decoder layer, and the memory keys and values come from the output of the encoder. This allows </a:t>
            </a:r>
            <a:r>
              <a:rPr lang="en-US" altLang="zh-CN" b="1" dirty="0">
                <a:solidFill>
                  <a:srgbClr val="FF0000"/>
                </a:solidFill>
              </a:rPr>
              <a:t>every position in the decoder to attend over all positions in the input sequence</a:t>
            </a:r>
            <a:r>
              <a:rPr lang="en-US" altLang="zh-CN" dirty="0"/>
              <a:t>. This mimics the typical encoder-decoder attention mechanisms in sequence-to-sequence </a:t>
            </a:r>
            <a:r>
              <a:rPr lang="en-US" altLang="zh-CN" dirty="0" smtClean="0"/>
              <a:t>models.</a:t>
            </a:r>
            <a:endParaRPr lang="en-US" altLang="zh-CN" dirty="0"/>
          </a:p>
        </p:txBody>
      </p:sp>
      <p:sp>
        <p:nvSpPr>
          <p:cNvPr id="2" name="椭圆 1"/>
          <p:cNvSpPr/>
          <p:nvPr/>
        </p:nvSpPr>
        <p:spPr>
          <a:xfrm>
            <a:off x="9991725" y="2661444"/>
            <a:ext cx="1333500" cy="733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8628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Multi-Head Attention in Transformer</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73112" y="2783026"/>
            <a:ext cx="6542087" cy="1754326"/>
          </a:xfrm>
          <a:prstGeom prst="rect">
            <a:avLst/>
          </a:prstGeom>
        </p:spPr>
        <p:txBody>
          <a:bodyPr wrap="square">
            <a:spAutoFit/>
          </a:bodyPr>
          <a:lstStyle/>
          <a:p>
            <a:pPr marL="285750" indent="-285750" algn="just">
              <a:buFont typeface="Wingdings" panose="05000000000000000000" pitchFamily="2" charset="2"/>
              <a:buChar char="Ø"/>
            </a:pPr>
            <a:r>
              <a:rPr lang="en-US" altLang="zh-CN" dirty="0" smtClean="0"/>
              <a:t>The </a:t>
            </a:r>
            <a:r>
              <a:rPr lang="en-US" altLang="zh-CN" dirty="0"/>
              <a:t>encoder contains self-attention layers. In a self-attention layer all of the keys, </a:t>
            </a:r>
            <a:r>
              <a:rPr lang="en-US" altLang="zh-CN" dirty="0" smtClean="0"/>
              <a:t>values and </a:t>
            </a:r>
            <a:r>
              <a:rPr lang="en-US" altLang="zh-CN" dirty="0"/>
              <a:t>queries come from the same place, in this case, the output of the previous layer in </a:t>
            </a:r>
            <a:r>
              <a:rPr lang="en-US" altLang="zh-CN" dirty="0" smtClean="0"/>
              <a:t>the encoder</a:t>
            </a:r>
            <a:r>
              <a:rPr lang="en-US" altLang="zh-CN" dirty="0"/>
              <a:t>. </a:t>
            </a:r>
            <a:r>
              <a:rPr lang="en-US" altLang="zh-CN" b="1" dirty="0">
                <a:solidFill>
                  <a:srgbClr val="FF0000"/>
                </a:solidFill>
              </a:rPr>
              <a:t>Each position in the encoder can attend to all positions in the previous layer of </a:t>
            </a:r>
            <a:r>
              <a:rPr lang="en-US" altLang="zh-CN" b="1" dirty="0" smtClean="0">
                <a:solidFill>
                  <a:srgbClr val="FF0000"/>
                </a:solidFill>
              </a:rPr>
              <a:t>the encoder</a:t>
            </a:r>
            <a:r>
              <a:rPr lang="en-US" altLang="zh-CN" dirty="0" smtClean="0"/>
              <a:t>.</a:t>
            </a:r>
          </a:p>
        </p:txBody>
      </p:sp>
      <p:pic>
        <p:nvPicPr>
          <p:cNvPr id="23" name="图片 22"/>
          <p:cNvPicPr>
            <a:picLocks noChangeAspect="1"/>
          </p:cNvPicPr>
          <p:nvPr/>
        </p:nvPicPr>
        <p:blipFill>
          <a:blip r:embed="rId4"/>
          <a:stretch>
            <a:fillRect/>
          </a:stretch>
        </p:blipFill>
        <p:spPr>
          <a:xfrm>
            <a:off x="7411072" y="0"/>
            <a:ext cx="4780928" cy="6724650"/>
          </a:xfrm>
          <a:prstGeom prst="rect">
            <a:avLst/>
          </a:prstGeom>
        </p:spPr>
      </p:pic>
      <p:sp>
        <p:nvSpPr>
          <p:cNvPr id="9" name="矩形 8"/>
          <p:cNvSpPr/>
          <p:nvPr/>
        </p:nvSpPr>
        <p:spPr>
          <a:xfrm>
            <a:off x="380214" y="2193182"/>
            <a:ext cx="5383205" cy="461665"/>
          </a:xfrm>
          <a:prstGeom prst="rect">
            <a:avLst/>
          </a:prstGeom>
        </p:spPr>
        <p:txBody>
          <a:bodyPr wrap="none">
            <a:spAutoFit/>
          </a:bodyPr>
          <a:lstStyle/>
          <a:p>
            <a:r>
              <a:rPr lang="en-US" altLang="zh-CN" sz="2400" b="1" dirty="0" smtClean="0"/>
              <a:t>"</a:t>
            </a:r>
            <a:r>
              <a:rPr lang="en-US" altLang="zh-CN" sz="2400" b="1" dirty="0"/>
              <a:t> The encoder </a:t>
            </a:r>
            <a:r>
              <a:rPr lang="en-US" altLang="zh-CN" sz="2400" b="1" dirty="0" smtClean="0"/>
              <a:t>self-attention" </a:t>
            </a:r>
            <a:r>
              <a:rPr lang="en-US" altLang="zh-CN" sz="2400" b="1" dirty="0"/>
              <a:t>layers</a:t>
            </a:r>
            <a:endParaRPr lang="zh-CN" altLang="en-US" sz="2400" b="1" dirty="0"/>
          </a:p>
        </p:txBody>
      </p:sp>
      <p:sp>
        <p:nvSpPr>
          <p:cNvPr id="24" name="椭圆 23"/>
          <p:cNvSpPr/>
          <p:nvPr/>
        </p:nvSpPr>
        <p:spPr>
          <a:xfrm>
            <a:off x="8362950" y="3909219"/>
            <a:ext cx="1333500" cy="733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5545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Multi-Head Attention in Transformer</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73112" y="2783026"/>
            <a:ext cx="6542087" cy="2308324"/>
          </a:xfrm>
          <a:prstGeom prst="rect">
            <a:avLst/>
          </a:prstGeom>
        </p:spPr>
        <p:txBody>
          <a:bodyPr wrap="square">
            <a:spAutoFit/>
          </a:bodyPr>
          <a:lstStyle/>
          <a:p>
            <a:pPr marL="285750" indent="-285750" algn="just">
              <a:buFont typeface="Wingdings" panose="05000000000000000000" pitchFamily="2" charset="2"/>
              <a:buChar char="Ø"/>
            </a:pPr>
            <a:r>
              <a:rPr lang="en-US" altLang="zh-CN" dirty="0"/>
              <a:t>Similarly, self-attention layers in the decoder allow each position in the decoder to attend </a:t>
            </a:r>
            <a:r>
              <a:rPr lang="en-US" altLang="zh-CN" dirty="0" smtClean="0"/>
              <a:t>to all </a:t>
            </a:r>
            <a:r>
              <a:rPr lang="en-US" altLang="zh-CN" dirty="0"/>
              <a:t>positions in the decoder up to and including that position. We need to </a:t>
            </a:r>
            <a:r>
              <a:rPr lang="en-US" altLang="zh-CN" b="1" dirty="0"/>
              <a:t>prevent </a:t>
            </a:r>
            <a:r>
              <a:rPr lang="en-US" altLang="zh-CN" b="1" dirty="0" smtClean="0"/>
              <a:t>leftward information </a:t>
            </a:r>
            <a:r>
              <a:rPr lang="en-US" altLang="zh-CN" b="1" dirty="0"/>
              <a:t>flow in the decoder to preserve the auto-regressive property</a:t>
            </a:r>
            <a:r>
              <a:rPr lang="en-US" altLang="zh-CN" dirty="0"/>
              <a:t>. We implement </a:t>
            </a:r>
            <a:r>
              <a:rPr lang="en-US" altLang="zh-CN" dirty="0" smtClean="0"/>
              <a:t>this inside </a:t>
            </a:r>
            <a:r>
              <a:rPr lang="en-US" altLang="zh-CN" dirty="0"/>
              <a:t>of scaled dot-product attention by </a:t>
            </a:r>
            <a:r>
              <a:rPr lang="en-US" altLang="zh-CN" b="1" dirty="0">
                <a:solidFill>
                  <a:srgbClr val="FF0000"/>
                </a:solidFill>
              </a:rPr>
              <a:t>masking out (setting to−∞) all values in the </a:t>
            </a:r>
            <a:r>
              <a:rPr lang="en-US" altLang="zh-CN" b="1" dirty="0" smtClean="0">
                <a:solidFill>
                  <a:srgbClr val="FF0000"/>
                </a:solidFill>
              </a:rPr>
              <a:t>input of </a:t>
            </a:r>
            <a:r>
              <a:rPr lang="en-US" altLang="zh-CN" b="1" dirty="0">
                <a:solidFill>
                  <a:srgbClr val="FF0000"/>
                </a:solidFill>
              </a:rPr>
              <a:t>the </a:t>
            </a:r>
            <a:r>
              <a:rPr lang="en-US" altLang="zh-CN" b="1" dirty="0" err="1">
                <a:solidFill>
                  <a:srgbClr val="FF0000"/>
                </a:solidFill>
              </a:rPr>
              <a:t>softmax</a:t>
            </a:r>
            <a:r>
              <a:rPr lang="en-US" altLang="zh-CN" b="1" dirty="0">
                <a:solidFill>
                  <a:srgbClr val="FF0000"/>
                </a:solidFill>
              </a:rPr>
              <a:t> which correspond to illegal connections.</a:t>
            </a:r>
            <a:endParaRPr lang="en-US" altLang="zh-CN" b="1" dirty="0" smtClean="0">
              <a:solidFill>
                <a:srgbClr val="FF0000"/>
              </a:solidFill>
            </a:endParaRPr>
          </a:p>
        </p:txBody>
      </p:sp>
      <p:pic>
        <p:nvPicPr>
          <p:cNvPr id="23" name="图片 22"/>
          <p:cNvPicPr>
            <a:picLocks noChangeAspect="1"/>
          </p:cNvPicPr>
          <p:nvPr/>
        </p:nvPicPr>
        <p:blipFill>
          <a:blip r:embed="rId4"/>
          <a:stretch>
            <a:fillRect/>
          </a:stretch>
        </p:blipFill>
        <p:spPr>
          <a:xfrm>
            <a:off x="7411072" y="0"/>
            <a:ext cx="4780928" cy="6724650"/>
          </a:xfrm>
          <a:prstGeom prst="rect">
            <a:avLst/>
          </a:prstGeom>
        </p:spPr>
      </p:pic>
      <p:sp>
        <p:nvSpPr>
          <p:cNvPr id="9" name="矩形 8"/>
          <p:cNvSpPr/>
          <p:nvPr/>
        </p:nvSpPr>
        <p:spPr>
          <a:xfrm>
            <a:off x="380214" y="2193182"/>
            <a:ext cx="5383205" cy="461665"/>
          </a:xfrm>
          <a:prstGeom prst="rect">
            <a:avLst/>
          </a:prstGeom>
        </p:spPr>
        <p:txBody>
          <a:bodyPr wrap="none">
            <a:spAutoFit/>
          </a:bodyPr>
          <a:lstStyle/>
          <a:p>
            <a:r>
              <a:rPr lang="en-US" altLang="zh-CN" sz="2400" b="1" dirty="0" smtClean="0"/>
              <a:t>"</a:t>
            </a:r>
            <a:r>
              <a:rPr lang="en-US" altLang="zh-CN" sz="2400" b="1" dirty="0"/>
              <a:t> The </a:t>
            </a:r>
            <a:r>
              <a:rPr lang="en-US" altLang="zh-CN" sz="2400" b="1" dirty="0" smtClean="0"/>
              <a:t>decoder self-attention" </a:t>
            </a:r>
            <a:r>
              <a:rPr lang="en-US" altLang="zh-CN" sz="2400" b="1" dirty="0"/>
              <a:t>layers</a:t>
            </a:r>
            <a:endParaRPr lang="zh-CN" altLang="en-US" sz="2400" b="1" dirty="0"/>
          </a:p>
        </p:txBody>
      </p:sp>
      <p:sp>
        <p:nvSpPr>
          <p:cNvPr id="24" name="椭圆 23"/>
          <p:cNvSpPr/>
          <p:nvPr/>
        </p:nvSpPr>
        <p:spPr>
          <a:xfrm>
            <a:off x="9991725" y="3842027"/>
            <a:ext cx="1333500" cy="733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9902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4"/>
          <a:stretch>
            <a:fillRect/>
          </a:stretch>
        </p:blipFill>
        <p:spPr>
          <a:xfrm>
            <a:off x="7411072" y="0"/>
            <a:ext cx="4780928" cy="6724650"/>
          </a:xfrm>
          <a:prstGeom prst="rect">
            <a:avLst/>
          </a:prstGeom>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Position-wise Feed-Forward Networks</a:t>
            </a:r>
            <a:endParaRPr lang="zh-CN" altLang="en-US" sz="2800" b="1" dirty="0">
              <a:solidFill>
                <a:srgbClr val="4B649F"/>
              </a:solidFill>
              <a:cs typeface="Times New Roman" panose="02020603050405020304" pitchFamily="18" charset="0"/>
            </a:endParaRPr>
          </a:p>
        </p:txBody>
      </p:sp>
      <p:sp>
        <p:nvSpPr>
          <p:cNvPr id="24" name="椭圆 23"/>
          <p:cNvSpPr/>
          <p:nvPr/>
        </p:nvSpPr>
        <p:spPr>
          <a:xfrm>
            <a:off x="8353425" y="2832377"/>
            <a:ext cx="1333500" cy="733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925050" y="1756241"/>
            <a:ext cx="1333500" cy="733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1931746" y="2714425"/>
            <a:ext cx="4286250" cy="581025"/>
          </a:xfrm>
          <a:prstGeom prst="rect">
            <a:avLst/>
          </a:prstGeom>
        </p:spPr>
      </p:pic>
      <p:sp>
        <p:nvSpPr>
          <p:cNvPr id="3" name="矩形 2"/>
          <p:cNvSpPr/>
          <p:nvPr/>
        </p:nvSpPr>
        <p:spPr>
          <a:xfrm>
            <a:off x="1166089" y="1476652"/>
            <a:ext cx="5947257" cy="1200329"/>
          </a:xfrm>
          <a:prstGeom prst="rect">
            <a:avLst/>
          </a:prstGeom>
        </p:spPr>
        <p:txBody>
          <a:bodyPr wrap="square">
            <a:spAutoFit/>
          </a:bodyPr>
          <a:lstStyle/>
          <a:p>
            <a:pPr algn="just"/>
            <a:r>
              <a:rPr lang="en-US" altLang="zh-CN" dirty="0" smtClean="0"/>
              <a:t>    A fully connected feed-forward </a:t>
            </a:r>
            <a:r>
              <a:rPr lang="en-US" altLang="zh-CN" dirty="0"/>
              <a:t>network, which is applied to each position separately and identically. </a:t>
            </a:r>
            <a:r>
              <a:rPr lang="en-US" altLang="zh-CN" dirty="0" smtClean="0"/>
              <a:t>This consists </a:t>
            </a:r>
            <a:r>
              <a:rPr lang="en-US" altLang="zh-CN" dirty="0"/>
              <a:t>of two linear transformations with a </a:t>
            </a:r>
            <a:r>
              <a:rPr lang="en-US" altLang="zh-CN" b="1" dirty="0" err="1"/>
              <a:t>ReLU</a:t>
            </a:r>
            <a:r>
              <a:rPr lang="en-US" altLang="zh-CN" dirty="0"/>
              <a:t> activation in between.</a:t>
            </a:r>
          </a:p>
        </p:txBody>
      </p:sp>
      <p:sp>
        <p:nvSpPr>
          <p:cNvPr id="4" name="矩形 3"/>
          <p:cNvSpPr/>
          <p:nvPr/>
        </p:nvSpPr>
        <p:spPr>
          <a:xfrm>
            <a:off x="2429233" y="3514178"/>
            <a:ext cx="2796599" cy="646331"/>
          </a:xfrm>
          <a:prstGeom prst="rect">
            <a:avLst/>
          </a:prstGeom>
        </p:spPr>
        <p:txBody>
          <a:bodyPr wrap="none">
            <a:spAutoFit/>
          </a:bodyPr>
          <a:lstStyle/>
          <a:p>
            <a:r>
              <a:rPr lang="en-US" altLang="zh-CN" dirty="0" err="1" smtClean="0"/>
              <a:t>dmodel</a:t>
            </a:r>
            <a:r>
              <a:rPr lang="en-US" altLang="zh-CN" dirty="0" smtClean="0"/>
              <a:t>-----</a:t>
            </a:r>
            <a:r>
              <a:rPr lang="en-US" altLang="zh-CN" dirty="0" err="1" smtClean="0"/>
              <a:t>dff</a:t>
            </a:r>
            <a:r>
              <a:rPr lang="en-US" altLang="zh-CN" dirty="0" smtClean="0"/>
              <a:t>------</a:t>
            </a:r>
            <a:r>
              <a:rPr lang="en-US" altLang="zh-CN" dirty="0" err="1" smtClean="0"/>
              <a:t>dmodel</a:t>
            </a:r>
            <a:endParaRPr lang="en-US" altLang="zh-CN" dirty="0" smtClean="0"/>
          </a:p>
          <a:p>
            <a:r>
              <a:rPr lang="en-US" altLang="zh-CN" dirty="0" smtClean="0"/>
              <a:t>512---------2048--------512</a:t>
            </a:r>
            <a:endParaRPr lang="zh-CN" altLang="en-US" dirty="0"/>
          </a:p>
        </p:txBody>
      </p:sp>
      <p:sp>
        <p:nvSpPr>
          <p:cNvPr id="5" name="矩形 4"/>
          <p:cNvSpPr/>
          <p:nvPr/>
        </p:nvSpPr>
        <p:spPr>
          <a:xfrm>
            <a:off x="1166089" y="4593168"/>
            <a:ext cx="5947257" cy="923330"/>
          </a:xfrm>
          <a:prstGeom prst="rect">
            <a:avLst/>
          </a:prstGeom>
        </p:spPr>
        <p:txBody>
          <a:bodyPr wrap="square">
            <a:spAutoFit/>
          </a:bodyPr>
          <a:lstStyle/>
          <a:p>
            <a:pPr algn="just"/>
            <a:r>
              <a:rPr lang="en-US" altLang="zh-CN" dirty="0" smtClean="0"/>
              <a:t>    While </a:t>
            </a:r>
            <a:r>
              <a:rPr lang="en-US" altLang="zh-CN" dirty="0"/>
              <a:t>the linear transformations are </a:t>
            </a:r>
            <a:r>
              <a:rPr lang="en-US" altLang="zh-CN" b="1" dirty="0">
                <a:solidFill>
                  <a:srgbClr val="FF0000"/>
                </a:solidFill>
              </a:rPr>
              <a:t>the same </a:t>
            </a:r>
            <a:r>
              <a:rPr lang="en-US" altLang="zh-CN" b="1" dirty="0" smtClean="0">
                <a:solidFill>
                  <a:srgbClr val="FF0000"/>
                </a:solidFill>
              </a:rPr>
              <a:t>across different </a:t>
            </a:r>
            <a:r>
              <a:rPr lang="en-US" altLang="zh-CN" b="1" dirty="0">
                <a:solidFill>
                  <a:srgbClr val="FF0000"/>
                </a:solidFill>
              </a:rPr>
              <a:t>positions, they use different </a:t>
            </a:r>
            <a:r>
              <a:rPr lang="en-US" altLang="zh-CN" b="1" dirty="0" smtClean="0">
                <a:solidFill>
                  <a:srgbClr val="FF0000"/>
                </a:solidFill>
              </a:rPr>
              <a:t>parameters from layer </a:t>
            </a:r>
            <a:r>
              <a:rPr lang="en-US" altLang="zh-CN" b="1" dirty="0">
                <a:solidFill>
                  <a:srgbClr val="FF0000"/>
                </a:solidFill>
              </a:rPr>
              <a:t>to layer.</a:t>
            </a: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424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4"/>
          <a:stretch>
            <a:fillRect/>
          </a:stretch>
        </p:blipFill>
        <p:spPr>
          <a:xfrm>
            <a:off x="7411072" y="0"/>
            <a:ext cx="4780928" cy="6724650"/>
          </a:xfrm>
          <a:prstGeom prst="rect">
            <a:avLst/>
          </a:prstGeom>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Embedding and </a:t>
            </a:r>
            <a:r>
              <a:rPr lang="en-US" altLang="zh-CN" sz="2800" b="1" dirty="0" err="1" smtClean="0">
                <a:solidFill>
                  <a:srgbClr val="4B649F"/>
                </a:solidFill>
              </a:rPr>
              <a:t>Softmax</a:t>
            </a:r>
            <a:endParaRPr lang="zh-CN" altLang="en-US" sz="2800" b="1" dirty="0">
              <a:solidFill>
                <a:srgbClr val="4B649F"/>
              </a:solidFill>
              <a:cs typeface="Times New Roman" panose="02020603050405020304" pitchFamily="18" charset="0"/>
            </a:endParaRPr>
          </a:p>
        </p:txBody>
      </p:sp>
      <p:sp>
        <p:nvSpPr>
          <p:cNvPr id="24" name="椭圆 23"/>
          <p:cNvSpPr/>
          <p:nvPr/>
        </p:nvSpPr>
        <p:spPr>
          <a:xfrm>
            <a:off x="8306422" y="5387149"/>
            <a:ext cx="1333500" cy="733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991725" y="5387148"/>
            <a:ext cx="1333500" cy="733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66089" y="1476652"/>
            <a:ext cx="5947257" cy="369332"/>
          </a:xfrm>
          <a:prstGeom prst="rect">
            <a:avLst/>
          </a:prstGeom>
        </p:spPr>
        <p:txBody>
          <a:bodyPr wrap="square">
            <a:spAutoFit/>
          </a:bodyPr>
          <a:lstStyle/>
          <a:p>
            <a:pPr algn="just"/>
            <a:r>
              <a:rPr lang="en-US" altLang="zh-CN" b="1" dirty="0" smtClean="0"/>
              <a:t>Embedding: </a:t>
            </a:r>
            <a:r>
              <a:rPr lang="en-US" altLang="zh-CN" dirty="0" smtClean="0"/>
              <a:t>Share two Embedding layers</a:t>
            </a:r>
            <a:endParaRPr lang="en-US" altLang="zh-CN" dirty="0"/>
          </a:p>
        </p:txBody>
      </p:sp>
      <p:sp>
        <p:nvSpPr>
          <p:cNvPr id="25" name="椭圆 24"/>
          <p:cNvSpPr/>
          <p:nvPr/>
        </p:nvSpPr>
        <p:spPr>
          <a:xfrm>
            <a:off x="9925050" y="475509"/>
            <a:ext cx="1333500" cy="113504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66089" y="2080728"/>
            <a:ext cx="5947257" cy="646331"/>
          </a:xfrm>
          <a:prstGeom prst="rect">
            <a:avLst/>
          </a:prstGeom>
        </p:spPr>
        <p:txBody>
          <a:bodyPr wrap="square">
            <a:spAutoFit/>
          </a:bodyPr>
          <a:lstStyle/>
          <a:p>
            <a:pPr algn="just"/>
            <a:r>
              <a:rPr lang="en-US" altLang="zh-CN" b="1" dirty="0" err="1" smtClean="0"/>
              <a:t>Softmax</a:t>
            </a:r>
            <a:r>
              <a:rPr lang="en-US" altLang="zh-CN" b="1" dirty="0" smtClean="0"/>
              <a:t>: </a:t>
            </a:r>
            <a:r>
              <a:rPr lang="en-US" altLang="zh-CN" dirty="0" smtClean="0"/>
              <a:t>Also shared with the pre-</a:t>
            </a:r>
            <a:r>
              <a:rPr lang="en-US" altLang="zh-CN" dirty="0" err="1" smtClean="0"/>
              <a:t>softmax</a:t>
            </a:r>
            <a:r>
              <a:rPr lang="en-US" altLang="zh-CN" dirty="0" smtClean="0"/>
              <a:t> linear transformation</a:t>
            </a:r>
            <a:endParaRPr lang="en-US" altLang="zh-CN" dirty="0"/>
          </a:p>
        </p:txBody>
      </p:sp>
      <p:sp>
        <p:nvSpPr>
          <p:cNvPr id="6" name="矩形 5"/>
          <p:cNvSpPr/>
          <p:nvPr/>
        </p:nvSpPr>
        <p:spPr>
          <a:xfrm>
            <a:off x="1166089" y="3066503"/>
            <a:ext cx="6096000" cy="646331"/>
          </a:xfrm>
          <a:prstGeom prst="rect">
            <a:avLst/>
          </a:prstGeom>
        </p:spPr>
        <p:txBody>
          <a:bodyPr>
            <a:spAutoFit/>
          </a:bodyPr>
          <a:lstStyle/>
          <a:p>
            <a:r>
              <a:rPr lang="en-US" altLang="zh-CN" dirty="0">
                <a:latin typeface="+mn-lt"/>
              </a:rPr>
              <a:t>In the embedding layers, we multiply those weights </a:t>
            </a:r>
            <a:r>
              <a:rPr lang="en-US" altLang="zh-CN" dirty="0" smtClean="0">
                <a:latin typeface="+mn-lt"/>
              </a:rPr>
              <a:t>by</a:t>
            </a:r>
            <a:r>
              <a:rPr lang="en-US" altLang="zh-CN" dirty="0">
                <a:latin typeface="+mn-lt"/>
              </a:rPr>
              <a:t> </a:t>
            </a:r>
            <a:r>
              <a:rPr lang="en-US" altLang="zh-CN" dirty="0" smtClean="0">
                <a:latin typeface="+mn-lt"/>
              </a:rPr>
              <a:t>dmodel^0.5</a:t>
            </a:r>
            <a:endParaRPr lang="zh-CN" altLang="en-US" dirty="0">
              <a:latin typeface="+mn-lt"/>
            </a:endParaRPr>
          </a:p>
        </p:txBody>
      </p:sp>
      <p:cxnSp>
        <p:nvCxnSpPr>
          <p:cNvPr id="27" name="直接连接符 26"/>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109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4"/>
          <a:stretch>
            <a:fillRect/>
          </a:stretch>
        </p:blipFill>
        <p:spPr>
          <a:xfrm>
            <a:off x="7411072" y="0"/>
            <a:ext cx="4780928" cy="6724650"/>
          </a:xfrm>
          <a:prstGeom prst="rect">
            <a:avLst/>
          </a:prstGeom>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Position Encoding</a:t>
            </a:r>
            <a:endParaRPr lang="zh-CN" altLang="en-US" sz="2800" b="1" dirty="0">
              <a:solidFill>
                <a:srgbClr val="4B649F"/>
              </a:solidFill>
              <a:cs typeface="Times New Roman" panose="02020603050405020304" pitchFamily="18" charset="0"/>
            </a:endParaRPr>
          </a:p>
        </p:txBody>
      </p:sp>
      <p:sp>
        <p:nvSpPr>
          <p:cNvPr id="24" name="椭圆 23"/>
          <p:cNvSpPr/>
          <p:nvPr/>
        </p:nvSpPr>
        <p:spPr>
          <a:xfrm>
            <a:off x="7496175" y="4852030"/>
            <a:ext cx="1333500" cy="733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815638" y="4907216"/>
            <a:ext cx="1333500" cy="733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70814" y="878820"/>
            <a:ext cx="5947257" cy="369332"/>
          </a:xfrm>
          <a:prstGeom prst="rect">
            <a:avLst/>
          </a:prstGeom>
        </p:spPr>
        <p:txBody>
          <a:bodyPr wrap="square">
            <a:spAutoFit/>
          </a:bodyPr>
          <a:lstStyle/>
          <a:p>
            <a:pPr algn="just"/>
            <a:r>
              <a:rPr lang="en-US" altLang="zh-CN" b="1" dirty="0" smtClean="0"/>
              <a:t>How to make use of the order of the sequence?</a:t>
            </a:r>
            <a:endParaRPr lang="en-US" altLang="zh-CN" dirty="0"/>
          </a:p>
        </p:txBody>
      </p:sp>
      <p:sp>
        <p:nvSpPr>
          <p:cNvPr id="26" name="矩形 25"/>
          <p:cNvSpPr/>
          <p:nvPr/>
        </p:nvSpPr>
        <p:spPr>
          <a:xfrm>
            <a:off x="1280390" y="1425952"/>
            <a:ext cx="2024786" cy="369332"/>
          </a:xfrm>
          <a:prstGeom prst="rect">
            <a:avLst/>
          </a:prstGeom>
        </p:spPr>
        <p:txBody>
          <a:bodyPr wrap="square">
            <a:spAutoFit/>
          </a:bodyPr>
          <a:lstStyle/>
          <a:p>
            <a:pPr algn="just"/>
            <a:r>
              <a:rPr lang="en-US" altLang="zh-CN" b="1" dirty="0" smtClean="0"/>
              <a:t>CNN: </a:t>
            </a:r>
            <a:r>
              <a:rPr lang="en-US" altLang="zh-CN" dirty="0" smtClean="0"/>
              <a:t>convolution</a:t>
            </a:r>
            <a:endParaRPr lang="en-US" altLang="zh-CN" dirty="0"/>
          </a:p>
        </p:txBody>
      </p:sp>
      <p:sp>
        <p:nvSpPr>
          <p:cNvPr id="22" name="矩形 21"/>
          <p:cNvSpPr/>
          <p:nvPr/>
        </p:nvSpPr>
        <p:spPr>
          <a:xfrm>
            <a:off x="1280389" y="1937083"/>
            <a:ext cx="2024786" cy="369332"/>
          </a:xfrm>
          <a:prstGeom prst="rect">
            <a:avLst/>
          </a:prstGeom>
        </p:spPr>
        <p:txBody>
          <a:bodyPr wrap="square">
            <a:spAutoFit/>
          </a:bodyPr>
          <a:lstStyle/>
          <a:p>
            <a:pPr algn="just"/>
            <a:r>
              <a:rPr lang="en-US" altLang="zh-CN" b="1" dirty="0" smtClean="0"/>
              <a:t>RNN: </a:t>
            </a:r>
            <a:r>
              <a:rPr lang="en-US" altLang="zh-CN" dirty="0" smtClean="0"/>
              <a:t>recurrence</a:t>
            </a:r>
            <a:endParaRPr lang="en-US" altLang="zh-CN" dirty="0"/>
          </a:p>
        </p:txBody>
      </p:sp>
      <p:sp>
        <p:nvSpPr>
          <p:cNvPr id="23" name="矩形 22"/>
          <p:cNvSpPr/>
          <p:nvPr/>
        </p:nvSpPr>
        <p:spPr>
          <a:xfrm>
            <a:off x="1280388" y="2448214"/>
            <a:ext cx="5120411" cy="369332"/>
          </a:xfrm>
          <a:prstGeom prst="rect">
            <a:avLst/>
          </a:prstGeom>
        </p:spPr>
        <p:txBody>
          <a:bodyPr wrap="square">
            <a:spAutoFit/>
          </a:bodyPr>
          <a:lstStyle/>
          <a:p>
            <a:pPr algn="just"/>
            <a:r>
              <a:rPr lang="en-US" altLang="zh-CN" b="1" dirty="0" smtClean="0"/>
              <a:t>Transformer: </a:t>
            </a:r>
            <a:r>
              <a:rPr lang="en-US" altLang="zh-CN" dirty="0" smtClean="0"/>
              <a:t>position encoding (given directly)</a:t>
            </a:r>
            <a:endParaRPr lang="en-US" altLang="zh-CN" dirty="0"/>
          </a:p>
        </p:txBody>
      </p:sp>
      <p:pic>
        <p:nvPicPr>
          <p:cNvPr id="2" name="图片 1"/>
          <p:cNvPicPr>
            <a:picLocks noChangeAspect="1"/>
          </p:cNvPicPr>
          <p:nvPr/>
        </p:nvPicPr>
        <p:blipFill>
          <a:blip r:embed="rId5"/>
          <a:stretch>
            <a:fillRect/>
          </a:stretch>
        </p:blipFill>
        <p:spPr>
          <a:xfrm>
            <a:off x="1829905" y="2980849"/>
            <a:ext cx="4029075" cy="819150"/>
          </a:xfrm>
          <a:prstGeom prst="rect">
            <a:avLst/>
          </a:prstGeom>
        </p:spPr>
      </p:pic>
      <p:sp>
        <p:nvSpPr>
          <p:cNvPr id="4" name="矩形 3"/>
          <p:cNvSpPr/>
          <p:nvPr/>
        </p:nvSpPr>
        <p:spPr>
          <a:xfrm>
            <a:off x="1280389" y="3940470"/>
            <a:ext cx="5749061" cy="1200329"/>
          </a:xfrm>
          <a:prstGeom prst="rect">
            <a:avLst/>
          </a:prstGeom>
        </p:spPr>
        <p:txBody>
          <a:bodyPr wrap="square">
            <a:spAutoFit/>
          </a:bodyPr>
          <a:lstStyle/>
          <a:p>
            <a:pPr algn="just"/>
            <a:r>
              <a:rPr lang="en-US" altLang="zh-CN" dirty="0" smtClean="0"/>
              <a:t>positional </a:t>
            </a:r>
            <a:r>
              <a:rPr lang="en-US" altLang="zh-CN" dirty="0"/>
              <a:t>encodings have the same </a:t>
            </a:r>
            <a:r>
              <a:rPr lang="en-US" altLang="zh-CN" dirty="0" smtClean="0"/>
              <a:t>dimension </a:t>
            </a:r>
            <a:r>
              <a:rPr lang="en-US" altLang="zh-CN" dirty="0" err="1" smtClean="0"/>
              <a:t>dmodel</a:t>
            </a:r>
            <a:r>
              <a:rPr lang="en-US" altLang="zh-CN" dirty="0" smtClean="0"/>
              <a:t> as </a:t>
            </a:r>
            <a:r>
              <a:rPr lang="en-US" altLang="zh-CN" dirty="0"/>
              <a:t>the </a:t>
            </a:r>
            <a:r>
              <a:rPr lang="en-US" altLang="zh-CN" dirty="0" err="1"/>
              <a:t>embeddings</a:t>
            </a:r>
            <a:r>
              <a:rPr lang="en-US" altLang="zh-CN" dirty="0"/>
              <a:t>, so that the two can be </a:t>
            </a:r>
            <a:r>
              <a:rPr lang="en-US" altLang="zh-CN" b="1" dirty="0" smtClean="0"/>
              <a:t>summed. </a:t>
            </a:r>
            <a:r>
              <a:rPr lang="en-US" altLang="zh-CN" dirty="0" smtClean="0"/>
              <a:t>And</a:t>
            </a:r>
            <a:r>
              <a:rPr lang="en-US" altLang="zh-CN" b="1" dirty="0" smtClean="0"/>
              <a:t> </a:t>
            </a:r>
            <a:r>
              <a:rPr lang="en-US" altLang="zh-CN" dirty="0"/>
              <a:t>for any fixed offset k, </a:t>
            </a:r>
            <a:r>
              <a:rPr lang="en-US" altLang="zh-CN" b="1" dirty="0" err="1">
                <a:solidFill>
                  <a:srgbClr val="FF0000"/>
                </a:solidFill>
              </a:rPr>
              <a:t>PEpos+k</a:t>
            </a:r>
            <a:r>
              <a:rPr lang="en-US" altLang="zh-CN" b="1" dirty="0">
                <a:solidFill>
                  <a:srgbClr val="FF0000"/>
                </a:solidFill>
              </a:rPr>
              <a:t> can be </a:t>
            </a:r>
            <a:r>
              <a:rPr lang="en-US" altLang="zh-CN" b="1" dirty="0" smtClean="0">
                <a:solidFill>
                  <a:srgbClr val="FF0000"/>
                </a:solidFill>
              </a:rPr>
              <a:t>represented </a:t>
            </a:r>
            <a:r>
              <a:rPr lang="en-US" altLang="zh-CN" b="1" dirty="0">
                <a:solidFill>
                  <a:srgbClr val="FF0000"/>
                </a:solidFill>
              </a:rPr>
              <a:t>as a linear function </a:t>
            </a:r>
            <a:r>
              <a:rPr lang="en-US" altLang="zh-CN" b="1" dirty="0" smtClean="0">
                <a:solidFill>
                  <a:srgbClr val="FF0000"/>
                </a:solidFill>
              </a:rPr>
              <a:t>of </a:t>
            </a:r>
            <a:r>
              <a:rPr lang="en-US" altLang="zh-CN" b="1" dirty="0" err="1" smtClean="0">
                <a:solidFill>
                  <a:srgbClr val="FF0000"/>
                </a:solidFill>
              </a:rPr>
              <a:t>PEpos</a:t>
            </a:r>
            <a:r>
              <a:rPr lang="en-US" altLang="zh-CN" dirty="0"/>
              <a:t>.</a:t>
            </a:r>
            <a:endParaRPr lang="en-US" altLang="zh-CN" b="1" dirty="0"/>
          </a:p>
        </p:txBody>
      </p:sp>
      <p:sp>
        <p:nvSpPr>
          <p:cNvPr id="5" name="矩形 4"/>
          <p:cNvSpPr/>
          <p:nvPr/>
        </p:nvSpPr>
        <p:spPr>
          <a:xfrm>
            <a:off x="119062" y="6438900"/>
            <a:ext cx="9286875" cy="276999"/>
          </a:xfrm>
          <a:prstGeom prst="rect">
            <a:avLst/>
          </a:prstGeom>
        </p:spPr>
        <p:txBody>
          <a:bodyPr wrap="square">
            <a:spAutoFit/>
          </a:bodyPr>
          <a:lstStyle/>
          <a:p>
            <a:r>
              <a:rPr lang="en-US" altLang="zh-CN" sz="1200" dirty="0">
                <a:solidFill>
                  <a:srgbClr val="222222"/>
                </a:solidFill>
              </a:rPr>
              <a:t>Shaw P, </a:t>
            </a:r>
            <a:r>
              <a:rPr lang="en-US" altLang="zh-CN" sz="1200" dirty="0" err="1">
                <a:solidFill>
                  <a:srgbClr val="222222"/>
                </a:solidFill>
              </a:rPr>
              <a:t>Uszkoreit</a:t>
            </a:r>
            <a:r>
              <a:rPr lang="en-US" altLang="zh-CN" sz="1200" dirty="0">
                <a:solidFill>
                  <a:srgbClr val="222222"/>
                </a:solidFill>
              </a:rPr>
              <a:t> J, </a:t>
            </a:r>
            <a:r>
              <a:rPr lang="en-US" altLang="zh-CN" sz="1200" dirty="0" err="1">
                <a:solidFill>
                  <a:srgbClr val="222222"/>
                </a:solidFill>
              </a:rPr>
              <a:t>Vaswani</a:t>
            </a:r>
            <a:r>
              <a:rPr lang="en-US" altLang="zh-CN" sz="1200" dirty="0">
                <a:solidFill>
                  <a:srgbClr val="222222"/>
                </a:solidFill>
              </a:rPr>
              <a:t> A. Self-attention with relative position representations[J]. </a:t>
            </a:r>
            <a:r>
              <a:rPr lang="en-US" altLang="zh-CN" sz="1200" dirty="0" err="1">
                <a:solidFill>
                  <a:srgbClr val="222222"/>
                </a:solidFill>
              </a:rPr>
              <a:t>arXiv</a:t>
            </a:r>
            <a:r>
              <a:rPr lang="en-US" altLang="zh-CN" sz="1200" dirty="0">
                <a:solidFill>
                  <a:srgbClr val="222222"/>
                </a:solidFill>
              </a:rPr>
              <a:t> preprint arXiv:1803.02155, 2018.</a:t>
            </a:r>
            <a:endParaRPr lang="zh-CN" altLang="en-US" sz="1200" dirty="0"/>
          </a:p>
        </p:txBody>
      </p:sp>
      <p:cxnSp>
        <p:nvCxnSpPr>
          <p:cNvPr id="27" name="直接连接符 26"/>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4966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Position Encoding</a:t>
            </a:r>
            <a:endParaRPr lang="zh-CN" altLang="en-US" sz="2800" b="1" dirty="0">
              <a:solidFill>
                <a:srgbClr val="4B649F"/>
              </a:solidFill>
              <a:cs typeface="Times New Roman" panose="02020603050405020304" pitchFamily="18" charset="0"/>
            </a:endParaRPr>
          </a:p>
        </p:txBody>
      </p:sp>
      <p:sp>
        <p:nvSpPr>
          <p:cNvPr id="4" name="矩形 3"/>
          <p:cNvSpPr/>
          <p:nvPr/>
        </p:nvSpPr>
        <p:spPr>
          <a:xfrm>
            <a:off x="7448550" y="2299335"/>
            <a:ext cx="3429000" cy="584775"/>
          </a:xfrm>
          <a:prstGeom prst="rect">
            <a:avLst/>
          </a:prstGeom>
        </p:spPr>
        <p:txBody>
          <a:bodyPr wrap="square">
            <a:spAutoFit/>
          </a:bodyPr>
          <a:lstStyle/>
          <a:p>
            <a:pPr algn="just"/>
            <a:r>
              <a:rPr lang="en-US" altLang="zh-CN" sz="3200" dirty="0" smtClean="0"/>
              <a:t>Sum or </a:t>
            </a:r>
            <a:r>
              <a:rPr lang="en-US" altLang="zh-CN" sz="3200" dirty="0" err="1" smtClean="0"/>
              <a:t>concat</a:t>
            </a:r>
            <a:r>
              <a:rPr lang="en-US" altLang="zh-CN" sz="3200" dirty="0"/>
              <a:t>?</a:t>
            </a:r>
            <a:endParaRPr lang="en-US" altLang="zh-CN" sz="3200" b="1" dirty="0"/>
          </a:p>
        </p:txBody>
      </p:sp>
      <p:pic>
        <p:nvPicPr>
          <p:cNvPr id="30722" name="Picture 2" descr="https://jalammar.github.io/images/t/transformer_positional_encoding_large_examp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231" y="1158875"/>
            <a:ext cx="6579112" cy="4820077"/>
          </a:xfrm>
          <a:prstGeom prst="rect">
            <a:avLst/>
          </a:prstGeom>
          <a:noFill/>
          <a:extLst>
            <a:ext uri="{909E8E84-426E-40DD-AFC4-6F175D3DCCD1}">
              <a14:hiddenFill xmlns:a14="http://schemas.microsoft.com/office/drawing/2010/main">
                <a:solidFill>
                  <a:srgbClr val="FFFFFF"/>
                </a:solidFill>
              </a14:hiddenFill>
            </a:ext>
          </a:extLst>
        </p:spPr>
      </p:pic>
      <p:sp>
        <p:nvSpPr>
          <p:cNvPr id="25" name="矩形 24"/>
          <p:cNvSpPr/>
          <p:nvPr/>
        </p:nvSpPr>
        <p:spPr>
          <a:xfrm>
            <a:off x="7448549" y="3185021"/>
            <a:ext cx="4105275" cy="1077218"/>
          </a:xfrm>
          <a:prstGeom prst="rect">
            <a:avLst/>
          </a:prstGeom>
        </p:spPr>
        <p:txBody>
          <a:bodyPr wrap="square">
            <a:spAutoFit/>
          </a:bodyPr>
          <a:lstStyle/>
          <a:p>
            <a:pPr algn="just"/>
            <a:r>
              <a:rPr lang="en-US" altLang="zh-CN" sz="3200" dirty="0" smtClean="0"/>
              <a:t>The dimension order  is the same!</a:t>
            </a:r>
            <a:endParaRPr lang="en-US" altLang="zh-CN" sz="3200" b="1" dirty="0"/>
          </a:p>
        </p:txBody>
      </p:sp>
      <p:cxnSp>
        <p:nvCxnSpPr>
          <p:cNvPr id="27" name="直接连接符 26"/>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95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矩形 3"/>
          <p:cNvSpPr/>
          <p:nvPr/>
        </p:nvSpPr>
        <p:spPr>
          <a:xfrm>
            <a:off x="1231643" y="1298155"/>
            <a:ext cx="9675842" cy="2062103"/>
          </a:xfrm>
          <a:prstGeom prst="rect">
            <a:avLst/>
          </a:prstGeom>
        </p:spPr>
        <p:txBody>
          <a:bodyPr wrap="square">
            <a:spAutoFit/>
          </a:bodyPr>
          <a:lstStyle/>
          <a:p>
            <a:pPr algn="just"/>
            <a:r>
              <a:rPr lang="en-US" altLang="zh-CN" sz="2000" dirty="0" smtClean="0">
                <a:latin typeface="+mn-lt"/>
              </a:rPr>
              <a:t>     </a:t>
            </a:r>
            <a:r>
              <a:rPr lang="en-US" altLang="zh-CN" sz="2400" dirty="0" smtClean="0">
                <a:latin typeface="+mn-lt"/>
              </a:rPr>
              <a:t>When </a:t>
            </a:r>
            <a:r>
              <a:rPr lang="en-US" altLang="zh-CN" sz="2400" dirty="0">
                <a:latin typeface="+mn-lt"/>
              </a:rPr>
              <a:t>we think about the English word “Attention”, we know that it means directing your focus at something and taking greater notice. The Attention mechanism in Deep Learning is based off this concept of </a:t>
            </a:r>
            <a:r>
              <a:rPr lang="en-US" altLang="zh-CN" sz="3200" b="1" dirty="0">
                <a:latin typeface="+mn-lt"/>
              </a:rPr>
              <a:t>directing your focus</a:t>
            </a:r>
            <a:r>
              <a:rPr lang="en-US" altLang="zh-CN" sz="2800" dirty="0">
                <a:latin typeface="+mn-lt"/>
              </a:rPr>
              <a:t>, </a:t>
            </a:r>
            <a:r>
              <a:rPr lang="en-US" altLang="zh-CN" sz="2400" dirty="0">
                <a:latin typeface="+mn-lt"/>
              </a:rPr>
              <a:t>and it pays greater attention to certain factors when processing the data.</a:t>
            </a:r>
            <a:endParaRPr lang="zh-CN" altLang="en-US" sz="2400" dirty="0">
              <a:latin typeface="+mn-lt"/>
            </a:endParaRPr>
          </a:p>
        </p:txBody>
      </p:sp>
      <p:sp>
        <p:nvSpPr>
          <p:cNvPr id="5" name="矩形 4"/>
          <p:cNvSpPr/>
          <p:nvPr/>
        </p:nvSpPr>
        <p:spPr>
          <a:xfrm>
            <a:off x="1231642" y="3360258"/>
            <a:ext cx="9675842" cy="1323439"/>
          </a:xfrm>
          <a:prstGeom prst="rect">
            <a:avLst/>
          </a:prstGeom>
        </p:spPr>
        <p:txBody>
          <a:bodyPr wrap="square">
            <a:spAutoFit/>
          </a:bodyPr>
          <a:lstStyle/>
          <a:p>
            <a:pPr algn="just"/>
            <a:r>
              <a:rPr lang="en-US" altLang="zh-CN" sz="2400" dirty="0" smtClean="0">
                <a:latin typeface="+mn-lt"/>
              </a:rPr>
              <a:t>    In my presentation, </a:t>
            </a:r>
            <a:r>
              <a:rPr lang="en-US" altLang="zh-CN" sz="2400" dirty="0">
                <a:latin typeface="+mn-lt"/>
              </a:rPr>
              <a:t>Attention is one component</a:t>
            </a:r>
            <a:r>
              <a:rPr lang="en-US" altLang="zh-CN" sz="2400" b="1" dirty="0">
                <a:latin typeface="+mn-lt"/>
              </a:rPr>
              <a:t> </a:t>
            </a:r>
            <a:r>
              <a:rPr lang="en-US" altLang="zh-CN" sz="2400" dirty="0">
                <a:latin typeface="+mn-lt"/>
              </a:rPr>
              <a:t>of a network’s architecture, and is in charge of </a:t>
            </a:r>
            <a:r>
              <a:rPr lang="en-US" altLang="zh-CN" sz="2400" dirty="0" smtClean="0">
                <a:latin typeface="+mn-lt"/>
              </a:rPr>
              <a:t>managing </a:t>
            </a:r>
            <a:r>
              <a:rPr lang="en-US" altLang="zh-CN" sz="2400" dirty="0">
                <a:latin typeface="+mn-lt"/>
              </a:rPr>
              <a:t>and quantifying the </a:t>
            </a:r>
            <a:r>
              <a:rPr lang="en-US" altLang="zh-CN" sz="3200" b="1" dirty="0">
                <a:latin typeface="+mn-lt"/>
              </a:rPr>
              <a:t>interdependence</a:t>
            </a:r>
            <a:r>
              <a:rPr lang="en-US" altLang="zh-CN" sz="2400" dirty="0" smtClean="0">
                <a:latin typeface="+mn-lt"/>
              </a:rPr>
              <a:t>:</a:t>
            </a:r>
            <a:endParaRPr lang="en-US" altLang="zh-CN" dirty="0">
              <a:latin typeface="+mn-lt"/>
            </a:endParaRPr>
          </a:p>
        </p:txBody>
      </p:sp>
      <p:grpSp>
        <p:nvGrpSpPr>
          <p:cNvPr id="20" name="组合 23"/>
          <p:cNvGrpSpPr>
            <a:grpSpLocks/>
          </p:cNvGrpSpPr>
          <p:nvPr/>
        </p:nvGrpSpPr>
        <p:grpSpPr bwMode="auto">
          <a:xfrm>
            <a:off x="133350" y="125413"/>
            <a:ext cx="639763" cy="638175"/>
            <a:chOff x="1131485" y="2234042"/>
            <a:chExt cx="1607262" cy="1607262"/>
          </a:xfrm>
        </p:grpSpPr>
        <p:sp>
          <p:nvSpPr>
            <p:cNvPr id="21" name="椭圆 20"/>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2" name="椭圆 21"/>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3"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4"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What is attention?</a:t>
            </a:r>
            <a:endParaRPr lang="zh-CN" altLang="en-US" sz="2800" b="1" dirty="0">
              <a:solidFill>
                <a:srgbClr val="4B649F"/>
              </a:solidFill>
              <a:cs typeface="Times New Roman" panose="02020603050405020304" pitchFamily="18" charset="0"/>
            </a:endParaRPr>
          </a:p>
        </p:txBody>
      </p:sp>
      <p:cxnSp>
        <p:nvCxnSpPr>
          <p:cNvPr id="25" name="直接连接符 24"/>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231641" y="4698410"/>
            <a:ext cx="9675843" cy="1077218"/>
          </a:xfrm>
          <a:prstGeom prst="rect">
            <a:avLst/>
          </a:prstGeom>
        </p:spPr>
        <p:txBody>
          <a:bodyPr wrap="square">
            <a:spAutoFit/>
          </a:bodyPr>
          <a:lstStyle/>
          <a:p>
            <a:pPr marL="285750" indent="-285750">
              <a:buFont typeface="Wingdings" panose="05000000000000000000" pitchFamily="2" charset="2"/>
              <a:buChar char="Ø"/>
            </a:pPr>
            <a:r>
              <a:rPr lang="en-US" altLang="zh-CN" sz="2400" dirty="0"/>
              <a:t>Between the input and output elements </a:t>
            </a:r>
            <a:r>
              <a:rPr lang="en-US" altLang="zh-CN" sz="3200" b="1" dirty="0">
                <a:solidFill>
                  <a:srgbClr val="FF0000"/>
                </a:solidFill>
              </a:rPr>
              <a:t>(General Attention)</a:t>
            </a:r>
          </a:p>
          <a:p>
            <a:pPr marL="285750" indent="-285750">
              <a:buFont typeface="Wingdings" panose="05000000000000000000" pitchFamily="2" charset="2"/>
              <a:buChar char="Ø"/>
            </a:pPr>
            <a:r>
              <a:rPr lang="en-US" altLang="zh-CN" sz="2400" dirty="0"/>
              <a:t>Within the input elements </a:t>
            </a:r>
            <a:r>
              <a:rPr lang="en-US" altLang="zh-CN" sz="3200" b="1" dirty="0">
                <a:solidFill>
                  <a:srgbClr val="FF0000"/>
                </a:solidFill>
              </a:rPr>
              <a:t>(Self-Attention) </a:t>
            </a:r>
          </a:p>
        </p:txBody>
      </p:sp>
    </p:spTree>
    <p:extLst>
      <p:ext uri="{BB962C8B-B14F-4D97-AF65-F5344CB8AC3E}">
        <p14:creationId xmlns:p14="http://schemas.microsoft.com/office/powerpoint/2010/main" val="15746824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Why self-attention?</a:t>
            </a:r>
            <a:endParaRPr lang="zh-CN" altLang="en-US" sz="2800" b="1" dirty="0">
              <a:solidFill>
                <a:srgbClr val="4B649F"/>
              </a:solidFill>
              <a:cs typeface="Times New Roman" panose="02020603050405020304" pitchFamily="18" charset="0"/>
            </a:endParaRPr>
          </a:p>
        </p:txBody>
      </p:sp>
      <p:pic>
        <p:nvPicPr>
          <p:cNvPr id="6" name="图片 5"/>
          <p:cNvPicPr>
            <a:picLocks noChangeAspect="1"/>
          </p:cNvPicPr>
          <p:nvPr/>
        </p:nvPicPr>
        <p:blipFill>
          <a:blip r:embed="rId4"/>
          <a:stretch>
            <a:fillRect/>
          </a:stretch>
        </p:blipFill>
        <p:spPr>
          <a:xfrm>
            <a:off x="624681" y="1184275"/>
            <a:ext cx="10277475" cy="3181350"/>
          </a:xfrm>
          <a:prstGeom prst="rect">
            <a:avLst/>
          </a:prstGeom>
        </p:spPr>
      </p:pic>
      <p:sp>
        <p:nvSpPr>
          <p:cNvPr id="7" name="矩形 6"/>
          <p:cNvSpPr/>
          <p:nvPr/>
        </p:nvSpPr>
        <p:spPr>
          <a:xfrm>
            <a:off x="868363" y="5175805"/>
            <a:ext cx="9113837" cy="369332"/>
          </a:xfrm>
          <a:prstGeom prst="rect">
            <a:avLst/>
          </a:prstGeom>
        </p:spPr>
        <p:txBody>
          <a:bodyPr wrap="square">
            <a:spAutoFit/>
          </a:bodyPr>
          <a:lstStyle/>
          <a:p>
            <a:pPr algn="just"/>
            <a:r>
              <a:rPr lang="en-US" altLang="zh-CN" dirty="0">
                <a:latin typeface="+mn-lt"/>
              </a:rPr>
              <a:t>As side benefit, self-attention could yield more </a:t>
            </a:r>
            <a:r>
              <a:rPr lang="en-US" altLang="zh-CN" b="1" dirty="0">
                <a:solidFill>
                  <a:srgbClr val="FF0000"/>
                </a:solidFill>
                <a:latin typeface="+mn-lt"/>
              </a:rPr>
              <a:t>interpretable models.</a:t>
            </a:r>
            <a:endParaRPr lang="zh-CN" altLang="en-US" b="1" dirty="0">
              <a:solidFill>
                <a:srgbClr val="FF0000"/>
              </a:solidFill>
              <a:latin typeface="+mn-lt"/>
            </a:endParaRPr>
          </a:p>
        </p:txBody>
      </p:sp>
      <p:sp>
        <p:nvSpPr>
          <p:cNvPr id="8" name="矩形 7"/>
          <p:cNvSpPr/>
          <p:nvPr/>
        </p:nvSpPr>
        <p:spPr>
          <a:xfrm>
            <a:off x="868363" y="4601646"/>
            <a:ext cx="1890261" cy="369332"/>
          </a:xfrm>
          <a:prstGeom prst="rect">
            <a:avLst/>
          </a:prstGeom>
        </p:spPr>
        <p:txBody>
          <a:bodyPr wrap="none">
            <a:spAutoFit/>
          </a:bodyPr>
          <a:lstStyle/>
          <a:p>
            <a:r>
              <a:rPr lang="en-US" altLang="zh-CN" b="1" dirty="0" smtClean="0">
                <a:solidFill>
                  <a:srgbClr val="FF0000"/>
                </a:solidFill>
              </a:rPr>
              <a:t>Simple and fast</a:t>
            </a:r>
            <a:endParaRPr lang="zh-CN" altLang="en-US" dirty="0"/>
          </a:p>
        </p:txBody>
      </p:sp>
      <p:cxnSp>
        <p:nvCxnSpPr>
          <p:cNvPr id="25" name="直接连接符 24"/>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33350" y="6320392"/>
            <a:ext cx="9113837" cy="369332"/>
          </a:xfrm>
          <a:prstGeom prst="rect">
            <a:avLst/>
          </a:prstGeom>
        </p:spPr>
        <p:txBody>
          <a:bodyPr wrap="square">
            <a:spAutoFit/>
          </a:bodyPr>
          <a:lstStyle/>
          <a:p>
            <a:pPr algn="just"/>
            <a:r>
              <a:rPr lang="en-US" altLang="zh-CN" dirty="0" smtClean="0">
                <a:latin typeface="+mn-lt"/>
              </a:rPr>
              <a:t>A gif example: </a:t>
            </a:r>
            <a:r>
              <a:rPr lang="en-US" altLang="zh-CN" dirty="0">
                <a:hlinkClick r:id="rId5"/>
              </a:rPr>
              <a:t>https://blog.csdn.net/qq_41664845/article/details/84969266</a:t>
            </a:r>
            <a:endParaRPr lang="zh-CN" altLang="en-US" b="1" dirty="0">
              <a:solidFill>
                <a:srgbClr val="FF0000"/>
              </a:solidFill>
              <a:latin typeface="+mn-lt"/>
            </a:endParaRPr>
          </a:p>
        </p:txBody>
      </p:sp>
    </p:spTree>
    <p:extLst>
      <p:ext uri="{BB962C8B-B14F-4D97-AF65-F5344CB8AC3E}">
        <p14:creationId xmlns:p14="http://schemas.microsoft.com/office/powerpoint/2010/main" val="8805333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Experiments (Machine Translation)</a:t>
            </a:r>
            <a:endParaRPr lang="zh-CN" altLang="en-US" sz="2800" b="1" dirty="0">
              <a:solidFill>
                <a:srgbClr val="4B649F"/>
              </a:solidFill>
              <a:cs typeface="Times New Roman" panose="02020603050405020304" pitchFamily="18" charset="0"/>
            </a:endParaRPr>
          </a:p>
        </p:txBody>
      </p:sp>
      <p:cxnSp>
        <p:nvCxnSpPr>
          <p:cNvPr id="13" name="直接连接符 12"/>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9405392" y="3958291"/>
            <a:ext cx="1688283" cy="461665"/>
          </a:xfrm>
          <a:prstGeom prst="rect">
            <a:avLst/>
          </a:prstGeom>
        </p:spPr>
        <p:txBody>
          <a:bodyPr wrap="none">
            <a:spAutoFit/>
          </a:bodyPr>
          <a:lstStyle/>
          <a:p>
            <a:r>
              <a:rPr lang="en-US" altLang="zh-CN" sz="2400" dirty="0" smtClean="0">
                <a:solidFill>
                  <a:srgbClr val="FF0000"/>
                </a:solidFill>
              </a:rPr>
              <a:t>State of art</a:t>
            </a:r>
            <a:endParaRPr lang="zh-CN" altLang="en-US" sz="2400" dirty="0">
              <a:solidFill>
                <a:srgbClr val="FF0000"/>
              </a:solidFill>
            </a:endParaRPr>
          </a:p>
        </p:txBody>
      </p:sp>
      <p:sp>
        <p:nvSpPr>
          <p:cNvPr id="4" name="矩形 3"/>
          <p:cNvSpPr/>
          <p:nvPr/>
        </p:nvSpPr>
        <p:spPr>
          <a:xfrm>
            <a:off x="8575713" y="2419737"/>
            <a:ext cx="3347639" cy="646331"/>
          </a:xfrm>
          <a:prstGeom prst="rect">
            <a:avLst/>
          </a:prstGeom>
        </p:spPr>
        <p:txBody>
          <a:bodyPr wrap="square">
            <a:spAutoFit/>
          </a:bodyPr>
          <a:lstStyle/>
          <a:p>
            <a:r>
              <a:rPr lang="zh-CN" altLang="en-US" dirty="0"/>
              <a:t> WMT 2014 English-to-German translation task</a:t>
            </a:r>
          </a:p>
        </p:txBody>
      </p:sp>
      <p:sp>
        <p:nvSpPr>
          <p:cNvPr id="16" name="矩形 15"/>
          <p:cNvSpPr/>
          <p:nvPr/>
        </p:nvSpPr>
        <p:spPr>
          <a:xfrm>
            <a:off x="9079247" y="4457096"/>
            <a:ext cx="2340570" cy="646331"/>
          </a:xfrm>
          <a:prstGeom prst="rect">
            <a:avLst/>
          </a:prstGeom>
        </p:spPr>
        <p:txBody>
          <a:bodyPr wrap="square">
            <a:spAutoFit/>
          </a:bodyPr>
          <a:lstStyle/>
          <a:p>
            <a:pPr algn="ctr"/>
            <a:r>
              <a:rPr lang="en-US" altLang="zh-CN" dirty="0" smtClean="0"/>
              <a:t>More BLEU</a:t>
            </a:r>
          </a:p>
          <a:p>
            <a:pPr algn="ctr"/>
            <a:r>
              <a:rPr lang="en-US" altLang="zh-CN" dirty="0" smtClean="0"/>
              <a:t>Less cost</a:t>
            </a:r>
            <a:endParaRPr lang="zh-CN" altLang="en-US" dirty="0"/>
          </a:p>
        </p:txBody>
      </p:sp>
      <p:pic>
        <p:nvPicPr>
          <p:cNvPr id="5" name="图片 4"/>
          <p:cNvPicPr>
            <a:picLocks noChangeAspect="1"/>
          </p:cNvPicPr>
          <p:nvPr/>
        </p:nvPicPr>
        <p:blipFill>
          <a:blip r:embed="rId4"/>
          <a:stretch>
            <a:fillRect/>
          </a:stretch>
        </p:blipFill>
        <p:spPr>
          <a:xfrm>
            <a:off x="193713" y="1788231"/>
            <a:ext cx="8382000" cy="3724275"/>
          </a:xfrm>
          <a:prstGeom prst="rect">
            <a:avLst/>
          </a:prstGeom>
        </p:spPr>
      </p:pic>
      <p:sp>
        <p:nvSpPr>
          <p:cNvPr id="28" name="矩形 27"/>
          <p:cNvSpPr/>
          <p:nvPr/>
        </p:nvSpPr>
        <p:spPr>
          <a:xfrm>
            <a:off x="8575712" y="3124095"/>
            <a:ext cx="3347639" cy="646331"/>
          </a:xfrm>
          <a:prstGeom prst="rect">
            <a:avLst/>
          </a:prstGeom>
        </p:spPr>
        <p:txBody>
          <a:bodyPr wrap="square">
            <a:spAutoFit/>
          </a:bodyPr>
          <a:lstStyle/>
          <a:p>
            <a:r>
              <a:rPr lang="zh-CN" altLang="en-US" dirty="0"/>
              <a:t> WMT 2014 English-to</a:t>
            </a:r>
            <a:r>
              <a:rPr lang="zh-CN" altLang="en-US" dirty="0" smtClean="0"/>
              <a:t>-</a:t>
            </a:r>
            <a:r>
              <a:rPr lang="en-US" altLang="zh-CN" dirty="0" smtClean="0"/>
              <a:t>French</a:t>
            </a:r>
            <a:r>
              <a:rPr lang="zh-CN" altLang="en-US" dirty="0" smtClean="0"/>
              <a:t> </a:t>
            </a:r>
            <a:r>
              <a:rPr lang="zh-CN" altLang="en-US" dirty="0"/>
              <a:t>translation task</a:t>
            </a:r>
          </a:p>
        </p:txBody>
      </p:sp>
    </p:spTree>
    <p:extLst>
      <p:ext uri="{BB962C8B-B14F-4D97-AF65-F5344CB8AC3E}">
        <p14:creationId xmlns:p14="http://schemas.microsoft.com/office/powerpoint/2010/main" val="3382513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Experiments (Model Variations)</a:t>
            </a:r>
            <a:endParaRPr lang="zh-CN" altLang="en-US" sz="2800" b="1" dirty="0">
              <a:solidFill>
                <a:srgbClr val="4B649F"/>
              </a:solidFill>
              <a:cs typeface="Times New Roman" panose="02020603050405020304" pitchFamily="18" charset="0"/>
            </a:endParaRPr>
          </a:p>
        </p:txBody>
      </p:sp>
      <p:pic>
        <p:nvPicPr>
          <p:cNvPr id="2" name="图片 1"/>
          <p:cNvPicPr>
            <a:picLocks noChangeAspect="1"/>
          </p:cNvPicPr>
          <p:nvPr/>
        </p:nvPicPr>
        <p:blipFill>
          <a:blip r:embed="rId4"/>
          <a:stretch>
            <a:fillRect/>
          </a:stretch>
        </p:blipFill>
        <p:spPr>
          <a:xfrm>
            <a:off x="453231" y="941388"/>
            <a:ext cx="7340619" cy="5684108"/>
          </a:xfrm>
          <a:prstGeom prst="rect">
            <a:avLst/>
          </a:prstGeom>
        </p:spPr>
      </p:pic>
      <p:cxnSp>
        <p:nvCxnSpPr>
          <p:cNvPr id="13" name="直接连接符 12"/>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241046" y="2232927"/>
            <a:ext cx="2934954" cy="2862322"/>
          </a:xfrm>
          <a:prstGeom prst="rect">
            <a:avLst/>
          </a:prstGeom>
        </p:spPr>
        <p:txBody>
          <a:bodyPr wrap="square">
            <a:spAutoFit/>
          </a:bodyPr>
          <a:lstStyle/>
          <a:p>
            <a:pPr marL="342900" indent="-342900" algn="just">
              <a:buAutoNum type="alphaUcParenBoth"/>
            </a:pPr>
            <a:r>
              <a:rPr lang="en-US" altLang="zh-CN" dirty="0" smtClean="0"/>
              <a:t>Qualities drop with too many heads</a:t>
            </a:r>
          </a:p>
          <a:p>
            <a:pPr marL="342900" indent="-342900" algn="just">
              <a:buAutoNum type="alphaUcParenBoth"/>
            </a:pPr>
            <a:r>
              <a:rPr lang="en-US" altLang="zh-CN" dirty="0" smtClean="0"/>
              <a:t>Reduce key size </a:t>
            </a:r>
            <a:r>
              <a:rPr lang="en-US" altLang="zh-CN" dirty="0" err="1" smtClean="0"/>
              <a:t>dk</a:t>
            </a:r>
            <a:r>
              <a:rPr lang="en-US" altLang="zh-CN" dirty="0" smtClean="0"/>
              <a:t> hurts model quality</a:t>
            </a:r>
          </a:p>
          <a:p>
            <a:pPr marL="342900" indent="-342900" algn="just">
              <a:buAutoNum type="alphaUcParenBoth"/>
            </a:pPr>
            <a:r>
              <a:rPr lang="en-US" altLang="zh-CN" dirty="0" smtClean="0"/>
              <a:t>(D) Bigger models are better</a:t>
            </a:r>
          </a:p>
          <a:p>
            <a:pPr algn="just"/>
            <a:r>
              <a:rPr lang="en-US" altLang="zh-CN" dirty="0" smtClean="0"/>
              <a:t>(E) Positional </a:t>
            </a:r>
            <a:r>
              <a:rPr lang="en-US" altLang="zh-CN" dirty="0" err="1" smtClean="0"/>
              <a:t>embeddings</a:t>
            </a:r>
            <a:r>
              <a:rPr lang="en-US" altLang="zh-CN" dirty="0" smtClean="0"/>
              <a:t> observe nearly identical results.</a:t>
            </a:r>
          </a:p>
          <a:p>
            <a:pPr marL="342900" indent="-342900" algn="just">
              <a:buAutoNum type="alphaUcParenBoth"/>
            </a:pPr>
            <a:endParaRPr lang="zh-CN" altLang="en-US" dirty="0"/>
          </a:p>
        </p:txBody>
      </p:sp>
    </p:spTree>
    <p:extLst>
      <p:ext uri="{BB962C8B-B14F-4D97-AF65-F5344CB8AC3E}">
        <p14:creationId xmlns:p14="http://schemas.microsoft.com/office/powerpoint/2010/main" val="5798738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a:solidFill>
                  <a:srgbClr val="4B649F"/>
                </a:solidFill>
              </a:rPr>
              <a:t>Experiments (English Constituency Parsing)</a:t>
            </a:r>
            <a:endParaRPr lang="zh-CN" altLang="en-US" sz="2800" b="1" dirty="0">
              <a:solidFill>
                <a:srgbClr val="4B649F"/>
              </a:solidFill>
              <a:cs typeface="Times New Roman" panose="02020603050405020304" pitchFamily="18" charset="0"/>
            </a:endParaRPr>
          </a:p>
        </p:txBody>
      </p:sp>
      <p:cxnSp>
        <p:nvCxnSpPr>
          <p:cNvPr id="13" name="直接连接符 12"/>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4"/>
          <a:stretch>
            <a:fillRect/>
          </a:stretch>
        </p:blipFill>
        <p:spPr>
          <a:xfrm>
            <a:off x="2234697" y="1804988"/>
            <a:ext cx="7722606" cy="3323432"/>
          </a:xfrm>
          <a:prstGeom prst="rect">
            <a:avLst/>
          </a:prstGeom>
        </p:spPr>
      </p:pic>
    </p:spTree>
    <p:extLst>
      <p:ext uri="{BB962C8B-B14F-4D97-AF65-F5344CB8AC3E}">
        <p14:creationId xmlns:p14="http://schemas.microsoft.com/office/powerpoint/2010/main" val="16180365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Attention Visualization</a:t>
            </a:r>
            <a:endParaRPr lang="zh-CN" altLang="en-US" sz="2800" b="1" dirty="0">
              <a:solidFill>
                <a:srgbClr val="4B649F"/>
              </a:solidFill>
              <a:cs typeface="Times New Roman" panose="02020603050405020304" pitchFamily="18" charset="0"/>
            </a:endParaRPr>
          </a:p>
        </p:txBody>
      </p:sp>
      <p:cxnSp>
        <p:nvCxnSpPr>
          <p:cNvPr id="13" name="直接连接符 12"/>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a:stretch>
            <a:fillRect/>
          </a:stretch>
        </p:blipFill>
        <p:spPr>
          <a:xfrm>
            <a:off x="1614487" y="1041400"/>
            <a:ext cx="8963025" cy="5486400"/>
          </a:xfrm>
          <a:prstGeom prst="rect">
            <a:avLst/>
          </a:prstGeom>
        </p:spPr>
      </p:pic>
    </p:spTree>
    <p:extLst>
      <p:ext uri="{BB962C8B-B14F-4D97-AF65-F5344CB8AC3E}">
        <p14:creationId xmlns:p14="http://schemas.microsoft.com/office/powerpoint/2010/main" val="2324698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Attention Visualization</a:t>
            </a:r>
            <a:endParaRPr lang="zh-CN" altLang="en-US" sz="2800" b="1" dirty="0">
              <a:solidFill>
                <a:srgbClr val="4B649F"/>
              </a:solidFill>
              <a:cs typeface="Times New Roman" panose="02020603050405020304" pitchFamily="18" charset="0"/>
            </a:endParaRPr>
          </a:p>
        </p:txBody>
      </p:sp>
      <p:cxnSp>
        <p:nvCxnSpPr>
          <p:cNvPr id="13" name="直接连接符 12"/>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4"/>
          <a:stretch>
            <a:fillRect/>
          </a:stretch>
        </p:blipFill>
        <p:spPr>
          <a:xfrm>
            <a:off x="0" y="0"/>
            <a:ext cx="5858821" cy="6858000"/>
          </a:xfrm>
          <a:prstGeom prst="rect">
            <a:avLst/>
          </a:prstGeom>
        </p:spPr>
      </p:pic>
      <p:pic>
        <p:nvPicPr>
          <p:cNvPr id="4" name="图片 3"/>
          <p:cNvPicPr>
            <a:picLocks noChangeAspect="1"/>
          </p:cNvPicPr>
          <p:nvPr/>
        </p:nvPicPr>
        <p:blipFill>
          <a:blip r:embed="rId5"/>
          <a:stretch>
            <a:fillRect/>
          </a:stretch>
        </p:blipFill>
        <p:spPr>
          <a:xfrm>
            <a:off x="6081848" y="0"/>
            <a:ext cx="6131584" cy="6858000"/>
          </a:xfrm>
          <a:prstGeom prst="rect">
            <a:avLst/>
          </a:prstGeom>
        </p:spPr>
      </p:pic>
    </p:spTree>
    <p:extLst>
      <p:ext uri="{BB962C8B-B14F-4D97-AF65-F5344CB8AC3E}">
        <p14:creationId xmlns:p14="http://schemas.microsoft.com/office/powerpoint/2010/main" val="38515839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References</a:t>
            </a:r>
            <a:endParaRPr lang="zh-CN" altLang="en-US" sz="2800" b="1" dirty="0">
              <a:solidFill>
                <a:srgbClr val="4B649F"/>
              </a:solidFill>
              <a:cs typeface="Times New Roman" panose="02020603050405020304" pitchFamily="18" charset="0"/>
            </a:endParaRPr>
          </a:p>
        </p:txBody>
      </p:sp>
      <p:cxnSp>
        <p:nvCxnSpPr>
          <p:cNvPr id="13" name="直接连接符 12"/>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293813" y="2234517"/>
            <a:ext cx="9012237" cy="553998"/>
          </a:xfrm>
          <a:prstGeom prst="rect">
            <a:avLst/>
          </a:prstGeom>
        </p:spPr>
        <p:txBody>
          <a:bodyPr wrap="square">
            <a:spAutoFit/>
          </a:bodyPr>
          <a:lstStyle/>
          <a:p>
            <a:pPr algn="just"/>
            <a:r>
              <a:rPr lang="en-US" altLang="zh-CN" sz="1500" dirty="0" err="1">
                <a:latin typeface="+mn-lt"/>
              </a:rPr>
              <a:t>Bahdanau</a:t>
            </a:r>
            <a:r>
              <a:rPr lang="en-US" altLang="zh-CN" sz="1500" dirty="0">
                <a:latin typeface="+mn-lt"/>
              </a:rPr>
              <a:t> D, Cho K, </a:t>
            </a:r>
            <a:r>
              <a:rPr lang="en-US" altLang="zh-CN" sz="1500" dirty="0" err="1">
                <a:latin typeface="+mn-lt"/>
              </a:rPr>
              <a:t>Bengio</a:t>
            </a:r>
            <a:r>
              <a:rPr lang="en-US" altLang="zh-CN" sz="1500" dirty="0">
                <a:latin typeface="+mn-lt"/>
              </a:rPr>
              <a:t> Y. Neural machine translation by jointly learning to align and translate[J]. </a:t>
            </a:r>
            <a:r>
              <a:rPr lang="en-US" altLang="zh-CN" sz="1500" dirty="0" err="1">
                <a:latin typeface="+mn-lt"/>
              </a:rPr>
              <a:t>arXiv</a:t>
            </a:r>
            <a:r>
              <a:rPr lang="en-US" altLang="zh-CN" sz="1500" dirty="0">
                <a:latin typeface="+mn-lt"/>
              </a:rPr>
              <a:t> preprint arXiv:1409.0473, </a:t>
            </a:r>
            <a:r>
              <a:rPr lang="en-US" altLang="zh-CN" sz="1500" dirty="0" smtClean="0">
                <a:latin typeface="+mn-lt"/>
              </a:rPr>
              <a:t>2014. (ICLR 2015)</a:t>
            </a:r>
            <a:endParaRPr lang="zh-CN" altLang="en-US" sz="1500" dirty="0">
              <a:latin typeface="+mn-lt"/>
            </a:endParaRPr>
          </a:p>
        </p:txBody>
      </p:sp>
      <p:sp>
        <p:nvSpPr>
          <p:cNvPr id="14" name="矩形 13"/>
          <p:cNvSpPr/>
          <p:nvPr/>
        </p:nvSpPr>
        <p:spPr>
          <a:xfrm>
            <a:off x="1293813" y="2885848"/>
            <a:ext cx="9012238" cy="553998"/>
          </a:xfrm>
          <a:prstGeom prst="rect">
            <a:avLst/>
          </a:prstGeom>
        </p:spPr>
        <p:txBody>
          <a:bodyPr wrap="square">
            <a:spAutoFit/>
          </a:bodyPr>
          <a:lstStyle/>
          <a:p>
            <a:pPr algn="just"/>
            <a:r>
              <a:rPr lang="en-US" altLang="zh-CN" sz="1500" dirty="0">
                <a:latin typeface="+mn-lt"/>
              </a:rPr>
              <a:t>Luong M T, Pham H, Manning C D. Effective approaches to attention-based neural machine translation[J]. </a:t>
            </a:r>
            <a:r>
              <a:rPr lang="en-US" altLang="zh-CN" sz="1500" dirty="0" err="1">
                <a:latin typeface="+mn-lt"/>
              </a:rPr>
              <a:t>arXiv</a:t>
            </a:r>
            <a:r>
              <a:rPr lang="en-US" altLang="zh-CN" sz="1500" dirty="0">
                <a:latin typeface="+mn-lt"/>
              </a:rPr>
              <a:t> preprint arXiv:1508.04025, 2015</a:t>
            </a:r>
            <a:r>
              <a:rPr lang="en-US" altLang="zh-CN" sz="1500" dirty="0" smtClean="0">
                <a:latin typeface="+mn-lt"/>
              </a:rPr>
              <a:t>. </a:t>
            </a:r>
            <a:r>
              <a:rPr lang="en-US" altLang="zh-CN" sz="1500" dirty="0" smtClean="0">
                <a:solidFill>
                  <a:srgbClr val="000000"/>
                </a:solidFill>
                <a:latin typeface="+mn-lt"/>
                <a:ea typeface="Microsoft YaHei" panose="020B0503020204020204" pitchFamily="34" charset="-122"/>
              </a:rPr>
              <a:t>(NMNLP 2015)</a:t>
            </a:r>
            <a:endParaRPr lang="zh-CN" altLang="en-US" sz="1500" dirty="0">
              <a:latin typeface="+mn-lt"/>
            </a:endParaRPr>
          </a:p>
        </p:txBody>
      </p:sp>
      <p:sp>
        <p:nvSpPr>
          <p:cNvPr id="15" name="矩形 14"/>
          <p:cNvSpPr/>
          <p:nvPr/>
        </p:nvSpPr>
        <p:spPr>
          <a:xfrm>
            <a:off x="1293813" y="3527753"/>
            <a:ext cx="9012238" cy="553998"/>
          </a:xfrm>
          <a:prstGeom prst="rect">
            <a:avLst/>
          </a:prstGeom>
        </p:spPr>
        <p:txBody>
          <a:bodyPr wrap="square">
            <a:spAutoFit/>
          </a:bodyPr>
          <a:lstStyle/>
          <a:p>
            <a:pPr algn="just"/>
            <a:r>
              <a:rPr lang="en-US" altLang="zh-CN" sz="1500" dirty="0">
                <a:solidFill>
                  <a:srgbClr val="222222"/>
                </a:solidFill>
                <a:latin typeface="+mn-lt"/>
              </a:rPr>
              <a:t>Cheng J, Dong L, </a:t>
            </a:r>
            <a:r>
              <a:rPr lang="en-US" altLang="zh-CN" sz="1500" dirty="0" err="1">
                <a:solidFill>
                  <a:srgbClr val="222222"/>
                </a:solidFill>
                <a:latin typeface="+mn-lt"/>
              </a:rPr>
              <a:t>Lapata</a:t>
            </a:r>
            <a:r>
              <a:rPr lang="en-US" altLang="zh-CN" sz="1500" dirty="0">
                <a:solidFill>
                  <a:srgbClr val="222222"/>
                </a:solidFill>
                <a:latin typeface="+mn-lt"/>
              </a:rPr>
              <a:t> M. Long short-term memory-networks for machine reading[J]. </a:t>
            </a:r>
            <a:r>
              <a:rPr lang="en-US" altLang="zh-CN" sz="1500" dirty="0" err="1">
                <a:solidFill>
                  <a:srgbClr val="222222"/>
                </a:solidFill>
                <a:latin typeface="+mn-lt"/>
              </a:rPr>
              <a:t>arXiv</a:t>
            </a:r>
            <a:r>
              <a:rPr lang="en-US" altLang="zh-CN" sz="1500" dirty="0">
                <a:solidFill>
                  <a:srgbClr val="222222"/>
                </a:solidFill>
                <a:latin typeface="+mn-lt"/>
              </a:rPr>
              <a:t> preprint arXiv:1601.06733, 2016</a:t>
            </a:r>
            <a:r>
              <a:rPr lang="en-US" altLang="zh-CN" sz="1500" dirty="0" smtClean="0">
                <a:solidFill>
                  <a:srgbClr val="222222"/>
                </a:solidFill>
                <a:latin typeface="+mn-lt"/>
              </a:rPr>
              <a:t>. (NMNLP 2016)</a:t>
            </a:r>
            <a:endParaRPr lang="zh-CN" altLang="en-US" sz="1500" dirty="0">
              <a:latin typeface="+mn-lt"/>
            </a:endParaRPr>
          </a:p>
        </p:txBody>
      </p:sp>
      <p:sp>
        <p:nvSpPr>
          <p:cNvPr id="16" name="矩形 15"/>
          <p:cNvSpPr/>
          <p:nvPr/>
        </p:nvSpPr>
        <p:spPr>
          <a:xfrm>
            <a:off x="1330325" y="4180651"/>
            <a:ext cx="9012238" cy="553998"/>
          </a:xfrm>
          <a:prstGeom prst="rect">
            <a:avLst/>
          </a:prstGeom>
        </p:spPr>
        <p:txBody>
          <a:bodyPr wrap="square">
            <a:spAutoFit/>
          </a:bodyPr>
          <a:lstStyle/>
          <a:p>
            <a:pPr algn="just"/>
            <a:r>
              <a:rPr lang="en-US" altLang="zh-CN" sz="1500" dirty="0">
                <a:latin typeface="+mn-lt"/>
              </a:rPr>
              <a:t>Lin Z, Feng M, Santos C N, et al. A structured self-attentive sentence embedding[J]. </a:t>
            </a:r>
            <a:r>
              <a:rPr lang="en-US" altLang="zh-CN" sz="1500" dirty="0" err="1">
                <a:latin typeface="+mn-lt"/>
              </a:rPr>
              <a:t>arXiv</a:t>
            </a:r>
            <a:r>
              <a:rPr lang="en-US" altLang="zh-CN" sz="1500" dirty="0">
                <a:latin typeface="+mn-lt"/>
              </a:rPr>
              <a:t> preprint arXiv:1703.03130, 2017</a:t>
            </a:r>
            <a:r>
              <a:rPr lang="en-US" altLang="zh-CN" sz="1500" dirty="0" smtClean="0">
                <a:latin typeface="+mn-lt"/>
              </a:rPr>
              <a:t>. (ICLR 2017)</a:t>
            </a:r>
            <a:endParaRPr lang="zh-CN" altLang="en-US" sz="1500" dirty="0">
              <a:latin typeface="+mn-lt"/>
            </a:endParaRPr>
          </a:p>
        </p:txBody>
      </p:sp>
      <p:sp>
        <p:nvSpPr>
          <p:cNvPr id="22" name="矩形 21"/>
          <p:cNvSpPr/>
          <p:nvPr/>
        </p:nvSpPr>
        <p:spPr>
          <a:xfrm>
            <a:off x="1293813" y="4887817"/>
            <a:ext cx="6791325" cy="323165"/>
          </a:xfrm>
          <a:prstGeom prst="rect">
            <a:avLst/>
          </a:prstGeom>
        </p:spPr>
        <p:txBody>
          <a:bodyPr wrap="square">
            <a:spAutoFit/>
          </a:bodyPr>
          <a:lstStyle/>
          <a:p>
            <a:pPr algn="just"/>
            <a:r>
              <a:rPr lang="en-US" altLang="zh-CN" sz="1500" dirty="0">
                <a:latin typeface="+mn-lt"/>
                <a:hlinkClick r:id="rId4"/>
              </a:rPr>
              <a:t>https://blog.csdn.net/qq_41664845/article/details/84969266</a:t>
            </a:r>
            <a:endParaRPr lang="zh-CN" altLang="en-US" sz="1500" dirty="0">
              <a:latin typeface="+mn-lt"/>
            </a:endParaRPr>
          </a:p>
        </p:txBody>
      </p:sp>
      <p:sp>
        <p:nvSpPr>
          <p:cNvPr id="2" name="矩形 1"/>
          <p:cNvSpPr/>
          <p:nvPr/>
        </p:nvSpPr>
        <p:spPr>
          <a:xfrm>
            <a:off x="1293813" y="1527989"/>
            <a:ext cx="8975725" cy="553998"/>
          </a:xfrm>
          <a:prstGeom prst="rect">
            <a:avLst/>
          </a:prstGeom>
        </p:spPr>
        <p:txBody>
          <a:bodyPr wrap="square">
            <a:spAutoFit/>
          </a:bodyPr>
          <a:lstStyle/>
          <a:p>
            <a:pPr algn="just"/>
            <a:r>
              <a:rPr lang="en-US" altLang="zh-CN" sz="1500" dirty="0" err="1">
                <a:solidFill>
                  <a:srgbClr val="222222"/>
                </a:solidFill>
                <a:latin typeface="+mn-lt"/>
              </a:rPr>
              <a:t>Vaswani</a:t>
            </a:r>
            <a:r>
              <a:rPr lang="en-US" altLang="zh-CN" sz="1500" dirty="0">
                <a:solidFill>
                  <a:srgbClr val="222222"/>
                </a:solidFill>
                <a:latin typeface="+mn-lt"/>
              </a:rPr>
              <a:t> A, </a:t>
            </a:r>
            <a:r>
              <a:rPr lang="en-US" altLang="zh-CN" sz="1500" dirty="0" err="1">
                <a:solidFill>
                  <a:srgbClr val="222222"/>
                </a:solidFill>
                <a:latin typeface="+mn-lt"/>
              </a:rPr>
              <a:t>Shazeer</a:t>
            </a:r>
            <a:r>
              <a:rPr lang="en-US" altLang="zh-CN" sz="1500" dirty="0">
                <a:solidFill>
                  <a:srgbClr val="222222"/>
                </a:solidFill>
                <a:latin typeface="+mn-lt"/>
              </a:rPr>
              <a:t> N, </a:t>
            </a:r>
            <a:r>
              <a:rPr lang="en-US" altLang="zh-CN" sz="1500" dirty="0" err="1">
                <a:solidFill>
                  <a:srgbClr val="222222"/>
                </a:solidFill>
                <a:latin typeface="+mn-lt"/>
              </a:rPr>
              <a:t>Parmar</a:t>
            </a:r>
            <a:r>
              <a:rPr lang="en-US" altLang="zh-CN" sz="1500" dirty="0">
                <a:solidFill>
                  <a:srgbClr val="222222"/>
                </a:solidFill>
                <a:latin typeface="+mn-lt"/>
              </a:rPr>
              <a:t> N, et al. Attention is all you need[C]//Advances in neural information processing systems. 2017: 5998-6008.</a:t>
            </a:r>
            <a:endParaRPr lang="zh-CN" altLang="en-US" sz="1500" dirty="0">
              <a:latin typeface="+mn-lt"/>
            </a:endParaRPr>
          </a:p>
        </p:txBody>
      </p:sp>
    </p:spTree>
    <p:extLst>
      <p:ext uri="{BB962C8B-B14F-4D97-AF65-F5344CB8AC3E}">
        <p14:creationId xmlns:p14="http://schemas.microsoft.com/office/powerpoint/2010/main" val="16396229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Conclusion</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10456" y="1184275"/>
            <a:ext cx="9305925" cy="830997"/>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sz="2400" dirty="0" smtClean="0">
                <a:solidFill>
                  <a:srgbClr val="4B649F"/>
                </a:solidFill>
              </a:rPr>
              <a:t>Attention</a:t>
            </a:r>
            <a:r>
              <a:rPr lang="zh-CN" altLang="en-US" sz="2400" dirty="0" smtClean="0">
                <a:solidFill>
                  <a:srgbClr val="4B649F"/>
                </a:solidFill>
              </a:rPr>
              <a:t>起源于</a:t>
            </a:r>
            <a:r>
              <a:rPr lang="en-US" altLang="zh-CN" sz="2400" dirty="0" smtClean="0">
                <a:solidFill>
                  <a:srgbClr val="4B649F"/>
                </a:solidFill>
              </a:rPr>
              <a:t>Encoder-Decoder</a:t>
            </a:r>
            <a:r>
              <a:rPr lang="zh-CN" altLang="en-US" sz="2400" dirty="0" smtClean="0">
                <a:solidFill>
                  <a:srgbClr val="4B649F"/>
                </a:solidFill>
              </a:rPr>
              <a:t>，</a:t>
            </a:r>
            <a:r>
              <a:rPr lang="en-US" altLang="zh-CN" sz="2400" dirty="0" smtClean="0">
                <a:solidFill>
                  <a:srgbClr val="4B649F"/>
                </a:solidFill>
              </a:rPr>
              <a:t>RNN</a:t>
            </a:r>
            <a:r>
              <a:rPr lang="zh-CN" altLang="en-US" sz="2400" dirty="0" smtClean="0">
                <a:solidFill>
                  <a:srgbClr val="4B649F"/>
                </a:solidFill>
              </a:rPr>
              <a:t>等网络结构，实际上可能完全不受这个限制，只是一种思想</a:t>
            </a:r>
            <a:endParaRPr lang="zh-CN" altLang="en-US" sz="2400" dirty="0">
              <a:solidFill>
                <a:srgbClr val="4B649F"/>
              </a:solidFill>
            </a:endParaRPr>
          </a:p>
        </p:txBody>
      </p:sp>
      <p:sp>
        <p:nvSpPr>
          <p:cNvPr id="12" name="文本框 11"/>
          <p:cNvSpPr txBox="1"/>
          <p:nvPr/>
        </p:nvSpPr>
        <p:spPr>
          <a:xfrm>
            <a:off x="1110455" y="3755370"/>
            <a:ext cx="9305925"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sz="2400" dirty="0" smtClean="0">
                <a:solidFill>
                  <a:srgbClr val="4B649F"/>
                </a:solidFill>
              </a:rPr>
              <a:t>Transformer</a:t>
            </a:r>
            <a:r>
              <a:rPr lang="zh-CN" altLang="en-US" sz="2400" dirty="0" smtClean="0">
                <a:solidFill>
                  <a:srgbClr val="4B649F"/>
                </a:solidFill>
              </a:rPr>
              <a:t>完全由 </a:t>
            </a:r>
            <a:r>
              <a:rPr lang="en-US" altLang="zh-CN" sz="2400" dirty="0" smtClean="0">
                <a:solidFill>
                  <a:srgbClr val="4B649F"/>
                </a:solidFill>
              </a:rPr>
              <a:t>self-attention + tricks </a:t>
            </a:r>
            <a:r>
              <a:rPr lang="zh-CN" altLang="en-US" sz="2400" dirty="0" smtClean="0">
                <a:solidFill>
                  <a:srgbClr val="4B649F"/>
                </a:solidFill>
              </a:rPr>
              <a:t>支撑，摆脱了传统的</a:t>
            </a:r>
            <a:r>
              <a:rPr lang="en-US" altLang="zh-CN" sz="2400" dirty="0" smtClean="0">
                <a:solidFill>
                  <a:srgbClr val="4B649F"/>
                </a:solidFill>
              </a:rPr>
              <a:t>CNN</a:t>
            </a:r>
            <a:r>
              <a:rPr lang="zh-CN" altLang="en-US" sz="2400" dirty="0" smtClean="0">
                <a:solidFill>
                  <a:srgbClr val="4B649F"/>
                </a:solidFill>
              </a:rPr>
              <a:t>，</a:t>
            </a:r>
            <a:r>
              <a:rPr lang="en-US" altLang="zh-CN" sz="2400" dirty="0" smtClean="0">
                <a:solidFill>
                  <a:srgbClr val="4B649F"/>
                </a:solidFill>
              </a:rPr>
              <a:t>RNN</a:t>
            </a:r>
            <a:r>
              <a:rPr lang="zh-CN" altLang="en-US" sz="2400" dirty="0" smtClean="0">
                <a:solidFill>
                  <a:srgbClr val="4B649F"/>
                </a:solidFill>
              </a:rPr>
              <a:t>的结构，带来了惊人的表现和效率，和额外的可解释性</a:t>
            </a:r>
            <a:endParaRPr lang="zh-CN" altLang="en-US" sz="2400" dirty="0">
              <a:solidFill>
                <a:srgbClr val="4B649F"/>
              </a:solidFill>
            </a:endParaRPr>
          </a:p>
        </p:txBody>
      </p:sp>
      <p:sp>
        <p:nvSpPr>
          <p:cNvPr id="13" name="文本框 12"/>
          <p:cNvSpPr txBox="1"/>
          <p:nvPr/>
        </p:nvSpPr>
        <p:spPr>
          <a:xfrm>
            <a:off x="1095374" y="2193072"/>
            <a:ext cx="9305925" cy="461665"/>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sz="2400" dirty="0" smtClean="0">
                <a:solidFill>
                  <a:srgbClr val="4B649F"/>
                </a:solidFill>
              </a:rPr>
              <a:t>Attention</a:t>
            </a:r>
            <a:r>
              <a:rPr lang="zh-CN" altLang="en-US" sz="2400" dirty="0" smtClean="0">
                <a:solidFill>
                  <a:srgbClr val="4B649F"/>
                </a:solidFill>
              </a:rPr>
              <a:t>层能一次捕捉全局的联系</a:t>
            </a:r>
            <a:endParaRPr lang="zh-CN" altLang="en-US" sz="2400" dirty="0">
              <a:solidFill>
                <a:srgbClr val="4B649F"/>
              </a:solidFill>
            </a:endParaRPr>
          </a:p>
        </p:txBody>
      </p:sp>
      <p:sp>
        <p:nvSpPr>
          <p:cNvPr id="3" name="矩形 2"/>
          <p:cNvSpPr/>
          <p:nvPr/>
        </p:nvSpPr>
        <p:spPr>
          <a:xfrm>
            <a:off x="1095374" y="3004875"/>
            <a:ext cx="8326318" cy="461665"/>
          </a:xfrm>
          <a:prstGeom prst="rect">
            <a:avLst/>
          </a:prstGeom>
        </p:spPr>
        <p:txBody>
          <a:bodyPr wrap="none">
            <a:spAutoFit/>
          </a:bodyPr>
          <a:lstStyle/>
          <a:p>
            <a:pPr marL="285750" indent="-285750" algn="just">
              <a:buFont typeface="Wingdings" panose="05000000000000000000" pitchFamily="2" charset="2"/>
              <a:buChar char="Ø"/>
            </a:pPr>
            <a:r>
              <a:rPr lang="en-US" altLang="zh-CN" sz="2400" dirty="0">
                <a:solidFill>
                  <a:srgbClr val="4B649F"/>
                </a:solidFill>
              </a:rPr>
              <a:t>Multi-head</a:t>
            </a:r>
            <a:r>
              <a:rPr lang="zh-CN" altLang="en-US" sz="2400" dirty="0">
                <a:solidFill>
                  <a:srgbClr val="4B649F"/>
                </a:solidFill>
              </a:rPr>
              <a:t>能学到不同的</a:t>
            </a:r>
            <a:r>
              <a:rPr lang="en-US" altLang="zh-CN" sz="2400" dirty="0">
                <a:solidFill>
                  <a:srgbClr val="4B649F"/>
                </a:solidFill>
              </a:rPr>
              <a:t>attention</a:t>
            </a:r>
            <a:r>
              <a:rPr lang="zh-CN" altLang="en-US" sz="2400" dirty="0" smtClean="0">
                <a:solidFill>
                  <a:srgbClr val="4B649F"/>
                </a:solidFill>
              </a:rPr>
              <a:t>机制，表现得到很大提升</a:t>
            </a:r>
            <a:endParaRPr lang="zh-CN" altLang="en-US" sz="2400" dirty="0">
              <a:solidFill>
                <a:srgbClr val="4B649F"/>
              </a:solidFill>
            </a:endParaRPr>
          </a:p>
        </p:txBody>
      </p:sp>
      <p:sp>
        <p:nvSpPr>
          <p:cNvPr id="15" name="文本框 14"/>
          <p:cNvSpPr txBox="1"/>
          <p:nvPr/>
        </p:nvSpPr>
        <p:spPr>
          <a:xfrm>
            <a:off x="1110455" y="5128672"/>
            <a:ext cx="9305925" cy="461665"/>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sz="2400" dirty="0" smtClean="0">
                <a:solidFill>
                  <a:srgbClr val="4B649F"/>
                </a:solidFill>
              </a:rPr>
              <a:t>Transformer &amp; BERT </a:t>
            </a:r>
            <a:r>
              <a:rPr lang="zh-CN" altLang="en-US" sz="2400" dirty="0" smtClean="0">
                <a:solidFill>
                  <a:srgbClr val="4B649F"/>
                </a:solidFill>
              </a:rPr>
              <a:t>在后续的各种数据集刷榜，证明了其优越性</a:t>
            </a:r>
            <a:endParaRPr lang="zh-CN" altLang="en-US" sz="2400" dirty="0">
              <a:solidFill>
                <a:srgbClr val="4B649F"/>
              </a:solidFill>
            </a:endParaRPr>
          </a:p>
        </p:txBody>
      </p:sp>
    </p:spTree>
    <p:extLst>
      <p:ext uri="{BB962C8B-B14F-4D97-AF65-F5344CB8AC3E}">
        <p14:creationId xmlns:p14="http://schemas.microsoft.com/office/powerpoint/2010/main" val="5669233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1" name="文本框 27"/>
          <p:cNvSpPr txBox="1">
            <a:spLocks noChangeArrowheads="1"/>
          </p:cNvSpPr>
          <p:nvPr/>
        </p:nvSpPr>
        <p:spPr bwMode="auto">
          <a:xfrm>
            <a:off x="868363" y="25400"/>
            <a:ext cx="8755409"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pPr>
            <a:r>
              <a:rPr lang="en-US" altLang="zh-CN" sz="2800" b="1" dirty="0">
                <a:solidFill>
                  <a:srgbClr val="4B649F"/>
                </a:solidFill>
              </a:rPr>
              <a:t>Surprise</a:t>
            </a:r>
            <a:endParaRPr lang="zh-CN" altLang="en-US" sz="2800" b="1" dirty="0">
              <a:solidFill>
                <a:srgbClr val="4B649F"/>
              </a:solidFill>
            </a:endParaRPr>
          </a:p>
        </p:txBody>
      </p: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3" name="椭圆 32"/>
          <p:cNvSpPr/>
          <p:nvPr/>
        </p:nvSpPr>
        <p:spPr bwMode="auto">
          <a:xfrm>
            <a:off x="214604" y="108292"/>
            <a:ext cx="653759" cy="656351"/>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4" name="椭圆 33"/>
          <p:cNvSpPr/>
          <p:nvPr/>
        </p:nvSpPr>
        <p:spPr bwMode="auto">
          <a:xfrm>
            <a:off x="257128" y="158807"/>
            <a:ext cx="564425" cy="56677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5" name="KSO_Shape"/>
          <p:cNvSpPr/>
          <p:nvPr/>
        </p:nvSpPr>
        <p:spPr bwMode="auto">
          <a:xfrm>
            <a:off x="346815" y="275455"/>
            <a:ext cx="376012" cy="359934"/>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cxnSp>
        <p:nvCxnSpPr>
          <p:cNvPr id="21" name="直接连接符 20"/>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128" y="1238250"/>
            <a:ext cx="3457251" cy="4321564"/>
          </a:xfrm>
          <a:prstGeom prst="rect">
            <a:avLst/>
          </a:prstGeom>
        </p:spPr>
      </p:pic>
      <p:pic>
        <p:nvPicPr>
          <p:cNvPr id="33794" name="Picture 2" descr="https://timgsa.baidu.com/timg?image&amp;quality=80&amp;size=b9999_10000&amp;sec=1574159291689&amp;di=e86b34ca40b0cd5c770e955732165bf9&amp;imgtype=0&amp;src=http%3A%2F%2Fimg4.cache.netease.com%2Fphoto%2F0031%2F2015-01-05%2FAF5J7P5K43UD003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0503" y="3179659"/>
            <a:ext cx="3317497" cy="3355197"/>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09157" y="4162424"/>
            <a:ext cx="3356078" cy="2219120"/>
          </a:xfrm>
          <a:prstGeom prst="rect">
            <a:avLst/>
          </a:prstGeom>
        </p:spPr>
      </p:pic>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7754" y="322262"/>
            <a:ext cx="6318885" cy="3543300"/>
          </a:xfrm>
          <a:prstGeom prst="rect">
            <a:avLst/>
          </a:prstGeom>
        </p:spPr>
      </p:pic>
    </p:spTree>
    <p:extLst>
      <p:ext uri="{BB962C8B-B14F-4D97-AF65-F5344CB8AC3E}">
        <p14:creationId xmlns:p14="http://schemas.microsoft.com/office/powerpoint/2010/main" val="17472731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2" name="组合 61"/>
          <p:cNvGrpSpPr/>
          <p:nvPr/>
        </p:nvGrpSpPr>
        <p:grpSpPr>
          <a:xfrm>
            <a:off x="475624" y="571426"/>
            <a:ext cx="1029952" cy="685949"/>
            <a:chOff x="5302250" y="2903538"/>
            <a:chExt cx="1587500" cy="1057276"/>
          </a:xfrm>
          <a:solidFill>
            <a:srgbClr val="4B649F"/>
          </a:solidFill>
        </p:grpSpPr>
        <p:sp>
          <p:nvSpPr>
            <p:cNvPr id="55"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6"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7"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8"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0"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1"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5606" name="文本框 62"/>
          <p:cNvSpPr txBox="1">
            <a:spLocks noChangeArrowheads="1"/>
          </p:cNvSpPr>
          <p:nvPr/>
        </p:nvSpPr>
        <p:spPr bwMode="auto">
          <a:xfrm>
            <a:off x="3462030" y="2744647"/>
            <a:ext cx="548175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6600" b="1" dirty="0" smtClean="0">
                <a:solidFill>
                  <a:srgbClr val="4B649F"/>
                </a:solidFill>
              </a:rPr>
              <a:t>THANK YOU!</a:t>
            </a:r>
            <a:endParaRPr lang="zh-CN" altLang="en-US" sz="6600" b="1" dirty="0">
              <a:solidFill>
                <a:srgbClr val="4B649F"/>
              </a:solidFill>
            </a:endParaRPr>
          </a:p>
        </p:txBody>
      </p:sp>
      <p:sp>
        <p:nvSpPr>
          <p:cNvPr id="25611" name="文本框 1066"/>
          <p:cNvSpPr txBox="1">
            <a:spLocks noChangeArrowheads="1"/>
          </p:cNvSpPr>
          <p:nvPr/>
        </p:nvSpPr>
        <p:spPr bwMode="auto">
          <a:xfrm>
            <a:off x="1766888" y="598488"/>
            <a:ext cx="23022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3200" b="1" dirty="0" smtClean="0">
                <a:solidFill>
                  <a:schemeClr val="bg1"/>
                </a:solidFill>
              </a:rPr>
              <a:t>Data</a:t>
            </a:r>
            <a:r>
              <a:rPr lang="zh-CN" altLang="en-US" sz="3200" b="1" dirty="0">
                <a:solidFill>
                  <a:schemeClr val="bg1"/>
                </a:solidFill>
              </a:rPr>
              <a:t> </a:t>
            </a:r>
            <a:r>
              <a:rPr lang="en-US" altLang="zh-CN" sz="3200" b="1" dirty="0" smtClean="0">
                <a:solidFill>
                  <a:schemeClr val="bg1"/>
                </a:solidFill>
              </a:rPr>
              <a:t>Salon</a:t>
            </a:r>
          </a:p>
        </p:txBody>
      </p:sp>
      <p:sp>
        <p:nvSpPr>
          <p:cNvPr id="1068" name="矩形 1067"/>
          <p:cNvSpPr/>
          <p:nvPr/>
        </p:nvSpPr>
        <p:spPr>
          <a:xfrm>
            <a:off x="1364209" y="2561291"/>
            <a:ext cx="9677400" cy="1427486"/>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p:cNvSpPr/>
          <p:nvPr/>
        </p:nvSpPr>
        <p:spPr>
          <a:xfrm>
            <a:off x="10803484" y="3798503"/>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p:cNvSpPr/>
          <p:nvPr/>
        </p:nvSpPr>
        <p:spPr>
          <a:xfrm>
            <a:off x="10535197" y="3569903"/>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p:cNvSpPr/>
          <p:nvPr/>
        </p:nvSpPr>
        <p:spPr>
          <a:xfrm>
            <a:off x="1205459" y="2354916"/>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p:cNvSpPr/>
          <p:nvPr/>
        </p:nvSpPr>
        <p:spPr>
          <a:xfrm>
            <a:off x="1357859" y="2507316"/>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050" name="Picture 2" descr="https://pic4.zhimg.com/80/v2-2e36652c48659a36f7fe766b2d3056a3_h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798" y="1737665"/>
            <a:ext cx="5238750" cy="37528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blog.floydhub.com/content/images/2019/09/Slide3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4936" y="2363794"/>
            <a:ext cx="5908706" cy="250059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082015" y="5645917"/>
            <a:ext cx="2132315" cy="461665"/>
          </a:xfrm>
          <a:prstGeom prst="rect">
            <a:avLst/>
          </a:prstGeom>
        </p:spPr>
        <p:txBody>
          <a:bodyPr wrap="none">
            <a:spAutoFit/>
          </a:bodyPr>
          <a:lstStyle/>
          <a:p>
            <a:r>
              <a:rPr lang="en-US" altLang="zh-CN" sz="2400" b="1" dirty="0" smtClean="0"/>
              <a:t>Human being</a:t>
            </a:r>
            <a:endParaRPr lang="zh-CN" altLang="en-US" sz="2400" b="1" dirty="0"/>
          </a:p>
        </p:txBody>
      </p:sp>
      <p:sp>
        <p:nvSpPr>
          <p:cNvPr id="10" name="矩形 9"/>
          <p:cNvSpPr/>
          <p:nvPr/>
        </p:nvSpPr>
        <p:spPr>
          <a:xfrm>
            <a:off x="7235345" y="5645917"/>
            <a:ext cx="3287888" cy="461665"/>
          </a:xfrm>
          <a:prstGeom prst="rect">
            <a:avLst/>
          </a:prstGeom>
        </p:spPr>
        <p:txBody>
          <a:bodyPr wrap="none">
            <a:spAutoFit/>
          </a:bodyPr>
          <a:lstStyle/>
          <a:p>
            <a:r>
              <a:rPr lang="en-US" altLang="zh-CN" sz="2400" b="1" dirty="0" smtClean="0"/>
              <a:t>Network Architecture</a:t>
            </a:r>
            <a:endParaRPr lang="zh-CN" altLang="en-US" sz="2400" b="1" dirty="0"/>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What is attention?</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092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Encoder-Decoder Structure</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5122" name="Picture 2" descr="https://pic4.zhimg.com/80/v2-a5093fc7c0c4942b1d47e7cd2e65ea3b_h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987" y="1254676"/>
            <a:ext cx="6096000" cy="1943101"/>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3808506" y="1099343"/>
            <a:ext cx="3558988" cy="461665"/>
          </a:xfrm>
          <a:prstGeom prst="rect">
            <a:avLst/>
          </a:prstGeom>
        </p:spPr>
        <p:txBody>
          <a:bodyPr wrap="none">
            <a:spAutoFit/>
          </a:bodyPr>
          <a:lstStyle/>
          <a:p>
            <a:r>
              <a:rPr lang="en-US" altLang="zh-CN" sz="2400" dirty="0" smtClean="0"/>
              <a:t>Encoder-decoder in NLP</a:t>
            </a:r>
            <a:endParaRPr lang="zh-CN" altLang="en-US" sz="2400" dirty="0"/>
          </a:p>
        </p:txBody>
      </p:sp>
      <p:pic>
        <p:nvPicPr>
          <p:cNvPr id="5124" name="Picture 4" descr="https://pic1.zhimg.com/80/v2-4ab3a2d834a45581c32ea62aec28e428_h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0197" y="1782573"/>
            <a:ext cx="2655099" cy="64789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pic3.zhimg.com/80/v2-749be2e4a08d8e8b3874d23b0f6c3f22_h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0197" y="2497590"/>
            <a:ext cx="2390264" cy="33463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pic2.zhimg.com/80/v2-0036edc4b2888e0df612585dd5f28ecd_h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9089" y="2860966"/>
            <a:ext cx="2485875" cy="33463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809037" y="3626101"/>
            <a:ext cx="8743950" cy="2169825"/>
          </a:xfrm>
          <a:prstGeom prst="rect">
            <a:avLst/>
          </a:prstGeom>
        </p:spPr>
        <p:txBody>
          <a:bodyPr wrap="square">
            <a:spAutoFit/>
          </a:bodyPr>
          <a:lstStyle/>
          <a:p>
            <a:pPr>
              <a:lnSpc>
                <a:spcPct val="150000"/>
              </a:lnSpc>
            </a:pPr>
            <a:r>
              <a:rPr lang="zh-CN" altLang="en-US" dirty="0">
                <a:latin typeface="+mn-ea"/>
                <a:ea typeface="+mn-ea"/>
              </a:rPr>
              <a:t>除了</a:t>
            </a:r>
            <a:r>
              <a:rPr lang="en-US" altLang="zh-CN" dirty="0">
                <a:latin typeface="+mn-ea"/>
                <a:ea typeface="+mn-ea"/>
              </a:rPr>
              <a:t>OCR</a:t>
            </a:r>
            <a:r>
              <a:rPr lang="zh-CN" altLang="en-US" dirty="0">
                <a:latin typeface="+mn-ea"/>
                <a:ea typeface="+mn-ea"/>
              </a:rPr>
              <a:t>、语音识别，自然语言处理有四大类常见的</a:t>
            </a:r>
            <a:r>
              <a:rPr lang="zh-CN" altLang="en-US" dirty="0" smtClean="0">
                <a:latin typeface="+mn-ea"/>
                <a:ea typeface="+mn-ea"/>
              </a:rPr>
              <a:t>任务：</a:t>
            </a:r>
            <a:endParaRPr lang="en-US" altLang="zh-CN" dirty="0" smtClean="0">
              <a:latin typeface="+mn-ea"/>
              <a:ea typeface="+mn-ea"/>
            </a:endParaRPr>
          </a:p>
          <a:p>
            <a:pPr marL="285750" indent="-285750">
              <a:lnSpc>
                <a:spcPct val="150000"/>
              </a:lnSpc>
              <a:buFont typeface="Wingdings" panose="05000000000000000000" pitchFamily="2" charset="2"/>
              <a:buChar char="Ø"/>
            </a:pPr>
            <a:r>
              <a:rPr lang="zh-CN" altLang="en-US" dirty="0" smtClean="0">
                <a:latin typeface="+mn-ea"/>
                <a:ea typeface="+mn-ea"/>
              </a:rPr>
              <a:t>第</a:t>
            </a:r>
            <a:r>
              <a:rPr lang="zh-CN" altLang="en-US" dirty="0">
                <a:latin typeface="+mn-ea"/>
                <a:ea typeface="+mn-ea"/>
              </a:rPr>
              <a:t>一类任务：序列标注，譬如命名实体识别、语义标注、词性标注、分词等</a:t>
            </a:r>
            <a:r>
              <a:rPr lang="zh-CN" altLang="en-US" dirty="0" smtClean="0">
                <a:latin typeface="+mn-ea"/>
                <a:ea typeface="+mn-ea"/>
              </a:rPr>
              <a:t>；</a:t>
            </a:r>
            <a:endParaRPr lang="en-US" altLang="zh-CN" dirty="0" smtClean="0">
              <a:latin typeface="+mn-ea"/>
              <a:ea typeface="+mn-ea"/>
            </a:endParaRPr>
          </a:p>
          <a:p>
            <a:pPr marL="285750" indent="-285750">
              <a:lnSpc>
                <a:spcPct val="150000"/>
              </a:lnSpc>
              <a:buFont typeface="Wingdings" panose="05000000000000000000" pitchFamily="2" charset="2"/>
              <a:buChar char="Ø"/>
            </a:pPr>
            <a:r>
              <a:rPr lang="zh-CN" altLang="en-US" dirty="0" smtClean="0">
                <a:latin typeface="+mn-ea"/>
                <a:ea typeface="+mn-ea"/>
              </a:rPr>
              <a:t>第二</a:t>
            </a:r>
            <a:r>
              <a:rPr lang="zh-CN" altLang="en-US" dirty="0">
                <a:latin typeface="+mn-ea"/>
                <a:ea typeface="+mn-ea"/>
              </a:rPr>
              <a:t>类任务：分类任务，譬如文本分类、情感分析等</a:t>
            </a:r>
            <a:r>
              <a:rPr lang="zh-CN" altLang="en-US" dirty="0" smtClean="0">
                <a:latin typeface="+mn-ea"/>
                <a:ea typeface="+mn-ea"/>
              </a:rPr>
              <a:t>；</a:t>
            </a:r>
            <a:endParaRPr lang="en-US" altLang="zh-CN" dirty="0" smtClean="0">
              <a:latin typeface="+mn-ea"/>
              <a:ea typeface="+mn-ea"/>
            </a:endParaRPr>
          </a:p>
          <a:p>
            <a:pPr marL="285750" indent="-285750">
              <a:lnSpc>
                <a:spcPct val="150000"/>
              </a:lnSpc>
              <a:buFont typeface="Wingdings" panose="05000000000000000000" pitchFamily="2" charset="2"/>
              <a:buChar char="Ø"/>
            </a:pPr>
            <a:r>
              <a:rPr lang="zh-CN" altLang="en-US" dirty="0" smtClean="0">
                <a:latin typeface="+mn-ea"/>
                <a:ea typeface="+mn-ea"/>
              </a:rPr>
              <a:t>第三</a:t>
            </a:r>
            <a:r>
              <a:rPr lang="zh-CN" altLang="en-US" dirty="0">
                <a:latin typeface="+mn-ea"/>
                <a:ea typeface="+mn-ea"/>
              </a:rPr>
              <a:t>类任务：句对关系判断，譬如自然语言推理、问答</a:t>
            </a:r>
            <a:r>
              <a:rPr lang="en-US" altLang="zh-CN" dirty="0">
                <a:latin typeface="+mn-ea"/>
                <a:ea typeface="+mn-ea"/>
              </a:rPr>
              <a:t>QA</a:t>
            </a:r>
            <a:r>
              <a:rPr lang="zh-CN" altLang="en-US" dirty="0">
                <a:latin typeface="+mn-ea"/>
                <a:ea typeface="+mn-ea"/>
              </a:rPr>
              <a:t>、文本语义相似性等</a:t>
            </a:r>
            <a:r>
              <a:rPr lang="zh-CN" altLang="en-US" dirty="0" smtClean="0">
                <a:latin typeface="+mn-ea"/>
                <a:ea typeface="+mn-ea"/>
              </a:rPr>
              <a:t>；</a:t>
            </a:r>
            <a:endParaRPr lang="en-US" altLang="zh-CN" dirty="0" smtClean="0">
              <a:latin typeface="+mn-ea"/>
              <a:ea typeface="+mn-ea"/>
            </a:endParaRPr>
          </a:p>
          <a:p>
            <a:pPr marL="285750" indent="-285750">
              <a:lnSpc>
                <a:spcPct val="150000"/>
              </a:lnSpc>
              <a:buFont typeface="Wingdings" panose="05000000000000000000" pitchFamily="2" charset="2"/>
              <a:buChar char="Ø"/>
            </a:pPr>
            <a:r>
              <a:rPr lang="zh-CN" altLang="en-US" dirty="0" smtClean="0">
                <a:latin typeface="+mn-ea"/>
                <a:ea typeface="+mn-ea"/>
              </a:rPr>
              <a:t>第四</a:t>
            </a:r>
            <a:r>
              <a:rPr lang="zh-CN" altLang="en-US" dirty="0">
                <a:latin typeface="+mn-ea"/>
                <a:ea typeface="+mn-ea"/>
              </a:rPr>
              <a:t>类任务：生成式任务，譬如机器翻译、文本摘要、写诗造句等。</a:t>
            </a:r>
          </a:p>
        </p:txBody>
      </p:sp>
    </p:spTree>
    <p:extLst>
      <p:ext uri="{BB962C8B-B14F-4D97-AF65-F5344CB8AC3E}">
        <p14:creationId xmlns:p14="http://schemas.microsoft.com/office/powerpoint/2010/main" val="62818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Attention</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6146" name="Picture 2" descr="https://pic3.zhimg.com/80/v2-68a9bfb44a4c7df485204727cdc8bdf2_h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3829" y="4754996"/>
            <a:ext cx="1907940" cy="9366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285557" y="1350643"/>
            <a:ext cx="2531462" cy="461665"/>
          </a:xfrm>
          <a:prstGeom prst="rect">
            <a:avLst/>
          </a:prstGeom>
        </p:spPr>
        <p:txBody>
          <a:bodyPr wrap="none">
            <a:spAutoFit/>
          </a:bodyPr>
          <a:lstStyle/>
          <a:p>
            <a:r>
              <a:rPr lang="en-US" altLang="zh-CN" sz="2400" dirty="0" smtClean="0">
                <a:latin typeface="+mn-ea"/>
              </a:rPr>
              <a:t>Tom chase Jerry</a:t>
            </a:r>
            <a:endParaRPr lang="zh-CN" altLang="en-US" sz="2400" dirty="0"/>
          </a:p>
        </p:txBody>
      </p:sp>
      <p:sp>
        <p:nvSpPr>
          <p:cNvPr id="24" name="矩形 23"/>
          <p:cNvSpPr/>
          <p:nvPr/>
        </p:nvSpPr>
        <p:spPr>
          <a:xfrm>
            <a:off x="6777532" y="1350643"/>
            <a:ext cx="2214068" cy="461665"/>
          </a:xfrm>
          <a:prstGeom prst="rect">
            <a:avLst/>
          </a:prstGeom>
        </p:spPr>
        <p:txBody>
          <a:bodyPr wrap="none">
            <a:spAutoFit/>
          </a:bodyPr>
          <a:lstStyle/>
          <a:p>
            <a:r>
              <a:rPr lang="zh-CN" altLang="en-US" sz="2400" dirty="0" smtClean="0">
                <a:latin typeface="+mn-ea"/>
              </a:rPr>
              <a:t>汤姆 追赶 杰瑞</a:t>
            </a:r>
            <a:endParaRPr lang="zh-CN" altLang="en-US" sz="2400" dirty="0"/>
          </a:p>
        </p:txBody>
      </p:sp>
      <p:sp>
        <p:nvSpPr>
          <p:cNvPr id="3" name="右箭头 2"/>
          <p:cNvSpPr/>
          <p:nvPr/>
        </p:nvSpPr>
        <p:spPr>
          <a:xfrm>
            <a:off x="5292847" y="1397434"/>
            <a:ext cx="1008856" cy="368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Picture 2" descr="https://pic4.zhimg.com/80/v2-a5093fc7c0c4942b1d47e7cd2e65ea3b_h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363" y="2600325"/>
            <a:ext cx="5332780" cy="169982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pic4.zhimg.com/80/v2-92302aa42ae10c63627663430ab60f73_h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894" y="2252975"/>
            <a:ext cx="4211846" cy="235600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pic3.zhimg.com/80/v2-4b7a63328249254920b9ef058ec6fe86_h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8425" y="4759307"/>
            <a:ext cx="2240784" cy="93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542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Attention</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183878" y="1262979"/>
            <a:ext cx="2531462" cy="461665"/>
          </a:xfrm>
          <a:prstGeom prst="rect">
            <a:avLst/>
          </a:prstGeom>
        </p:spPr>
        <p:txBody>
          <a:bodyPr wrap="none">
            <a:spAutoFit/>
          </a:bodyPr>
          <a:lstStyle/>
          <a:p>
            <a:r>
              <a:rPr lang="en-US" altLang="zh-CN" sz="2400" dirty="0" smtClean="0">
                <a:latin typeface="+mn-ea"/>
              </a:rPr>
              <a:t>Tom chase Jerry</a:t>
            </a:r>
            <a:endParaRPr lang="zh-CN" altLang="en-US" sz="2400" dirty="0"/>
          </a:p>
        </p:txBody>
      </p:sp>
      <p:sp>
        <p:nvSpPr>
          <p:cNvPr id="24" name="矩形 23"/>
          <p:cNvSpPr/>
          <p:nvPr/>
        </p:nvSpPr>
        <p:spPr>
          <a:xfrm>
            <a:off x="8675853" y="1262979"/>
            <a:ext cx="2214068" cy="461665"/>
          </a:xfrm>
          <a:prstGeom prst="rect">
            <a:avLst/>
          </a:prstGeom>
        </p:spPr>
        <p:txBody>
          <a:bodyPr wrap="none">
            <a:spAutoFit/>
          </a:bodyPr>
          <a:lstStyle/>
          <a:p>
            <a:r>
              <a:rPr lang="zh-CN" altLang="en-US" sz="2400" dirty="0" smtClean="0">
                <a:latin typeface="+mn-ea"/>
              </a:rPr>
              <a:t>汤姆 追赶 杰瑞</a:t>
            </a:r>
            <a:endParaRPr lang="zh-CN" altLang="en-US" sz="2400" dirty="0"/>
          </a:p>
        </p:txBody>
      </p:sp>
      <p:sp>
        <p:nvSpPr>
          <p:cNvPr id="3" name="右箭头 2"/>
          <p:cNvSpPr/>
          <p:nvPr/>
        </p:nvSpPr>
        <p:spPr>
          <a:xfrm>
            <a:off x="7191168" y="1309770"/>
            <a:ext cx="1008856" cy="368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0" name="Picture 2" descr="https://pic3.zhimg.com/80/v2-a204b9a5817be9a7fbc0a1abfa6b9ab2_h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9532" y="1895655"/>
            <a:ext cx="1992127" cy="59990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s://pic3.zhimg.com/80/v2-4b7a63328249254920b9ef058ec6fe86_h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5081" y="4807194"/>
            <a:ext cx="2266209" cy="9472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s://pic4.zhimg.com/80/v2-92302aa42ae10c63627663430ab60f73_h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494" y="2039699"/>
            <a:ext cx="4345385" cy="243070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pic4.zhimg.com/80/v2-b89c84193f325482e145911b590faa93_h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1443" y="2801013"/>
            <a:ext cx="3262680" cy="3138557"/>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26"/>
          <p:cNvSpPr/>
          <p:nvPr/>
        </p:nvSpPr>
        <p:spPr>
          <a:xfrm>
            <a:off x="9193757" y="6101277"/>
            <a:ext cx="2173993" cy="461665"/>
          </a:xfrm>
          <a:prstGeom prst="rect">
            <a:avLst/>
          </a:prstGeom>
        </p:spPr>
        <p:txBody>
          <a:bodyPr wrap="none">
            <a:spAutoFit/>
          </a:bodyPr>
          <a:lstStyle/>
          <a:p>
            <a:r>
              <a:rPr lang="en-US" altLang="zh-CN" sz="2400" dirty="0" smtClean="0">
                <a:latin typeface="+mn-lt"/>
              </a:rPr>
              <a:t>How to get </a:t>
            </a:r>
            <a:r>
              <a:rPr lang="en-US" altLang="zh-CN" sz="2400" dirty="0" err="1" smtClean="0">
                <a:latin typeface="+mn-lt"/>
              </a:rPr>
              <a:t>a</a:t>
            </a:r>
            <a:r>
              <a:rPr lang="en-US" altLang="zh-CN" sz="2400" baseline="-25000" dirty="0" err="1" smtClean="0">
                <a:latin typeface="+mn-lt"/>
              </a:rPr>
              <a:t>ij</a:t>
            </a:r>
            <a:r>
              <a:rPr lang="en-US" altLang="zh-CN" sz="2400" dirty="0" smtClean="0">
                <a:latin typeface="+mn-lt"/>
              </a:rPr>
              <a:t>?</a:t>
            </a:r>
            <a:endParaRPr lang="zh-CN" altLang="en-US" sz="2400" dirty="0">
              <a:latin typeface="+mn-lt"/>
            </a:endParaRPr>
          </a:p>
        </p:txBody>
      </p:sp>
    </p:spTree>
    <p:extLst>
      <p:ext uri="{BB962C8B-B14F-4D97-AF65-F5344CB8AC3E}">
        <p14:creationId xmlns:p14="http://schemas.microsoft.com/office/powerpoint/2010/main" val="2564556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RNN as Encoder-Decoder Structure</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8196" name="Picture 4" descr="https://pic1.zhimg.com/80/v2-ac1c016e17a1a681a1dd7da0fb18d1e8_h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0364" y="1184275"/>
            <a:ext cx="6096000" cy="4600576"/>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ttps://pic3.zhimg.com/80/v2-4b274f8b0c1b6e77fa3f8ab47f7ee126_h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328" y="1417927"/>
            <a:ext cx="5896105" cy="1851746"/>
          </a:xfrm>
          <a:prstGeom prst="rect">
            <a:avLst/>
          </a:prstGeom>
          <a:noFill/>
          <a:extLst>
            <a:ext uri="{909E8E84-426E-40DD-AFC4-6F175D3DCCD1}">
              <a14:hiddenFill xmlns:a14="http://schemas.microsoft.com/office/drawing/2010/main">
                <a:solidFill>
                  <a:srgbClr val="FFFFFF"/>
                </a:solidFill>
              </a14:hiddenFill>
            </a:ext>
          </a:extLst>
        </p:spPr>
      </p:pic>
      <p:sp>
        <p:nvSpPr>
          <p:cNvPr id="25" name="右箭头 24"/>
          <p:cNvSpPr/>
          <p:nvPr/>
        </p:nvSpPr>
        <p:spPr>
          <a:xfrm>
            <a:off x="6766295" y="2159759"/>
            <a:ext cx="1008856" cy="368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3"/>
              <p:cNvSpPr txBox="1"/>
              <p:nvPr/>
            </p:nvSpPr>
            <p:spPr>
              <a:xfrm>
                <a:off x="1242289" y="3801635"/>
                <a:ext cx="3763338"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a</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𝑆𝑜𝑓𝑡𝑚𝑎𝑥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242289" y="3801635"/>
                <a:ext cx="3763338" cy="399084"/>
              </a:xfrm>
              <a:prstGeom prst="rect">
                <a:avLst/>
              </a:prstGeom>
              <a:blipFill>
                <a:blip r:embed="rId6"/>
                <a:stretch>
                  <a:fillRect l="-486" r="-2269" b="-2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1216143" y="4742878"/>
                <a:ext cx="3469989"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a</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𝑆𝑜𝑓𝑡𝑚𝑎𝑥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1216143" y="4742878"/>
                <a:ext cx="3469989" cy="399084"/>
              </a:xfrm>
              <a:prstGeom prst="rect">
                <a:avLst/>
              </a:prstGeom>
              <a:blipFill>
                <a:blip r:embed="rId7"/>
                <a:stretch>
                  <a:fillRect l="-351" r="-2456" b="-27692"/>
                </a:stretch>
              </a:blipFill>
            </p:spPr>
            <p:txBody>
              <a:bodyPr/>
              <a:lstStyle/>
              <a:p>
                <a:r>
                  <a:rPr lang="zh-CN" altLang="en-US">
                    <a:noFill/>
                  </a:rPr>
                  <a:t> </a:t>
                </a:r>
              </a:p>
            </p:txBody>
          </p:sp>
        </mc:Fallback>
      </mc:AlternateContent>
      <p:sp>
        <p:nvSpPr>
          <p:cNvPr id="5" name="矩形 4"/>
          <p:cNvSpPr/>
          <p:nvPr/>
        </p:nvSpPr>
        <p:spPr>
          <a:xfrm>
            <a:off x="2721747" y="4259560"/>
            <a:ext cx="458780" cy="461665"/>
          </a:xfrm>
          <a:prstGeom prst="rect">
            <a:avLst/>
          </a:prstGeom>
        </p:spPr>
        <p:txBody>
          <a:bodyPr wrap="none">
            <a:spAutoFit/>
          </a:bodyPr>
          <a:lstStyle/>
          <a:p>
            <a:r>
              <a:rPr lang="en-US" altLang="zh-CN" sz="2400" i="1" dirty="0" smtClean="0"/>
              <a:t>or</a:t>
            </a:r>
            <a:endParaRPr lang="zh-CN" altLang="en-US" sz="2400" i="1" dirty="0"/>
          </a:p>
        </p:txBody>
      </p:sp>
      <p:sp>
        <p:nvSpPr>
          <p:cNvPr id="7" name="矩形 6"/>
          <p:cNvSpPr/>
          <p:nvPr/>
        </p:nvSpPr>
        <p:spPr>
          <a:xfrm>
            <a:off x="176213" y="5811886"/>
            <a:ext cx="10482262" cy="276999"/>
          </a:xfrm>
          <a:prstGeom prst="rect">
            <a:avLst/>
          </a:prstGeom>
        </p:spPr>
        <p:txBody>
          <a:bodyPr wrap="square">
            <a:spAutoFit/>
          </a:bodyPr>
          <a:lstStyle/>
          <a:p>
            <a:r>
              <a:rPr lang="en-US" altLang="zh-CN" sz="1200" dirty="0" err="1"/>
              <a:t>Bahdanau</a:t>
            </a:r>
            <a:r>
              <a:rPr lang="en-US" altLang="zh-CN" sz="1200" dirty="0"/>
              <a:t> D, Cho K, </a:t>
            </a:r>
            <a:r>
              <a:rPr lang="en-US" altLang="zh-CN" sz="1200" dirty="0" err="1"/>
              <a:t>Bengio</a:t>
            </a:r>
            <a:r>
              <a:rPr lang="en-US" altLang="zh-CN" sz="1200" dirty="0"/>
              <a:t> Y. Neural machine translation by jointly learning to align and translate[J]. </a:t>
            </a:r>
            <a:r>
              <a:rPr lang="en-US" altLang="zh-CN" sz="1200" dirty="0" err="1"/>
              <a:t>arXiv</a:t>
            </a:r>
            <a:r>
              <a:rPr lang="en-US" altLang="zh-CN" sz="1200" dirty="0"/>
              <a:t> preprint arXiv:1409.0473, </a:t>
            </a:r>
            <a:r>
              <a:rPr lang="en-US" altLang="zh-CN" sz="1200" dirty="0" smtClean="0"/>
              <a:t>2014. (ICLR 2015)</a:t>
            </a:r>
            <a:endParaRPr lang="zh-CN" altLang="en-US" sz="1200" dirty="0"/>
          </a:p>
        </p:txBody>
      </p:sp>
      <p:sp>
        <p:nvSpPr>
          <p:cNvPr id="8" name="矩形 7"/>
          <p:cNvSpPr/>
          <p:nvPr/>
        </p:nvSpPr>
        <p:spPr>
          <a:xfrm>
            <a:off x="176213" y="5580208"/>
            <a:ext cx="3623813" cy="307777"/>
          </a:xfrm>
          <a:prstGeom prst="rect">
            <a:avLst/>
          </a:prstGeom>
        </p:spPr>
        <p:txBody>
          <a:bodyPr wrap="none">
            <a:spAutoFit/>
          </a:bodyPr>
          <a:lstStyle/>
          <a:p>
            <a:r>
              <a:rPr lang="en-US" altLang="zh-CN" sz="1400" b="1" dirty="0">
                <a:latin typeface="Microsoft YaHei" panose="020B0503020204020204" pitchFamily="34" charset="-122"/>
                <a:ea typeface="Microsoft YaHei" panose="020B0503020204020204" pitchFamily="34" charset="-122"/>
              </a:rPr>
              <a:t>tf.contrib.seq2seq.BahdanauAttention</a:t>
            </a:r>
            <a:endParaRPr lang="zh-CN" altLang="en-US" sz="1400" dirty="0"/>
          </a:p>
        </p:txBody>
      </p:sp>
      <p:sp>
        <p:nvSpPr>
          <p:cNvPr id="9" name="矩形 8"/>
          <p:cNvSpPr/>
          <p:nvPr/>
        </p:nvSpPr>
        <p:spPr>
          <a:xfrm>
            <a:off x="176213" y="6058972"/>
            <a:ext cx="3288785" cy="307777"/>
          </a:xfrm>
          <a:prstGeom prst="rect">
            <a:avLst/>
          </a:prstGeom>
        </p:spPr>
        <p:txBody>
          <a:bodyPr wrap="none">
            <a:spAutoFit/>
          </a:bodyPr>
          <a:lstStyle/>
          <a:p>
            <a:r>
              <a:rPr lang="en-US" altLang="zh-CN" sz="1400" b="1" dirty="0" smtClean="0">
                <a:latin typeface="Microsoft YaHei" panose="020B0503020204020204" pitchFamily="34" charset="-122"/>
                <a:ea typeface="Microsoft YaHei" panose="020B0503020204020204" pitchFamily="34" charset="-122"/>
              </a:rPr>
              <a:t>tf.contrib.seq2seq.LuongAttention</a:t>
            </a:r>
            <a:endParaRPr lang="zh-CN" altLang="en-US" sz="1400" dirty="0"/>
          </a:p>
        </p:txBody>
      </p:sp>
      <p:sp>
        <p:nvSpPr>
          <p:cNvPr id="10" name="矩形 9"/>
          <p:cNvSpPr/>
          <p:nvPr/>
        </p:nvSpPr>
        <p:spPr>
          <a:xfrm>
            <a:off x="176212" y="6296299"/>
            <a:ext cx="10999788" cy="276999"/>
          </a:xfrm>
          <a:prstGeom prst="rect">
            <a:avLst/>
          </a:prstGeom>
        </p:spPr>
        <p:txBody>
          <a:bodyPr wrap="square">
            <a:spAutoFit/>
          </a:bodyPr>
          <a:lstStyle/>
          <a:p>
            <a:r>
              <a:rPr lang="en-US" altLang="zh-CN" sz="1200" dirty="0"/>
              <a:t>Luong M T, Pham H, Manning C D. Effective approaches to attention-based neural machine translation[J]. </a:t>
            </a:r>
            <a:r>
              <a:rPr lang="en-US" altLang="zh-CN" sz="1200" dirty="0" err="1"/>
              <a:t>arXiv</a:t>
            </a:r>
            <a:r>
              <a:rPr lang="en-US" altLang="zh-CN" sz="1200" dirty="0"/>
              <a:t> preprint arXiv:1508.04025, 2015</a:t>
            </a:r>
            <a:r>
              <a:rPr lang="en-US" altLang="zh-CN" sz="1200" dirty="0" smtClean="0"/>
              <a:t>. </a:t>
            </a:r>
            <a:r>
              <a:rPr lang="en-US" altLang="zh-CN" sz="1200" dirty="0" smtClean="0">
                <a:solidFill>
                  <a:srgbClr val="000000"/>
                </a:solidFill>
                <a:latin typeface="+mn-lt"/>
                <a:ea typeface="Microsoft YaHei" panose="020B0503020204020204" pitchFamily="34" charset="-122"/>
              </a:rPr>
              <a:t>(NMNLP 2015)</a:t>
            </a:r>
            <a:endParaRPr lang="zh-CN" altLang="en-US" sz="1200" dirty="0">
              <a:latin typeface="+mn-lt"/>
            </a:endParaRPr>
          </a:p>
        </p:txBody>
      </p:sp>
    </p:spTree>
    <p:extLst>
      <p:ext uri="{BB962C8B-B14F-4D97-AF65-F5344CB8AC3E}">
        <p14:creationId xmlns:p14="http://schemas.microsoft.com/office/powerpoint/2010/main" val="3990975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9"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7" name="组合 23"/>
          <p:cNvGrpSpPr>
            <a:grpSpLocks/>
          </p:cNvGrpSpPr>
          <p:nvPr/>
        </p:nvGrpSpPr>
        <p:grpSpPr bwMode="auto">
          <a:xfrm>
            <a:off x="133350" y="125413"/>
            <a:ext cx="639763" cy="638175"/>
            <a:chOff x="1131485" y="2234042"/>
            <a:chExt cx="1607262" cy="1607262"/>
          </a:xfrm>
        </p:grpSpPr>
        <p:sp>
          <p:nvSpPr>
            <p:cNvPr id="18" name="椭圆 1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椭圆 18"/>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21" name="文本框 27"/>
          <p:cNvSpPr txBox="1">
            <a:spLocks noChangeArrowheads="1"/>
          </p:cNvSpPr>
          <p:nvPr/>
        </p:nvSpPr>
        <p:spPr bwMode="auto">
          <a:xfrm>
            <a:off x="868363" y="177800"/>
            <a:ext cx="9790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smtClean="0">
                <a:solidFill>
                  <a:srgbClr val="4B649F"/>
                </a:solidFill>
              </a:rPr>
              <a:t>Attention Distribution (Soft attention)</a:t>
            </a:r>
            <a:endParaRPr lang="zh-CN" altLang="en-US" sz="2800" b="1" dirty="0">
              <a:solidFill>
                <a:srgbClr val="4B649F"/>
              </a:solidFill>
              <a:cs typeface="Times New Roman" panose="02020603050405020304" pitchFamily="18" charset="0"/>
            </a:endParaRPr>
          </a:p>
        </p:txBody>
      </p:sp>
      <p:cxnSp>
        <p:nvCxnSpPr>
          <p:cNvPr id="22" name="直接连接符 21"/>
          <p:cNvCxnSpPr/>
          <p:nvPr/>
        </p:nvCxnSpPr>
        <p:spPr>
          <a:xfrm>
            <a:off x="0" y="7985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10244" name="Picture 4" descr="这里写图片描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8911" y="906447"/>
            <a:ext cx="8173027" cy="50234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矩形 1"/>
              <p:cNvSpPr/>
              <p:nvPr/>
            </p:nvSpPr>
            <p:spPr>
              <a:xfrm>
                <a:off x="6659133" y="2763165"/>
                <a:ext cx="3013197" cy="424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a</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m:t>
                      </m:r>
                      <m:r>
                        <a:rPr lang="en-US" altLang="zh-CN" sz="2000" i="1">
                          <a:latin typeface="Cambria Math" panose="02040503050406030204" pitchFamily="18" charset="0"/>
                        </a:rPr>
                        <m:t>𝑆𝑜𝑓𝑡𝑚𝑎𝑥</m:t>
                      </m:r>
                      <m:r>
                        <a:rPr lang="en-US" altLang="zh-CN" sz="2000" i="1">
                          <a:latin typeface="Cambria Math" panose="02040503050406030204" pitchFamily="18" charset="0"/>
                        </a:rPr>
                        <m:t>(</m:t>
                      </m:r>
                      <m:r>
                        <a:rPr lang="en-US" altLang="zh-CN" sz="2000" i="1">
                          <a:latin typeface="Cambria Math" panose="02040503050406030204" pitchFamily="18" charset="0"/>
                        </a:rPr>
                        <m:t>𝐹</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oMath>
                  </m:oMathPara>
                </a14:m>
                <a:endParaRPr lang="zh-CN" altLang="en-US" sz="2000" dirty="0"/>
              </a:p>
            </p:txBody>
          </p:sp>
        </mc:Choice>
        <mc:Fallback xmlns="">
          <p:sp>
            <p:nvSpPr>
              <p:cNvPr id="2" name="矩形 1"/>
              <p:cNvSpPr>
                <a:spLocks noRot="1" noChangeAspect="1" noMove="1" noResize="1" noEditPoints="1" noAdjustHandles="1" noChangeArrowheads="1" noChangeShapeType="1" noTextEdit="1"/>
              </p:cNvSpPr>
              <p:nvPr/>
            </p:nvSpPr>
            <p:spPr>
              <a:xfrm>
                <a:off x="6659133" y="2763165"/>
                <a:ext cx="3013197" cy="424796"/>
              </a:xfrm>
              <a:prstGeom prst="rect">
                <a:avLst/>
              </a:prstGeom>
              <a:blipFill>
                <a:blip r:embed="rId5"/>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6659132" y="3389307"/>
                <a:ext cx="1695464" cy="9926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smtClean="0">
                              <a:latin typeface="Cambria Math" panose="02040503050406030204" pitchFamily="18" charset="0"/>
                            </a:rPr>
                            <m:t>c</m:t>
                          </m:r>
                        </m:e>
                        <m:sub>
                          <m:r>
                            <a:rPr lang="en-US" altLang="zh-CN" sz="2000" b="0" i="1" smtClean="0">
                              <a:latin typeface="Cambria Math" panose="02040503050406030204" pitchFamily="18" charset="0"/>
                            </a:rPr>
                            <m:t>𝑖</m:t>
                          </m:r>
                        </m:sub>
                      </m:sSub>
                      <m:r>
                        <a:rPr lang="en-US" altLang="zh-CN" sz="2000" i="1">
                          <a:latin typeface="Cambria Math" panose="02040503050406030204" pitchFamily="18" charset="0"/>
                        </a:rPr>
                        <m:t>=</m:t>
                      </m:r>
                      <m:nary>
                        <m:naryPr>
                          <m:chr m:val="∑"/>
                          <m:ctrlPr>
                            <a:rPr lang="en-US" altLang="zh-CN"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𝐽</m:t>
                          </m:r>
                        </m:sup>
                        <m:e>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a</m:t>
                              </m:r>
                            </m:e>
                            <m:sub>
                              <m:r>
                                <a:rPr lang="en-US" altLang="zh-CN" sz="2000" i="1">
                                  <a:latin typeface="Cambria Math" panose="02040503050406030204" pitchFamily="18" charset="0"/>
                                </a:rPr>
                                <m:t>𝑖𝑗</m:t>
                              </m:r>
                            </m:sub>
                          </m:sSub>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𝑗</m:t>
                              </m:r>
                            </m:sub>
                          </m:sSub>
                        </m:e>
                      </m:nary>
                    </m:oMath>
                  </m:oMathPara>
                </a14:m>
                <a:endParaRPr lang="zh-CN" altLang="en-US" sz="2000" dirty="0"/>
              </a:p>
            </p:txBody>
          </p:sp>
        </mc:Choice>
        <mc:Fallback xmlns="">
          <p:sp>
            <p:nvSpPr>
              <p:cNvPr id="23" name="矩形 22"/>
              <p:cNvSpPr>
                <a:spLocks noRot="1" noChangeAspect="1" noMove="1" noResize="1" noEditPoints="1" noAdjustHandles="1" noChangeArrowheads="1" noChangeShapeType="1" noTextEdit="1"/>
              </p:cNvSpPr>
              <p:nvPr/>
            </p:nvSpPr>
            <p:spPr>
              <a:xfrm>
                <a:off x="6659132" y="3389307"/>
                <a:ext cx="1695464" cy="99264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6679024" y="4476543"/>
                <a:ext cx="4051174" cy="12770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𝐹</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en-US" altLang="zh-CN" sz="2000" i="1">
                                  <a:latin typeface="Cambria Math" panose="02040503050406030204" pitchFamily="18" charset="0"/>
                                </a:rPr>
                                <m:t>𝑖</m:t>
                              </m:r>
                            </m:sub>
                          </m:sSub>
                        </m:e>
                      </m:d>
                      <m:r>
                        <a:rPr lang="en-US" altLang="zh-CN" sz="2000" b="0" i="1" smtClean="0">
                          <a:latin typeface="Cambria Math" panose="02040503050406030204" pitchFamily="18" charset="0"/>
                        </a:rPr>
                        <m:t>=</m:t>
                      </m:r>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sSup>
                                <m:sSupPr>
                                  <m:ctrlPr>
                                    <a:rPr lang="en-US" altLang="zh-CN" sz="2000" i="1" smtClean="0">
                                      <a:latin typeface="Cambria Math" panose="02040503050406030204" pitchFamily="18" charset="0"/>
                                    </a:rPr>
                                  </m:ctrlPr>
                                </m:sSupPr>
                                <m:e>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s</m:t>
                                      </m:r>
                                    </m:e>
                                    <m:sub>
                                      <m:r>
                                        <a:rPr lang="en-US" altLang="zh-CN" sz="2000" b="0" i="1" smtClean="0">
                                          <a:latin typeface="Cambria Math" panose="02040503050406030204" pitchFamily="18" charset="0"/>
                                        </a:rPr>
                                        <m:t>𝑗</m:t>
                                      </m:r>
                                    </m:sub>
                                  </m:sSub>
                                </m:e>
                                <m:sup>
                                  <m:r>
                                    <a:rPr lang="en-US" altLang="zh-CN" sz="2000" b="0" i="1" smtClean="0">
                                      <a:latin typeface="Cambria Math" panose="02040503050406030204" pitchFamily="18" charset="0"/>
                                    </a:rPr>
                                    <m:t>𝑇</m:t>
                                  </m:r>
                                </m:sup>
                              </m:sSup>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𝑖</m:t>
                                  </m:r>
                                </m:sub>
                              </m:sSub>
                            </m:e>
                            <m:e>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s</m:t>
                                      </m:r>
                                    </m:e>
                                    <m:sub>
                                      <m:r>
                                        <a:rPr lang="en-US" altLang="zh-CN" sz="2000" i="1">
                                          <a:latin typeface="Cambria Math" panose="02040503050406030204" pitchFamily="18" charset="0"/>
                                        </a:rPr>
                                        <m:t>𝑗</m:t>
                                      </m:r>
                                    </m:sub>
                                  </m:sSub>
                                </m:e>
                                <m:sup>
                                  <m:r>
                                    <a:rPr lang="en-US" altLang="zh-CN" sz="2000" i="1">
                                      <a:latin typeface="Cambria Math" panose="02040503050406030204" pitchFamily="18" charset="0"/>
                                    </a:rPr>
                                    <m:t>𝑇</m:t>
                                  </m:r>
                                </m:sup>
                              </m:sSup>
                              <m:r>
                                <a:rPr lang="en-US" altLang="zh-CN" sz="2000" b="0" i="1" smtClean="0">
                                  <a:latin typeface="Cambria Math" panose="02040503050406030204" pitchFamily="18" charset="0"/>
                                </a:rPr>
                                <m:t>𝑊</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en-US" altLang="zh-CN" sz="2000" i="1">
                                      <a:latin typeface="Cambria Math" panose="02040503050406030204" pitchFamily="18" charset="0"/>
                                    </a:rPr>
                                    <m:t>𝑖</m:t>
                                  </m:r>
                                </m:sub>
                              </m:sSub>
                            </m:e>
                            <m:e>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𝑣</m:t>
                                  </m:r>
                                </m:e>
                                <m:sup>
                                  <m:r>
                                    <a:rPr lang="en-US" altLang="zh-CN" sz="2000" b="0" i="1" smtClean="0">
                                      <a:latin typeface="Cambria Math" panose="02040503050406030204" pitchFamily="18" charset="0"/>
                                    </a:rPr>
                                    <m:t>𝑇</m:t>
                                  </m:r>
                                </m:sup>
                              </m:sSup>
                              <m:r>
                                <m:rPr>
                                  <m:sty m:val="p"/>
                                </m:rPr>
                                <a:rPr lang="en-US" altLang="zh-CN" sz="2000" b="0" i="0" smtClean="0">
                                  <a:latin typeface="Cambria Math" panose="02040503050406030204" pitchFamily="18" charset="0"/>
                                </a:rPr>
                                <m:t>tanh</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h</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b="0" i="1" smtClean="0">
                                      <a:latin typeface="Cambria Math" panose="02040503050406030204" pitchFamily="18" charset="0"/>
                                    </a:rPr>
                                    <m:t>2</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e>
                          </m:eqArr>
                        </m:e>
                      </m:d>
                    </m:oMath>
                  </m:oMathPara>
                </a14:m>
                <a:endParaRPr lang="zh-CN" altLang="en-US" sz="2000" dirty="0"/>
              </a:p>
            </p:txBody>
          </p:sp>
        </mc:Choice>
        <mc:Fallback xmlns="">
          <p:sp>
            <p:nvSpPr>
              <p:cNvPr id="24" name="矩形 23"/>
              <p:cNvSpPr>
                <a:spLocks noRot="1" noChangeAspect="1" noMove="1" noResize="1" noEditPoints="1" noAdjustHandles="1" noChangeArrowheads="1" noChangeShapeType="1" noTextEdit="1"/>
              </p:cNvSpPr>
              <p:nvPr/>
            </p:nvSpPr>
            <p:spPr>
              <a:xfrm>
                <a:off x="6679024" y="4476543"/>
                <a:ext cx="4051174" cy="1277016"/>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5806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16744</TotalTime>
  <Pages>0</Pages>
  <Words>2137</Words>
  <Characters>0</Characters>
  <Application>Microsoft Office PowerPoint</Application>
  <DocSecurity>0</DocSecurity>
  <PresentationFormat>宽屏</PresentationFormat>
  <Lines>0</Lines>
  <Paragraphs>192</Paragraphs>
  <Slides>39</Slides>
  <Notes>37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等线</vt:lpstr>
      <vt:lpstr>宋体</vt:lpstr>
      <vt:lpstr>Microsoft YaHei</vt:lpstr>
      <vt:lpstr>Microsoft YaHei</vt:lpstr>
      <vt:lpstr>Arial</vt:lpstr>
      <vt:lpstr>Calibri</vt:lpstr>
      <vt:lpstr>Cambria Math</vt:lpstr>
      <vt:lpstr>Eras Bold ITC</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Microsoft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PC</dc:creator>
  <cp:keywords/>
  <dc:description/>
  <cp:lastModifiedBy>rong yao</cp:lastModifiedBy>
  <cp:revision>773</cp:revision>
  <dcterms:created xsi:type="dcterms:W3CDTF">2016-01-15T03:19:00Z</dcterms:created>
  <dcterms:modified xsi:type="dcterms:W3CDTF">2019-11-19T14:12:28Z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