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3" name="Picture 7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2" name="Picture 11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13" name="Picture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0" name="Picture 14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51" name="Picture 15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5216760"/>
            <a:ext cx="9143280" cy="1640520"/>
          </a:xfrm>
          <a:prstGeom prst="rect">
            <a:avLst/>
          </a:prstGeom>
          <a:solidFill>
            <a:srgbClr val="FFD900"/>
          </a:solidFill>
          <a:ln>
            <a:noFill/>
          </a:ln>
        </p:spPr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028680" y="1295280"/>
            <a:ext cx="3085920" cy="360"/>
          </a:xfrm>
          <a:prstGeom prst="straightConnector1">
            <a:avLst/>
          </a:prstGeom>
          <a:noFill/>
          <a:ln w="19080">
            <a:solidFill>
              <a:srgbClr val="FFD900"/>
            </a:solidFill>
            <a:round/>
          </a:ln>
        </p:spPr>
      </p:sp>
      <p:sp>
        <p:nvSpPr>
          <p:cNvPr id="38" name="CustomShape 2"/>
          <p:cNvSpPr/>
          <p:nvPr/>
        </p:nvSpPr>
        <p:spPr>
          <a:xfrm>
            <a:off x="0" y="6635880"/>
            <a:ext cx="9143280" cy="221400"/>
          </a:xfrm>
          <a:prstGeom prst="rect">
            <a:avLst/>
          </a:prstGeom>
          <a:solidFill>
            <a:srgbClr val="FFD900"/>
          </a:solidFill>
          <a:ln>
            <a:noFill/>
          </a:ln>
        </p:spPr>
      </p:sp>
      <p:sp>
        <p:nvSpPr>
          <p:cNvPr id="39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3028680" y="1295280"/>
            <a:ext cx="3085920" cy="360"/>
          </a:xfrm>
          <a:prstGeom prst="straightConnector1">
            <a:avLst/>
          </a:prstGeom>
          <a:noFill/>
          <a:ln w="19080">
            <a:solidFill>
              <a:srgbClr val="FFD900"/>
            </a:solidFill>
            <a:round/>
          </a:ln>
        </p:spPr>
      </p:sp>
      <p:sp>
        <p:nvSpPr>
          <p:cNvPr id="76" name="CustomShape 2"/>
          <p:cNvSpPr/>
          <p:nvPr/>
        </p:nvSpPr>
        <p:spPr>
          <a:xfrm>
            <a:off x="0" y="6635880"/>
            <a:ext cx="9143280" cy="221400"/>
          </a:xfrm>
          <a:prstGeom prst="rect">
            <a:avLst/>
          </a:prstGeom>
          <a:solidFill>
            <a:srgbClr val="FFD900"/>
          </a:solidFill>
          <a:ln>
            <a:noFill/>
          </a:ln>
        </p:spPr>
      </p:sp>
      <p:sp>
        <p:nvSpPr>
          <p:cNvPr id="7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5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5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028680" y="1295280"/>
            <a:ext cx="3085920" cy="360"/>
          </a:xfrm>
          <a:prstGeom prst="straightConnector1">
            <a:avLst/>
          </a:prstGeom>
          <a:noFill/>
          <a:ln w="19080">
            <a:solidFill>
              <a:srgbClr val="FFD900"/>
            </a:solidFill>
            <a:round/>
          </a:ln>
        </p:spPr>
      </p:sp>
      <p:sp>
        <p:nvSpPr>
          <p:cNvPr id="115" name="CustomShape 2"/>
          <p:cNvSpPr/>
          <p:nvPr/>
        </p:nvSpPr>
        <p:spPr>
          <a:xfrm>
            <a:off x="0" y="6635880"/>
            <a:ext cx="9143280" cy="221400"/>
          </a:xfrm>
          <a:prstGeom prst="rect">
            <a:avLst/>
          </a:prstGeom>
          <a:solidFill>
            <a:srgbClr val="FFD900"/>
          </a:solidFill>
          <a:ln>
            <a:noFill/>
          </a:ln>
        </p:spPr>
      </p:sp>
      <p:sp>
        <p:nvSpPr>
          <p:cNvPr id="11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584000" y="1621800"/>
            <a:ext cx="6256080" cy="26978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algn="ctr"/>
            <a:r>
              <a:rPr lang="en-IN" sz="4800" dirty="0" smtClean="0">
                <a:solidFill>
                  <a:srgbClr val="FFFFFF"/>
                </a:solidFill>
                <a:latin typeface="Playfair Display"/>
                <a:ea typeface="Playfair Display"/>
              </a:rPr>
              <a:t>Counter                   Cyberbullying</a:t>
            </a:r>
            <a:endParaRPr dirty="0"/>
          </a:p>
          <a:p>
            <a:endParaRPr dirty="0"/>
          </a:p>
          <a:p>
            <a:pPr>
              <a:lnSpc>
                <a:spcPct val="100000"/>
              </a:lnSpc>
            </a:pPr>
            <a:r>
              <a:rPr lang="en-IN" sz="1600" dirty="0">
                <a:solidFill>
                  <a:srgbClr val="FFFFFF"/>
                </a:solidFill>
                <a:latin typeface="Playfair Display"/>
                <a:ea typeface="Playfair Display"/>
              </a:rPr>
              <a:t>                       </a:t>
            </a:r>
            <a:r>
              <a:rPr lang="en-IN" sz="1600" dirty="0" smtClean="0">
                <a:solidFill>
                  <a:srgbClr val="FFFFFF"/>
                </a:solidFill>
                <a:latin typeface="Playfair Display"/>
                <a:ea typeface="Playfair Display"/>
              </a:rPr>
              <a:t>        </a:t>
            </a:r>
            <a:r>
              <a:rPr lang="en-IN" sz="1400" dirty="0" smtClean="0">
                <a:solidFill>
                  <a:srgbClr val="FFFFFF"/>
                </a:solidFill>
                <a:latin typeface="Playfair Display"/>
                <a:ea typeface="Playfair Display"/>
              </a:rPr>
              <a:t>With </a:t>
            </a:r>
            <a:r>
              <a:rPr lang="en-IN" sz="1400" dirty="0">
                <a:solidFill>
                  <a:srgbClr val="FFFFFF"/>
                </a:solidFill>
                <a:latin typeface="Playfair Display"/>
                <a:ea typeface="Playfair Display"/>
              </a:rPr>
              <a:t>#include&lt;AWESOME.H&gt;</a:t>
            </a:r>
            <a:endParaRPr dirty="0"/>
          </a:p>
        </p:txBody>
      </p:sp>
      <p:pic>
        <p:nvPicPr>
          <p:cNvPr id="19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233680"/>
            <a:ext cx="2384280" cy="104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7200" y="0"/>
            <a:ext cx="8228880" cy="12945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IN" sz="2400">
                <a:solidFill>
                  <a:srgbClr val="FFFFFF"/>
                </a:solidFill>
                <a:latin typeface="Playfair Display"/>
                <a:ea typeface="Playfair Display"/>
              </a:rPr>
              <a:t>                          Underlying method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654840" y="2545560"/>
            <a:ext cx="2807280" cy="1766160"/>
          </a:xfrm>
          <a:prstGeom prst="homePlate">
            <a:avLst>
              <a:gd name="adj" fmla="val 30129"/>
            </a:avLst>
          </a:prstGeom>
          <a:noFill/>
          <a:ln w="9360" cap="rnd">
            <a:solidFill>
              <a:srgbClr val="FFD900"/>
            </a:solidFill>
            <a:custDash>
              <a:ds d="1225000000" sp="0"/>
            </a:custDash>
            <a:round/>
          </a:ln>
        </p:spPr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IN" sz="2400" dirty="0">
                <a:solidFill>
                  <a:srgbClr val="FFD900"/>
                </a:solidFill>
                <a:latin typeface="Droid Sans"/>
                <a:ea typeface="Droid Sans"/>
              </a:rPr>
              <a:t>Input Cyberbullying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IN" sz="2400" dirty="0">
                <a:solidFill>
                  <a:srgbClr val="FFD900"/>
                </a:solidFill>
                <a:latin typeface="Droid Sans"/>
                <a:ea typeface="Droid Sans"/>
              </a:rPr>
              <a:t>Messages</a:t>
            </a:r>
            <a:endParaRPr dirty="0"/>
          </a:p>
        </p:txBody>
      </p:sp>
      <p:sp>
        <p:nvSpPr>
          <p:cNvPr id="194" name="CustomShape 3"/>
          <p:cNvSpPr/>
          <p:nvPr/>
        </p:nvSpPr>
        <p:spPr>
          <a:xfrm>
            <a:off x="3089880" y="2545560"/>
            <a:ext cx="2861280" cy="1766160"/>
          </a:xfrm>
          <a:prstGeom prst="chevron">
            <a:avLst>
              <a:gd name="adj" fmla="val 29853"/>
            </a:avLst>
          </a:prstGeom>
          <a:noFill/>
          <a:ln w="9360" cap="rnd">
            <a:solidFill>
              <a:srgbClr val="FFD900"/>
            </a:solidFill>
            <a:custDash>
              <a:ds d="1225000000" sp="0"/>
            </a:custDash>
            <a:round/>
          </a:ln>
        </p:spPr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D900"/>
                </a:solidFill>
                <a:latin typeface="Droid Sans"/>
                <a:ea typeface="Droid Sans"/>
              </a:rPr>
              <a:t> Machine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FFD900"/>
                </a:solidFill>
                <a:latin typeface="Droid Sans"/>
                <a:ea typeface="Droid Sans"/>
              </a:rPr>
              <a:t>Learning algorithms </a:t>
            </a:r>
            <a:endParaRPr/>
          </a:p>
        </p:txBody>
      </p:sp>
      <p:sp>
        <p:nvSpPr>
          <p:cNvPr id="195" name="CustomShape 4"/>
          <p:cNvSpPr/>
          <p:nvPr/>
        </p:nvSpPr>
        <p:spPr>
          <a:xfrm>
            <a:off x="5578920" y="2545560"/>
            <a:ext cx="2861280" cy="1766160"/>
          </a:xfrm>
          <a:prstGeom prst="chevron">
            <a:avLst>
              <a:gd name="adj" fmla="val 29853"/>
            </a:avLst>
          </a:prstGeom>
          <a:noFill/>
          <a:ln w="9360" cap="rnd">
            <a:solidFill>
              <a:srgbClr val="FFD900"/>
            </a:solidFill>
            <a:custDash>
              <a:ds d="1225000000" sp="0"/>
            </a:custDash>
            <a:round/>
          </a:ln>
        </p:spPr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D900"/>
                </a:solidFill>
                <a:latin typeface="Droid Sans"/>
                <a:ea typeface="Droid Sans"/>
              </a:rPr>
              <a:t>Warning messages and countering measures</a:t>
            </a:r>
            <a:endParaRPr/>
          </a:p>
        </p:txBody>
      </p:sp>
      <p:sp>
        <p:nvSpPr>
          <p:cNvPr id="196" name="CustomShape 5"/>
          <p:cNvSpPr/>
          <p:nvPr/>
        </p:nvSpPr>
        <p:spPr>
          <a:xfrm>
            <a:off x="4297680" y="633312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fld id="{41E7ECCE-EB95-46BA-B927-5A3C58383C52}" type="slidenum">
              <a:rPr lang="en-IN" sz="1200">
                <a:solidFill>
                  <a:srgbClr val="FFD900"/>
                </a:solidFill>
                <a:latin typeface="Playfair Display"/>
                <a:ea typeface="Playfair Display"/>
              </a:rPr>
              <a:t>2</a:t>
            </a:fld>
            <a:endParaRPr/>
          </a:p>
        </p:txBody>
      </p:sp>
      <p:sp>
        <p:nvSpPr>
          <p:cNvPr id="197" name="CustomShape 6"/>
          <p:cNvSpPr/>
          <p:nvPr/>
        </p:nvSpPr>
        <p:spPr>
          <a:xfrm>
            <a:off x="6279480" y="4551480"/>
            <a:ext cx="1460880" cy="2483280"/>
          </a:xfrm>
          <a:prstGeom prst="rect">
            <a:avLst/>
          </a:prstGeom>
          <a:noFill/>
          <a:ln w="19080">
            <a:solidFill>
              <a:srgbClr val="FFD900"/>
            </a:solidFill>
            <a:round/>
          </a:ln>
        </p:spPr>
      </p:sp>
      <p:sp>
        <p:nvSpPr>
          <p:cNvPr id="198" name="CustomShape 7"/>
          <p:cNvSpPr/>
          <p:nvPr/>
        </p:nvSpPr>
        <p:spPr>
          <a:xfrm>
            <a:off x="307800" y="7920"/>
            <a:ext cx="304200" cy="30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99" name="Picture 198"/>
          <p:cNvPicPr/>
          <p:nvPr/>
        </p:nvPicPr>
        <p:blipFill>
          <a:blip r:embed="rId2"/>
          <a:stretch>
            <a:fillRect/>
          </a:stretch>
        </p:blipFill>
        <p:spPr>
          <a:xfrm>
            <a:off x="576000" y="4583880"/>
            <a:ext cx="2618640" cy="1751760"/>
          </a:xfrm>
          <a:prstGeom prst="rect">
            <a:avLst/>
          </a:prstGeom>
          <a:ln>
            <a:noFill/>
          </a:ln>
        </p:spPr>
      </p:pic>
      <p:pic>
        <p:nvPicPr>
          <p:cNvPr id="200" name="Picture 199"/>
          <p:cNvPicPr/>
          <p:nvPr/>
        </p:nvPicPr>
        <p:blipFill>
          <a:blip r:embed="rId3"/>
          <a:stretch>
            <a:fillRect/>
          </a:stretch>
        </p:blipFill>
        <p:spPr>
          <a:xfrm>
            <a:off x="3384000" y="4608000"/>
            <a:ext cx="2618640" cy="1742400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479" y="4580516"/>
            <a:ext cx="1460881" cy="2026024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 rot="2129701">
            <a:off x="4480973" y="5052613"/>
            <a:ext cx="1756069" cy="868687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Why do you say so !!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freeze">
                      <p:stCondLst>
                        <p:cond delay="indefinite"/>
                      </p:stCondLst>
                      <p:childTnLst>
                        <p:par>
                          <p:cTn id="9" fill="freeze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-90360" y="2074680"/>
            <a:ext cx="3583440" cy="42577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IN" sz="2400" b="1" dirty="0">
                <a:solidFill>
                  <a:srgbClr val="FFD900"/>
                </a:solidFill>
                <a:latin typeface="Playfair Display"/>
                <a:ea typeface="Playfair Display"/>
              </a:rPr>
              <a:t>Data scrapping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IN" sz="2400" dirty="0" smtClean="0">
                <a:solidFill>
                  <a:srgbClr val="F3F3F3"/>
                </a:solidFill>
                <a:latin typeface="Droid Sans"/>
                <a:ea typeface="Droid Sans"/>
              </a:rPr>
              <a:t>We scrape data in real time from Twitter,</a:t>
            </a:r>
          </a:p>
          <a:p>
            <a:pPr algn="ctr">
              <a:lnSpc>
                <a:spcPct val="100000"/>
              </a:lnSpc>
            </a:pPr>
            <a:r>
              <a:rPr lang="en-IN" sz="2400" dirty="0" smtClean="0">
                <a:solidFill>
                  <a:srgbClr val="F3F3F3"/>
                </a:solidFill>
                <a:latin typeface="Droid Sans"/>
              </a:rPr>
              <a:t>Android Apps and even web pages</a:t>
            </a:r>
            <a:endParaRPr dirty="0"/>
          </a:p>
        </p:txBody>
      </p:sp>
      <p:sp>
        <p:nvSpPr>
          <p:cNvPr id="202" name="CustomShape 2"/>
          <p:cNvSpPr/>
          <p:nvPr/>
        </p:nvSpPr>
        <p:spPr>
          <a:xfrm>
            <a:off x="457200" y="0"/>
            <a:ext cx="8228880" cy="12945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IN" sz="2400">
                <a:solidFill>
                  <a:srgbClr val="FFFFFF"/>
                </a:solidFill>
                <a:latin typeface="Playfair Display"/>
                <a:ea typeface="Playfair Display"/>
              </a:rPr>
              <a:t>How do we get our data ?</a:t>
            </a:r>
            <a:endParaRPr/>
          </a:p>
        </p:txBody>
      </p:sp>
      <p:sp>
        <p:nvSpPr>
          <p:cNvPr id="203" name="CustomShape 3"/>
          <p:cNvSpPr/>
          <p:nvPr/>
        </p:nvSpPr>
        <p:spPr>
          <a:xfrm>
            <a:off x="4297680" y="633312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fld id="{5FBC4286-ECD4-45AC-8CC6-E6E8E8FB48A3}" type="slidenum">
              <a:rPr lang="en-IN" sz="1200">
                <a:solidFill>
                  <a:srgbClr val="FFD900"/>
                </a:solidFill>
                <a:latin typeface="Playfair Display"/>
                <a:ea typeface="Playfair Display"/>
              </a:rPr>
              <a:t>3</a:t>
            </a:fld>
            <a:endParaRPr/>
          </a:p>
        </p:txBody>
      </p:sp>
      <p:sp>
        <p:nvSpPr>
          <p:cNvPr id="205" name="CustomShape 5"/>
          <p:cNvSpPr/>
          <p:nvPr/>
        </p:nvSpPr>
        <p:spPr>
          <a:xfrm>
            <a:off x="5404320" y="4723440"/>
            <a:ext cx="1824840" cy="515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1" dirty="0">
                <a:solidFill>
                  <a:srgbClr val="FFFFFF"/>
                </a:solidFill>
                <a:latin typeface="Arial"/>
                <a:ea typeface="Arial"/>
              </a:rPr>
              <a:t>Timeline/social       platforms</a:t>
            </a:r>
            <a:endParaRPr dirty="0"/>
          </a:p>
        </p:txBody>
      </p:sp>
      <p:sp>
        <p:nvSpPr>
          <p:cNvPr id="207" name="CustomShape 7"/>
          <p:cNvSpPr/>
          <p:nvPr/>
        </p:nvSpPr>
        <p:spPr>
          <a:xfrm>
            <a:off x="5467860" y="5286900"/>
            <a:ext cx="1157400" cy="838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1" dirty="0" smtClean="0">
                <a:solidFill>
                  <a:srgbClr val="FFFFFF"/>
                </a:solidFill>
                <a:latin typeface="Arial"/>
                <a:ea typeface="Arial"/>
              </a:rPr>
              <a:t>OR</a:t>
            </a:r>
          </a:p>
          <a:p>
            <a:pPr>
              <a:lnSpc>
                <a:spcPct val="100000"/>
              </a:lnSpc>
            </a:pPr>
            <a:endParaRPr lang="en-IN" sz="1400" b="1" dirty="0">
              <a:solidFill>
                <a:srgbClr val="FFFFFF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IN" sz="1400" b="1" dirty="0" smtClean="0">
                <a:solidFill>
                  <a:srgbClr val="FFFFFF"/>
                </a:solidFill>
                <a:latin typeface="Arial"/>
                <a:ea typeface="Arial"/>
              </a:rPr>
              <a:t>Chats</a:t>
            </a:r>
            <a:endParaRPr dirty="0"/>
          </a:p>
        </p:txBody>
      </p:sp>
      <p:sp>
        <p:nvSpPr>
          <p:cNvPr id="209" name="CustomShape 9"/>
          <p:cNvSpPr/>
          <p:nvPr/>
        </p:nvSpPr>
        <p:spPr>
          <a:xfrm>
            <a:off x="3376260" y="5286900"/>
            <a:ext cx="107244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1" dirty="0">
                <a:solidFill>
                  <a:srgbClr val="FFFFFF"/>
                </a:solidFill>
                <a:latin typeface="Arial"/>
                <a:ea typeface="Arial"/>
              </a:rPr>
              <a:t>Voice</a:t>
            </a:r>
            <a:endParaRPr dirty="0"/>
          </a:p>
        </p:txBody>
      </p:sp>
      <p:pic>
        <p:nvPicPr>
          <p:cNvPr id="210" name="Picture 209"/>
          <p:cNvPicPr/>
          <p:nvPr/>
        </p:nvPicPr>
        <p:blipFill rotWithShape="1">
          <a:blip r:embed="rId2"/>
          <a:srcRect l="16470" t="30159" r="13926" b="42143"/>
          <a:stretch/>
        </p:blipFill>
        <p:spPr>
          <a:xfrm>
            <a:off x="4063680" y="2004780"/>
            <a:ext cx="4760280" cy="147846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06" name="CustomShape 6"/>
          <p:cNvSpPr/>
          <p:nvPr/>
        </p:nvSpPr>
        <p:spPr>
          <a:xfrm>
            <a:off x="4726260" y="2526120"/>
            <a:ext cx="940680" cy="2170080"/>
          </a:xfrm>
          <a:prstGeom prst="straightConnector1">
            <a:avLst/>
          </a:prstGeom>
          <a:noFill/>
          <a:ln w="38160">
            <a:solidFill>
              <a:srgbClr val="963334"/>
            </a:solidFill>
            <a:round/>
            <a:tailEnd type="triangle" w="med" len="med"/>
          </a:ln>
        </p:spPr>
      </p:sp>
      <p:cxnSp>
        <p:nvCxnSpPr>
          <p:cNvPr id="3" name="Straight Arrow Connector 2"/>
          <p:cNvCxnSpPr>
            <a:stCxn id="209" idx="3"/>
          </p:cNvCxnSpPr>
          <p:nvPr/>
        </p:nvCxnSpPr>
        <p:spPr>
          <a:xfrm>
            <a:off x="4448700" y="5438460"/>
            <a:ext cx="747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245000" y="269826"/>
            <a:ext cx="8228880" cy="12945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FFFFFF"/>
                </a:solidFill>
                <a:latin typeface="Playfair Display"/>
                <a:ea typeface="Playfair Display"/>
              </a:rPr>
              <a:t>                 Why ML and data analysis ?</a:t>
            </a:r>
            <a:endParaRPr dirty="0"/>
          </a:p>
        </p:txBody>
      </p:sp>
      <p:sp>
        <p:nvSpPr>
          <p:cNvPr id="217" name="CustomShape 2"/>
          <p:cNvSpPr/>
          <p:nvPr/>
        </p:nvSpPr>
        <p:spPr>
          <a:xfrm>
            <a:off x="205680" y="1202955"/>
            <a:ext cx="2631240" cy="35649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IN" sz="2400" b="1" dirty="0">
                <a:solidFill>
                  <a:srgbClr val="FFFF00"/>
                </a:solidFill>
                <a:latin typeface="Droid Sans"/>
                <a:ea typeface="Droid Sans"/>
              </a:rPr>
              <a:t>Watson API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lang="en-IN" dirty="0" smtClean="0"/>
          </a:p>
          <a:p>
            <a:pPr algn="ctr">
              <a:lnSpc>
                <a:spcPct val="100000"/>
              </a:lnSpc>
            </a:pPr>
            <a:endParaRPr lang="en-IN" dirty="0"/>
          </a:p>
          <a:p>
            <a:pPr algn="ctr">
              <a:lnSpc>
                <a:spcPct val="100000"/>
              </a:lnSpc>
            </a:pPr>
            <a:endParaRPr lang="en-IN" dirty="0" smtClean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IN" sz="2400" b="1" dirty="0">
                <a:solidFill>
                  <a:srgbClr val="FFFF00"/>
                </a:solidFill>
                <a:latin typeface="Droid Sans"/>
                <a:ea typeface="Droid Sans"/>
              </a:rPr>
              <a:t>Content</a:t>
            </a:r>
            <a:endParaRPr dirty="0"/>
          </a:p>
        </p:txBody>
      </p:sp>
      <p:sp>
        <p:nvSpPr>
          <p:cNvPr id="218" name="CustomShape 3"/>
          <p:cNvSpPr/>
          <p:nvPr/>
        </p:nvSpPr>
        <p:spPr>
          <a:xfrm>
            <a:off x="4297680" y="633312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fld id="{800D4FC4-BCB1-4E0D-80AB-D8105B25005E}" type="slidenum">
              <a:rPr lang="en-IN" sz="1200">
                <a:solidFill>
                  <a:srgbClr val="FFD900"/>
                </a:solidFill>
                <a:latin typeface="Playfair Display"/>
                <a:ea typeface="Playfair Display"/>
              </a:rPr>
              <a:t>4</a:t>
            </a:fld>
            <a:endParaRPr/>
          </a:p>
        </p:txBody>
      </p:sp>
      <p:pic>
        <p:nvPicPr>
          <p:cNvPr id="219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46400" y="5046708"/>
            <a:ext cx="1549800" cy="1200960"/>
          </a:xfrm>
          <a:prstGeom prst="rect">
            <a:avLst/>
          </a:prstGeom>
          <a:ln>
            <a:noFill/>
          </a:ln>
        </p:spPr>
      </p:pic>
      <p:sp>
        <p:nvSpPr>
          <p:cNvPr id="220" name="CustomShape 4"/>
          <p:cNvSpPr/>
          <p:nvPr/>
        </p:nvSpPr>
        <p:spPr>
          <a:xfrm>
            <a:off x="1245000" y="2489348"/>
            <a:ext cx="552600" cy="519840"/>
          </a:xfrm>
          <a:prstGeom prst="plus">
            <a:avLst>
              <a:gd name="adj" fmla="val 45074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</p:sp>
      <p:sp>
        <p:nvSpPr>
          <p:cNvPr id="221" name="CustomShape 5"/>
          <p:cNvSpPr/>
          <p:nvPr/>
        </p:nvSpPr>
        <p:spPr>
          <a:xfrm>
            <a:off x="4528800" y="2239206"/>
            <a:ext cx="4536630" cy="2744273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IN" sz="4000" dirty="0" smtClean="0"/>
          </a:p>
          <a:p>
            <a:pPr>
              <a:lnSpc>
                <a:spcPct val="100000"/>
              </a:lnSpc>
            </a:pPr>
            <a:r>
              <a:rPr lang="en-IN" sz="4000" b="1" dirty="0" smtClean="0">
                <a:solidFill>
                  <a:srgbClr val="FFCC00"/>
                </a:solidFill>
                <a:latin typeface="DejaVu Sans Light"/>
                <a:ea typeface="Droid Sans"/>
              </a:rPr>
              <a:t>PROTECTION FROM CYBERBULLYING</a:t>
            </a:r>
            <a:endParaRPr lang="en-IN" sz="4000" dirty="0" smtClean="0"/>
          </a:p>
          <a:p>
            <a:pPr>
              <a:lnSpc>
                <a:spcPct val="100000"/>
              </a:lnSpc>
            </a:pPr>
            <a:endParaRPr lang="en-IN" sz="4000" dirty="0" smtClean="0"/>
          </a:p>
          <a:p>
            <a:pPr>
              <a:lnSpc>
                <a:spcPct val="100000"/>
              </a:lnSpc>
            </a:pPr>
            <a:endParaRPr lang="en-IN" sz="4000" dirty="0" smtClean="0"/>
          </a:p>
          <a:p>
            <a:pPr>
              <a:lnSpc>
                <a:spcPct val="100000"/>
              </a:lnSpc>
            </a:pPr>
            <a:r>
              <a:rPr lang="en-IN" sz="3200" b="1" dirty="0" smtClean="0">
                <a:solidFill>
                  <a:srgbClr val="FFCC00"/>
                </a:solidFill>
                <a:latin typeface="DejaVu Sans Light"/>
                <a:ea typeface="Droid Sans"/>
              </a:rPr>
              <a:t> </a:t>
            </a:r>
            <a:endParaRPr lang="en-IN" sz="4000" dirty="0" smtClean="0"/>
          </a:p>
          <a:p>
            <a:pPr>
              <a:lnSpc>
                <a:spcPct val="100000"/>
              </a:lnSpc>
            </a:pPr>
            <a:endParaRPr lang="en-IN" sz="4000" dirty="0"/>
          </a:p>
        </p:txBody>
      </p:sp>
      <p:sp>
        <p:nvSpPr>
          <p:cNvPr id="222" name="CustomShape 6"/>
          <p:cNvSpPr/>
          <p:nvPr/>
        </p:nvSpPr>
        <p:spPr>
          <a:xfrm>
            <a:off x="3226020" y="3222083"/>
            <a:ext cx="913680" cy="913680"/>
          </a:xfrm>
          <a:prstGeom prst="mathEqual">
            <a:avLst>
              <a:gd name="adj1" fmla="val 6377"/>
              <a:gd name="adj2" fmla="val 15570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</p:sp>
      <p:sp>
        <p:nvSpPr>
          <p:cNvPr id="10" name="CustomShape 4"/>
          <p:cNvSpPr/>
          <p:nvPr/>
        </p:nvSpPr>
        <p:spPr>
          <a:xfrm>
            <a:off x="1288500" y="4135763"/>
            <a:ext cx="552600" cy="519840"/>
          </a:xfrm>
          <a:prstGeom prst="plus">
            <a:avLst>
              <a:gd name="adj" fmla="val 45074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4297680" y="633312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fld id="{832F25F4-1CB7-4B41-A7A3-4B3D16F6EFCD}" type="slidenum">
              <a:rPr lang="en-IN" sz="1200">
                <a:solidFill>
                  <a:srgbClr val="FFD900"/>
                </a:solidFill>
                <a:latin typeface="Playfair Display"/>
                <a:ea typeface="Playfair Display"/>
              </a:rPr>
              <a:t>5</a:t>
            </a:fld>
            <a:endParaRPr/>
          </a:p>
        </p:txBody>
      </p:sp>
      <p:pic>
        <p:nvPicPr>
          <p:cNvPr id="225" name="Picture 224"/>
          <p:cNvPicPr/>
          <p:nvPr/>
        </p:nvPicPr>
        <p:blipFill>
          <a:blip r:embed="rId2"/>
          <a:stretch>
            <a:fillRect/>
          </a:stretch>
        </p:blipFill>
        <p:spPr>
          <a:xfrm>
            <a:off x="769620" y="2766060"/>
            <a:ext cx="2960040" cy="228474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1988820" y="709950"/>
            <a:ext cx="5013960" cy="75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IN" sz="2400" dirty="0" smtClean="0">
                <a:solidFill>
                  <a:schemeClr val="bg1"/>
                </a:solidFill>
              </a:rPr>
              <a:t>How do we do it ?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297680" y="2574540"/>
            <a:ext cx="4043940" cy="154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C000"/>
                </a:solidFill>
                <a:latin typeface="P"/>
              </a:rPr>
              <a:t>Recurring one sided </a:t>
            </a:r>
            <a:r>
              <a:rPr lang="en-IN" dirty="0" smtClean="0">
                <a:solidFill>
                  <a:srgbClr val="FFC000"/>
                </a:solidFill>
                <a:latin typeface="P"/>
              </a:rPr>
              <a:t>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FFC000"/>
                </a:solidFill>
                <a:latin typeface="P"/>
              </a:rPr>
              <a:t>Anger messages/ taunting messages</a:t>
            </a:r>
            <a:endParaRPr lang="en-IN" dirty="0" smtClean="0">
              <a:solidFill>
                <a:srgbClr val="FFC000"/>
              </a:solidFill>
              <a:latin typeface="P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57200" y="0"/>
            <a:ext cx="8228880" cy="129456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CustomShape 2"/>
          <p:cNvSpPr/>
          <p:nvPr/>
        </p:nvSpPr>
        <p:spPr>
          <a:xfrm>
            <a:off x="4297680" y="633312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fld id="{840F371A-1E33-4D6F-9241-AF858FC96F2B}" type="slidenum">
              <a:rPr lang="en-IN" sz="1200">
                <a:solidFill>
                  <a:srgbClr val="FFD900"/>
                </a:solidFill>
                <a:latin typeface="Playfair Display"/>
                <a:ea typeface="Playfair Display"/>
              </a:rPr>
              <a:t>6</a:t>
            </a:fld>
            <a:endParaRPr/>
          </a:p>
        </p:txBody>
      </p:sp>
      <p:sp>
        <p:nvSpPr>
          <p:cNvPr id="230" name="CustomShape 3"/>
          <p:cNvSpPr/>
          <p:nvPr/>
        </p:nvSpPr>
        <p:spPr>
          <a:xfrm>
            <a:off x="432000" y="1677600"/>
            <a:ext cx="4103640" cy="4514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latin typeface="Arial"/>
              </a:rPr>
              <a:t>1</a:t>
            </a:r>
            <a:endParaRPr/>
          </a:p>
        </p:txBody>
      </p:sp>
      <p:pic>
        <p:nvPicPr>
          <p:cNvPr id="231" name="Picture 230"/>
          <p:cNvPicPr/>
          <p:nvPr/>
        </p:nvPicPr>
        <p:blipFill>
          <a:blip r:embed="rId2"/>
          <a:stretch>
            <a:fillRect/>
          </a:stretch>
        </p:blipFill>
        <p:spPr>
          <a:xfrm>
            <a:off x="958680" y="3368160"/>
            <a:ext cx="2856960" cy="1599480"/>
          </a:xfrm>
          <a:prstGeom prst="rect">
            <a:avLst/>
          </a:prstGeom>
          <a:ln>
            <a:noFill/>
          </a:ln>
        </p:spPr>
      </p:pic>
      <p:sp>
        <p:nvSpPr>
          <p:cNvPr id="232" name="CustomShape 4"/>
          <p:cNvSpPr/>
          <p:nvPr/>
        </p:nvSpPr>
        <p:spPr>
          <a:xfrm>
            <a:off x="4752000" y="1677600"/>
            <a:ext cx="4103640" cy="4514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solidFill>
                  <a:srgbClr val="FFFF00"/>
                </a:solidFill>
                <a:latin typeface="Arial"/>
              </a:rPr>
              <a:t>             </a:t>
            </a:r>
            <a:endParaRPr/>
          </a:p>
        </p:txBody>
      </p:sp>
      <p:pic>
        <p:nvPicPr>
          <p:cNvPr id="233" name="Picture 232"/>
          <p:cNvPicPr/>
          <p:nvPr/>
        </p:nvPicPr>
        <p:blipFill>
          <a:blip r:embed="rId3"/>
          <a:stretch>
            <a:fillRect/>
          </a:stretch>
        </p:blipFill>
        <p:spPr>
          <a:xfrm>
            <a:off x="5328000" y="2304000"/>
            <a:ext cx="3383640" cy="2807640"/>
          </a:xfrm>
          <a:prstGeom prst="rect">
            <a:avLst/>
          </a:prstGeom>
          <a:ln>
            <a:noFill/>
          </a:ln>
        </p:spPr>
      </p:pic>
      <p:sp>
        <p:nvSpPr>
          <p:cNvPr id="234" name="CustomShape 5"/>
          <p:cNvSpPr/>
          <p:nvPr/>
        </p:nvSpPr>
        <p:spPr>
          <a:xfrm>
            <a:off x="360000" y="1656000"/>
            <a:ext cx="4103640" cy="4514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solidFill>
                  <a:srgbClr val="FFFF00"/>
                </a:solidFill>
                <a:latin typeface="Arial"/>
              </a:rPr>
              <a:t>                     </a:t>
            </a:r>
            <a:endParaRPr/>
          </a:p>
        </p:txBody>
      </p:sp>
      <p:pic>
        <p:nvPicPr>
          <p:cNvPr id="235" name="Picture 234"/>
          <p:cNvPicPr/>
          <p:nvPr/>
        </p:nvPicPr>
        <p:blipFill>
          <a:blip r:embed="rId4"/>
          <a:stretch>
            <a:fillRect/>
          </a:stretch>
        </p:blipFill>
        <p:spPr>
          <a:xfrm>
            <a:off x="720000" y="2448000"/>
            <a:ext cx="3095640" cy="2519640"/>
          </a:xfrm>
          <a:prstGeom prst="rect">
            <a:avLst/>
          </a:prstGeom>
          <a:ln>
            <a:noFill/>
          </a:ln>
        </p:spPr>
      </p:pic>
      <p:sp>
        <p:nvSpPr>
          <p:cNvPr id="236" name="CustomShape 6"/>
          <p:cNvSpPr/>
          <p:nvPr/>
        </p:nvSpPr>
        <p:spPr>
          <a:xfrm>
            <a:off x="869760" y="4544640"/>
            <a:ext cx="785880" cy="1143000"/>
          </a:xfrm>
          <a:prstGeom prst="straightConnector1">
            <a:avLst/>
          </a:prstGeom>
          <a:noFill/>
          <a:ln w="38160">
            <a:solidFill>
              <a:srgbClr val="963334"/>
            </a:solidFill>
            <a:round/>
            <a:tailEnd type="triangle" w="med" len="med"/>
          </a:ln>
        </p:spPr>
      </p:sp>
      <p:sp>
        <p:nvSpPr>
          <p:cNvPr id="237" name="CustomShape 7"/>
          <p:cNvSpPr/>
          <p:nvPr/>
        </p:nvSpPr>
        <p:spPr>
          <a:xfrm>
            <a:off x="547920" y="5688000"/>
            <a:ext cx="2842980" cy="456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 dirty="0">
                <a:solidFill>
                  <a:srgbClr val="FFFF00"/>
                </a:solidFill>
                <a:latin typeface="Arial"/>
              </a:rPr>
              <a:t>    </a:t>
            </a:r>
            <a:r>
              <a:rPr lang="en-IN" sz="1400" b="1" dirty="0">
                <a:solidFill>
                  <a:srgbClr val="FFFF00"/>
                </a:solidFill>
                <a:latin typeface="Arial"/>
              </a:rPr>
              <a:t>Blurring The </a:t>
            </a:r>
            <a:r>
              <a:rPr lang="en-IN" sz="1400" b="1" dirty="0" smtClean="0">
                <a:solidFill>
                  <a:srgbClr val="FFFF00"/>
                </a:solidFill>
                <a:latin typeface="Arial"/>
              </a:rPr>
              <a:t>bullying </a:t>
            </a:r>
            <a:r>
              <a:rPr lang="en-IN" sz="1400" b="1" dirty="0">
                <a:solidFill>
                  <a:srgbClr val="FFFF00"/>
                </a:solidFill>
                <a:latin typeface="Arial"/>
              </a:rPr>
              <a:t>tweets</a:t>
            </a:r>
            <a:endParaRPr dirty="0"/>
          </a:p>
        </p:txBody>
      </p:sp>
      <p:sp>
        <p:nvSpPr>
          <p:cNvPr id="238" name="CustomShape 8"/>
          <p:cNvSpPr/>
          <p:nvPr/>
        </p:nvSpPr>
        <p:spPr>
          <a:xfrm>
            <a:off x="5688000" y="4760640"/>
            <a:ext cx="785880" cy="1143000"/>
          </a:xfrm>
          <a:prstGeom prst="straightConnector1">
            <a:avLst/>
          </a:prstGeom>
          <a:noFill/>
          <a:ln w="38160">
            <a:solidFill>
              <a:srgbClr val="963334"/>
            </a:solidFill>
            <a:round/>
            <a:tailEnd type="triangle" w="med" len="med"/>
          </a:ln>
        </p:spPr>
      </p:sp>
      <p:sp>
        <p:nvSpPr>
          <p:cNvPr id="239" name="CustomShape 9"/>
          <p:cNvSpPr/>
          <p:nvPr/>
        </p:nvSpPr>
        <p:spPr>
          <a:xfrm>
            <a:off x="5328000" y="5973480"/>
            <a:ext cx="251964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 b="1" dirty="0" smtClean="0">
                <a:solidFill>
                  <a:srgbClr val="FFFF00"/>
                </a:solidFill>
                <a:latin typeface="Arial"/>
              </a:rPr>
              <a:t> Android Giving </a:t>
            </a:r>
            <a:r>
              <a:rPr lang="en-IN" sz="1400" b="1" dirty="0">
                <a:solidFill>
                  <a:srgbClr val="FFFF00"/>
                </a:solidFill>
                <a:latin typeface="Arial"/>
              </a:rPr>
              <a:t>a Warning message</a:t>
            </a:r>
            <a:endParaRPr dirty="0"/>
          </a:p>
        </p:txBody>
      </p:sp>
      <p:sp>
        <p:nvSpPr>
          <p:cNvPr id="240" name="CustomShape 10"/>
          <p:cNvSpPr/>
          <p:nvPr/>
        </p:nvSpPr>
        <p:spPr>
          <a:xfrm>
            <a:off x="2087880" y="768600"/>
            <a:ext cx="5151120" cy="477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2300" dirty="0">
                <a:solidFill>
                  <a:schemeClr val="bg1"/>
                </a:solidFill>
                <a:latin typeface="P"/>
              </a:rPr>
              <a:t>         </a:t>
            </a:r>
            <a:r>
              <a:rPr lang="en-IN" sz="2300" b="1" dirty="0" smtClean="0">
                <a:solidFill>
                  <a:schemeClr val="bg1"/>
                </a:solidFill>
                <a:latin typeface="P"/>
              </a:rPr>
              <a:t>RESPONSE </a:t>
            </a:r>
            <a:r>
              <a:rPr lang="en-IN" sz="2300" b="1" dirty="0" smtClean="0">
                <a:solidFill>
                  <a:schemeClr val="bg1"/>
                </a:solidFill>
                <a:latin typeface="P"/>
              </a:rPr>
              <a:t>IN </a:t>
            </a:r>
            <a:r>
              <a:rPr lang="en-IN" sz="2300" b="1" dirty="0" smtClean="0">
                <a:solidFill>
                  <a:schemeClr val="bg1"/>
                </a:solidFill>
                <a:latin typeface="P"/>
              </a:rPr>
              <a:t>FUTURE </a:t>
            </a:r>
            <a:endParaRPr sz="2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265980"/>
            <a:ext cx="8229240" cy="1145160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Prevention is better than cure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20980" y="2171700"/>
            <a:ext cx="2377440" cy="30534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FFC000"/>
                </a:solidFill>
              </a:rPr>
              <a:t>To stop you from spreading hate on twitter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8" t="22069" r="28819" b="28734"/>
          <a:stretch/>
        </p:blipFill>
        <p:spPr>
          <a:xfrm>
            <a:off x="3558265" y="2171700"/>
            <a:ext cx="4397015" cy="288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4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122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DejaVu Sans</vt:lpstr>
      <vt:lpstr>DejaVu Sans Light</vt:lpstr>
      <vt:lpstr>Droid Sans</vt:lpstr>
      <vt:lpstr>P</vt:lpstr>
      <vt:lpstr>Playfair Display</vt:lpstr>
      <vt:lpstr>StarSymbol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Prevention is better than cure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Nirvana</dc:creator>
  <cp:lastModifiedBy>Nirvan Dogra</cp:lastModifiedBy>
  <cp:revision>6</cp:revision>
  <dcterms:modified xsi:type="dcterms:W3CDTF">2018-12-01T14:53:08Z</dcterms:modified>
</cp:coreProperties>
</file>