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11.png" ContentType="image/png"/>
  <Override PartName="/ppt/media/image3.jpeg" ContentType="image/jpeg"/>
  <Override PartName="/ppt/media/image14.png" ContentType="image/png"/>
  <Override PartName="/ppt/media/image4.jpeg" ContentType="image/jpeg"/>
  <Override PartName="/ppt/media/image5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5216760"/>
            <a:ext cx="9142920" cy="164016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5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028680" y="1295280"/>
            <a:ext cx="308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d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35880"/>
            <a:ext cx="9142920" cy="22104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028680" y="1295280"/>
            <a:ext cx="308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d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6635880"/>
            <a:ext cx="9142920" cy="22104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5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5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028680" y="1295280"/>
            <a:ext cx="308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d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0" y="6635880"/>
            <a:ext cx="9142920" cy="22104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028680" y="1295280"/>
            <a:ext cx="308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d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"/>
          <p:cNvSpPr/>
          <p:nvPr/>
        </p:nvSpPr>
        <p:spPr>
          <a:xfrm>
            <a:off x="0" y="6635880"/>
            <a:ext cx="9142920" cy="22104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584000" y="1621800"/>
            <a:ext cx="6255720" cy="26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ffffff"/>
                </a:solidFill>
                <a:latin typeface="Playfair Display"/>
                <a:ea typeface="Playfair Display"/>
              </a:rPr>
              <a:t>Counter                   Cyberbullying</a:t>
            </a:r>
            <a:endParaRPr b="0" lang="en-IN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Playfair Display"/>
                <a:ea typeface="Playfair Display"/>
              </a:rPr>
              <a:t>                               </a:t>
            </a:r>
            <a:r>
              <a:rPr b="0" lang="en-IN" sz="1400" spc="-1" strike="noStrike">
                <a:solidFill>
                  <a:srgbClr val="ffffff"/>
                </a:solidFill>
                <a:latin typeface="Playfair Display"/>
                <a:ea typeface="Playfair Display"/>
              </a:rPr>
              <a:t>With #include&lt;AWESOME.H&gt;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201" name="Picture 2" descr=""/>
          <p:cNvPicPr/>
          <p:nvPr/>
        </p:nvPicPr>
        <p:blipFill>
          <a:blip r:embed="rId1"/>
          <a:stretch/>
        </p:blipFill>
        <p:spPr>
          <a:xfrm>
            <a:off x="0" y="5233680"/>
            <a:ext cx="2383920" cy="103968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7200" y="0"/>
            <a:ext cx="8228520" cy="12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Playfair Display"/>
                <a:ea typeface="Playfair Display"/>
              </a:rPr>
              <a:t>                          </a:t>
            </a:r>
            <a:r>
              <a:rPr b="0" lang="en-IN" sz="2400" spc="-1" strike="noStrike">
                <a:solidFill>
                  <a:srgbClr val="ffffff"/>
                </a:solidFill>
                <a:latin typeface="Playfair Display"/>
                <a:ea typeface="Playfair Display"/>
              </a:rPr>
              <a:t>Underlying methodology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654840" y="2545560"/>
            <a:ext cx="2806920" cy="1765800"/>
          </a:xfrm>
          <a:prstGeom prst="homePlate">
            <a:avLst>
              <a:gd name="adj" fmla="val 30129"/>
            </a:avLst>
          </a:prstGeom>
          <a:noFill/>
          <a:ln cap="rnd" w="9360">
            <a:solidFill>
              <a:srgbClr val="ffd900"/>
            </a:solidFill>
            <a:custDash>
              <a:ds d="1649000000" sp="1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d900"/>
                </a:solidFill>
                <a:latin typeface="Droid Sans"/>
                <a:ea typeface="Droid Sans"/>
              </a:rPr>
              <a:t>Input 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d900"/>
                </a:solidFill>
                <a:latin typeface="Droid Sans"/>
                <a:ea typeface="Droid Sans"/>
              </a:rPr>
              <a:t>(Noisy images)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089880" y="2581560"/>
            <a:ext cx="2860920" cy="1765800"/>
          </a:xfrm>
          <a:prstGeom prst="chevron">
            <a:avLst>
              <a:gd name="adj" fmla="val 29853"/>
            </a:avLst>
          </a:prstGeom>
          <a:noFill/>
          <a:ln cap="rnd" w="9360">
            <a:solidFill>
              <a:srgbClr val="ffd900"/>
            </a:solidFill>
            <a:custDash>
              <a:ds d="1649000000" sp="1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d900"/>
                </a:solidFill>
                <a:latin typeface="Droid Sans"/>
                <a:ea typeface="Droid Sans"/>
              </a:rPr>
              <a:t> </a:t>
            </a:r>
            <a:r>
              <a:rPr b="0" lang="en-IN" sz="1800" spc="-1" strike="noStrike">
                <a:solidFill>
                  <a:srgbClr val="ffd900"/>
                </a:solidFill>
                <a:latin typeface="Droid Sans"/>
                <a:ea typeface="Droid Sans"/>
              </a:rPr>
              <a:t>Computer Vision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d900"/>
                </a:solidFill>
                <a:latin typeface="Droid Sans"/>
                <a:ea typeface="Droid Sans"/>
              </a:rPr>
              <a:t> </a:t>
            </a:r>
            <a:r>
              <a:rPr b="0" lang="en-IN" sz="1800" spc="-1" strike="noStrike">
                <a:solidFill>
                  <a:srgbClr val="ffd900"/>
                </a:solidFill>
                <a:latin typeface="Droid Sans"/>
                <a:ea typeface="Droid Sans"/>
              </a:rPr>
              <a:t>algorithms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5578920" y="2545560"/>
            <a:ext cx="2860920" cy="1765800"/>
          </a:xfrm>
          <a:prstGeom prst="chevron">
            <a:avLst>
              <a:gd name="adj" fmla="val 29853"/>
            </a:avLst>
          </a:prstGeom>
          <a:noFill/>
          <a:ln cap="rnd" w="9360">
            <a:solidFill>
              <a:srgbClr val="ffd900"/>
            </a:solidFill>
            <a:custDash>
              <a:ds d="1649000000" sp="1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d900"/>
                </a:solidFill>
                <a:latin typeface="Droid Sans"/>
                <a:ea typeface="Droid Sans"/>
              </a:rPr>
              <a:t>Classification and Catalog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4297680" y="6333120"/>
            <a:ext cx="547560" cy="5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46E5FCD3-506D-4212-9032-F6DB2C941DFB}" type="slidenum">
              <a:rPr b="0" lang="en-IN" sz="1200" spc="-1" strike="noStrike">
                <a:solidFill>
                  <a:srgbClr val="ffd900"/>
                </a:solidFill>
                <a:latin typeface="Playfair Display"/>
                <a:ea typeface="Playfair Display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207" name="CustomShape 6"/>
          <p:cNvSpPr/>
          <p:nvPr/>
        </p:nvSpPr>
        <p:spPr>
          <a:xfrm>
            <a:off x="6279480" y="4551480"/>
            <a:ext cx="1460520" cy="2482920"/>
          </a:xfrm>
          <a:prstGeom prst="rect">
            <a:avLst/>
          </a:prstGeom>
          <a:noFill/>
          <a:ln w="19080">
            <a:solidFill>
              <a:srgbClr val="ffd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7"/>
          <p:cNvSpPr/>
          <p:nvPr/>
        </p:nvSpPr>
        <p:spPr>
          <a:xfrm>
            <a:off x="307800" y="792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9" name="" descr=""/>
          <p:cNvPicPr/>
          <p:nvPr/>
        </p:nvPicPr>
        <p:blipFill>
          <a:blip r:embed="rId1"/>
          <a:srcRect l="0" t="7109" r="-3691" b="0"/>
          <a:stretch/>
        </p:blipFill>
        <p:spPr>
          <a:xfrm>
            <a:off x="725760" y="4536000"/>
            <a:ext cx="2009880" cy="1880640"/>
          </a:xfrm>
          <a:prstGeom prst="rect">
            <a:avLst/>
          </a:prstGeom>
          <a:ln>
            <a:noFill/>
          </a:ln>
        </p:spPr>
      </p:pic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>
            <a:off x="5544000" y="4440600"/>
            <a:ext cx="3384000" cy="21114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32000" y="2088000"/>
            <a:ext cx="3583080" cy="425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d900"/>
                </a:solidFill>
                <a:latin typeface="Playfair Display"/>
                <a:ea typeface="Playfair Display"/>
              </a:rPr>
              <a:t>Data Preparation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3f3f3"/>
                </a:solidFill>
                <a:latin typeface="Droid Sans"/>
                <a:ea typeface="Droid Sans"/>
              </a:rPr>
              <a:t>We used data given to us to get valuable insights and common miss errors, and worked on resolving them for better understanding.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57200" y="0"/>
            <a:ext cx="8228520" cy="12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3"/>
          <p:cNvSpPr/>
          <p:nvPr/>
        </p:nvSpPr>
        <p:spPr>
          <a:xfrm>
            <a:off x="4297680" y="6333120"/>
            <a:ext cx="547560" cy="5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5FB860C9-2A90-4DF6-8D83-5CD033B1DA7A}" type="slidenum">
              <a:rPr b="0" lang="en-IN" sz="1200" spc="-1" strike="noStrike">
                <a:solidFill>
                  <a:srgbClr val="ffd900"/>
                </a:solidFill>
                <a:latin typeface="Playfair Display"/>
                <a:ea typeface="Playfair Display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5404320" y="4723560"/>
            <a:ext cx="182448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5"/>
          <p:cNvSpPr/>
          <p:nvPr/>
        </p:nvSpPr>
        <p:spPr>
          <a:xfrm>
            <a:off x="3376440" y="5286960"/>
            <a:ext cx="10720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TextShape 6"/>
          <p:cNvSpPr txBox="1"/>
          <p:nvPr/>
        </p:nvSpPr>
        <p:spPr>
          <a:xfrm>
            <a:off x="4072320" y="2176560"/>
            <a:ext cx="3991680" cy="39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400" spc="-1" strike="noStrike">
                <a:solidFill>
                  <a:srgbClr val="ffd900"/>
                </a:solidFill>
                <a:latin typeface="Playfair Display"/>
                <a:ea typeface="Playfair Display"/>
              </a:rPr>
              <a:t>Data Transformation</a:t>
            </a:r>
            <a:endParaRPr b="0" lang="en-IN" sz="2400" spc="-1" strike="noStrike">
              <a:latin typeface="Arial"/>
            </a:endParaRPr>
          </a:p>
          <a:p>
            <a:endParaRPr b="0" lang="en-IN" sz="2400" spc="-1" strike="noStrike">
              <a:latin typeface="Arial"/>
            </a:endParaRPr>
          </a:p>
          <a:p>
            <a:r>
              <a:rPr b="0" lang="en-IN" sz="2400" spc="-1" strike="noStrike">
                <a:solidFill>
                  <a:srgbClr val="f3f3f3"/>
                </a:solidFill>
                <a:latin typeface="Droid Sans"/>
                <a:ea typeface="Droid Sans"/>
              </a:rPr>
              <a:t>Deskewing and augmentation to get more sample features from the text was performed via rule based approaches, with dynamic threshold settings.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7" name="TextShape 7"/>
          <p:cNvSpPr txBox="1"/>
          <p:nvPr/>
        </p:nvSpPr>
        <p:spPr>
          <a:xfrm>
            <a:off x="2694600" y="706320"/>
            <a:ext cx="4001400" cy="80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400" spc="-1" strike="noStrike">
                <a:solidFill>
                  <a:srgbClr val="ffd900"/>
                </a:solidFill>
                <a:latin typeface="Playfair Display"/>
                <a:ea typeface="Playfair Display"/>
              </a:rPr>
              <a:t>Image Preprocessing</a:t>
            </a:r>
            <a:endParaRPr b="0" lang="en-IN" sz="2400" spc="-1" strike="noStrike">
              <a:latin typeface="Arial"/>
            </a:endParaRPr>
          </a:p>
        </p:txBody>
      </p:sp>
    </p:spTree>
  </p:cSld>
  <p:transition>
    <p:fade thruBlk="true"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244880" y="270000"/>
            <a:ext cx="8228520" cy="12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Playfair Display"/>
                <a:ea typeface="Playfair Display"/>
              </a:rPr>
              <a:t>                 </a:t>
            </a:r>
            <a:r>
              <a:rPr b="0" lang="en-IN" sz="2400" spc="-1" strike="noStrike">
                <a:solidFill>
                  <a:srgbClr val="ffffff"/>
                </a:solidFill>
                <a:latin typeface="Playfair Display"/>
                <a:ea typeface="Playfair Display"/>
              </a:rPr>
              <a:t>Why the current stack?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205560" y="1203120"/>
            <a:ext cx="2630880" cy="35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00"/>
                </a:solidFill>
                <a:latin typeface="Droid Sans"/>
                <a:ea typeface="Droid Sans"/>
              </a:rPr>
              <a:t>OpenCV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00"/>
                </a:solidFill>
                <a:latin typeface="Droid Sans"/>
                <a:ea typeface="Droid Sans"/>
              </a:rPr>
              <a:t>Tesseract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4297680" y="6333120"/>
            <a:ext cx="547560" cy="5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5C4AB237-5444-4E79-8376-EB6563D13166}" type="slidenum">
              <a:rPr b="0" lang="en-IN" sz="1200" spc="-1" strike="noStrike">
                <a:solidFill>
                  <a:srgbClr val="ffd900"/>
                </a:solidFill>
                <a:latin typeface="Playfair Display"/>
                <a:ea typeface="Playfair Display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1244880" y="2489400"/>
            <a:ext cx="552240" cy="519480"/>
          </a:xfrm>
          <a:prstGeom prst="plus">
            <a:avLst>
              <a:gd name="adj" fmla="val 45074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5"/>
          <p:cNvSpPr/>
          <p:nvPr/>
        </p:nvSpPr>
        <p:spPr>
          <a:xfrm>
            <a:off x="4528800" y="2239200"/>
            <a:ext cx="4536360" cy="27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cc00"/>
                </a:solidFill>
                <a:latin typeface="DejaVu Sans Light"/>
                <a:ea typeface="Droid Sans"/>
              </a:rPr>
              <a:t>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23" name="CustomShape 6"/>
          <p:cNvSpPr/>
          <p:nvPr/>
        </p:nvSpPr>
        <p:spPr>
          <a:xfrm>
            <a:off x="3225960" y="3222000"/>
            <a:ext cx="913320" cy="913320"/>
          </a:xfrm>
          <a:prstGeom prst="mathEqual">
            <a:avLst>
              <a:gd name="adj1" fmla="val 6377"/>
              <a:gd name="adj2" fmla="val 15570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7"/>
          <p:cNvSpPr/>
          <p:nvPr/>
        </p:nvSpPr>
        <p:spPr>
          <a:xfrm>
            <a:off x="1288440" y="4135680"/>
            <a:ext cx="552240" cy="519480"/>
          </a:xfrm>
          <a:prstGeom prst="plus">
            <a:avLst>
              <a:gd name="adj" fmla="val 45074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648000" y="4752000"/>
            <a:ext cx="1782720" cy="1782720"/>
          </a:xfrm>
          <a:prstGeom prst="rect">
            <a:avLst/>
          </a:prstGeom>
          <a:ln>
            <a:noFill/>
          </a:ln>
        </p:spPr>
      </p:pic>
      <p:pic>
        <p:nvPicPr>
          <p:cNvPr id="226" name="" descr=""/>
          <p:cNvPicPr/>
          <p:nvPr/>
        </p:nvPicPr>
        <p:blipFill>
          <a:blip r:embed="rId2"/>
          <a:stretch/>
        </p:blipFill>
        <p:spPr>
          <a:xfrm>
            <a:off x="4255200" y="2376000"/>
            <a:ext cx="4600800" cy="23760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297680" y="6333120"/>
            <a:ext cx="547560" cy="5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47432BB3-F2A0-4245-82AC-D6E0FAF97C14}" type="slidenum">
              <a:rPr b="0" lang="en-IN" sz="1200" spc="-1" strike="noStrike">
                <a:solidFill>
                  <a:srgbClr val="ffd900"/>
                </a:solidFill>
                <a:latin typeface="Playfair Display"/>
                <a:ea typeface="Playfair Display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1989000" y="709920"/>
            <a:ext cx="5013720" cy="75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Approach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4297680" y="2574720"/>
            <a:ext cx="4043520" cy="15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c000"/>
                </a:solidFill>
                <a:latin typeface="P"/>
                <a:ea typeface="DejaVu Sans"/>
              </a:rPr>
              <a:t>Recurring noise is identified and masked using a 3 filter metric.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c000"/>
                </a:solidFill>
                <a:latin typeface="P"/>
                <a:ea typeface="DejaVu Sans"/>
              </a:rPr>
              <a:t>Vision api call is layered on top of the preprocessing.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c000"/>
                </a:solidFill>
                <a:latin typeface="P"/>
                <a:ea typeface="DejaVu Sans"/>
              </a:rPr>
              <a:t>Catalog construction is done via matrix matches – using vision co-ordinates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c000"/>
                </a:solidFill>
                <a:latin typeface="P"/>
                <a:ea typeface="DejaVu Sans"/>
              </a:rPr>
              <a:t>Post pruning on flexible db structures for categorization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48600" y="2520000"/>
            <a:ext cx="4158360" cy="23760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57200" y="0"/>
            <a:ext cx="8228520" cy="12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"/>
          <p:cNvSpPr/>
          <p:nvPr/>
        </p:nvSpPr>
        <p:spPr>
          <a:xfrm>
            <a:off x="4297680" y="6333120"/>
            <a:ext cx="547560" cy="5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CD4CCDAE-8174-4861-929A-5F351401EDC5}" type="slidenum">
              <a:rPr b="0" lang="en-IN" sz="1200" spc="-1" strike="noStrike">
                <a:solidFill>
                  <a:srgbClr val="ffd900"/>
                </a:solidFill>
                <a:latin typeface="Playfair Display"/>
                <a:ea typeface="Playfair Display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432000" y="1677600"/>
            <a:ext cx="4103280" cy="45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4752000" y="1677600"/>
            <a:ext cx="4103280" cy="45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ffff00"/>
              </a:buClr>
              <a:buSzPct val="45000"/>
              <a:buFont typeface="StarSymbol"/>
              <a:buChar char="l"/>
            </a:pPr>
            <a:r>
              <a:rPr b="0" lang="en-IN" sz="1400" spc="-1" strike="noStrike">
                <a:solidFill>
                  <a:srgbClr val="ffff00"/>
                </a:solidFill>
                <a:latin typeface="Arial"/>
                <a:ea typeface="DejaVu Sans"/>
              </a:rPr>
              <a:t>            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360000" y="1656000"/>
            <a:ext cx="4103280" cy="45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ffff00"/>
              </a:buClr>
              <a:buSzPct val="45000"/>
              <a:buFont typeface="StarSymbol"/>
              <a:buChar char="l"/>
            </a:pPr>
            <a:r>
              <a:rPr b="0" lang="en-IN" sz="1400" spc="-1" strike="noStrike">
                <a:solidFill>
                  <a:srgbClr val="ffff00"/>
                </a:solidFill>
                <a:latin typeface="Arial"/>
                <a:ea typeface="DejaVu Sans"/>
              </a:rPr>
              <a:t>                    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36" name="CustomShape 6"/>
          <p:cNvSpPr/>
          <p:nvPr/>
        </p:nvSpPr>
        <p:spPr>
          <a:xfrm>
            <a:off x="613440" y="4752000"/>
            <a:ext cx="2842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7"/>
          <p:cNvSpPr/>
          <p:nvPr/>
        </p:nvSpPr>
        <p:spPr>
          <a:xfrm>
            <a:off x="5760000" y="4536000"/>
            <a:ext cx="30952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indent="-216000">
              <a:lnSpc>
                <a:spcPct val="100000"/>
              </a:lnSpc>
              <a:buClr>
                <a:srgbClr val="ffff00"/>
              </a:buClr>
              <a:buSzPct val="45000"/>
              <a:buFont typeface="StarSymbol"/>
              <a:buChar char="l"/>
            </a:pPr>
            <a:r>
              <a:rPr b="1" lang="en-IN" sz="1400" spc="-1" strike="noStrike">
                <a:solidFill>
                  <a:srgbClr val="ffff00"/>
                </a:solidFill>
                <a:latin typeface="Arial"/>
                <a:ea typeface="DejaVu Sans"/>
              </a:rPr>
              <a:t>Structured, deterministic modeling for digitization and categorization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38" name="CustomShape 8"/>
          <p:cNvSpPr/>
          <p:nvPr/>
        </p:nvSpPr>
        <p:spPr>
          <a:xfrm>
            <a:off x="2088000" y="768600"/>
            <a:ext cx="5150880" cy="47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300" spc="-1" strike="noStrike">
                <a:solidFill>
                  <a:srgbClr val="ffffff"/>
                </a:solidFill>
                <a:latin typeface="P"/>
                <a:ea typeface="DejaVu Sans"/>
              </a:rPr>
              <a:t> </a:t>
            </a:r>
            <a:r>
              <a:rPr b="1" lang="en-IN" sz="2300" spc="-1" strike="noStrike">
                <a:solidFill>
                  <a:srgbClr val="ffffff"/>
                </a:solidFill>
                <a:latin typeface="P"/>
                <a:ea typeface="DejaVu Sans"/>
              </a:rPr>
              <a:t>Idea drive for the near future</a:t>
            </a:r>
            <a:endParaRPr b="0" lang="en-IN" sz="23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0" y="1872000"/>
            <a:ext cx="4764240" cy="2448000"/>
          </a:xfrm>
          <a:prstGeom prst="rect">
            <a:avLst/>
          </a:prstGeom>
          <a:ln>
            <a:noFill/>
          </a:ln>
        </p:spPr>
      </p:pic>
      <p:pic>
        <p:nvPicPr>
          <p:cNvPr id="240" name="" descr=""/>
          <p:cNvPicPr/>
          <p:nvPr/>
        </p:nvPicPr>
        <p:blipFill>
          <a:blip r:embed="rId2"/>
          <a:stretch/>
        </p:blipFill>
        <p:spPr>
          <a:xfrm>
            <a:off x="5688000" y="1800000"/>
            <a:ext cx="3409560" cy="2495160"/>
          </a:xfrm>
          <a:prstGeom prst="rect">
            <a:avLst/>
          </a:prstGeom>
          <a:ln>
            <a:noFill/>
          </a:ln>
        </p:spPr>
      </p:pic>
      <p:sp>
        <p:nvSpPr>
          <p:cNvPr id="241" name="Line 9"/>
          <p:cNvSpPr/>
          <p:nvPr/>
        </p:nvSpPr>
        <p:spPr>
          <a:xfrm>
            <a:off x="4680000" y="3168000"/>
            <a:ext cx="1008000" cy="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TextShape 10"/>
          <p:cNvSpPr txBox="1"/>
          <p:nvPr/>
        </p:nvSpPr>
        <p:spPr>
          <a:xfrm>
            <a:off x="360000" y="4461480"/>
            <a:ext cx="318456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400" spc="-1" strike="noStrike">
                <a:solidFill>
                  <a:srgbClr val="ffff00"/>
                </a:solidFill>
                <a:latin typeface="Arial"/>
                <a:ea typeface="DejaVu Sans"/>
              </a:rPr>
              <a:t>Unstructured metadata ( formatted for machine comprehension 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43" name="TextShape 11"/>
          <p:cNvSpPr txBox="1"/>
          <p:nvPr/>
        </p:nvSpPr>
        <p:spPr>
          <a:xfrm>
            <a:off x="271440" y="5318640"/>
            <a:ext cx="8656560" cy="108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IN" sz="1400" spc="-1" strike="noStrike">
                <a:solidFill>
                  <a:srgbClr val="ffff00"/>
                </a:solidFill>
                <a:latin typeface="Arial"/>
                <a:ea typeface="DejaVu Sans"/>
              </a:rPr>
              <a:t>As the system acquires / learns more data, the scalability of spaCy extends flexibility and ease of management, making our project industry ready and deployable. </a:t>
            </a:r>
            <a:endParaRPr b="0" lang="en-IN" sz="1400" spc="-1" strike="noStrike">
              <a:latin typeface="Arial"/>
            </a:endParaRPr>
          </a:p>
        </p:txBody>
      </p:sp>
    </p:spTree>
  </p:cSld>
  <p:transition>
    <p:fade thruBlk="true"/>
  </p:transition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800280" y="26604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Simple &gt; Powerful...or is it?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221040" y="2171880"/>
            <a:ext cx="2377080" cy="305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ffc000"/>
                </a:solidFill>
                <a:latin typeface="Arial"/>
                <a:ea typeface="DejaVu Sans"/>
              </a:rPr>
              <a:t>With our model, you can leverage both – simplicity in visualization, and powerful backend with spaCy and Keras.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rcRect l="24935" t="0" r="24667" b="0"/>
          <a:stretch/>
        </p:blipFill>
        <p:spPr>
          <a:xfrm>
            <a:off x="3672360" y="1872000"/>
            <a:ext cx="4607640" cy="306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Application>LibreOffice/6.0.7.3$Linux_X86_64 LibreOffice_project/00m0$Build-3</Application>
  <Words>122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Nirvana</dc:creator>
  <dc:description/>
  <dc:language>en-IN</dc:language>
  <cp:lastModifiedBy/>
  <dcterms:modified xsi:type="dcterms:W3CDTF">2019-08-04T08:28:51Z</dcterms:modified>
  <cp:revision>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