
<file path=[Content_Types].xml><?xml version="1.0" encoding="utf-8"?>
<Types xmlns="http://schemas.openxmlformats.org/package/2006/content-types">
  <Default Extension="xml" ContentType="application/vnd.openxmlformats-officedocument.presentationml.presentation.main+xml"/>
  <Default Extension="png" ContentType="image/png"/>
  <Default Extension="fntdata" ContentType="application/x-fontdata"/>
  <Default Extension="jpeg" ContentType="image/jpeg"/>
  <Default Extension="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slideLayout7.xml" ContentType="application/vnd.openxmlformats-officedocument.presentationml.slideLayout+xml"/>
  <Override PartName="/ppt/slides/slide5.xml" ContentType="application/vnd.openxmlformats-officedocument.presentationml.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xml" ContentType="application/vnd.openxmlformats-officedocument.presentationml.notesSlide+xml"/>
  <Override PartName="/ppt/slides/slide1.xml" ContentType="application/vnd.openxmlformats-officedocument.presentationml.slide+xml"/>
  <Override PartName="/ppt/presProps.xml" ContentType="application/vnd.openxmlformats-officedocument.presentationml.presProps+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officeDocument/2006/relationships/officeDocument" Target="/ppt/presentation.xml" Id="rId1" /><Relationship Type="http://schemas.openxmlformats.org/package/2006/relationships/metadata/thumbnail" Target="/docProps/thumbnail.jpeg" Id="rId2" /><Relationship Type="http://schemas.openxmlformats.org/package/2006/relationships/metadata/core-properties" Target="/docProps/core.xml" Id="rId3" /><Relationship Type="http://schemas.openxmlformats.org/officeDocument/2006/relationships/extended-properties" Target="/docProps/app.xml" Id="rId4"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true" saveSubsetFonts="1">
  <p:sldMasterIdLst>
    <p:sldMasterId id="2147483648" r:id="rId1"/>
  </p:sldMasterIdLst>
  <p:notesMasterIdLst>
    <p:notesMasterId r:id="rId17"/>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Corben" panose="020F0503020000020004" charset="1"/>
      <p:regular r:id="rId20"/>
    </p:embeddedFont>
    <p:embeddedFont>
      <p:font typeface="Arimo" panose="020B0604020202020204" charset="1"/>
      <p:regular r:id="rId21"/>
    </p:embeddedFont>
    <p:embeddedFont>
      <p:font typeface="Arimo Bold" panose="020B0704020202020204" charset="1"/>
      <p:regular r:id="rId23"/>
    </p:embeddedFont>
    <p:embeddedFont>
      <p:font typeface="Consolas" panose="020B0609020204030204" charset="1"/>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slide" Target="/ppt/slides/slide5.xml" Id="rId10" /><Relationship Type="http://schemas.openxmlformats.org/officeDocument/2006/relationships/slide" Target="/ppt/slides/slide6.xml" Id="rId11" /><Relationship Type="http://schemas.openxmlformats.org/officeDocument/2006/relationships/slide" Target="/ppt/slides/slide7.xml" Id="rId12" /><Relationship Type="http://schemas.openxmlformats.org/officeDocument/2006/relationships/slide" Target="/ppt/slides/slide8.xml" Id="rId13" /><Relationship Type="http://schemas.openxmlformats.org/officeDocument/2006/relationships/slide" Target="/ppt/slides/slide9.xml" Id="rId14" /><Relationship Type="http://schemas.openxmlformats.org/officeDocument/2006/relationships/slide" Target="/ppt/slides/slide10.xml" Id="rId15" /><Relationship Type="http://schemas.openxmlformats.org/officeDocument/2006/relationships/slide" Target="/ppt/slides/slide11.xml" Id="rId16" /><Relationship Type="http://schemas.openxmlformats.org/officeDocument/2006/relationships/notesMaster" Target="/ppt/notesMasters/notesMaster1.xml" Id="rId17" /><Relationship Type="http://schemas.openxmlformats.org/officeDocument/2006/relationships/theme" Target="/ppt/theme/theme2.xml" Id="rId18" /><Relationship Type="http://schemas.openxmlformats.org/officeDocument/2006/relationships/notesSlide" Target="/ppt/notesSlides/notesSlide1.xml" Id="rId19" /><Relationship Type="http://schemas.openxmlformats.org/officeDocument/2006/relationships/presProps" Target="/ppt/presProps.xml" Id="rId2" /><Relationship Type="http://schemas.openxmlformats.org/officeDocument/2006/relationships/font" Target="/ppt/fonts/font20.fntdata" Id="rId20" /><Relationship Type="http://schemas.openxmlformats.org/officeDocument/2006/relationships/font" Target="/ppt/fonts/font21.fntdata" Id="rId21" /><Relationship Type="http://schemas.openxmlformats.org/officeDocument/2006/relationships/notesSlide" Target="/ppt/notesSlides/notesSlide2.xml" Id="rId22" /><Relationship Type="http://schemas.openxmlformats.org/officeDocument/2006/relationships/font" Target="/ppt/fonts/font23.fntdata" Id="rId23" /><Relationship Type="http://schemas.openxmlformats.org/officeDocument/2006/relationships/font" Target="/ppt/fonts/font24.fntdata" Id="rId24" /><Relationship Type="http://schemas.openxmlformats.org/officeDocument/2006/relationships/notesSlide" Target="/ppt/notesSlides/notesSlide3.xml" Id="rId25" /><Relationship Type="http://schemas.openxmlformats.org/officeDocument/2006/relationships/notesSlide" Target="/ppt/notesSlides/notesSlide4.xml" Id="rId26" /><Relationship Type="http://schemas.openxmlformats.org/officeDocument/2006/relationships/notesSlide" Target="/ppt/notesSlides/notesSlide5.xml" Id="rId27" /><Relationship Type="http://schemas.openxmlformats.org/officeDocument/2006/relationships/notesSlide" Target="/ppt/notesSlides/notesSlide6.xml" Id="rId28" /><Relationship Type="http://schemas.openxmlformats.org/officeDocument/2006/relationships/notesSlide" Target="/ppt/notesSlides/notesSlide7.xml" Id="rId29" /><Relationship Type="http://schemas.openxmlformats.org/officeDocument/2006/relationships/viewProps" Target="/ppt/viewProps.xml" Id="rId3" /><Relationship Type="http://schemas.openxmlformats.org/officeDocument/2006/relationships/notesSlide" Target="/ppt/notesSlides/notesSlide8.xml" Id="rId30" /><Relationship Type="http://schemas.openxmlformats.org/officeDocument/2006/relationships/notesSlide" Target="/ppt/notesSlides/notesSlide9.xml" Id="rId31" /><Relationship Type="http://schemas.openxmlformats.org/officeDocument/2006/relationships/notesSlide" Target="/ppt/notesSlides/notesSlide10.xml" Id="rId32" /><Relationship Type="http://schemas.openxmlformats.org/officeDocument/2006/relationships/theme" Target="/ppt/theme/theme1.xml" Id="rId4" /><Relationship Type="http://schemas.openxmlformats.org/officeDocument/2006/relationships/tableStyles" Target="/ppt/tableStyles.xml" Id="rId5" /><Relationship Type="http://schemas.openxmlformats.org/officeDocument/2006/relationships/slide" Target="/ppt/slides/slide1.xml" Id="rId6" /><Relationship Type="http://schemas.openxmlformats.org/officeDocument/2006/relationships/slide" Target="/ppt/slides/slide2.xml" Id="rId7" /><Relationship Type="http://schemas.openxmlformats.org/officeDocument/2006/relationships/slide" Target="/ppt/slides/slide3.xml" Id="rId8" /><Relationship Type="http://schemas.openxmlformats.org/officeDocument/2006/relationships/slide" Target="/ppt/slides/slide4.xml" Id="rId9" /></Relationships>
</file>

<file path=ppt/notesMasters/_rels/notesMaster1.xml.rels>&#65279;<?xml version="1.0" encoding="utf-8"?><Relationships xmlns="http://schemas.openxmlformats.org/package/2006/relationships"><Relationship Type="http://schemas.openxmlformats.org/officeDocument/2006/relationships/theme" Target="/ppt/theme/theme2.xml" Id="rId1"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Relationships xmlns="http://schemas.openxmlformats.org/package/2006/relationships"><Relationship Type="http://schemas.openxmlformats.org/officeDocument/2006/relationships/notesMaster" Target="/ppt/notesMasters/notesMaster1.xml" Id="rId1" /><Relationship Type="http://schemas.openxmlformats.org/officeDocument/2006/relationships/slide" Target="/ppt/slides/slide1.xml" Id="rId2" /></Relationships>
</file>

<file path=ppt/notesSlides/_rels/notesSlide10.xml.rels>&#65279;<?xml version="1.0" encoding="utf-8"?><Relationships xmlns="http://schemas.openxmlformats.org/package/2006/relationships"><Relationship Type="http://schemas.openxmlformats.org/officeDocument/2006/relationships/notesMaster" Target="/ppt/notesMasters/notesMaster1.xml" Id="rId1" /><Relationship Type="http://schemas.openxmlformats.org/officeDocument/2006/relationships/slide" Target="/ppt/slides/slide10.xml" Id="rId2" /></Relationships>
</file>

<file path=ppt/notesSlides/_rels/notesSlide2.xml.rels>&#65279;<?xml version="1.0" encoding="utf-8"?><Relationships xmlns="http://schemas.openxmlformats.org/package/2006/relationships"><Relationship Type="http://schemas.openxmlformats.org/officeDocument/2006/relationships/notesMaster" Target="/ppt/notesMasters/notesMaster1.xml" Id="rId1" /><Relationship Type="http://schemas.openxmlformats.org/officeDocument/2006/relationships/slide" Target="/ppt/slides/slide2.xml" Id="rId2" /></Relationships>
</file>

<file path=ppt/notesSlides/_rels/notesSlide3.xml.rels>&#65279;<?xml version="1.0" encoding="utf-8"?><Relationships xmlns="http://schemas.openxmlformats.org/package/2006/relationships"><Relationship Type="http://schemas.openxmlformats.org/officeDocument/2006/relationships/notesMaster" Target="/ppt/notesMasters/notesMaster1.xml" Id="rId1" /><Relationship Type="http://schemas.openxmlformats.org/officeDocument/2006/relationships/slide" Target="/ppt/slides/slide3.xml" Id="rId2" /></Relationships>
</file>

<file path=ppt/notesSlides/_rels/notesSlide4.xml.rels>&#65279;<?xml version="1.0" encoding="utf-8"?><Relationships xmlns="http://schemas.openxmlformats.org/package/2006/relationships"><Relationship Type="http://schemas.openxmlformats.org/officeDocument/2006/relationships/notesMaster" Target="/ppt/notesMasters/notesMaster1.xml" Id="rId1" /><Relationship Type="http://schemas.openxmlformats.org/officeDocument/2006/relationships/slide" Target="/ppt/slides/slide4.xml" Id="rId2" /></Relationships>
</file>

<file path=ppt/notesSlides/_rels/notesSlide5.xml.rels>&#65279;<?xml version="1.0" encoding="utf-8"?><Relationships xmlns="http://schemas.openxmlformats.org/package/2006/relationships"><Relationship Type="http://schemas.openxmlformats.org/officeDocument/2006/relationships/notesMaster" Target="/ppt/notesMasters/notesMaster1.xml" Id="rId1" /><Relationship Type="http://schemas.openxmlformats.org/officeDocument/2006/relationships/slide" Target="/ppt/slides/slide5.xml" Id="rId2" /></Relationships>
</file>

<file path=ppt/notesSlides/_rels/notesSlide6.xml.rels>&#65279;<?xml version="1.0" encoding="utf-8"?><Relationships xmlns="http://schemas.openxmlformats.org/package/2006/relationships"><Relationship Type="http://schemas.openxmlformats.org/officeDocument/2006/relationships/notesMaster" Target="/ppt/notesMasters/notesMaster1.xml" Id="rId1" /><Relationship Type="http://schemas.openxmlformats.org/officeDocument/2006/relationships/slide" Target="/ppt/slides/slide6.xml" Id="rId2" /></Relationships>
</file>

<file path=ppt/notesSlides/_rels/notesSlide7.xml.rels>&#65279;<?xml version="1.0" encoding="utf-8"?><Relationships xmlns="http://schemas.openxmlformats.org/package/2006/relationships"><Relationship Type="http://schemas.openxmlformats.org/officeDocument/2006/relationships/notesMaster" Target="/ppt/notesMasters/notesMaster1.xml" Id="rId1" /><Relationship Type="http://schemas.openxmlformats.org/officeDocument/2006/relationships/slide" Target="/ppt/slides/slide7.xml" Id="rId2" /></Relationships>
</file>

<file path=ppt/notesSlides/_rels/notesSlide8.xml.rels>&#65279;<?xml version="1.0" encoding="utf-8"?><Relationships xmlns="http://schemas.openxmlformats.org/package/2006/relationships"><Relationship Type="http://schemas.openxmlformats.org/officeDocument/2006/relationships/notesMaster" Target="/ppt/notesMasters/notesMaster1.xml" Id="rId1" /><Relationship Type="http://schemas.openxmlformats.org/officeDocument/2006/relationships/slide" Target="/ppt/slides/slide8.xml" Id="rId2" /></Relationships>
</file>

<file path=ppt/notesSlides/_rels/notesSlide9.xml.rels>&#65279;<?xml version="1.0" encoding="utf-8"?><Relationships xmlns="http://schemas.openxmlformats.org/package/2006/relationships"><Relationship Type="http://schemas.openxmlformats.org/officeDocument/2006/relationships/notesMaster" Target="/ppt/notesMasters/notesMaster1.xml" Id="rId1" /><Relationship Type="http://schemas.openxmlformats.org/officeDocument/2006/relationships/slide" Target="/ppt/slides/slide9.xml" Id="rId2" /></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10</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7</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theme" Target="/ppt/theme/theme1.xml" Id="rId12" /><Relationship Type="http://schemas.openxmlformats.org/officeDocument/2006/relationships/slideLayout" Target="/ppt/slideLayouts/slideLayout7.xml" Id="rId7"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55"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1.xml" Id="rId2" /><Relationship Type="http://schemas.openxmlformats.org/officeDocument/2006/relationships/image" Target="/ppt/media/image1.png" Id="rId3" /><Relationship Type="http://schemas.openxmlformats.org/officeDocument/2006/relationships/image" Target="/ppt/media/image2.png" Id="rId4" /><Relationship Type="http://schemas.openxmlformats.org/officeDocument/2006/relationships/image" Target="/ppt/media/image3.png" Id="rId5" /></Relationships>
</file>

<file path=ppt/slides/_rels/slide10.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10.xml" Id="rId2" /><Relationship Type="http://schemas.openxmlformats.org/officeDocument/2006/relationships/image" Target="/ppt/media/image1.png" Id="rId3" /></Relationships>
</file>

<file path=ppt/slides/_rels/slide11.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2.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2.xml" Id="rId2" /><Relationship Type="http://schemas.openxmlformats.org/officeDocument/2006/relationships/image" Target="/ppt/media/image1.png" Id="rId3" /></Relationships>
</file>

<file path=ppt/slides/_rels/slide3.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3.xml" Id="rId2" /><Relationship Type="http://schemas.openxmlformats.org/officeDocument/2006/relationships/image" Target="/ppt/media/image1.png" Id="rId3" /></Relationships>
</file>

<file path=ppt/slides/_rels/slide4.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4.xml" Id="rId2" /><Relationship Type="http://schemas.openxmlformats.org/officeDocument/2006/relationships/image" Target="/ppt/media/image1.png" Id="rId3" /></Relationships>
</file>

<file path=ppt/slides/_rels/slide5.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5.xml" Id="rId2" /><Relationship Type="http://schemas.openxmlformats.org/officeDocument/2006/relationships/image" Target="/ppt/media/image1.png" Id="rId3" /><Relationship Type="http://schemas.openxmlformats.org/officeDocument/2006/relationships/image" Target="/ppt/media/image4.png" Id="rId4" /><Relationship Type="http://schemas.openxmlformats.org/officeDocument/2006/relationships/image" Target="/ppt/media/image5.png" Id="rId5" /><Relationship Type="http://schemas.openxmlformats.org/officeDocument/2006/relationships/image" Target="/ppt/media/image6.png" Id="rId6" /><Relationship Type="http://schemas.openxmlformats.org/officeDocument/2006/relationships/image" Target="/ppt/media/image7.png" Id="rId7" /></Relationships>
</file>

<file path=ppt/slides/_rels/slide6.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6.xml" Id="rId2" /><Relationship Type="http://schemas.openxmlformats.org/officeDocument/2006/relationships/image" Target="/ppt/media/image1.png" Id="rId3" /></Relationships>
</file>

<file path=ppt/slides/_rels/slide7.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7.xml" Id="rId2" /><Relationship Type="http://schemas.openxmlformats.org/officeDocument/2006/relationships/image" Target="/ppt/media/image1.png" Id="rId3" /><Relationship Type="http://schemas.openxmlformats.org/officeDocument/2006/relationships/image" Target="/ppt/media/image8.png" Id="rId4" /><Relationship Type="http://schemas.openxmlformats.org/officeDocument/2006/relationships/image" Target="/ppt/media/image9.png" Id="rId5" /><Relationship Type="http://schemas.openxmlformats.org/officeDocument/2006/relationships/image" Target="/ppt/media/image10.png" Id="rId6" /></Relationships>
</file>

<file path=ppt/slides/_rels/slide8.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8.xml" Id="rId2" /><Relationship Type="http://schemas.openxmlformats.org/officeDocument/2006/relationships/image" Target="/ppt/media/image1.png" Id="rId3" /><Relationship Type="http://schemas.openxmlformats.org/officeDocument/2006/relationships/image" Target="/ppt/media/image11.png" Id="rId4" /><Relationship Type="http://schemas.openxmlformats.org/officeDocument/2006/relationships/image" Target="/ppt/media/image12.png" Id="rId5" /><Relationship Type="http://schemas.openxmlformats.org/officeDocument/2006/relationships/image" Target="/ppt/media/image13.png" Id="rId6" /></Relationships>
</file>

<file path=ppt/slides/_rels/slide9.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9.xml" Id="rId2" /><Relationship Type="http://schemas.openxmlformats.org/officeDocument/2006/relationships/image" Target="/ppt/media/image1.png" Id="rId3" /></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preencoded.png"/>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9F9FF">
                <a:alpha val="94902"/>
              </a:srgbClr>
            </a:solidFill>
          </p:spPr>
        </p:sp>
      </p:grpSp>
      <p:sp>
        <p:nvSpPr>
          <p:cNvPr name="Freeform 5" id="5" descr="preencoded.png"/>
          <p:cNvSpPr/>
          <p:nvPr/>
        </p:nvSpPr>
        <p:spPr>
          <a:xfrm flipH="false" flipV="false" rot="0">
            <a:off x="16049019" y="9686925"/>
            <a:ext cx="2153256" cy="514350"/>
          </a:xfrm>
          <a:custGeom>
            <a:avLst/>
            <a:gdLst/>
            <a:ahLst/>
            <a:cxnLst/>
            <a:rect r="r" b="b" t="t" l="l"/>
            <a:pathLst>
              <a:path h="514350" w="2153256">
                <a:moveTo>
                  <a:pt x="0" y="0"/>
                </a:moveTo>
                <a:lnTo>
                  <a:pt x="2153256" y="0"/>
                </a:lnTo>
                <a:lnTo>
                  <a:pt x="2153256" y="514350"/>
                </a:lnTo>
                <a:lnTo>
                  <a:pt x="0" y="514350"/>
                </a:lnTo>
                <a:lnTo>
                  <a:pt x="0" y="0"/>
                </a:lnTo>
                <a:close/>
              </a:path>
            </a:pathLst>
          </a:custGeom>
          <a:blipFill>
            <a:blip r:embed="rId4"/>
            <a:stretch>
              <a:fillRect l="0" t="0" r="0" b="0"/>
            </a:stretch>
          </a:blipFill>
        </p:spPr>
      </p:sp>
      <p:sp>
        <p:nvSpPr>
          <p:cNvPr name="Freeform 6" id="6" descr="preencoded.png"/>
          <p:cNvSpPr/>
          <p:nvPr/>
        </p:nvSpPr>
        <p:spPr>
          <a:xfrm flipH="false" flipV="false" rot="0">
            <a:off x="11430000" y="0"/>
            <a:ext cx="6858000" cy="10287000"/>
          </a:xfrm>
          <a:custGeom>
            <a:avLst/>
            <a:gdLst/>
            <a:ahLst/>
            <a:cxnLst/>
            <a:rect r="r" b="b" t="t" l="l"/>
            <a:pathLst>
              <a:path h="10287000" w="6858000">
                <a:moveTo>
                  <a:pt x="0" y="0"/>
                </a:moveTo>
                <a:lnTo>
                  <a:pt x="6858000" y="0"/>
                </a:lnTo>
                <a:lnTo>
                  <a:pt x="6858000" y="10287000"/>
                </a:lnTo>
                <a:lnTo>
                  <a:pt x="0" y="10287000"/>
                </a:lnTo>
                <a:lnTo>
                  <a:pt x="0" y="0"/>
                </a:lnTo>
                <a:close/>
              </a:path>
            </a:pathLst>
          </a:custGeom>
          <a:blipFill>
            <a:blip r:embed="rId5"/>
            <a:stretch>
              <a:fillRect l="0" t="0" r="0" b="0"/>
            </a:stretch>
          </a:blipFill>
        </p:spPr>
      </p:sp>
      <p:sp>
        <p:nvSpPr>
          <p:cNvPr name="TextBox 7" id="7"/>
          <p:cNvSpPr txBox="true"/>
          <p:nvPr/>
        </p:nvSpPr>
        <p:spPr>
          <a:xfrm rot="0">
            <a:off x="412513" y="3254325"/>
            <a:ext cx="8080475" cy="1038571"/>
          </a:xfrm>
          <a:prstGeom prst="rect">
            <a:avLst/>
          </a:prstGeom>
        </p:spPr>
        <p:txBody>
          <a:bodyPr anchor="t" rtlCol="false" tIns="0" lIns="0" bIns="0" rIns="0">
            <a:spAutoFit/>
          </a:bodyPr>
          <a:lstStyle/>
          <a:p>
            <a:pPr algn="l">
              <a:lnSpc>
                <a:spcPts val="7908"/>
              </a:lnSpc>
            </a:pPr>
            <a:r>
              <a:rPr lang="en-US" sz="6341">
                <a:solidFill>
                  <a:srgbClr val="1B1B27"/>
                </a:solidFill>
                <a:latin typeface="Corben"/>
                <a:ea typeface="Corben"/>
                <a:cs typeface="Corben"/>
                <a:sym typeface="Corben"/>
              </a:rPr>
              <a:t>HTML Images</a:t>
            </a:r>
          </a:p>
        </p:txBody>
      </p:sp>
      <p:sp>
        <p:nvSpPr>
          <p:cNvPr name="TextBox 8" id="8"/>
          <p:cNvSpPr txBox="true"/>
          <p:nvPr/>
        </p:nvSpPr>
        <p:spPr>
          <a:xfrm rot="0">
            <a:off x="412513" y="4977892"/>
            <a:ext cx="10437764" cy="2119424"/>
          </a:xfrm>
          <a:prstGeom prst="rect">
            <a:avLst/>
          </a:prstGeom>
        </p:spPr>
        <p:txBody>
          <a:bodyPr anchor="t" rtlCol="false" tIns="0" lIns="0" bIns="0" rIns="0">
            <a:spAutoFit/>
          </a:bodyPr>
          <a:lstStyle/>
          <a:p>
            <a:pPr algn="l">
              <a:lnSpc>
                <a:spcPts val="3936"/>
              </a:lnSpc>
            </a:pPr>
            <a:r>
              <a:rPr lang="en-US" sz="2417">
                <a:solidFill>
                  <a:srgbClr val="404155"/>
                </a:solidFill>
                <a:latin typeface="Arimo"/>
                <a:ea typeface="Arimo"/>
                <a:cs typeface="Arimo"/>
                <a:sym typeface="Arimo"/>
              </a:rPr>
              <a:t>Images are a powerful tool for enhancing web pages. They can add visual interest, convey information, and even drive user engagement. This presentation explores key aspects of HTML images to help you master their use.</a:t>
            </a:r>
          </a:p>
        </p:txBody>
      </p:sp>
      <p:grpSp>
        <p:nvGrpSpPr>
          <p:cNvPr name="Group 9" id="9"/>
          <p:cNvGrpSpPr/>
          <p:nvPr/>
        </p:nvGrpSpPr>
        <p:grpSpPr>
          <a:xfrm rot="0">
            <a:off x="987475" y="6634162"/>
            <a:ext cx="463154" cy="463154"/>
            <a:chOff x="0" y="0"/>
            <a:chExt cx="617538" cy="617538"/>
          </a:xfrm>
        </p:grpSpPr>
        <p:sp>
          <p:nvSpPr>
            <p:cNvPr name="Freeform 10" id="10"/>
            <p:cNvSpPr/>
            <p:nvPr/>
          </p:nvSpPr>
          <p:spPr>
            <a:xfrm flipH="false" flipV="false" rot="0">
              <a:off x="0" y="0"/>
              <a:ext cx="617601" cy="617601"/>
            </a:xfrm>
            <a:custGeom>
              <a:avLst/>
              <a:gdLst/>
              <a:ahLst/>
              <a:cxnLst/>
              <a:rect r="r" b="b" t="t" l="l"/>
              <a:pathLst>
                <a:path h="617601" w="617601">
                  <a:moveTo>
                    <a:pt x="0" y="308737"/>
                  </a:moveTo>
                  <a:cubicBezTo>
                    <a:pt x="0" y="138303"/>
                    <a:pt x="138303" y="0"/>
                    <a:pt x="308737" y="0"/>
                  </a:cubicBezTo>
                  <a:cubicBezTo>
                    <a:pt x="310642" y="0"/>
                    <a:pt x="312547" y="889"/>
                    <a:pt x="313690" y="2413"/>
                  </a:cubicBezTo>
                  <a:lnTo>
                    <a:pt x="308737" y="6350"/>
                  </a:lnTo>
                  <a:lnTo>
                    <a:pt x="308737" y="0"/>
                  </a:lnTo>
                  <a:lnTo>
                    <a:pt x="308737" y="6350"/>
                  </a:lnTo>
                  <a:lnTo>
                    <a:pt x="308737" y="0"/>
                  </a:lnTo>
                  <a:cubicBezTo>
                    <a:pt x="479298" y="0"/>
                    <a:pt x="617601" y="138303"/>
                    <a:pt x="617601" y="308737"/>
                  </a:cubicBezTo>
                  <a:cubicBezTo>
                    <a:pt x="617601" y="311150"/>
                    <a:pt x="616204" y="313309"/>
                    <a:pt x="614045" y="314452"/>
                  </a:cubicBezTo>
                  <a:lnTo>
                    <a:pt x="611251" y="308737"/>
                  </a:lnTo>
                  <a:lnTo>
                    <a:pt x="617601" y="308737"/>
                  </a:lnTo>
                  <a:cubicBezTo>
                    <a:pt x="617601" y="479298"/>
                    <a:pt x="479298" y="617474"/>
                    <a:pt x="308864" y="617474"/>
                  </a:cubicBezTo>
                  <a:lnTo>
                    <a:pt x="308864" y="611124"/>
                  </a:lnTo>
                  <a:lnTo>
                    <a:pt x="308864" y="604774"/>
                  </a:lnTo>
                  <a:lnTo>
                    <a:pt x="308864" y="611124"/>
                  </a:lnTo>
                  <a:lnTo>
                    <a:pt x="308864" y="617474"/>
                  </a:lnTo>
                  <a:cubicBezTo>
                    <a:pt x="138303" y="617601"/>
                    <a:pt x="0" y="479298"/>
                    <a:pt x="0" y="308737"/>
                  </a:cubicBezTo>
                  <a:lnTo>
                    <a:pt x="6350" y="308737"/>
                  </a:lnTo>
                  <a:lnTo>
                    <a:pt x="0" y="308737"/>
                  </a:lnTo>
                  <a:moveTo>
                    <a:pt x="12700" y="308737"/>
                  </a:moveTo>
                  <a:lnTo>
                    <a:pt x="6350" y="308737"/>
                  </a:lnTo>
                  <a:lnTo>
                    <a:pt x="12700" y="308737"/>
                  </a:lnTo>
                  <a:cubicBezTo>
                    <a:pt x="12700" y="472313"/>
                    <a:pt x="145288" y="604901"/>
                    <a:pt x="308737" y="604901"/>
                  </a:cubicBezTo>
                  <a:cubicBezTo>
                    <a:pt x="312293" y="604901"/>
                    <a:pt x="315087" y="607695"/>
                    <a:pt x="315087" y="611251"/>
                  </a:cubicBezTo>
                  <a:cubicBezTo>
                    <a:pt x="315087" y="614807"/>
                    <a:pt x="312293" y="617601"/>
                    <a:pt x="308737" y="617601"/>
                  </a:cubicBezTo>
                  <a:cubicBezTo>
                    <a:pt x="305181" y="617601"/>
                    <a:pt x="302387" y="614807"/>
                    <a:pt x="302387" y="611251"/>
                  </a:cubicBezTo>
                  <a:cubicBezTo>
                    <a:pt x="302387" y="607695"/>
                    <a:pt x="305181" y="604901"/>
                    <a:pt x="308737" y="604901"/>
                  </a:cubicBezTo>
                  <a:cubicBezTo>
                    <a:pt x="472313" y="604901"/>
                    <a:pt x="604774" y="472313"/>
                    <a:pt x="604774" y="308864"/>
                  </a:cubicBezTo>
                  <a:cubicBezTo>
                    <a:pt x="604774" y="306451"/>
                    <a:pt x="606171" y="304292"/>
                    <a:pt x="608330" y="303149"/>
                  </a:cubicBezTo>
                  <a:lnTo>
                    <a:pt x="611124" y="308864"/>
                  </a:lnTo>
                  <a:lnTo>
                    <a:pt x="604774" y="308864"/>
                  </a:lnTo>
                  <a:cubicBezTo>
                    <a:pt x="604901" y="145288"/>
                    <a:pt x="472313" y="12700"/>
                    <a:pt x="308737" y="12700"/>
                  </a:cubicBezTo>
                  <a:cubicBezTo>
                    <a:pt x="306832" y="12700"/>
                    <a:pt x="304927" y="11811"/>
                    <a:pt x="303784" y="10287"/>
                  </a:cubicBezTo>
                  <a:lnTo>
                    <a:pt x="308737" y="6350"/>
                  </a:lnTo>
                  <a:lnTo>
                    <a:pt x="308737" y="12700"/>
                  </a:lnTo>
                  <a:cubicBezTo>
                    <a:pt x="145288" y="12700"/>
                    <a:pt x="12700" y="145288"/>
                    <a:pt x="12700" y="308737"/>
                  </a:cubicBezTo>
                  <a:close/>
                </a:path>
              </a:pathLst>
            </a:custGeom>
            <a:solidFill>
              <a:srgbClr val="FFFFFF"/>
            </a:solid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preencoded.png"/>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9F9FF">
                <a:alpha val="94902"/>
              </a:srgbClr>
            </a:solidFill>
          </p:spPr>
        </p:sp>
      </p:grpSp>
      <p:sp>
        <p:nvSpPr>
          <p:cNvPr name="TextBox 5" id="5"/>
          <p:cNvSpPr txBox="true"/>
          <p:nvPr/>
        </p:nvSpPr>
        <p:spPr>
          <a:xfrm rot="0">
            <a:off x="2055763" y="1000125"/>
            <a:ext cx="7088237" cy="871538"/>
          </a:xfrm>
          <a:prstGeom prst="rect">
            <a:avLst/>
          </a:prstGeom>
        </p:spPr>
        <p:txBody>
          <a:bodyPr anchor="t" rtlCol="false" tIns="0" lIns="0" bIns="0" rIns="0">
            <a:spAutoFit/>
          </a:bodyPr>
          <a:lstStyle/>
          <a:p>
            <a:pPr algn="l">
              <a:lnSpc>
                <a:spcPts val="6937"/>
              </a:lnSpc>
            </a:pPr>
            <a:r>
              <a:rPr lang="en-US" sz="5562">
                <a:solidFill>
                  <a:srgbClr val="1B1B27"/>
                </a:solidFill>
                <a:latin typeface="Corben"/>
                <a:ea typeface="Corben"/>
                <a:cs typeface="Corben"/>
                <a:sym typeface="Corben"/>
              </a:rPr>
              <a:t>Key Takeaways</a:t>
            </a:r>
          </a:p>
        </p:txBody>
      </p:sp>
      <p:sp>
        <p:nvSpPr>
          <p:cNvPr name="TextBox 6" id="6"/>
          <p:cNvSpPr txBox="true"/>
          <p:nvPr/>
        </p:nvSpPr>
        <p:spPr>
          <a:xfrm rot="0">
            <a:off x="2857128" y="3051274"/>
            <a:ext cx="4510088" cy="802184"/>
          </a:xfrm>
          <a:prstGeom prst="rect">
            <a:avLst/>
          </a:prstGeom>
        </p:spPr>
        <p:txBody>
          <a:bodyPr anchor="t" rtlCol="false" tIns="0" lIns="0" bIns="0" rIns="0">
            <a:spAutoFit/>
          </a:bodyPr>
          <a:lstStyle/>
          <a:p>
            <a:pPr algn="ctr">
              <a:lnSpc>
                <a:spcPts val="7312"/>
              </a:lnSpc>
            </a:pPr>
            <a:r>
              <a:rPr lang="en-US" sz="7312">
                <a:solidFill>
                  <a:srgbClr val="404155"/>
                </a:solidFill>
                <a:latin typeface="Corben"/>
                <a:ea typeface="Corben"/>
                <a:cs typeface="Corben"/>
                <a:sym typeface="Corben"/>
              </a:rPr>
              <a:t>1</a:t>
            </a:r>
          </a:p>
        </p:txBody>
      </p:sp>
      <p:sp>
        <p:nvSpPr>
          <p:cNvPr name="TextBox 7" id="7"/>
          <p:cNvSpPr txBox="true"/>
          <p:nvPr/>
        </p:nvSpPr>
        <p:spPr>
          <a:xfrm rot="0">
            <a:off x="3340150" y="4065389"/>
            <a:ext cx="3544044" cy="452437"/>
          </a:xfrm>
          <a:prstGeom prst="rect">
            <a:avLst/>
          </a:prstGeom>
        </p:spPr>
        <p:txBody>
          <a:bodyPr anchor="t" rtlCol="false" tIns="0" lIns="0" bIns="0" rIns="0">
            <a:spAutoFit/>
          </a:bodyPr>
          <a:lstStyle/>
          <a:p>
            <a:pPr algn="ctr">
              <a:lnSpc>
                <a:spcPts val="3437"/>
              </a:lnSpc>
            </a:pPr>
            <a:r>
              <a:rPr lang="en-US" sz="2750">
                <a:solidFill>
                  <a:srgbClr val="404155"/>
                </a:solidFill>
                <a:latin typeface="Corben"/>
                <a:ea typeface="Corben"/>
                <a:cs typeface="Corben"/>
                <a:sym typeface="Corben"/>
              </a:rPr>
              <a:t>Img Tag</a:t>
            </a:r>
          </a:p>
        </p:txBody>
      </p:sp>
      <p:sp>
        <p:nvSpPr>
          <p:cNvPr name="TextBox 8" id="8"/>
          <p:cNvSpPr txBox="true"/>
          <p:nvPr/>
        </p:nvSpPr>
        <p:spPr>
          <a:xfrm rot="0">
            <a:off x="2857128" y="4515911"/>
            <a:ext cx="5476131" cy="1225412"/>
          </a:xfrm>
          <a:prstGeom prst="rect">
            <a:avLst/>
          </a:prstGeom>
        </p:spPr>
        <p:txBody>
          <a:bodyPr anchor="t" rtlCol="false" tIns="0" lIns="0" bIns="0" rIns="0">
            <a:spAutoFit/>
          </a:bodyPr>
          <a:lstStyle/>
          <a:p>
            <a:pPr algn="ctr">
              <a:lnSpc>
                <a:spcPts val="4325"/>
              </a:lnSpc>
            </a:pPr>
            <a:r>
              <a:rPr lang="en-US" sz="2656">
                <a:solidFill>
                  <a:srgbClr val="404155"/>
                </a:solidFill>
                <a:latin typeface="Arimo"/>
                <a:ea typeface="Arimo"/>
                <a:cs typeface="Arimo"/>
                <a:sym typeface="Arimo"/>
              </a:rPr>
              <a:t>The </a:t>
            </a:r>
            <a:r>
              <a:rPr lang="en-US" sz="2656" b="true">
                <a:solidFill>
                  <a:srgbClr val="404155"/>
                </a:solidFill>
                <a:latin typeface="Arimo Bold"/>
                <a:ea typeface="Arimo Bold"/>
                <a:cs typeface="Arimo Bold"/>
                <a:sym typeface="Arimo Bold"/>
              </a:rPr>
              <a:t>img</a:t>
            </a:r>
            <a:r>
              <a:rPr lang="en-US" sz="2656">
                <a:solidFill>
                  <a:srgbClr val="404155"/>
                </a:solidFill>
                <a:latin typeface="Arimo"/>
                <a:ea typeface="Arimo"/>
                <a:cs typeface="Arimo"/>
                <a:sym typeface="Arimo"/>
              </a:rPr>
              <a:t> tag is your primary tool for embedding images in HTML.</a:t>
            </a:r>
          </a:p>
        </p:txBody>
      </p:sp>
      <p:sp>
        <p:nvSpPr>
          <p:cNvPr name="TextBox 9" id="9"/>
          <p:cNvSpPr txBox="true"/>
          <p:nvPr/>
        </p:nvSpPr>
        <p:spPr>
          <a:xfrm rot="0">
            <a:off x="9622111" y="2879824"/>
            <a:ext cx="4510236" cy="802184"/>
          </a:xfrm>
          <a:prstGeom prst="rect">
            <a:avLst/>
          </a:prstGeom>
        </p:spPr>
        <p:txBody>
          <a:bodyPr anchor="t" rtlCol="false" tIns="0" lIns="0" bIns="0" rIns="0">
            <a:spAutoFit/>
          </a:bodyPr>
          <a:lstStyle/>
          <a:p>
            <a:pPr algn="ctr">
              <a:lnSpc>
                <a:spcPts val="7312"/>
              </a:lnSpc>
            </a:pPr>
            <a:r>
              <a:rPr lang="en-US" sz="7312">
                <a:solidFill>
                  <a:srgbClr val="404155"/>
                </a:solidFill>
                <a:latin typeface="Corben"/>
                <a:ea typeface="Corben"/>
                <a:cs typeface="Corben"/>
                <a:sym typeface="Corben"/>
              </a:rPr>
              <a:t>2</a:t>
            </a:r>
          </a:p>
        </p:txBody>
      </p:sp>
      <p:sp>
        <p:nvSpPr>
          <p:cNvPr name="TextBox 10" id="10"/>
          <p:cNvSpPr txBox="true"/>
          <p:nvPr/>
        </p:nvSpPr>
        <p:spPr>
          <a:xfrm rot="0">
            <a:off x="10588303" y="4286845"/>
            <a:ext cx="3544044" cy="452437"/>
          </a:xfrm>
          <a:prstGeom prst="rect">
            <a:avLst/>
          </a:prstGeom>
        </p:spPr>
        <p:txBody>
          <a:bodyPr anchor="t" rtlCol="false" tIns="0" lIns="0" bIns="0" rIns="0">
            <a:spAutoFit/>
          </a:bodyPr>
          <a:lstStyle/>
          <a:p>
            <a:pPr algn="ctr">
              <a:lnSpc>
                <a:spcPts val="3437"/>
              </a:lnSpc>
            </a:pPr>
            <a:r>
              <a:rPr lang="en-US" sz="2750">
                <a:solidFill>
                  <a:srgbClr val="404155"/>
                </a:solidFill>
                <a:latin typeface="Corben"/>
                <a:ea typeface="Corben"/>
                <a:cs typeface="Corben"/>
                <a:sym typeface="Corben"/>
              </a:rPr>
              <a:t>Alt Attribute</a:t>
            </a:r>
          </a:p>
        </p:txBody>
      </p:sp>
      <p:sp>
        <p:nvSpPr>
          <p:cNvPr name="TextBox 11" id="11"/>
          <p:cNvSpPr txBox="true"/>
          <p:nvPr/>
        </p:nvSpPr>
        <p:spPr>
          <a:xfrm rot="0">
            <a:off x="9622111" y="4788113"/>
            <a:ext cx="5476429" cy="1225436"/>
          </a:xfrm>
          <a:prstGeom prst="rect">
            <a:avLst/>
          </a:prstGeom>
        </p:spPr>
        <p:txBody>
          <a:bodyPr anchor="t" rtlCol="false" tIns="0" lIns="0" bIns="0" rIns="0">
            <a:spAutoFit/>
          </a:bodyPr>
          <a:lstStyle/>
          <a:p>
            <a:pPr algn="ctr">
              <a:lnSpc>
                <a:spcPts val="4325"/>
              </a:lnSpc>
            </a:pPr>
            <a:r>
              <a:rPr lang="en-US" sz="2656">
                <a:solidFill>
                  <a:srgbClr val="404155"/>
                </a:solidFill>
                <a:latin typeface="Arimo"/>
                <a:ea typeface="Arimo"/>
                <a:cs typeface="Arimo"/>
                <a:sym typeface="Arimo"/>
              </a:rPr>
              <a:t>Always use the </a:t>
            </a:r>
            <a:r>
              <a:rPr lang="en-US" sz="2656" b="true">
                <a:solidFill>
                  <a:srgbClr val="404155"/>
                </a:solidFill>
                <a:latin typeface="Arimo Bold"/>
                <a:ea typeface="Arimo Bold"/>
                <a:cs typeface="Arimo Bold"/>
                <a:sym typeface="Arimo Bold"/>
              </a:rPr>
              <a:t>alt</a:t>
            </a:r>
            <a:r>
              <a:rPr lang="en-US" sz="2656">
                <a:solidFill>
                  <a:srgbClr val="404155"/>
                </a:solidFill>
                <a:latin typeface="Arimo"/>
                <a:ea typeface="Arimo"/>
                <a:cs typeface="Arimo"/>
                <a:sym typeface="Arimo"/>
              </a:rPr>
              <a:t> attribute for accessibility.</a:t>
            </a:r>
          </a:p>
        </p:txBody>
      </p:sp>
      <p:sp>
        <p:nvSpPr>
          <p:cNvPr name="TextBox 12" id="12"/>
          <p:cNvSpPr txBox="true"/>
          <p:nvPr/>
        </p:nvSpPr>
        <p:spPr>
          <a:xfrm rot="0">
            <a:off x="6078216" y="6500217"/>
            <a:ext cx="4510088" cy="802184"/>
          </a:xfrm>
          <a:prstGeom prst="rect">
            <a:avLst/>
          </a:prstGeom>
        </p:spPr>
        <p:txBody>
          <a:bodyPr anchor="t" rtlCol="false" tIns="0" lIns="0" bIns="0" rIns="0">
            <a:spAutoFit/>
          </a:bodyPr>
          <a:lstStyle/>
          <a:p>
            <a:pPr algn="ctr">
              <a:lnSpc>
                <a:spcPts val="7312"/>
              </a:lnSpc>
            </a:pPr>
            <a:r>
              <a:rPr lang="en-US" sz="7312">
                <a:solidFill>
                  <a:srgbClr val="404155"/>
                </a:solidFill>
                <a:latin typeface="Corben"/>
                <a:ea typeface="Corben"/>
                <a:cs typeface="Corben"/>
                <a:sym typeface="Corben"/>
              </a:rPr>
              <a:t>3</a:t>
            </a:r>
          </a:p>
        </p:txBody>
      </p:sp>
      <p:sp>
        <p:nvSpPr>
          <p:cNvPr name="TextBox 13" id="13"/>
          <p:cNvSpPr txBox="true"/>
          <p:nvPr/>
        </p:nvSpPr>
        <p:spPr>
          <a:xfrm rot="0">
            <a:off x="6561238" y="7645301"/>
            <a:ext cx="3544044" cy="452437"/>
          </a:xfrm>
          <a:prstGeom prst="rect">
            <a:avLst/>
          </a:prstGeom>
        </p:spPr>
        <p:txBody>
          <a:bodyPr anchor="t" rtlCol="false" tIns="0" lIns="0" bIns="0" rIns="0">
            <a:spAutoFit/>
          </a:bodyPr>
          <a:lstStyle/>
          <a:p>
            <a:pPr algn="ctr">
              <a:lnSpc>
                <a:spcPts val="3437"/>
              </a:lnSpc>
            </a:pPr>
            <a:r>
              <a:rPr lang="en-US" sz="2750">
                <a:solidFill>
                  <a:srgbClr val="404155"/>
                </a:solidFill>
                <a:latin typeface="Corben"/>
                <a:ea typeface="Corben"/>
                <a:cs typeface="Corben"/>
                <a:sym typeface="Corben"/>
              </a:rPr>
              <a:t>Responsive Images</a:t>
            </a:r>
          </a:p>
        </p:txBody>
      </p:sp>
      <p:sp>
        <p:nvSpPr>
          <p:cNvPr name="TextBox 14" id="14"/>
          <p:cNvSpPr txBox="true"/>
          <p:nvPr/>
        </p:nvSpPr>
        <p:spPr>
          <a:xfrm rot="0">
            <a:off x="5595194" y="8048198"/>
            <a:ext cx="5476131" cy="1225412"/>
          </a:xfrm>
          <a:prstGeom prst="rect">
            <a:avLst/>
          </a:prstGeom>
        </p:spPr>
        <p:txBody>
          <a:bodyPr anchor="t" rtlCol="false" tIns="0" lIns="0" bIns="0" rIns="0">
            <a:spAutoFit/>
          </a:bodyPr>
          <a:lstStyle/>
          <a:p>
            <a:pPr algn="ctr">
              <a:lnSpc>
                <a:spcPts val="4325"/>
              </a:lnSpc>
            </a:pPr>
            <a:r>
              <a:rPr lang="en-US" sz="2656">
                <a:solidFill>
                  <a:srgbClr val="404155"/>
                </a:solidFill>
                <a:latin typeface="Arimo"/>
                <a:ea typeface="Arimo"/>
                <a:cs typeface="Arimo"/>
                <a:sym typeface="Arimo"/>
              </a:rPr>
              <a:t>Optimize images for different screen sizes with </a:t>
            </a:r>
            <a:r>
              <a:rPr lang="en-US" sz="2656" b="true">
                <a:solidFill>
                  <a:srgbClr val="404155"/>
                </a:solidFill>
                <a:latin typeface="Arimo Bold"/>
                <a:ea typeface="Arimo Bold"/>
                <a:cs typeface="Arimo Bold"/>
                <a:sym typeface="Arimo Bold"/>
              </a:rPr>
              <a:t>srcset</a:t>
            </a:r>
            <a:r>
              <a:rPr lang="en-US" sz="2656">
                <a:solidFill>
                  <a:srgbClr val="404155"/>
                </a:solidFill>
                <a:latin typeface="Arimo"/>
                <a:ea typeface="Arimo"/>
                <a:cs typeface="Arimo"/>
                <a:sym typeface="Arimo"/>
              </a:rPr>
              <a:t>.</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preencoded.png"/>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9F9FF">
                <a:alpha val="94902"/>
              </a:srgbClr>
            </a:solidFill>
          </p:spPr>
        </p:sp>
      </p:grpSp>
      <p:sp>
        <p:nvSpPr>
          <p:cNvPr name="TextBox 5" id="5"/>
          <p:cNvSpPr txBox="true"/>
          <p:nvPr/>
        </p:nvSpPr>
        <p:spPr>
          <a:xfrm rot="0">
            <a:off x="992238" y="2893070"/>
            <a:ext cx="7088237" cy="914549"/>
          </a:xfrm>
          <a:prstGeom prst="rect">
            <a:avLst/>
          </a:prstGeom>
        </p:spPr>
        <p:txBody>
          <a:bodyPr anchor="t" rtlCol="false" tIns="0" lIns="0" bIns="0" rIns="0">
            <a:spAutoFit/>
          </a:bodyPr>
          <a:lstStyle/>
          <a:p>
            <a:pPr algn="l">
              <a:lnSpc>
                <a:spcPts val="6937"/>
              </a:lnSpc>
            </a:pPr>
            <a:r>
              <a:rPr lang="en-US" sz="5562">
                <a:solidFill>
                  <a:srgbClr val="1B1B27"/>
                </a:solidFill>
                <a:latin typeface="Corben"/>
                <a:ea typeface="Corben"/>
                <a:cs typeface="Corben"/>
                <a:sym typeface="Corben"/>
              </a:rPr>
              <a:t>Embedding Images</a:t>
            </a:r>
          </a:p>
        </p:txBody>
      </p:sp>
      <p:sp>
        <p:nvSpPr>
          <p:cNvPr name="TextBox 6" id="6"/>
          <p:cNvSpPr txBox="true"/>
          <p:nvPr/>
        </p:nvSpPr>
        <p:spPr>
          <a:xfrm rot="0">
            <a:off x="992238" y="4383137"/>
            <a:ext cx="7805886" cy="1465660"/>
          </a:xfrm>
          <a:prstGeom prst="rect">
            <a:avLst/>
          </a:prstGeom>
        </p:spPr>
        <p:txBody>
          <a:bodyPr anchor="t" rtlCol="false" tIns="0" lIns="0" bIns="0" rIns="0">
            <a:spAutoFit/>
          </a:bodyPr>
          <a:lstStyle/>
          <a:p>
            <a:pPr algn="l">
              <a:lnSpc>
                <a:spcPts val="3562"/>
              </a:lnSpc>
            </a:pPr>
            <a:r>
              <a:rPr lang="en-US" sz="2187">
                <a:solidFill>
                  <a:srgbClr val="404155"/>
                </a:solidFill>
                <a:latin typeface="Arimo"/>
                <a:ea typeface="Arimo"/>
                <a:cs typeface="Arimo"/>
                <a:sym typeface="Arimo"/>
              </a:rPr>
              <a:t>The </a:t>
            </a:r>
            <a:r>
              <a:rPr lang="en-US" sz="2187" b="true">
                <a:solidFill>
                  <a:srgbClr val="404155"/>
                </a:solidFill>
                <a:latin typeface="Arimo Bold"/>
                <a:ea typeface="Arimo Bold"/>
                <a:cs typeface="Arimo Bold"/>
                <a:sym typeface="Arimo Bold"/>
              </a:rPr>
              <a:t>img</a:t>
            </a:r>
            <a:r>
              <a:rPr lang="en-US" sz="2187">
                <a:solidFill>
                  <a:srgbClr val="404155"/>
                </a:solidFill>
                <a:latin typeface="Arimo"/>
                <a:ea typeface="Arimo"/>
                <a:cs typeface="Arimo"/>
                <a:sym typeface="Arimo"/>
              </a:rPr>
              <a:t> tag is the fundamental element for embedding images in HTML. The </a:t>
            </a:r>
            <a:r>
              <a:rPr lang="en-US" sz="2187" b="true">
                <a:solidFill>
                  <a:srgbClr val="404155"/>
                </a:solidFill>
                <a:latin typeface="Arimo Bold"/>
                <a:ea typeface="Arimo Bold"/>
                <a:cs typeface="Arimo Bold"/>
                <a:sym typeface="Arimo Bold"/>
              </a:rPr>
              <a:t>src</a:t>
            </a:r>
            <a:r>
              <a:rPr lang="en-US" sz="2187">
                <a:solidFill>
                  <a:srgbClr val="404155"/>
                </a:solidFill>
                <a:latin typeface="Arimo"/>
                <a:ea typeface="Arimo"/>
                <a:cs typeface="Arimo"/>
                <a:sym typeface="Arimo"/>
              </a:rPr>
              <a:t> attribute specifies the path to the image file.</a:t>
            </a:r>
          </a:p>
        </p:txBody>
      </p:sp>
      <p:grpSp>
        <p:nvGrpSpPr>
          <p:cNvPr name="Group 7" id="7"/>
          <p:cNvGrpSpPr/>
          <p:nvPr/>
        </p:nvGrpSpPr>
        <p:grpSpPr>
          <a:xfrm rot="0">
            <a:off x="992238" y="6167735"/>
            <a:ext cx="7805886" cy="878681"/>
            <a:chOff x="0" y="0"/>
            <a:chExt cx="10407848" cy="1171575"/>
          </a:xfrm>
        </p:grpSpPr>
        <p:sp>
          <p:nvSpPr>
            <p:cNvPr name="Freeform 8" id="8"/>
            <p:cNvSpPr/>
            <p:nvPr/>
          </p:nvSpPr>
          <p:spPr>
            <a:xfrm flipH="false" flipV="false" rot="0">
              <a:off x="0" y="0"/>
              <a:ext cx="10407777" cy="1171575"/>
            </a:xfrm>
            <a:custGeom>
              <a:avLst/>
              <a:gdLst/>
              <a:ahLst/>
              <a:cxnLst/>
              <a:rect r="r" b="b" t="t" l="l"/>
              <a:pathLst>
                <a:path h="1171575" w="10407777">
                  <a:moveTo>
                    <a:pt x="0" y="158750"/>
                  </a:moveTo>
                  <a:cubicBezTo>
                    <a:pt x="0" y="71120"/>
                    <a:pt x="71120" y="0"/>
                    <a:pt x="158750" y="0"/>
                  </a:cubicBezTo>
                  <a:lnTo>
                    <a:pt x="10249027" y="0"/>
                  </a:lnTo>
                  <a:cubicBezTo>
                    <a:pt x="10336784" y="0"/>
                    <a:pt x="10407777" y="71120"/>
                    <a:pt x="10407777" y="158750"/>
                  </a:cubicBezTo>
                  <a:lnTo>
                    <a:pt x="10407777" y="1012825"/>
                  </a:lnTo>
                  <a:cubicBezTo>
                    <a:pt x="10407777" y="1100582"/>
                    <a:pt x="10336657" y="1171575"/>
                    <a:pt x="10249027" y="1171575"/>
                  </a:cubicBezTo>
                  <a:lnTo>
                    <a:pt x="158750" y="1171575"/>
                  </a:lnTo>
                  <a:cubicBezTo>
                    <a:pt x="71120" y="1171575"/>
                    <a:pt x="0" y="1100455"/>
                    <a:pt x="0" y="1012825"/>
                  </a:cubicBezTo>
                  <a:close/>
                </a:path>
              </a:pathLst>
            </a:custGeom>
            <a:solidFill>
              <a:srgbClr val="D2D9F9"/>
            </a:solidFill>
          </p:spPr>
        </p:sp>
      </p:grpSp>
      <p:grpSp>
        <p:nvGrpSpPr>
          <p:cNvPr name="Group 9" id="9"/>
          <p:cNvGrpSpPr/>
          <p:nvPr/>
        </p:nvGrpSpPr>
        <p:grpSpPr>
          <a:xfrm rot="0">
            <a:off x="978099" y="6167735"/>
            <a:ext cx="7834164" cy="878681"/>
            <a:chOff x="0" y="0"/>
            <a:chExt cx="10445552" cy="1171575"/>
          </a:xfrm>
        </p:grpSpPr>
        <p:sp>
          <p:nvSpPr>
            <p:cNvPr name="Freeform 10" id="10"/>
            <p:cNvSpPr/>
            <p:nvPr/>
          </p:nvSpPr>
          <p:spPr>
            <a:xfrm flipH="false" flipV="false" rot="0">
              <a:off x="0" y="0"/>
              <a:ext cx="10445497" cy="1171575"/>
            </a:xfrm>
            <a:custGeom>
              <a:avLst/>
              <a:gdLst/>
              <a:ahLst/>
              <a:cxnLst/>
              <a:rect r="r" b="b" t="t" l="l"/>
              <a:pathLst>
                <a:path h="1171575" w="10445497">
                  <a:moveTo>
                    <a:pt x="0" y="56642"/>
                  </a:moveTo>
                  <a:cubicBezTo>
                    <a:pt x="0" y="25400"/>
                    <a:pt x="25400" y="0"/>
                    <a:pt x="56642" y="0"/>
                  </a:cubicBezTo>
                  <a:lnTo>
                    <a:pt x="10388854" y="0"/>
                  </a:lnTo>
                  <a:cubicBezTo>
                    <a:pt x="10420223" y="0"/>
                    <a:pt x="10445497" y="25400"/>
                    <a:pt x="10445497" y="56642"/>
                  </a:cubicBezTo>
                  <a:lnTo>
                    <a:pt x="10445497" y="1114933"/>
                  </a:lnTo>
                  <a:cubicBezTo>
                    <a:pt x="10445497" y="1146302"/>
                    <a:pt x="10420097" y="1171575"/>
                    <a:pt x="10388854" y="1171575"/>
                  </a:cubicBezTo>
                  <a:lnTo>
                    <a:pt x="56642" y="1171575"/>
                  </a:lnTo>
                  <a:cubicBezTo>
                    <a:pt x="25400" y="1171575"/>
                    <a:pt x="0" y="1146175"/>
                    <a:pt x="0" y="1114933"/>
                  </a:cubicBezTo>
                  <a:close/>
                </a:path>
              </a:pathLst>
            </a:custGeom>
            <a:solidFill>
              <a:srgbClr val="D2D9F9"/>
            </a:solidFill>
          </p:spPr>
        </p:sp>
      </p:grpSp>
      <p:sp>
        <p:nvSpPr>
          <p:cNvPr name="TextBox 11" id="11"/>
          <p:cNvSpPr txBox="true"/>
          <p:nvPr/>
        </p:nvSpPr>
        <p:spPr>
          <a:xfrm rot="0">
            <a:off x="1261616" y="6246911"/>
            <a:ext cx="7267129" cy="586979"/>
          </a:xfrm>
          <a:prstGeom prst="rect">
            <a:avLst/>
          </a:prstGeom>
        </p:spPr>
        <p:txBody>
          <a:bodyPr anchor="t" rtlCol="false" tIns="0" lIns="0" bIns="0" rIns="0">
            <a:spAutoFit/>
          </a:bodyPr>
          <a:lstStyle/>
          <a:p>
            <a:pPr algn="l">
              <a:lnSpc>
                <a:spcPts val="3562"/>
              </a:lnSpc>
            </a:pPr>
            <a:r>
              <a:rPr lang="en-US" sz="2187">
                <a:solidFill>
                  <a:srgbClr val="404155"/>
                </a:solidFill>
                <a:latin typeface="Consolas"/>
                <a:ea typeface="Consolas"/>
                <a:cs typeface="Consolas"/>
                <a:sym typeface="Consolas"/>
              </a:rPr>
              <a:t>&lt;img src="path/to/image.jpg" alt="Image description"&gt;</a:t>
            </a:r>
          </a:p>
        </p:txBody>
      </p:sp>
      <p:sp>
        <p:nvSpPr>
          <p:cNvPr name="TextBox 12" id="12"/>
          <p:cNvSpPr txBox="true"/>
          <p:nvPr/>
        </p:nvSpPr>
        <p:spPr>
          <a:xfrm rot="0">
            <a:off x="9499401" y="4383137"/>
            <a:ext cx="7805886" cy="1465660"/>
          </a:xfrm>
          <a:prstGeom prst="rect">
            <a:avLst/>
          </a:prstGeom>
        </p:spPr>
        <p:txBody>
          <a:bodyPr anchor="t" rtlCol="false" tIns="0" lIns="0" bIns="0" rIns="0">
            <a:spAutoFit/>
          </a:bodyPr>
          <a:lstStyle/>
          <a:p>
            <a:pPr algn="l">
              <a:lnSpc>
                <a:spcPts val="3562"/>
              </a:lnSpc>
            </a:pPr>
            <a:r>
              <a:rPr lang="en-US" sz="2187">
                <a:solidFill>
                  <a:srgbClr val="404155"/>
                </a:solidFill>
                <a:latin typeface="Arimo"/>
                <a:ea typeface="Arimo"/>
                <a:cs typeface="Arimo"/>
                <a:sym typeface="Arimo"/>
              </a:rPr>
              <a:t>The </a:t>
            </a:r>
            <a:r>
              <a:rPr lang="en-US" sz="2187" b="true">
                <a:solidFill>
                  <a:srgbClr val="404155"/>
                </a:solidFill>
                <a:latin typeface="Arimo Bold"/>
                <a:ea typeface="Arimo Bold"/>
                <a:cs typeface="Arimo Bold"/>
                <a:sym typeface="Arimo Bold"/>
              </a:rPr>
              <a:t>alt</a:t>
            </a:r>
            <a:r>
              <a:rPr lang="en-US" sz="2187">
                <a:solidFill>
                  <a:srgbClr val="404155"/>
                </a:solidFill>
                <a:latin typeface="Arimo"/>
                <a:ea typeface="Arimo"/>
                <a:cs typeface="Arimo"/>
                <a:sym typeface="Arimo"/>
              </a:rPr>
              <a:t> attribute provides alternative text for screen readers and users who cannot see the image. It's crucial for accessibility.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preencoded.png"/>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9F9FF">
                <a:alpha val="94902"/>
              </a:srgbClr>
            </a:solidFill>
          </p:spPr>
        </p:sp>
      </p:grpSp>
      <p:sp>
        <p:nvSpPr>
          <p:cNvPr name="TextBox 5" id="5"/>
          <p:cNvSpPr txBox="true"/>
          <p:nvPr/>
        </p:nvSpPr>
        <p:spPr>
          <a:xfrm rot="0">
            <a:off x="404368" y="585564"/>
            <a:ext cx="6633716" cy="857696"/>
          </a:xfrm>
          <a:prstGeom prst="rect">
            <a:avLst/>
          </a:prstGeom>
        </p:spPr>
        <p:txBody>
          <a:bodyPr anchor="t" rtlCol="false" tIns="0" lIns="0" bIns="0" rIns="0">
            <a:spAutoFit/>
          </a:bodyPr>
          <a:lstStyle/>
          <a:p>
            <a:pPr algn="l">
              <a:lnSpc>
                <a:spcPts val="6500"/>
              </a:lnSpc>
            </a:pPr>
            <a:r>
              <a:rPr lang="en-US" sz="5187">
                <a:solidFill>
                  <a:srgbClr val="1B1B27"/>
                </a:solidFill>
                <a:latin typeface="Corben"/>
                <a:ea typeface="Corben"/>
                <a:cs typeface="Corben"/>
                <a:sym typeface="Corben"/>
              </a:rPr>
              <a:t>Image Formats</a:t>
            </a:r>
          </a:p>
        </p:txBody>
      </p:sp>
      <p:grpSp>
        <p:nvGrpSpPr>
          <p:cNvPr name="Group 6" id="6"/>
          <p:cNvGrpSpPr/>
          <p:nvPr/>
        </p:nvGrpSpPr>
        <p:grpSpPr>
          <a:xfrm rot="0">
            <a:off x="1028700" y="2417564"/>
            <a:ext cx="4663231" cy="3679477"/>
            <a:chOff x="0" y="0"/>
            <a:chExt cx="6217642" cy="4905970"/>
          </a:xfrm>
        </p:grpSpPr>
        <p:sp>
          <p:nvSpPr>
            <p:cNvPr name="Freeform 7" id="7"/>
            <p:cNvSpPr/>
            <p:nvPr/>
          </p:nvSpPr>
          <p:spPr>
            <a:xfrm flipH="false" flipV="false" rot="0">
              <a:off x="6350" y="6350"/>
              <a:ext cx="6204966" cy="4893310"/>
            </a:xfrm>
            <a:custGeom>
              <a:avLst/>
              <a:gdLst/>
              <a:ahLst/>
              <a:cxnLst/>
              <a:rect r="r" b="b" t="t" l="l"/>
              <a:pathLst>
                <a:path h="4893310" w="6204966">
                  <a:moveTo>
                    <a:pt x="0" y="148590"/>
                  </a:moveTo>
                  <a:cubicBezTo>
                    <a:pt x="0" y="66548"/>
                    <a:pt x="66548" y="0"/>
                    <a:pt x="148717" y="0"/>
                  </a:cubicBezTo>
                  <a:lnTo>
                    <a:pt x="6056249" y="0"/>
                  </a:lnTo>
                  <a:cubicBezTo>
                    <a:pt x="6138418" y="0"/>
                    <a:pt x="6204966" y="66548"/>
                    <a:pt x="6204966" y="148590"/>
                  </a:cubicBezTo>
                  <a:lnTo>
                    <a:pt x="6204966" y="4744720"/>
                  </a:lnTo>
                  <a:cubicBezTo>
                    <a:pt x="6204966" y="4826762"/>
                    <a:pt x="6138418" y="4893310"/>
                    <a:pt x="6056249" y="4893310"/>
                  </a:cubicBezTo>
                  <a:lnTo>
                    <a:pt x="148717" y="4893310"/>
                  </a:lnTo>
                  <a:cubicBezTo>
                    <a:pt x="66548" y="4893310"/>
                    <a:pt x="0" y="4826762"/>
                    <a:pt x="0" y="4744720"/>
                  </a:cubicBezTo>
                  <a:close/>
                </a:path>
              </a:pathLst>
            </a:custGeom>
            <a:solidFill>
              <a:srgbClr val="D2D9F9"/>
            </a:solidFill>
          </p:spPr>
        </p:sp>
        <p:sp>
          <p:nvSpPr>
            <p:cNvPr name="Freeform 8" id="8"/>
            <p:cNvSpPr/>
            <p:nvPr/>
          </p:nvSpPr>
          <p:spPr>
            <a:xfrm flipH="false" flipV="false" rot="0">
              <a:off x="0" y="0"/>
              <a:ext cx="6217666" cy="4906010"/>
            </a:xfrm>
            <a:custGeom>
              <a:avLst/>
              <a:gdLst/>
              <a:ahLst/>
              <a:cxnLst/>
              <a:rect r="r" b="b" t="t" l="l"/>
              <a:pathLst>
                <a:path h="4906010" w="6217666">
                  <a:moveTo>
                    <a:pt x="0" y="154940"/>
                  </a:moveTo>
                  <a:cubicBezTo>
                    <a:pt x="0" y="69342"/>
                    <a:pt x="69469" y="0"/>
                    <a:pt x="155067" y="0"/>
                  </a:cubicBezTo>
                  <a:lnTo>
                    <a:pt x="6062599" y="0"/>
                  </a:lnTo>
                  <a:lnTo>
                    <a:pt x="6062599" y="6350"/>
                  </a:lnTo>
                  <a:lnTo>
                    <a:pt x="6062599" y="0"/>
                  </a:lnTo>
                  <a:cubicBezTo>
                    <a:pt x="6148197" y="0"/>
                    <a:pt x="6217666" y="69342"/>
                    <a:pt x="6217666" y="154940"/>
                  </a:cubicBezTo>
                  <a:lnTo>
                    <a:pt x="6211316" y="154940"/>
                  </a:lnTo>
                  <a:lnTo>
                    <a:pt x="6217666" y="154940"/>
                  </a:lnTo>
                  <a:lnTo>
                    <a:pt x="6217666" y="4751070"/>
                  </a:lnTo>
                  <a:lnTo>
                    <a:pt x="6211316" y="4751070"/>
                  </a:lnTo>
                  <a:lnTo>
                    <a:pt x="6217666" y="4751070"/>
                  </a:lnTo>
                  <a:cubicBezTo>
                    <a:pt x="6217666" y="4836668"/>
                    <a:pt x="6148197" y="4906010"/>
                    <a:pt x="6062599" y="4906010"/>
                  </a:cubicBezTo>
                  <a:lnTo>
                    <a:pt x="6062599" y="4899660"/>
                  </a:lnTo>
                  <a:lnTo>
                    <a:pt x="6062599" y="4906010"/>
                  </a:lnTo>
                  <a:lnTo>
                    <a:pt x="155067" y="4906010"/>
                  </a:lnTo>
                  <a:lnTo>
                    <a:pt x="155067" y="4899660"/>
                  </a:lnTo>
                  <a:lnTo>
                    <a:pt x="155067" y="4906010"/>
                  </a:lnTo>
                  <a:cubicBezTo>
                    <a:pt x="69469" y="4906010"/>
                    <a:pt x="0" y="4836541"/>
                    <a:pt x="0" y="4751070"/>
                  </a:cubicBezTo>
                  <a:lnTo>
                    <a:pt x="0" y="154940"/>
                  </a:lnTo>
                  <a:lnTo>
                    <a:pt x="6350" y="154940"/>
                  </a:lnTo>
                  <a:lnTo>
                    <a:pt x="0" y="154940"/>
                  </a:lnTo>
                  <a:moveTo>
                    <a:pt x="12700" y="154940"/>
                  </a:moveTo>
                  <a:lnTo>
                    <a:pt x="12700" y="4751070"/>
                  </a:lnTo>
                  <a:lnTo>
                    <a:pt x="6350" y="4751070"/>
                  </a:lnTo>
                  <a:lnTo>
                    <a:pt x="12700" y="4751070"/>
                  </a:lnTo>
                  <a:cubicBezTo>
                    <a:pt x="12700" y="4829683"/>
                    <a:pt x="76454" y="4893310"/>
                    <a:pt x="155067" y="4893310"/>
                  </a:cubicBezTo>
                  <a:lnTo>
                    <a:pt x="6062599" y="4893310"/>
                  </a:lnTo>
                  <a:cubicBezTo>
                    <a:pt x="6141212" y="4893310"/>
                    <a:pt x="6204966" y="4829556"/>
                    <a:pt x="6204966" y="4751070"/>
                  </a:cubicBezTo>
                  <a:lnTo>
                    <a:pt x="6204966" y="154940"/>
                  </a:lnTo>
                  <a:cubicBezTo>
                    <a:pt x="6204966" y="76327"/>
                    <a:pt x="6141212" y="12700"/>
                    <a:pt x="6062599" y="12700"/>
                  </a:cubicBezTo>
                  <a:lnTo>
                    <a:pt x="155067" y="12700"/>
                  </a:lnTo>
                  <a:lnTo>
                    <a:pt x="155067" y="6350"/>
                  </a:lnTo>
                  <a:lnTo>
                    <a:pt x="155067" y="12700"/>
                  </a:lnTo>
                  <a:cubicBezTo>
                    <a:pt x="76454" y="12700"/>
                    <a:pt x="12700" y="76454"/>
                    <a:pt x="12700" y="154940"/>
                  </a:cubicBezTo>
                  <a:close/>
                </a:path>
              </a:pathLst>
            </a:custGeom>
            <a:solidFill>
              <a:srgbClr val="B8BFDF"/>
            </a:solidFill>
          </p:spPr>
        </p:sp>
      </p:grpSp>
      <p:sp>
        <p:nvSpPr>
          <p:cNvPr name="TextBox 9" id="9"/>
          <p:cNvSpPr txBox="true"/>
          <p:nvPr/>
        </p:nvSpPr>
        <p:spPr>
          <a:xfrm rot="0">
            <a:off x="1308199" y="2639169"/>
            <a:ext cx="3316784" cy="424160"/>
          </a:xfrm>
          <a:prstGeom prst="rect">
            <a:avLst/>
          </a:prstGeom>
        </p:spPr>
        <p:txBody>
          <a:bodyPr anchor="t" rtlCol="false" tIns="0" lIns="0" bIns="0" rIns="0">
            <a:spAutoFit/>
          </a:bodyPr>
          <a:lstStyle/>
          <a:p>
            <a:pPr algn="l">
              <a:lnSpc>
                <a:spcPts val="3250"/>
              </a:lnSpc>
            </a:pPr>
            <a:r>
              <a:rPr lang="en-US" sz="2562">
                <a:solidFill>
                  <a:srgbClr val="404155"/>
                </a:solidFill>
                <a:latin typeface="Corben"/>
                <a:ea typeface="Corben"/>
                <a:cs typeface="Corben"/>
                <a:sym typeface="Corben"/>
              </a:rPr>
              <a:t>JPEG (JPG)</a:t>
            </a:r>
          </a:p>
        </p:txBody>
      </p:sp>
      <p:sp>
        <p:nvSpPr>
          <p:cNvPr name="TextBox 10" id="10"/>
          <p:cNvSpPr txBox="true"/>
          <p:nvPr/>
        </p:nvSpPr>
        <p:spPr>
          <a:xfrm rot="0">
            <a:off x="1308199" y="3455045"/>
            <a:ext cx="4104234" cy="2641996"/>
          </a:xfrm>
          <a:prstGeom prst="rect">
            <a:avLst/>
          </a:prstGeom>
        </p:spPr>
        <p:txBody>
          <a:bodyPr anchor="t" rtlCol="false" tIns="0" lIns="0" bIns="0" rIns="0">
            <a:spAutoFit/>
          </a:bodyPr>
          <a:lstStyle/>
          <a:p>
            <a:pPr algn="l">
              <a:lnSpc>
                <a:spcPts val="3312"/>
              </a:lnSpc>
            </a:pPr>
            <a:r>
              <a:rPr lang="en-US" sz="2062">
                <a:solidFill>
                  <a:srgbClr val="404155"/>
                </a:solidFill>
                <a:latin typeface="Arimo"/>
                <a:ea typeface="Arimo"/>
                <a:cs typeface="Arimo"/>
                <a:sym typeface="Arimo"/>
              </a:rPr>
              <a:t>Best for photographs and images with smooth gradients. It's a lossy format, meaning some image data is removed, but it offers excellent compression.</a:t>
            </a:r>
          </a:p>
        </p:txBody>
      </p:sp>
      <p:grpSp>
        <p:nvGrpSpPr>
          <p:cNvPr name="Group 11" id="11"/>
          <p:cNvGrpSpPr/>
          <p:nvPr/>
        </p:nvGrpSpPr>
        <p:grpSpPr>
          <a:xfrm rot="0">
            <a:off x="7388200" y="2255639"/>
            <a:ext cx="4663231" cy="3679477"/>
            <a:chOff x="0" y="0"/>
            <a:chExt cx="6217642" cy="4905970"/>
          </a:xfrm>
        </p:grpSpPr>
        <p:sp>
          <p:nvSpPr>
            <p:cNvPr name="Freeform 12" id="12"/>
            <p:cNvSpPr/>
            <p:nvPr/>
          </p:nvSpPr>
          <p:spPr>
            <a:xfrm flipH="false" flipV="false" rot="0">
              <a:off x="6350" y="6350"/>
              <a:ext cx="6204966" cy="4893310"/>
            </a:xfrm>
            <a:custGeom>
              <a:avLst/>
              <a:gdLst/>
              <a:ahLst/>
              <a:cxnLst/>
              <a:rect r="r" b="b" t="t" l="l"/>
              <a:pathLst>
                <a:path h="4893310" w="6204966">
                  <a:moveTo>
                    <a:pt x="0" y="148590"/>
                  </a:moveTo>
                  <a:cubicBezTo>
                    <a:pt x="0" y="66548"/>
                    <a:pt x="66548" y="0"/>
                    <a:pt x="148717" y="0"/>
                  </a:cubicBezTo>
                  <a:lnTo>
                    <a:pt x="6056249" y="0"/>
                  </a:lnTo>
                  <a:cubicBezTo>
                    <a:pt x="6138418" y="0"/>
                    <a:pt x="6204966" y="66548"/>
                    <a:pt x="6204966" y="148590"/>
                  </a:cubicBezTo>
                  <a:lnTo>
                    <a:pt x="6204966" y="4744720"/>
                  </a:lnTo>
                  <a:cubicBezTo>
                    <a:pt x="6204966" y="4826762"/>
                    <a:pt x="6138418" y="4893310"/>
                    <a:pt x="6056249" y="4893310"/>
                  </a:cubicBezTo>
                  <a:lnTo>
                    <a:pt x="148717" y="4893310"/>
                  </a:lnTo>
                  <a:cubicBezTo>
                    <a:pt x="66548" y="4893310"/>
                    <a:pt x="0" y="4826762"/>
                    <a:pt x="0" y="4744720"/>
                  </a:cubicBezTo>
                  <a:close/>
                </a:path>
              </a:pathLst>
            </a:custGeom>
            <a:solidFill>
              <a:srgbClr val="D2D9F9"/>
            </a:solidFill>
          </p:spPr>
        </p:sp>
        <p:sp>
          <p:nvSpPr>
            <p:cNvPr name="Freeform 13" id="13"/>
            <p:cNvSpPr/>
            <p:nvPr/>
          </p:nvSpPr>
          <p:spPr>
            <a:xfrm flipH="false" flipV="false" rot="0">
              <a:off x="0" y="0"/>
              <a:ext cx="6217666" cy="4906010"/>
            </a:xfrm>
            <a:custGeom>
              <a:avLst/>
              <a:gdLst/>
              <a:ahLst/>
              <a:cxnLst/>
              <a:rect r="r" b="b" t="t" l="l"/>
              <a:pathLst>
                <a:path h="4906010" w="6217666">
                  <a:moveTo>
                    <a:pt x="0" y="154940"/>
                  </a:moveTo>
                  <a:cubicBezTo>
                    <a:pt x="0" y="69342"/>
                    <a:pt x="69469" y="0"/>
                    <a:pt x="155067" y="0"/>
                  </a:cubicBezTo>
                  <a:lnTo>
                    <a:pt x="6062599" y="0"/>
                  </a:lnTo>
                  <a:lnTo>
                    <a:pt x="6062599" y="6350"/>
                  </a:lnTo>
                  <a:lnTo>
                    <a:pt x="6062599" y="0"/>
                  </a:lnTo>
                  <a:cubicBezTo>
                    <a:pt x="6148197" y="0"/>
                    <a:pt x="6217666" y="69342"/>
                    <a:pt x="6217666" y="154940"/>
                  </a:cubicBezTo>
                  <a:lnTo>
                    <a:pt x="6211316" y="154940"/>
                  </a:lnTo>
                  <a:lnTo>
                    <a:pt x="6217666" y="154940"/>
                  </a:lnTo>
                  <a:lnTo>
                    <a:pt x="6217666" y="4751070"/>
                  </a:lnTo>
                  <a:lnTo>
                    <a:pt x="6211316" y="4751070"/>
                  </a:lnTo>
                  <a:lnTo>
                    <a:pt x="6217666" y="4751070"/>
                  </a:lnTo>
                  <a:cubicBezTo>
                    <a:pt x="6217666" y="4836668"/>
                    <a:pt x="6148197" y="4906010"/>
                    <a:pt x="6062599" y="4906010"/>
                  </a:cubicBezTo>
                  <a:lnTo>
                    <a:pt x="6062599" y="4899660"/>
                  </a:lnTo>
                  <a:lnTo>
                    <a:pt x="6062599" y="4906010"/>
                  </a:lnTo>
                  <a:lnTo>
                    <a:pt x="155067" y="4906010"/>
                  </a:lnTo>
                  <a:lnTo>
                    <a:pt x="155067" y="4899660"/>
                  </a:lnTo>
                  <a:lnTo>
                    <a:pt x="155067" y="4906010"/>
                  </a:lnTo>
                  <a:cubicBezTo>
                    <a:pt x="69469" y="4906010"/>
                    <a:pt x="0" y="4836541"/>
                    <a:pt x="0" y="4751070"/>
                  </a:cubicBezTo>
                  <a:lnTo>
                    <a:pt x="0" y="154940"/>
                  </a:lnTo>
                  <a:lnTo>
                    <a:pt x="6350" y="154940"/>
                  </a:lnTo>
                  <a:lnTo>
                    <a:pt x="0" y="154940"/>
                  </a:lnTo>
                  <a:moveTo>
                    <a:pt x="12700" y="154940"/>
                  </a:moveTo>
                  <a:lnTo>
                    <a:pt x="12700" y="4751070"/>
                  </a:lnTo>
                  <a:lnTo>
                    <a:pt x="6350" y="4751070"/>
                  </a:lnTo>
                  <a:lnTo>
                    <a:pt x="12700" y="4751070"/>
                  </a:lnTo>
                  <a:cubicBezTo>
                    <a:pt x="12700" y="4829683"/>
                    <a:pt x="76454" y="4893310"/>
                    <a:pt x="155067" y="4893310"/>
                  </a:cubicBezTo>
                  <a:lnTo>
                    <a:pt x="6062599" y="4893310"/>
                  </a:lnTo>
                  <a:cubicBezTo>
                    <a:pt x="6141212" y="4893310"/>
                    <a:pt x="6204966" y="4829556"/>
                    <a:pt x="6204966" y="4751070"/>
                  </a:cubicBezTo>
                  <a:lnTo>
                    <a:pt x="6204966" y="154940"/>
                  </a:lnTo>
                  <a:cubicBezTo>
                    <a:pt x="6204966" y="76327"/>
                    <a:pt x="6141212" y="12700"/>
                    <a:pt x="6062599" y="12700"/>
                  </a:cubicBezTo>
                  <a:lnTo>
                    <a:pt x="155067" y="12700"/>
                  </a:lnTo>
                  <a:lnTo>
                    <a:pt x="155067" y="6350"/>
                  </a:lnTo>
                  <a:lnTo>
                    <a:pt x="155067" y="12700"/>
                  </a:lnTo>
                  <a:cubicBezTo>
                    <a:pt x="76454" y="12700"/>
                    <a:pt x="12700" y="76454"/>
                    <a:pt x="12700" y="154940"/>
                  </a:cubicBezTo>
                  <a:close/>
                </a:path>
              </a:pathLst>
            </a:custGeom>
            <a:solidFill>
              <a:srgbClr val="B8BFDF"/>
            </a:solidFill>
          </p:spPr>
        </p:sp>
      </p:grpSp>
      <p:sp>
        <p:nvSpPr>
          <p:cNvPr name="TextBox 14" id="14"/>
          <p:cNvSpPr txBox="true"/>
          <p:nvPr/>
        </p:nvSpPr>
        <p:spPr>
          <a:xfrm rot="0">
            <a:off x="7781925" y="2408039"/>
            <a:ext cx="3316784" cy="424160"/>
          </a:xfrm>
          <a:prstGeom prst="rect">
            <a:avLst/>
          </a:prstGeom>
        </p:spPr>
        <p:txBody>
          <a:bodyPr anchor="t" rtlCol="false" tIns="0" lIns="0" bIns="0" rIns="0">
            <a:spAutoFit/>
          </a:bodyPr>
          <a:lstStyle/>
          <a:p>
            <a:pPr algn="l">
              <a:lnSpc>
                <a:spcPts val="3250"/>
              </a:lnSpc>
            </a:pPr>
            <a:r>
              <a:rPr lang="en-US" sz="2562">
                <a:solidFill>
                  <a:srgbClr val="404155"/>
                </a:solidFill>
                <a:latin typeface="Corben"/>
                <a:ea typeface="Corben"/>
                <a:cs typeface="Corben"/>
                <a:sym typeface="Corben"/>
              </a:rPr>
              <a:t>PNG</a:t>
            </a:r>
          </a:p>
        </p:txBody>
      </p:sp>
      <p:sp>
        <p:nvSpPr>
          <p:cNvPr name="TextBox 15" id="15"/>
          <p:cNvSpPr txBox="true"/>
          <p:nvPr/>
        </p:nvSpPr>
        <p:spPr>
          <a:xfrm rot="0">
            <a:off x="7781925" y="3132981"/>
            <a:ext cx="4104234" cy="2217539"/>
          </a:xfrm>
          <a:prstGeom prst="rect">
            <a:avLst/>
          </a:prstGeom>
        </p:spPr>
        <p:txBody>
          <a:bodyPr anchor="t" rtlCol="false" tIns="0" lIns="0" bIns="0" rIns="0">
            <a:spAutoFit/>
          </a:bodyPr>
          <a:lstStyle/>
          <a:p>
            <a:pPr algn="l">
              <a:lnSpc>
                <a:spcPts val="3312"/>
              </a:lnSpc>
            </a:pPr>
            <a:r>
              <a:rPr lang="en-US" sz="2062">
                <a:solidFill>
                  <a:srgbClr val="404155"/>
                </a:solidFill>
                <a:latin typeface="Arimo"/>
                <a:ea typeface="Arimo"/>
                <a:cs typeface="Arimo"/>
                <a:sym typeface="Arimo"/>
              </a:rPr>
              <a:t>Great for logos, graphics, and images with sharp lines. It's a lossless format, preserving all image data, but generally larger file sizes.</a:t>
            </a:r>
          </a:p>
        </p:txBody>
      </p:sp>
      <p:grpSp>
        <p:nvGrpSpPr>
          <p:cNvPr name="Group 16" id="16"/>
          <p:cNvGrpSpPr/>
          <p:nvPr/>
        </p:nvGrpSpPr>
        <p:grpSpPr>
          <a:xfrm rot="0">
            <a:off x="1028700" y="6689080"/>
            <a:ext cx="4663231" cy="3255020"/>
            <a:chOff x="0" y="0"/>
            <a:chExt cx="6217642" cy="4340027"/>
          </a:xfrm>
        </p:grpSpPr>
        <p:sp>
          <p:nvSpPr>
            <p:cNvPr name="Freeform 17" id="17"/>
            <p:cNvSpPr/>
            <p:nvPr/>
          </p:nvSpPr>
          <p:spPr>
            <a:xfrm flipH="false" flipV="false" rot="0">
              <a:off x="6350" y="6350"/>
              <a:ext cx="6204966" cy="4327271"/>
            </a:xfrm>
            <a:custGeom>
              <a:avLst/>
              <a:gdLst/>
              <a:ahLst/>
              <a:cxnLst/>
              <a:rect r="r" b="b" t="t" l="l"/>
              <a:pathLst>
                <a:path h="4327271" w="6204966">
                  <a:moveTo>
                    <a:pt x="0" y="148590"/>
                  </a:moveTo>
                  <a:cubicBezTo>
                    <a:pt x="0" y="66548"/>
                    <a:pt x="66548" y="0"/>
                    <a:pt x="148717" y="0"/>
                  </a:cubicBezTo>
                  <a:lnTo>
                    <a:pt x="6056249" y="0"/>
                  </a:lnTo>
                  <a:cubicBezTo>
                    <a:pt x="6138418" y="0"/>
                    <a:pt x="6204966" y="66548"/>
                    <a:pt x="6204966" y="148590"/>
                  </a:cubicBezTo>
                  <a:lnTo>
                    <a:pt x="6204966" y="4178681"/>
                  </a:lnTo>
                  <a:cubicBezTo>
                    <a:pt x="6204966" y="4260723"/>
                    <a:pt x="6138418" y="4327271"/>
                    <a:pt x="6056249" y="4327271"/>
                  </a:cubicBezTo>
                  <a:lnTo>
                    <a:pt x="148717" y="4327271"/>
                  </a:lnTo>
                  <a:cubicBezTo>
                    <a:pt x="66548" y="4327271"/>
                    <a:pt x="0" y="4260850"/>
                    <a:pt x="0" y="4178681"/>
                  </a:cubicBezTo>
                  <a:close/>
                </a:path>
              </a:pathLst>
            </a:custGeom>
            <a:solidFill>
              <a:srgbClr val="D2D9F9"/>
            </a:solidFill>
          </p:spPr>
        </p:sp>
        <p:sp>
          <p:nvSpPr>
            <p:cNvPr name="Freeform 18" id="18"/>
            <p:cNvSpPr/>
            <p:nvPr/>
          </p:nvSpPr>
          <p:spPr>
            <a:xfrm flipH="false" flipV="false" rot="0">
              <a:off x="0" y="0"/>
              <a:ext cx="6217666" cy="4339971"/>
            </a:xfrm>
            <a:custGeom>
              <a:avLst/>
              <a:gdLst/>
              <a:ahLst/>
              <a:cxnLst/>
              <a:rect r="r" b="b" t="t" l="l"/>
              <a:pathLst>
                <a:path h="4339971" w="6217666">
                  <a:moveTo>
                    <a:pt x="0" y="154940"/>
                  </a:moveTo>
                  <a:cubicBezTo>
                    <a:pt x="0" y="69342"/>
                    <a:pt x="69469" y="0"/>
                    <a:pt x="155067" y="0"/>
                  </a:cubicBezTo>
                  <a:lnTo>
                    <a:pt x="6062599" y="0"/>
                  </a:lnTo>
                  <a:lnTo>
                    <a:pt x="6062599" y="6350"/>
                  </a:lnTo>
                  <a:lnTo>
                    <a:pt x="6062599" y="0"/>
                  </a:lnTo>
                  <a:cubicBezTo>
                    <a:pt x="6148197" y="0"/>
                    <a:pt x="6217666" y="69342"/>
                    <a:pt x="6217666" y="154940"/>
                  </a:cubicBezTo>
                  <a:lnTo>
                    <a:pt x="6211316" y="154940"/>
                  </a:lnTo>
                  <a:lnTo>
                    <a:pt x="6217666" y="154940"/>
                  </a:lnTo>
                  <a:lnTo>
                    <a:pt x="6217666" y="4185031"/>
                  </a:lnTo>
                  <a:lnTo>
                    <a:pt x="6211316" y="4185031"/>
                  </a:lnTo>
                  <a:lnTo>
                    <a:pt x="6217666" y="4185031"/>
                  </a:lnTo>
                  <a:cubicBezTo>
                    <a:pt x="6217666" y="4270629"/>
                    <a:pt x="6148197" y="4339971"/>
                    <a:pt x="6062599" y="4339971"/>
                  </a:cubicBezTo>
                  <a:lnTo>
                    <a:pt x="6062599" y="4333621"/>
                  </a:lnTo>
                  <a:lnTo>
                    <a:pt x="6062599" y="4339971"/>
                  </a:lnTo>
                  <a:lnTo>
                    <a:pt x="155067" y="4339971"/>
                  </a:lnTo>
                  <a:lnTo>
                    <a:pt x="155067" y="4333621"/>
                  </a:lnTo>
                  <a:lnTo>
                    <a:pt x="155067" y="4339971"/>
                  </a:lnTo>
                  <a:cubicBezTo>
                    <a:pt x="69469" y="4339971"/>
                    <a:pt x="0" y="4270629"/>
                    <a:pt x="0" y="4185031"/>
                  </a:cubicBezTo>
                  <a:lnTo>
                    <a:pt x="0" y="154940"/>
                  </a:lnTo>
                  <a:lnTo>
                    <a:pt x="6350" y="154940"/>
                  </a:lnTo>
                  <a:lnTo>
                    <a:pt x="0" y="154940"/>
                  </a:lnTo>
                  <a:moveTo>
                    <a:pt x="12700" y="154940"/>
                  </a:moveTo>
                  <a:lnTo>
                    <a:pt x="12700" y="4185031"/>
                  </a:lnTo>
                  <a:lnTo>
                    <a:pt x="6350" y="4185031"/>
                  </a:lnTo>
                  <a:lnTo>
                    <a:pt x="12700" y="4185031"/>
                  </a:lnTo>
                  <a:cubicBezTo>
                    <a:pt x="12700" y="4263644"/>
                    <a:pt x="76454" y="4327271"/>
                    <a:pt x="155067" y="4327271"/>
                  </a:cubicBezTo>
                  <a:lnTo>
                    <a:pt x="6062599" y="4327271"/>
                  </a:lnTo>
                  <a:cubicBezTo>
                    <a:pt x="6141212" y="4327271"/>
                    <a:pt x="6204966" y="4263517"/>
                    <a:pt x="6204966" y="4185031"/>
                  </a:cubicBezTo>
                  <a:lnTo>
                    <a:pt x="6204966" y="154940"/>
                  </a:lnTo>
                  <a:cubicBezTo>
                    <a:pt x="6204966" y="76327"/>
                    <a:pt x="6141212" y="12700"/>
                    <a:pt x="6062599" y="12700"/>
                  </a:cubicBezTo>
                  <a:lnTo>
                    <a:pt x="155067" y="12700"/>
                  </a:lnTo>
                  <a:lnTo>
                    <a:pt x="155067" y="6350"/>
                  </a:lnTo>
                  <a:lnTo>
                    <a:pt x="155067" y="12700"/>
                  </a:lnTo>
                  <a:cubicBezTo>
                    <a:pt x="76454" y="12700"/>
                    <a:pt x="12700" y="76454"/>
                    <a:pt x="12700" y="154940"/>
                  </a:cubicBezTo>
                  <a:close/>
                </a:path>
              </a:pathLst>
            </a:custGeom>
            <a:solidFill>
              <a:srgbClr val="B8BFDF"/>
            </a:solidFill>
          </p:spPr>
        </p:sp>
      </p:grpSp>
      <p:sp>
        <p:nvSpPr>
          <p:cNvPr name="TextBox 19" id="19"/>
          <p:cNvSpPr txBox="true"/>
          <p:nvPr/>
        </p:nvSpPr>
        <p:spPr>
          <a:xfrm rot="0">
            <a:off x="1308199" y="6878091"/>
            <a:ext cx="3316784" cy="424160"/>
          </a:xfrm>
          <a:prstGeom prst="rect">
            <a:avLst/>
          </a:prstGeom>
        </p:spPr>
        <p:txBody>
          <a:bodyPr anchor="t" rtlCol="false" tIns="0" lIns="0" bIns="0" rIns="0">
            <a:spAutoFit/>
          </a:bodyPr>
          <a:lstStyle/>
          <a:p>
            <a:pPr algn="l">
              <a:lnSpc>
                <a:spcPts val="3250"/>
              </a:lnSpc>
            </a:pPr>
            <a:r>
              <a:rPr lang="en-US" sz="2562">
                <a:solidFill>
                  <a:srgbClr val="404155"/>
                </a:solidFill>
                <a:latin typeface="Corben"/>
                <a:ea typeface="Corben"/>
                <a:cs typeface="Corben"/>
                <a:sym typeface="Corben"/>
              </a:rPr>
              <a:t>GIF</a:t>
            </a:r>
          </a:p>
        </p:txBody>
      </p:sp>
      <p:sp>
        <p:nvSpPr>
          <p:cNvPr name="TextBox 20" id="20"/>
          <p:cNvSpPr txBox="true"/>
          <p:nvPr/>
        </p:nvSpPr>
        <p:spPr>
          <a:xfrm rot="0">
            <a:off x="1308199" y="7601247"/>
            <a:ext cx="4104234" cy="2217539"/>
          </a:xfrm>
          <a:prstGeom prst="rect">
            <a:avLst/>
          </a:prstGeom>
        </p:spPr>
        <p:txBody>
          <a:bodyPr anchor="t" rtlCol="false" tIns="0" lIns="0" bIns="0" rIns="0">
            <a:spAutoFit/>
          </a:bodyPr>
          <a:lstStyle/>
          <a:p>
            <a:pPr algn="l">
              <a:lnSpc>
                <a:spcPts val="3312"/>
              </a:lnSpc>
            </a:pPr>
            <a:r>
              <a:rPr lang="en-US" sz="2062">
                <a:solidFill>
                  <a:srgbClr val="404155"/>
                </a:solidFill>
                <a:latin typeface="Arimo"/>
                <a:ea typeface="Arimo"/>
                <a:cs typeface="Arimo"/>
                <a:sym typeface="Arimo"/>
              </a:rPr>
              <a:t>Ideal for animated images and simple graphics. It's a lossless format, but it's limited in color depth and can be large for complex images.</a:t>
            </a:r>
          </a:p>
        </p:txBody>
      </p:sp>
      <p:grpSp>
        <p:nvGrpSpPr>
          <p:cNvPr name="Group 21" id="21"/>
          <p:cNvGrpSpPr/>
          <p:nvPr/>
        </p:nvGrpSpPr>
        <p:grpSpPr>
          <a:xfrm rot="0">
            <a:off x="7388200" y="6563766"/>
            <a:ext cx="4663231" cy="3255020"/>
            <a:chOff x="0" y="0"/>
            <a:chExt cx="6217642" cy="4340027"/>
          </a:xfrm>
        </p:grpSpPr>
        <p:sp>
          <p:nvSpPr>
            <p:cNvPr name="Freeform 22" id="22"/>
            <p:cNvSpPr/>
            <p:nvPr/>
          </p:nvSpPr>
          <p:spPr>
            <a:xfrm flipH="false" flipV="false" rot="0">
              <a:off x="6350" y="6350"/>
              <a:ext cx="6204966" cy="4327271"/>
            </a:xfrm>
            <a:custGeom>
              <a:avLst/>
              <a:gdLst/>
              <a:ahLst/>
              <a:cxnLst/>
              <a:rect r="r" b="b" t="t" l="l"/>
              <a:pathLst>
                <a:path h="4327271" w="6204966">
                  <a:moveTo>
                    <a:pt x="0" y="148590"/>
                  </a:moveTo>
                  <a:cubicBezTo>
                    <a:pt x="0" y="66548"/>
                    <a:pt x="66548" y="0"/>
                    <a:pt x="148717" y="0"/>
                  </a:cubicBezTo>
                  <a:lnTo>
                    <a:pt x="6056249" y="0"/>
                  </a:lnTo>
                  <a:cubicBezTo>
                    <a:pt x="6138418" y="0"/>
                    <a:pt x="6204966" y="66548"/>
                    <a:pt x="6204966" y="148590"/>
                  </a:cubicBezTo>
                  <a:lnTo>
                    <a:pt x="6204966" y="4178681"/>
                  </a:lnTo>
                  <a:cubicBezTo>
                    <a:pt x="6204966" y="4260723"/>
                    <a:pt x="6138418" y="4327271"/>
                    <a:pt x="6056249" y="4327271"/>
                  </a:cubicBezTo>
                  <a:lnTo>
                    <a:pt x="148717" y="4327271"/>
                  </a:lnTo>
                  <a:cubicBezTo>
                    <a:pt x="66548" y="4327271"/>
                    <a:pt x="0" y="4260850"/>
                    <a:pt x="0" y="4178681"/>
                  </a:cubicBezTo>
                  <a:close/>
                </a:path>
              </a:pathLst>
            </a:custGeom>
            <a:solidFill>
              <a:srgbClr val="D2D9F9"/>
            </a:solidFill>
          </p:spPr>
        </p:sp>
        <p:sp>
          <p:nvSpPr>
            <p:cNvPr name="Freeform 23" id="23"/>
            <p:cNvSpPr/>
            <p:nvPr/>
          </p:nvSpPr>
          <p:spPr>
            <a:xfrm flipH="false" flipV="false" rot="0">
              <a:off x="0" y="0"/>
              <a:ext cx="6217666" cy="4339971"/>
            </a:xfrm>
            <a:custGeom>
              <a:avLst/>
              <a:gdLst/>
              <a:ahLst/>
              <a:cxnLst/>
              <a:rect r="r" b="b" t="t" l="l"/>
              <a:pathLst>
                <a:path h="4339971" w="6217666">
                  <a:moveTo>
                    <a:pt x="0" y="154940"/>
                  </a:moveTo>
                  <a:cubicBezTo>
                    <a:pt x="0" y="69342"/>
                    <a:pt x="69469" y="0"/>
                    <a:pt x="155067" y="0"/>
                  </a:cubicBezTo>
                  <a:lnTo>
                    <a:pt x="6062599" y="0"/>
                  </a:lnTo>
                  <a:lnTo>
                    <a:pt x="6062599" y="6350"/>
                  </a:lnTo>
                  <a:lnTo>
                    <a:pt x="6062599" y="0"/>
                  </a:lnTo>
                  <a:cubicBezTo>
                    <a:pt x="6148197" y="0"/>
                    <a:pt x="6217666" y="69342"/>
                    <a:pt x="6217666" y="154940"/>
                  </a:cubicBezTo>
                  <a:lnTo>
                    <a:pt x="6211316" y="154940"/>
                  </a:lnTo>
                  <a:lnTo>
                    <a:pt x="6217666" y="154940"/>
                  </a:lnTo>
                  <a:lnTo>
                    <a:pt x="6217666" y="4185031"/>
                  </a:lnTo>
                  <a:lnTo>
                    <a:pt x="6211316" y="4185031"/>
                  </a:lnTo>
                  <a:lnTo>
                    <a:pt x="6217666" y="4185031"/>
                  </a:lnTo>
                  <a:cubicBezTo>
                    <a:pt x="6217666" y="4270629"/>
                    <a:pt x="6148197" y="4339971"/>
                    <a:pt x="6062599" y="4339971"/>
                  </a:cubicBezTo>
                  <a:lnTo>
                    <a:pt x="6062599" y="4333621"/>
                  </a:lnTo>
                  <a:lnTo>
                    <a:pt x="6062599" y="4339971"/>
                  </a:lnTo>
                  <a:lnTo>
                    <a:pt x="155067" y="4339971"/>
                  </a:lnTo>
                  <a:lnTo>
                    <a:pt x="155067" y="4333621"/>
                  </a:lnTo>
                  <a:lnTo>
                    <a:pt x="155067" y="4339971"/>
                  </a:lnTo>
                  <a:cubicBezTo>
                    <a:pt x="69469" y="4339971"/>
                    <a:pt x="0" y="4270629"/>
                    <a:pt x="0" y="4185031"/>
                  </a:cubicBezTo>
                  <a:lnTo>
                    <a:pt x="0" y="154940"/>
                  </a:lnTo>
                  <a:lnTo>
                    <a:pt x="6350" y="154940"/>
                  </a:lnTo>
                  <a:lnTo>
                    <a:pt x="0" y="154940"/>
                  </a:lnTo>
                  <a:moveTo>
                    <a:pt x="12700" y="154940"/>
                  </a:moveTo>
                  <a:lnTo>
                    <a:pt x="12700" y="4185031"/>
                  </a:lnTo>
                  <a:lnTo>
                    <a:pt x="6350" y="4185031"/>
                  </a:lnTo>
                  <a:lnTo>
                    <a:pt x="12700" y="4185031"/>
                  </a:lnTo>
                  <a:cubicBezTo>
                    <a:pt x="12700" y="4263644"/>
                    <a:pt x="76454" y="4327271"/>
                    <a:pt x="155067" y="4327271"/>
                  </a:cubicBezTo>
                  <a:lnTo>
                    <a:pt x="6062599" y="4327271"/>
                  </a:lnTo>
                  <a:cubicBezTo>
                    <a:pt x="6141212" y="4327271"/>
                    <a:pt x="6204966" y="4263517"/>
                    <a:pt x="6204966" y="4185031"/>
                  </a:cubicBezTo>
                  <a:lnTo>
                    <a:pt x="6204966" y="154940"/>
                  </a:lnTo>
                  <a:cubicBezTo>
                    <a:pt x="6204966" y="76327"/>
                    <a:pt x="6141212" y="12700"/>
                    <a:pt x="6062599" y="12700"/>
                  </a:cubicBezTo>
                  <a:lnTo>
                    <a:pt x="155067" y="12700"/>
                  </a:lnTo>
                  <a:lnTo>
                    <a:pt x="155067" y="6350"/>
                  </a:lnTo>
                  <a:lnTo>
                    <a:pt x="155067" y="12700"/>
                  </a:lnTo>
                  <a:cubicBezTo>
                    <a:pt x="76454" y="12700"/>
                    <a:pt x="12700" y="76454"/>
                    <a:pt x="12700" y="154940"/>
                  </a:cubicBezTo>
                  <a:close/>
                </a:path>
              </a:pathLst>
            </a:custGeom>
            <a:solidFill>
              <a:srgbClr val="B8BFDF"/>
            </a:solidFill>
          </p:spPr>
        </p:sp>
      </p:grpSp>
      <p:sp>
        <p:nvSpPr>
          <p:cNvPr name="TextBox 24" id="24"/>
          <p:cNvSpPr txBox="true"/>
          <p:nvPr/>
        </p:nvSpPr>
        <p:spPr>
          <a:xfrm rot="0">
            <a:off x="8061424" y="6670774"/>
            <a:ext cx="3316784" cy="424160"/>
          </a:xfrm>
          <a:prstGeom prst="rect">
            <a:avLst/>
          </a:prstGeom>
        </p:spPr>
        <p:txBody>
          <a:bodyPr anchor="t" rtlCol="false" tIns="0" lIns="0" bIns="0" rIns="0">
            <a:spAutoFit/>
          </a:bodyPr>
          <a:lstStyle/>
          <a:p>
            <a:pPr algn="l">
              <a:lnSpc>
                <a:spcPts val="3250"/>
              </a:lnSpc>
            </a:pPr>
            <a:r>
              <a:rPr lang="en-US" sz="2562">
                <a:solidFill>
                  <a:srgbClr val="404155"/>
                </a:solidFill>
                <a:latin typeface="Corben"/>
                <a:ea typeface="Corben"/>
                <a:cs typeface="Corben"/>
                <a:sym typeface="Corben"/>
              </a:rPr>
              <a:t>SVG</a:t>
            </a:r>
          </a:p>
        </p:txBody>
      </p:sp>
      <p:sp>
        <p:nvSpPr>
          <p:cNvPr name="TextBox 25" id="25"/>
          <p:cNvSpPr txBox="true"/>
          <p:nvPr/>
        </p:nvSpPr>
        <p:spPr>
          <a:xfrm rot="0">
            <a:off x="7781925" y="7601247"/>
            <a:ext cx="4104234" cy="2217539"/>
          </a:xfrm>
          <a:prstGeom prst="rect">
            <a:avLst/>
          </a:prstGeom>
        </p:spPr>
        <p:txBody>
          <a:bodyPr anchor="t" rtlCol="false" tIns="0" lIns="0" bIns="0" rIns="0">
            <a:spAutoFit/>
          </a:bodyPr>
          <a:lstStyle/>
          <a:p>
            <a:pPr algn="l">
              <a:lnSpc>
                <a:spcPts val="3312"/>
              </a:lnSpc>
            </a:pPr>
            <a:r>
              <a:rPr lang="en-US" sz="2062">
                <a:solidFill>
                  <a:srgbClr val="404155"/>
                </a:solidFill>
                <a:latin typeface="Arimo"/>
                <a:ea typeface="Arimo"/>
                <a:cs typeface="Arimo"/>
                <a:sym typeface="Arimo"/>
              </a:rPr>
              <a:t>Vector-based format, perfect for scalable graphics and icons. It's small in size and can be easily resized without losing quality.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preencoded.png"/>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9F9FF">
                <a:alpha val="94902"/>
              </a:srgbClr>
            </a:solidFill>
          </p:spPr>
        </p:sp>
      </p:grpSp>
      <p:sp>
        <p:nvSpPr>
          <p:cNvPr name="TextBox 5" id="5"/>
          <p:cNvSpPr txBox="true"/>
          <p:nvPr/>
        </p:nvSpPr>
        <p:spPr>
          <a:xfrm rot="0">
            <a:off x="992238" y="2666256"/>
            <a:ext cx="7088237" cy="914549"/>
          </a:xfrm>
          <a:prstGeom prst="rect">
            <a:avLst/>
          </a:prstGeom>
        </p:spPr>
        <p:txBody>
          <a:bodyPr anchor="t" rtlCol="false" tIns="0" lIns="0" bIns="0" rIns="0">
            <a:spAutoFit/>
          </a:bodyPr>
          <a:lstStyle/>
          <a:p>
            <a:pPr algn="l">
              <a:lnSpc>
                <a:spcPts val="6937"/>
              </a:lnSpc>
            </a:pPr>
            <a:r>
              <a:rPr lang="en-US" sz="5562">
                <a:solidFill>
                  <a:srgbClr val="1B1B27"/>
                </a:solidFill>
                <a:latin typeface="Corben"/>
                <a:ea typeface="Corben"/>
                <a:cs typeface="Corben"/>
                <a:sym typeface="Corben"/>
              </a:rPr>
              <a:t>Image Dimensions</a:t>
            </a:r>
          </a:p>
        </p:txBody>
      </p:sp>
      <p:sp>
        <p:nvSpPr>
          <p:cNvPr name="TextBox 6" id="6"/>
          <p:cNvSpPr txBox="true"/>
          <p:nvPr/>
        </p:nvSpPr>
        <p:spPr>
          <a:xfrm rot="0">
            <a:off x="992238" y="4156322"/>
            <a:ext cx="7805886" cy="1465660"/>
          </a:xfrm>
          <a:prstGeom prst="rect">
            <a:avLst/>
          </a:prstGeom>
        </p:spPr>
        <p:txBody>
          <a:bodyPr anchor="t" rtlCol="false" tIns="0" lIns="0" bIns="0" rIns="0">
            <a:spAutoFit/>
          </a:bodyPr>
          <a:lstStyle/>
          <a:p>
            <a:pPr algn="l">
              <a:lnSpc>
                <a:spcPts val="3562"/>
              </a:lnSpc>
            </a:pPr>
            <a:r>
              <a:rPr lang="en-US" sz="2187">
                <a:solidFill>
                  <a:srgbClr val="404155"/>
                </a:solidFill>
                <a:latin typeface="Arimo"/>
                <a:ea typeface="Arimo"/>
                <a:cs typeface="Arimo"/>
                <a:sym typeface="Arimo"/>
              </a:rPr>
              <a:t>The </a:t>
            </a:r>
            <a:r>
              <a:rPr lang="en-US" sz="2187" b="true">
                <a:solidFill>
                  <a:srgbClr val="404155"/>
                </a:solidFill>
                <a:latin typeface="Arimo Bold"/>
                <a:ea typeface="Arimo Bold"/>
                <a:cs typeface="Arimo Bold"/>
                <a:sym typeface="Arimo Bold"/>
              </a:rPr>
              <a:t>width</a:t>
            </a:r>
            <a:r>
              <a:rPr lang="en-US" sz="2187">
                <a:solidFill>
                  <a:srgbClr val="404155"/>
                </a:solidFill>
                <a:latin typeface="Arimo"/>
                <a:ea typeface="Arimo"/>
                <a:cs typeface="Arimo"/>
                <a:sym typeface="Arimo"/>
              </a:rPr>
              <a:t> and </a:t>
            </a:r>
            <a:r>
              <a:rPr lang="en-US" sz="2187" b="true">
                <a:solidFill>
                  <a:srgbClr val="404155"/>
                </a:solidFill>
                <a:latin typeface="Arimo Bold"/>
                <a:ea typeface="Arimo Bold"/>
                <a:cs typeface="Arimo Bold"/>
                <a:sym typeface="Arimo Bold"/>
              </a:rPr>
              <a:t>height</a:t>
            </a:r>
            <a:r>
              <a:rPr lang="en-US" sz="2187">
                <a:solidFill>
                  <a:srgbClr val="404155"/>
                </a:solidFill>
                <a:latin typeface="Arimo"/>
                <a:ea typeface="Arimo"/>
                <a:cs typeface="Arimo"/>
                <a:sym typeface="Arimo"/>
              </a:rPr>
              <a:t> attributes specify the image's dimensions in pixels. This helps the browser reserve space for the image before it loads, enhancing page load speed.</a:t>
            </a:r>
          </a:p>
        </p:txBody>
      </p:sp>
      <p:grpSp>
        <p:nvGrpSpPr>
          <p:cNvPr name="Group 7" id="7"/>
          <p:cNvGrpSpPr/>
          <p:nvPr/>
        </p:nvGrpSpPr>
        <p:grpSpPr>
          <a:xfrm rot="0">
            <a:off x="992238" y="5940921"/>
            <a:ext cx="7805886" cy="1332310"/>
            <a:chOff x="0" y="0"/>
            <a:chExt cx="10407848" cy="1776413"/>
          </a:xfrm>
        </p:grpSpPr>
        <p:sp>
          <p:nvSpPr>
            <p:cNvPr name="Freeform 8" id="8"/>
            <p:cNvSpPr/>
            <p:nvPr/>
          </p:nvSpPr>
          <p:spPr>
            <a:xfrm flipH="false" flipV="false" rot="0">
              <a:off x="0" y="0"/>
              <a:ext cx="10407777" cy="1776349"/>
            </a:xfrm>
            <a:custGeom>
              <a:avLst/>
              <a:gdLst/>
              <a:ahLst/>
              <a:cxnLst/>
              <a:rect r="r" b="b" t="t" l="l"/>
              <a:pathLst>
                <a:path h="1776349" w="10407777">
                  <a:moveTo>
                    <a:pt x="0" y="158750"/>
                  </a:moveTo>
                  <a:cubicBezTo>
                    <a:pt x="0" y="71120"/>
                    <a:pt x="71120" y="0"/>
                    <a:pt x="158750" y="0"/>
                  </a:cubicBezTo>
                  <a:lnTo>
                    <a:pt x="10249027" y="0"/>
                  </a:lnTo>
                  <a:cubicBezTo>
                    <a:pt x="10336657" y="0"/>
                    <a:pt x="10407777" y="71120"/>
                    <a:pt x="10407777" y="158750"/>
                  </a:cubicBezTo>
                  <a:lnTo>
                    <a:pt x="10407777" y="1617599"/>
                  </a:lnTo>
                  <a:cubicBezTo>
                    <a:pt x="10407777" y="1705229"/>
                    <a:pt x="10336657" y="1776349"/>
                    <a:pt x="10249027" y="1776349"/>
                  </a:cubicBezTo>
                  <a:lnTo>
                    <a:pt x="158750" y="1776349"/>
                  </a:lnTo>
                  <a:cubicBezTo>
                    <a:pt x="71120" y="1776349"/>
                    <a:pt x="0" y="1705229"/>
                    <a:pt x="0" y="1617599"/>
                  </a:cubicBezTo>
                  <a:close/>
                </a:path>
              </a:pathLst>
            </a:custGeom>
            <a:solidFill>
              <a:srgbClr val="D2D9F9"/>
            </a:solidFill>
          </p:spPr>
        </p:sp>
      </p:grpSp>
      <p:grpSp>
        <p:nvGrpSpPr>
          <p:cNvPr name="Group 9" id="9"/>
          <p:cNvGrpSpPr/>
          <p:nvPr/>
        </p:nvGrpSpPr>
        <p:grpSpPr>
          <a:xfrm rot="0">
            <a:off x="978099" y="5940921"/>
            <a:ext cx="7834164" cy="1332310"/>
            <a:chOff x="0" y="0"/>
            <a:chExt cx="10445552" cy="1776413"/>
          </a:xfrm>
        </p:grpSpPr>
        <p:sp>
          <p:nvSpPr>
            <p:cNvPr name="Freeform 10" id="10"/>
            <p:cNvSpPr/>
            <p:nvPr/>
          </p:nvSpPr>
          <p:spPr>
            <a:xfrm flipH="false" flipV="false" rot="0">
              <a:off x="0" y="0"/>
              <a:ext cx="10445497" cy="1776349"/>
            </a:xfrm>
            <a:custGeom>
              <a:avLst/>
              <a:gdLst/>
              <a:ahLst/>
              <a:cxnLst/>
              <a:rect r="r" b="b" t="t" l="l"/>
              <a:pathLst>
                <a:path h="1776349" w="10445497">
                  <a:moveTo>
                    <a:pt x="0" y="56642"/>
                  </a:moveTo>
                  <a:cubicBezTo>
                    <a:pt x="0" y="25400"/>
                    <a:pt x="25400" y="0"/>
                    <a:pt x="56642" y="0"/>
                  </a:cubicBezTo>
                  <a:lnTo>
                    <a:pt x="10388854" y="0"/>
                  </a:lnTo>
                  <a:cubicBezTo>
                    <a:pt x="10420223" y="0"/>
                    <a:pt x="10445497" y="25400"/>
                    <a:pt x="10445497" y="56642"/>
                  </a:cubicBezTo>
                  <a:lnTo>
                    <a:pt x="10445497" y="1719707"/>
                  </a:lnTo>
                  <a:cubicBezTo>
                    <a:pt x="10445497" y="1751076"/>
                    <a:pt x="10420097" y="1776349"/>
                    <a:pt x="10388854" y="1776349"/>
                  </a:cubicBezTo>
                  <a:lnTo>
                    <a:pt x="56642" y="1776349"/>
                  </a:lnTo>
                  <a:cubicBezTo>
                    <a:pt x="25273" y="1776349"/>
                    <a:pt x="0" y="1750949"/>
                    <a:pt x="0" y="1719707"/>
                  </a:cubicBezTo>
                  <a:close/>
                </a:path>
              </a:pathLst>
            </a:custGeom>
            <a:solidFill>
              <a:srgbClr val="D2D9F9"/>
            </a:solidFill>
          </p:spPr>
        </p:sp>
      </p:grpSp>
      <p:sp>
        <p:nvSpPr>
          <p:cNvPr name="TextBox 11" id="11"/>
          <p:cNvSpPr txBox="true"/>
          <p:nvPr/>
        </p:nvSpPr>
        <p:spPr>
          <a:xfrm rot="0">
            <a:off x="1261616" y="6020097"/>
            <a:ext cx="7267129" cy="1040606"/>
          </a:xfrm>
          <a:prstGeom prst="rect">
            <a:avLst/>
          </a:prstGeom>
        </p:spPr>
        <p:txBody>
          <a:bodyPr anchor="t" rtlCol="false" tIns="0" lIns="0" bIns="0" rIns="0">
            <a:spAutoFit/>
          </a:bodyPr>
          <a:lstStyle/>
          <a:p>
            <a:pPr algn="l">
              <a:lnSpc>
                <a:spcPts val="3562"/>
              </a:lnSpc>
            </a:pPr>
            <a:r>
              <a:rPr lang="en-US" sz="2187">
                <a:solidFill>
                  <a:srgbClr val="404155"/>
                </a:solidFill>
                <a:latin typeface="Consolas"/>
                <a:ea typeface="Consolas"/>
                <a:cs typeface="Consolas"/>
                <a:sym typeface="Consolas"/>
              </a:rPr>
              <a:t>&lt;img src="image.jpg" alt="Image description" width="500" height="300"&gt;</a:t>
            </a:r>
          </a:p>
        </p:txBody>
      </p:sp>
      <p:sp>
        <p:nvSpPr>
          <p:cNvPr name="TextBox 12" id="12"/>
          <p:cNvSpPr txBox="true"/>
          <p:nvPr/>
        </p:nvSpPr>
        <p:spPr>
          <a:xfrm rot="0">
            <a:off x="9499401" y="4156322"/>
            <a:ext cx="7805886" cy="1012031"/>
          </a:xfrm>
          <a:prstGeom prst="rect">
            <a:avLst/>
          </a:prstGeom>
        </p:spPr>
        <p:txBody>
          <a:bodyPr anchor="t" rtlCol="false" tIns="0" lIns="0" bIns="0" rIns="0">
            <a:spAutoFit/>
          </a:bodyPr>
          <a:lstStyle/>
          <a:p>
            <a:pPr algn="l">
              <a:lnSpc>
                <a:spcPts val="3562"/>
              </a:lnSpc>
            </a:pPr>
            <a:r>
              <a:rPr lang="en-US" sz="2187">
                <a:solidFill>
                  <a:srgbClr val="404155"/>
                </a:solidFill>
                <a:latin typeface="Arimo"/>
                <a:ea typeface="Arimo"/>
                <a:cs typeface="Arimo"/>
                <a:sym typeface="Arimo"/>
              </a:rPr>
              <a:t>It's best to set both width and height to avoid distortion. Use percentage values for responsive scaling.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preencoded.png"/>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9F9FF">
                <a:alpha val="94902"/>
              </a:srgbClr>
            </a:solidFill>
          </p:spPr>
        </p:sp>
      </p:grpSp>
      <p:sp>
        <p:nvSpPr>
          <p:cNvPr name="Freeform 5" id="5" descr="preencoded.png"/>
          <p:cNvSpPr/>
          <p:nvPr/>
        </p:nvSpPr>
        <p:spPr>
          <a:xfrm flipH="false" flipV="false" rot="0">
            <a:off x="10437762" y="151804"/>
            <a:ext cx="7887300" cy="9535121"/>
          </a:xfrm>
          <a:custGeom>
            <a:avLst/>
            <a:gdLst/>
            <a:ahLst/>
            <a:cxnLst/>
            <a:rect r="r" b="b" t="t" l="l"/>
            <a:pathLst>
              <a:path h="9535121" w="7887300">
                <a:moveTo>
                  <a:pt x="0" y="0"/>
                </a:moveTo>
                <a:lnTo>
                  <a:pt x="7887300" y="0"/>
                </a:lnTo>
                <a:lnTo>
                  <a:pt x="7887300" y="9535121"/>
                </a:lnTo>
                <a:lnTo>
                  <a:pt x="0" y="9535121"/>
                </a:lnTo>
                <a:lnTo>
                  <a:pt x="0" y="0"/>
                </a:lnTo>
                <a:close/>
              </a:path>
            </a:pathLst>
          </a:custGeom>
          <a:blipFill>
            <a:blip r:embed="rId4"/>
            <a:stretch>
              <a:fillRect l="-2800" t="-31028" r="-2800" b="0"/>
            </a:stretch>
          </a:blipFill>
        </p:spPr>
      </p:sp>
      <p:sp>
        <p:nvSpPr>
          <p:cNvPr name="TextBox 6" id="6"/>
          <p:cNvSpPr txBox="true"/>
          <p:nvPr/>
        </p:nvSpPr>
        <p:spPr>
          <a:xfrm rot="0">
            <a:off x="992238" y="1521470"/>
            <a:ext cx="7088237" cy="914549"/>
          </a:xfrm>
          <a:prstGeom prst="rect">
            <a:avLst/>
          </a:prstGeom>
        </p:spPr>
        <p:txBody>
          <a:bodyPr anchor="t" rtlCol="false" tIns="0" lIns="0" bIns="0" rIns="0">
            <a:spAutoFit/>
          </a:bodyPr>
          <a:lstStyle/>
          <a:p>
            <a:pPr algn="l">
              <a:lnSpc>
                <a:spcPts val="6937"/>
              </a:lnSpc>
            </a:pPr>
            <a:r>
              <a:rPr lang="en-US" sz="5562">
                <a:solidFill>
                  <a:srgbClr val="1B1B27"/>
                </a:solidFill>
                <a:latin typeface="Corben"/>
                <a:ea typeface="Corben"/>
                <a:cs typeface="Corben"/>
                <a:sym typeface="Corben"/>
              </a:rPr>
              <a:t>Image Alignment</a:t>
            </a:r>
          </a:p>
        </p:txBody>
      </p:sp>
      <p:sp>
        <p:nvSpPr>
          <p:cNvPr name="Freeform 7" id="7" descr="preencoded.png"/>
          <p:cNvSpPr/>
          <p:nvPr/>
        </p:nvSpPr>
        <p:spPr>
          <a:xfrm flipH="false" flipV="false" rot="0">
            <a:off x="992238" y="2861221"/>
            <a:ext cx="708720" cy="708720"/>
          </a:xfrm>
          <a:custGeom>
            <a:avLst/>
            <a:gdLst/>
            <a:ahLst/>
            <a:cxnLst/>
            <a:rect r="r" b="b" t="t" l="l"/>
            <a:pathLst>
              <a:path h="708720" w="708720">
                <a:moveTo>
                  <a:pt x="0" y="0"/>
                </a:moveTo>
                <a:lnTo>
                  <a:pt x="708719" y="0"/>
                </a:lnTo>
                <a:lnTo>
                  <a:pt x="708719" y="708720"/>
                </a:lnTo>
                <a:lnTo>
                  <a:pt x="0" y="708720"/>
                </a:lnTo>
                <a:lnTo>
                  <a:pt x="0" y="0"/>
                </a:lnTo>
                <a:close/>
              </a:path>
            </a:pathLst>
          </a:custGeom>
          <a:blipFill>
            <a:blip r:embed="rId5"/>
            <a:stretch>
              <a:fillRect l="0" t="0" r="0" b="0"/>
            </a:stretch>
          </a:blipFill>
        </p:spPr>
      </p:sp>
      <p:sp>
        <p:nvSpPr>
          <p:cNvPr name="TextBox 8" id="8"/>
          <p:cNvSpPr txBox="true"/>
          <p:nvPr/>
        </p:nvSpPr>
        <p:spPr>
          <a:xfrm rot="0">
            <a:off x="992238" y="3843932"/>
            <a:ext cx="3544044" cy="452437"/>
          </a:xfrm>
          <a:prstGeom prst="rect">
            <a:avLst/>
          </a:prstGeom>
        </p:spPr>
        <p:txBody>
          <a:bodyPr anchor="t" rtlCol="false" tIns="0" lIns="0" bIns="0" rIns="0">
            <a:spAutoFit/>
          </a:bodyPr>
          <a:lstStyle/>
          <a:p>
            <a:pPr algn="l">
              <a:lnSpc>
                <a:spcPts val="3437"/>
              </a:lnSpc>
            </a:pPr>
            <a:r>
              <a:rPr lang="en-US" sz="2750">
                <a:solidFill>
                  <a:srgbClr val="404155"/>
                </a:solidFill>
                <a:latin typeface="Corben"/>
                <a:ea typeface="Corben"/>
                <a:cs typeface="Corben"/>
                <a:sym typeface="Corben"/>
              </a:rPr>
              <a:t>Left</a:t>
            </a:r>
          </a:p>
        </p:txBody>
      </p:sp>
      <p:sp>
        <p:nvSpPr>
          <p:cNvPr name="TextBox 9" id="9"/>
          <p:cNvSpPr txBox="true"/>
          <p:nvPr/>
        </p:nvSpPr>
        <p:spPr>
          <a:xfrm rot="0">
            <a:off x="992238" y="4361706"/>
            <a:ext cx="4510088" cy="1465660"/>
          </a:xfrm>
          <a:prstGeom prst="rect">
            <a:avLst/>
          </a:prstGeom>
        </p:spPr>
        <p:txBody>
          <a:bodyPr anchor="t" rtlCol="false" tIns="0" lIns="0" bIns="0" rIns="0">
            <a:spAutoFit/>
          </a:bodyPr>
          <a:lstStyle/>
          <a:p>
            <a:pPr algn="l">
              <a:lnSpc>
                <a:spcPts val="3562"/>
              </a:lnSpc>
            </a:pPr>
            <a:r>
              <a:rPr lang="en-US" sz="2187">
                <a:solidFill>
                  <a:srgbClr val="404155"/>
                </a:solidFill>
                <a:latin typeface="Arimo"/>
                <a:ea typeface="Arimo"/>
                <a:cs typeface="Arimo"/>
                <a:sym typeface="Arimo"/>
              </a:rPr>
              <a:t>The </a:t>
            </a:r>
            <a:r>
              <a:rPr lang="en-US" sz="2187" b="true">
                <a:solidFill>
                  <a:srgbClr val="404155"/>
                </a:solidFill>
                <a:latin typeface="Arimo Bold"/>
                <a:ea typeface="Arimo Bold"/>
                <a:cs typeface="Arimo Bold"/>
                <a:sym typeface="Arimo Bold"/>
              </a:rPr>
              <a:t>align</a:t>
            </a:r>
            <a:r>
              <a:rPr lang="en-US" sz="2187">
                <a:solidFill>
                  <a:srgbClr val="404155"/>
                </a:solidFill>
                <a:latin typeface="Arimo"/>
                <a:ea typeface="Arimo"/>
                <a:cs typeface="Arimo"/>
                <a:sym typeface="Arimo"/>
              </a:rPr>
              <a:t> attribute controls the image's horizontal alignment. Use "left" for left alignment.</a:t>
            </a:r>
          </a:p>
        </p:txBody>
      </p:sp>
      <p:sp>
        <p:nvSpPr>
          <p:cNvPr name="Freeform 10" id="10" descr="preencoded.png"/>
          <p:cNvSpPr/>
          <p:nvPr/>
        </p:nvSpPr>
        <p:spPr>
          <a:xfrm flipH="false" flipV="false" rot="0">
            <a:off x="5927526" y="2861221"/>
            <a:ext cx="708720" cy="708720"/>
          </a:xfrm>
          <a:custGeom>
            <a:avLst/>
            <a:gdLst/>
            <a:ahLst/>
            <a:cxnLst/>
            <a:rect r="r" b="b" t="t" l="l"/>
            <a:pathLst>
              <a:path h="708720" w="708720">
                <a:moveTo>
                  <a:pt x="0" y="0"/>
                </a:moveTo>
                <a:lnTo>
                  <a:pt x="708720" y="0"/>
                </a:lnTo>
                <a:lnTo>
                  <a:pt x="708720" y="708720"/>
                </a:lnTo>
                <a:lnTo>
                  <a:pt x="0" y="708720"/>
                </a:lnTo>
                <a:lnTo>
                  <a:pt x="0" y="0"/>
                </a:lnTo>
                <a:close/>
              </a:path>
            </a:pathLst>
          </a:custGeom>
          <a:blipFill>
            <a:blip r:embed="rId6"/>
            <a:stretch>
              <a:fillRect l="0" t="0" r="0" b="0"/>
            </a:stretch>
          </a:blipFill>
        </p:spPr>
      </p:sp>
      <p:sp>
        <p:nvSpPr>
          <p:cNvPr name="TextBox 11" id="11"/>
          <p:cNvSpPr txBox="true"/>
          <p:nvPr/>
        </p:nvSpPr>
        <p:spPr>
          <a:xfrm rot="0">
            <a:off x="5927526" y="3843932"/>
            <a:ext cx="3544044" cy="452437"/>
          </a:xfrm>
          <a:prstGeom prst="rect">
            <a:avLst/>
          </a:prstGeom>
        </p:spPr>
        <p:txBody>
          <a:bodyPr anchor="t" rtlCol="false" tIns="0" lIns="0" bIns="0" rIns="0">
            <a:spAutoFit/>
          </a:bodyPr>
          <a:lstStyle/>
          <a:p>
            <a:pPr algn="l">
              <a:lnSpc>
                <a:spcPts val="3437"/>
              </a:lnSpc>
            </a:pPr>
            <a:r>
              <a:rPr lang="en-US" sz="2750">
                <a:solidFill>
                  <a:srgbClr val="404155"/>
                </a:solidFill>
                <a:latin typeface="Corben"/>
                <a:ea typeface="Corben"/>
                <a:cs typeface="Corben"/>
                <a:sym typeface="Corben"/>
              </a:rPr>
              <a:t>Center</a:t>
            </a:r>
          </a:p>
        </p:txBody>
      </p:sp>
      <p:sp>
        <p:nvSpPr>
          <p:cNvPr name="TextBox 12" id="12"/>
          <p:cNvSpPr txBox="true"/>
          <p:nvPr/>
        </p:nvSpPr>
        <p:spPr>
          <a:xfrm rot="0">
            <a:off x="5927526" y="4361706"/>
            <a:ext cx="4510236" cy="1012031"/>
          </a:xfrm>
          <a:prstGeom prst="rect">
            <a:avLst/>
          </a:prstGeom>
        </p:spPr>
        <p:txBody>
          <a:bodyPr anchor="t" rtlCol="false" tIns="0" lIns="0" bIns="0" rIns="0">
            <a:spAutoFit/>
          </a:bodyPr>
          <a:lstStyle/>
          <a:p>
            <a:pPr algn="l">
              <a:lnSpc>
                <a:spcPts val="3562"/>
              </a:lnSpc>
            </a:pPr>
            <a:r>
              <a:rPr lang="en-US" sz="2187">
                <a:solidFill>
                  <a:srgbClr val="404155"/>
                </a:solidFill>
                <a:latin typeface="Arimo"/>
                <a:ea typeface="Arimo"/>
                <a:cs typeface="Arimo"/>
                <a:sym typeface="Arimo"/>
              </a:rPr>
              <a:t>Use "center" for center alignment.</a:t>
            </a:r>
          </a:p>
        </p:txBody>
      </p:sp>
      <p:sp>
        <p:nvSpPr>
          <p:cNvPr name="Freeform 13" id="13" descr="preencoded.png"/>
          <p:cNvSpPr/>
          <p:nvPr/>
        </p:nvSpPr>
        <p:spPr>
          <a:xfrm flipH="false" flipV="false" rot="0">
            <a:off x="992238" y="6677917"/>
            <a:ext cx="708720" cy="708720"/>
          </a:xfrm>
          <a:custGeom>
            <a:avLst/>
            <a:gdLst/>
            <a:ahLst/>
            <a:cxnLst/>
            <a:rect r="r" b="b" t="t" l="l"/>
            <a:pathLst>
              <a:path h="708720" w="708720">
                <a:moveTo>
                  <a:pt x="0" y="0"/>
                </a:moveTo>
                <a:lnTo>
                  <a:pt x="708719" y="0"/>
                </a:lnTo>
                <a:lnTo>
                  <a:pt x="708719" y="708721"/>
                </a:lnTo>
                <a:lnTo>
                  <a:pt x="0" y="708721"/>
                </a:lnTo>
                <a:lnTo>
                  <a:pt x="0" y="0"/>
                </a:lnTo>
                <a:close/>
              </a:path>
            </a:pathLst>
          </a:custGeom>
          <a:blipFill>
            <a:blip r:embed="rId7"/>
            <a:stretch>
              <a:fillRect l="0" t="0" r="0" b="0"/>
            </a:stretch>
          </a:blipFill>
        </p:spPr>
      </p:sp>
      <p:sp>
        <p:nvSpPr>
          <p:cNvPr name="TextBox 14" id="14"/>
          <p:cNvSpPr txBox="true"/>
          <p:nvPr/>
        </p:nvSpPr>
        <p:spPr>
          <a:xfrm rot="0">
            <a:off x="992238" y="7660630"/>
            <a:ext cx="3544044" cy="452437"/>
          </a:xfrm>
          <a:prstGeom prst="rect">
            <a:avLst/>
          </a:prstGeom>
        </p:spPr>
        <p:txBody>
          <a:bodyPr anchor="t" rtlCol="false" tIns="0" lIns="0" bIns="0" rIns="0">
            <a:spAutoFit/>
          </a:bodyPr>
          <a:lstStyle/>
          <a:p>
            <a:pPr algn="l">
              <a:lnSpc>
                <a:spcPts val="3437"/>
              </a:lnSpc>
            </a:pPr>
            <a:r>
              <a:rPr lang="en-US" sz="2750">
                <a:solidFill>
                  <a:srgbClr val="404155"/>
                </a:solidFill>
                <a:latin typeface="Corben"/>
                <a:ea typeface="Corben"/>
                <a:cs typeface="Corben"/>
                <a:sym typeface="Corben"/>
              </a:rPr>
              <a:t>Right</a:t>
            </a:r>
          </a:p>
        </p:txBody>
      </p:sp>
      <p:sp>
        <p:nvSpPr>
          <p:cNvPr name="TextBox 15" id="15"/>
          <p:cNvSpPr txBox="true"/>
          <p:nvPr/>
        </p:nvSpPr>
        <p:spPr>
          <a:xfrm rot="0">
            <a:off x="992238" y="8178404"/>
            <a:ext cx="4510088" cy="558404"/>
          </a:xfrm>
          <a:prstGeom prst="rect">
            <a:avLst/>
          </a:prstGeom>
        </p:spPr>
        <p:txBody>
          <a:bodyPr anchor="t" rtlCol="false" tIns="0" lIns="0" bIns="0" rIns="0">
            <a:spAutoFit/>
          </a:bodyPr>
          <a:lstStyle/>
          <a:p>
            <a:pPr algn="l">
              <a:lnSpc>
                <a:spcPts val="3562"/>
              </a:lnSpc>
            </a:pPr>
            <a:r>
              <a:rPr lang="en-US" sz="2187">
                <a:solidFill>
                  <a:srgbClr val="404155"/>
                </a:solidFill>
                <a:latin typeface="Arimo"/>
                <a:ea typeface="Arimo"/>
                <a:cs typeface="Arimo"/>
                <a:sym typeface="Arimo"/>
              </a:rPr>
              <a:t>Use "right" for right alignment.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preencoded.png"/>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9F9FF">
                <a:alpha val="94902"/>
              </a:srgbClr>
            </a:solidFill>
          </p:spPr>
        </p:sp>
      </p:grpSp>
      <p:sp>
        <p:nvSpPr>
          <p:cNvPr name="TextBox 5" id="5"/>
          <p:cNvSpPr txBox="true"/>
          <p:nvPr/>
        </p:nvSpPr>
        <p:spPr>
          <a:xfrm rot="0">
            <a:off x="1162794" y="2953644"/>
            <a:ext cx="6460182" cy="845641"/>
          </a:xfrm>
          <a:prstGeom prst="rect">
            <a:avLst/>
          </a:prstGeom>
        </p:spPr>
        <p:txBody>
          <a:bodyPr anchor="t" rtlCol="false" tIns="0" lIns="0" bIns="0" rIns="0">
            <a:spAutoFit/>
          </a:bodyPr>
          <a:lstStyle/>
          <a:p>
            <a:pPr algn="l">
              <a:lnSpc>
                <a:spcPts val="6312"/>
              </a:lnSpc>
            </a:pPr>
            <a:r>
              <a:rPr lang="en-US" sz="5062">
                <a:solidFill>
                  <a:srgbClr val="1B1B27"/>
                </a:solidFill>
                <a:latin typeface="Corben"/>
                <a:ea typeface="Corben"/>
                <a:cs typeface="Corben"/>
                <a:sym typeface="Corben"/>
              </a:rPr>
              <a:t>Image Links</a:t>
            </a:r>
          </a:p>
        </p:txBody>
      </p:sp>
      <p:grpSp>
        <p:nvGrpSpPr>
          <p:cNvPr name="Group 6" id="6"/>
          <p:cNvGrpSpPr/>
          <p:nvPr/>
        </p:nvGrpSpPr>
        <p:grpSpPr>
          <a:xfrm rot="0">
            <a:off x="904429" y="5523459"/>
            <a:ext cx="16479142" cy="28575"/>
            <a:chOff x="0" y="0"/>
            <a:chExt cx="21972190" cy="38100"/>
          </a:xfrm>
        </p:grpSpPr>
        <p:sp>
          <p:nvSpPr>
            <p:cNvPr name="Freeform 7" id="7"/>
            <p:cNvSpPr/>
            <p:nvPr/>
          </p:nvSpPr>
          <p:spPr>
            <a:xfrm flipH="false" flipV="false" rot="0">
              <a:off x="0" y="0"/>
              <a:ext cx="21972143" cy="38100"/>
            </a:xfrm>
            <a:custGeom>
              <a:avLst/>
              <a:gdLst/>
              <a:ahLst/>
              <a:cxnLst/>
              <a:rect r="r" b="b" t="t" l="l"/>
              <a:pathLst>
                <a:path h="38100" w="21972143">
                  <a:moveTo>
                    <a:pt x="0" y="19050"/>
                  </a:moveTo>
                  <a:cubicBezTo>
                    <a:pt x="0" y="8509"/>
                    <a:pt x="8509" y="0"/>
                    <a:pt x="19050" y="0"/>
                  </a:cubicBezTo>
                  <a:lnTo>
                    <a:pt x="21953093" y="0"/>
                  </a:lnTo>
                  <a:cubicBezTo>
                    <a:pt x="21963633" y="0"/>
                    <a:pt x="21972143" y="8509"/>
                    <a:pt x="21972143" y="19050"/>
                  </a:cubicBezTo>
                  <a:cubicBezTo>
                    <a:pt x="21972143" y="29591"/>
                    <a:pt x="21963633" y="38100"/>
                    <a:pt x="21953093" y="38100"/>
                  </a:cubicBezTo>
                  <a:lnTo>
                    <a:pt x="19050" y="38100"/>
                  </a:lnTo>
                  <a:cubicBezTo>
                    <a:pt x="8509" y="38100"/>
                    <a:pt x="0" y="29591"/>
                    <a:pt x="0" y="19050"/>
                  </a:cubicBezTo>
                  <a:close/>
                </a:path>
              </a:pathLst>
            </a:custGeom>
            <a:solidFill>
              <a:srgbClr val="B8BFDF"/>
            </a:solidFill>
          </p:spPr>
        </p:sp>
      </p:grpSp>
      <p:grpSp>
        <p:nvGrpSpPr>
          <p:cNvPr name="Group 8" id="8"/>
          <p:cNvGrpSpPr/>
          <p:nvPr/>
        </p:nvGrpSpPr>
        <p:grpSpPr>
          <a:xfrm rot="0">
            <a:off x="4945261" y="5523459"/>
            <a:ext cx="28575" cy="904429"/>
            <a:chOff x="0" y="0"/>
            <a:chExt cx="38100" cy="1205905"/>
          </a:xfrm>
        </p:grpSpPr>
        <p:sp>
          <p:nvSpPr>
            <p:cNvPr name="Freeform 9" id="9"/>
            <p:cNvSpPr/>
            <p:nvPr/>
          </p:nvSpPr>
          <p:spPr>
            <a:xfrm flipH="false" flipV="false" rot="0">
              <a:off x="0" y="0"/>
              <a:ext cx="38100" cy="1205865"/>
            </a:xfrm>
            <a:custGeom>
              <a:avLst/>
              <a:gdLst/>
              <a:ahLst/>
              <a:cxnLst/>
              <a:rect r="r" b="b" t="t" l="l"/>
              <a:pathLst>
                <a:path h="1205865" w="38100">
                  <a:moveTo>
                    <a:pt x="0" y="19050"/>
                  </a:moveTo>
                  <a:cubicBezTo>
                    <a:pt x="0" y="8509"/>
                    <a:pt x="8509" y="0"/>
                    <a:pt x="19050" y="0"/>
                  </a:cubicBezTo>
                  <a:cubicBezTo>
                    <a:pt x="29591" y="0"/>
                    <a:pt x="38100" y="8509"/>
                    <a:pt x="38100" y="19050"/>
                  </a:cubicBezTo>
                  <a:lnTo>
                    <a:pt x="38100" y="1186815"/>
                  </a:lnTo>
                  <a:cubicBezTo>
                    <a:pt x="38100" y="1197356"/>
                    <a:pt x="29591" y="1205865"/>
                    <a:pt x="19050" y="1205865"/>
                  </a:cubicBezTo>
                  <a:cubicBezTo>
                    <a:pt x="8509" y="1205865"/>
                    <a:pt x="0" y="1197356"/>
                    <a:pt x="0" y="1186815"/>
                  </a:cubicBezTo>
                  <a:close/>
                </a:path>
              </a:pathLst>
            </a:custGeom>
            <a:solidFill>
              <a:srgbClr val="B8BFDF"/>
            </a:solidFill>
          </p:spPr>
        </p:sp>
      </p:grpSp>
      <p:grpSp>
        <p:nvGrpSpPr>
          <p:cNvPr name="Group 10" id="10"/>
          <p:cNvGrpSpPr/>
          <p:nvPr/>
        </p:nvGrpSpPr>
        <p:grpSpPr>
          <a:xfrm rot="0">
            <a:off x="4664125" y="5228035"/>
            <a:ext cx="590847" cy="590848"/>
            <a:chOff x="0" y="0"/>
            <a:chExt cx="787797" cy="787797"/>
          </a:xfrm>
        </p:grpSpPr>
        <p:sp>
          <p:nvSpPr>
            <p:cNvPr name="Freeform 11" id="11"/>
            <p:cNvSpPr/>
            <p:nvPr/>
          </p:nvSpPr>
          <p:spPr>
            <a:xfrm flipH="false" flipV="false" rot="0">
              <a:off x="6350" y="6350"/>
              <a:ext cx="775081" cy="775081"/>
            </a:xfrm>
            <a:custGeom>
              <a:avLst/>
              <a:gdLst/>
              <a:ahLst/>
              <a:cxnLst/>
              <a:rect r="r" b="b" t="t" l="l"/>
              <a:pathLst>
                <a:path h="775081" w="775081">
                  <a:moveTo>
                    <a:pt x="0" y="144653"/>
                  </a:moveTo>
                  <a:cubicBezTo>
                    <a:pt x="0" y="64770"/>
                    <a:pt x="64770" y="0"/>
                    <a:pt x="144653" y="0"/>
                  </a:cubicBezTo>
                  <a:lnTo>
                    <a:pt x="630428" y="0"/>
                  </a:lnTo>
                  <a:cubicBezTo>
                    <a:pt x="710311" y="0"/>
                    <a:pt x="775081" y="64770"/>
                    <a:pt x="775081" y="144653"/>
                  </a:cubicBezTo>
                  <a:lnTo>
                    <a:pt x="775081" y="630428"/>
                  </a:lnTo>
                  <a:cubicBezTo>
                    <a:pt x="775081" y="710311"/>
                    <a:pt x="710311" y="775081"/>
                    <a:pt x="630428" y="775081"/>
                  </a:cubicBezTo>
                  <a:lnTo>
                    <a:pt x="144653" y="775081"/>
                  </a:lnTo>
                  <a:cubicBezTo>
                    <a:pt x="64770" y="775081"/>
                    <a:pt x="0" y="710311"/>
                    <a:pt x="0" y="630428"/>
                  </a:cubicBezTo>
                  <a:close/>
                </a:path>
              </a:pathLst>
            </a:custGeom>
            <a:solidFill>
              <a:srgbClr val="D2D9F9"/>
            </a:solidFill>
          </p:spPr>
        </p:sp>
        <p:sp>
          <p:nvSpPr>
            <p:cNvPr name="Freeform 12" id="12"/>
            <p:cNvSpPr/>
            <p:nvPr/>
          </p:nvSpPr>
          <p:spPr>
            <a:xfrm flipH="false" flipV="false" rot="0">
              <a:off x="0" y="0"/>
              <a:ext cx="787781" cy="787781"/>
            </a:xfrm>
            <a:custGeom>
              <a:avLst/>
              <a:gdLst/>
              <a:ahLst/>
              <a:cxnLst/>
              <a:rect r="r" b="b" t="t" l="l"/>
              <a:pathLst>
                <a:path h="787781" w="787781">
                  <a:moveTo>
                    <a:pt x="0" y="151003"/>
                  </a:moveTo>
                  <a:cubicBezTo>
                    <a:pt x="0" y="67691"/>
                    <a:pt x="67691" y="0"/>
                    <a:pt x="151003" y="0"/>
                  </a:cubicBezTo>
                  <a:lnTo>
                    <a:pt x="636778" y="0"/>
                  </a:lnTo>
                  <a:lnTo>
                    <a:pt x="636778" y="6350"/>
                  </a:lnTo>
                  <a:lnTo>
                    <a:pt x="636778" y="0"/>
                  </a:lnTo>
                  <a:cubicBezTo>
                    <a:pt x="720217" y="0"/>
                    <a:pt x="787781" y="67691"/>
                    <a:pt x="787781" y="151003"/>
                  </a:cubicBezTo>
                  <a:lnTo>
                    <a:pt x="781431" y="151003"/>
                  </a:lnTo>
                  <a:lnTo>
                    <a:pt x="787781" y="151003"/>
                  </a:lnTo>
                  <a:lnTo>
                    <a:pt x="787781" y="636778"/>
                  </a:lnTo>
                  <a:lnTo>
                    <a:pt x="781431" y="636778"/>
                  </a:lnTo>
                  <a:lnTo>
                    <a:pt x="787781" y="636778"/>
                  </a:lnTo>
                  <a:cubicBezTo>
                    <a:pt x="787781" y="720217"/>
                    <a:pt x="720090" y="787781"/>
                    <a:pt x="636778" y="787781"/>
                  </a:cubicBezTo>
                  <a:lnTo>
                    <a:pt x="636778" y="781431"/>
                  </a:lnTo>
                  <a:lnTo>
                    <a:pt x="636778" y="787781"/>
                  </a:lnTo>
                  <a:lnTo>
                    <a:pt x="151003" y="787781"/>
                  </a:lnTo>
                  <a:lnTo>
                    <a:pt x="151003" y="781431"/>
                  </a:lnTo>
                  <a:lnTo>
                    <a:pt x="151003" y="787781"/>
                  </a:lnTo>
                  <a:cubicBezTo>
                    <a:pt x="67691" y="787781"/>
                    <a:pt x="0" y="720217"/>
                    <a:pt x="0" y="636778"/>
                  </a:cubicBezTo>
                  <a:lnTo>
                    <a:pt x="0" y="151003"/>
                  </a:lnTo>
                  <a:lnTo>
                    <a:pt x="6350" y="151003"/>
                  </a:lnTo>
                  <a:lnTo>
                    <a:pt x="0" y="151003"/>
                  </a:lnTo>
                  <a:moveTo>
                    <a:pt x="12700" y="151003"/>
                  </a:moveTo>
                  <a:lnTo>
                    <a:pt x="12700" y="636778"/>
                  </a:lnTo>
                  <a:lnTo>
                    <a:pt x="6350" y="636778"/>
                  </a:lnTo>
                  <a:lnTo>
                    <a:pt x="12700" y="636778"/>
                  </a:lnTo>
                  <a:cubicBezTo>
                    <a:pt x="12700" y="713232"/>
                    <a:pt x="74676" y="775081"/>
                    <a:pt x="151003" y="775081"/>
                  </a:cubicBezTo>
                  <a:lnTo>
                    <a:pt x="636778" y="775081"/>
                  </a:lnTo>
                  <a:cubicBezTo>
                    <a:pt x="713232" y="775081"/>
                    <a:pt x="775081" y="713105"/>
                    <a:pt x="775081" y="636778"/>
                  </a:cubicBezTo>
                  <a:lnTo>
                    <a:pt x="775081" y="151003"/>
                  </a:lnTo>
                  <a:cubicBezTo>
                    <a:pt x="775081" y="74676"/>
                    <a:pt x="713105" y="12700"/>
                    <a:pt x="636778" y="12700"/>
                  </a:cubicBezTo>
                  <a:lnTo>
                    <a:pt x="151003" y="12700"/>
                  </a:lnTo>
                  <a:lnTo>
                    <a:pt x="151003" y="6350"/>
                  </a:lnTo>
                  <a:lnTo>
                    <a:pt x="151003" y="12700"/>
                  </a:lnTo>
                  <a:cubicBezTo>
                    <a:pt x="74676" y="12700"/>
                    <a:pt x="12700" y="74676"/>
                    <a:pt x="12700" y="151003"/>
                  </a:cubicBezTo>
                  <a:close/>
                </a:path>
              </a:pathLst>
            </a:custGeom>
            <a:solidFill>
              <a:srgbClr val="B8BFDF"/>
            </a:solidFill>
          </p:spPr>
        </p:sp>
      </p:grpSp>
      <p:sp>
        <p:nvSpPr>
          <p:cNvPr name="TextBox 13" id="13"/>
          <p:cNvSpPr txBox="true"/>
          <p:nvPr/>
        </p:nvSpPr>
        <p:spPr>
          <a:xfrm rot="0">
            <a:off x="4902250" y="5386834"/>
            <a:ext cx="114597" cy="330399"/>
          </a:xfrm>
          <a:prstGeom prst="rect">
            <a:avLst/>
          </a:prstGeom>
        </p:spPr>
        <p:txBody>
          <a:bodyPr anchor="t" rtlCol="false" tIns="0" lIns="0" bIns="0" rIns="0">
            <a:spAutoFit/>
          </a:bodyPr>
          <a:lstStyle/>
          <a:p>
            <a:pPr algn="ctr">
              <a:lnSpc>
                <a:spcPts val="3000"/>
              </a:lnSpc>
            </a:pPr>
            <a:r>
              <a:rPr lang="en-US" sz="3000">
                <a:solidFill>
                  <a:srgbClr val="404155"/>
                </a:solidFill>
                <a:latin typeface="Corben"/>
                <a:ea typeface="Corben"/>
                <a:cs typeface="Corben"/>
                <a:sym typeface="Corben"/>
              </a:rPr>
              <a:t>1</a:t>
            </a:r>
          </a:p>
        </p:txBody>
      </p:sp>
      <p:sp>
        <p:nvSpPr>
          <p:cNvPr name="TextBox 14" id="14"/>
          <p:cNvSpPr txBox="true"/>
          <p:nvPr/>
        </p:nvSpPr>
        <p:spPr>
          <a:xfrm rot="0">
            <a:off x="3344615" y="6667202"/>
            <a:ext cx="3230016" cy="422672"/>
          </a:xfrm>
          <a:prstGeom prst="rect">
            <a:avLst/>
          </a:prstGeom>
        </p:spPr>
        <p:txBody>
          <a:bodyPr anchor="t" rtlCol="false" tIns="0" lIns="0" bIns="0" rIns="0">
            <a:spAutoFit/>
          </a:bodyPr>
          <a:lstStyle/>
          <a:p>
            <a:pPr algn="ctr">
              <a:lnSpc>
                <a:spcPts val="3124"/>
              </a:lnSpc>
            </a:pPr>
            <a:r>
              <a:rPr lang="en-US" sz="2499">
                <a:solidFill>
                  <a:srgbClr val="404155"/>
                </a:solidFill>
                <a:latin typeface="Corben"/>
                <a:ea typeface="Corben"/>
                <a:cs typeface="Corben"/>
                <a:sym typeface="Corben"/>
              </a:rPr>
              <a:t>Link Images</a:t>
            </a:r>
          </a:p>
        </p:txBody>
      </p:sp>
      <p:sp>
        <p:nvSpPr>
          <p:cNvPr name="TextBox 15" id="15"/>
          <p:cNvSpPr txBox="true"/>
          <p:nvPr/>
        </p:nvSpPr>
        <p:spPr>
          <a:xfrm rot="0">
            <a:off x="1162794" y="7159079"/>
            <a:ext cx="7593658" cy="912316"/>
          </a:xfrm>
          <a:prstGeom prst="rect">
            <a:avLst/>
          </a:prstGeom>
        </p:spPr>
        <p:txBody>
          <a:bodyPr anchor="t" rtlCol="false" tIns="0" lIns="0" bIns="0" rIns="0">
            <a:spAutoFit/>
          </a:bodyPr>
          <a:lstStyle/>
          <a:p>
            <a:pPr algn="ctr">
              <a:lnSpc>
                <a:spcPts val="3250"/>
              </a:lnSpc>
            </a:pPr>
            <a:r>
              <a:rPr lang="en-US" sz="2000">
                <a:solidFill>
                  <a:srgbClr val="404155"/>
                </a:solidFill>
                <a:latin typeface="Arimo"/>
                <a:ea typeface="Arimo"/>
                <a:cs typeface="Arimo"/>
                <a:sym typeface="Arimo"/>
              </a:rPr>
              <a:t>Use the </a:t>
            </a:r>
            <a:r>
              <a:rPr lang="en-US" sz="2000" b="true">
                <a:solidFill>
                  <a:srgbClr val="404155"/>
                </a:solidFill>
                <a:latin typeface="Arimo Bold"/>
                <a:ea typeface="Arimo Bold"/>
                <a:cs typeface="Arimo Bold"/>
                <a:sym typeface="Arimo Bold"/>
              </a:rPr>
              <a:t>a</a:t>
            </a:r>
            <a:r>
              <a:rPr lang="en-US" sz="2000">
                <a:solidFill>
                  <a:srgbClr val="404155"/>
                </a:solidFill>
                <a:latin typeface="Arimo"/>
                <a:ea typeface="Arimo"/>
                <a:cs typeface="Arimo"/>
                <a:sym typeface="Arimo"/>
              </a:rPr>
              <a:t> tag to link an image to a webpage or another resource.</a:t>
            </a:r>
          </a:p>
        </p:txBody>
      </p:sp>
      <p:grpSp>
        <p:nvGrpSpPr>
          <p:cNvPr name="Group 16" id="16"/>
          <p:cNvGrpSpPr/>
          <p:nvPr/>
        </p:nvGrpSpPr>
        <p:grpSpPr>
          <a:xfrm rot="0">
            <a:off x="13314015" y="5523459"/>
            <a:ext cx="28575" cy="904429"/>
            <a:chOff x="0" y="0"/>
            <a:chExt cx="38100" cy="1205905"/>
          </a:xfrm>
        </p:grpSpPr>
        <p:sp>
          <p:nvSpPr>
            <p:cNvPr name="Freeform 17" id="17"/>
            <p:cNvSpPr/>
            <p:nvPr/>
          </p:nvSpPr>
          <p:spPr>
            <a:xfrm flipH="false" flipV="false" rot="0">
              <a:off x="0" y="0"/>
              <a:ext cx="38100" cy="1205865"/>
            </a:xfrm>
            <a:custGeom>
              <a:avLst/>
              <a:gdLst/>
              <a:ahLst/>
              <a:cxnLst/>
              <a:rect r="r" b="b" t="t" l="l"/>
              <a:pathLst>
                <a:path h="1205865" w="38100">
                  <a:moveTo>
                    <a:pt x="0" y="19050"/>
                  </a:moveTo>
                  <a:cubicBezTo>
                    <a:pt x="0" y="8509"/>
                    <a:pt x="8509" y="0"/>
                    <a:pt x="19050" y="0"/>
                  </a:cubicBezTo>
                  <a:cubicBezTo>
                    <a:pt x="29591" y="0"/>
                    <a:pt x="38100" y="8509"/>
                    <a:pt x="38100" y="19050"/>
                  </a:cubicBezTo>
                  <a:lnTo>
                    <a:pt x="38100" y="1186815"/>
                  </a:lnTo>
                  <a:cubicBezTo>
                    <a:pt x="38100" y="1197356"/>
                    <a:pt x="29591" y="1205865"/>
                    <a:pt x="19050" y="1205865"/>
                  </a:cubicBezTo>
                  <a:cubicBezTo>
                    <a:pt x="8509" y="1205865"/>
                    <a:pt x="0" y="1197356"/>
                    <a:pt x="0" y="1186815"/>
                  </a:cubicBezTo>
                  <a:close/>
                </a:path>
              </a:pathLst>
            </a:custGeom>
            <a:solidFill>
              <a:srgbClr val="B8BFDF"/>
            </a:solidFill>
          </p:spPr>
        </p:sp>
      </p:grpSp>
      <p:grpSp>
        <p:nvGrpSpPr>
          <p:cNvPr name="Group 18" id="18"/>
          <p:cNvGrpSpPr/>
          <p:nvPr/>
        </p:nvGrpSpPr>
        <p:grpSpPr>
          <a:xfrm rot="0">
            <a:off x="13032879" y="5228035"/>
            <a:ext cx="590848" cy="590848"/>
            <a:chOff x="0" y="0"/>
            <a:chExt cx="787797" cy="787797"/>
          </a:xfrm>
        </p:grpSpPr>
        <p:sp>
          <p:nvSpPr>
            <p:cNvPr name="Freeform 19" id="19"/>
            <p:cNvSpPr/>
            <p:nvPr/>
          </p:nvSpPr>
          <p:spPr>
            <a:xfrm flipH="false" flipV="false" rot="0">
              <a:off x="6350" y="6350"/>
              <a:ext cx="775081" cy="775081"/>
            </a:xfrm>
            <a:custGeom>
              <a:avLst/>
              <a:gdLst/>
              <a:ahLst/>
              <a:cxnLst/>
              <a:rect r="r" b="b" t="t" l="l"/>
              <a:pathLst>
                <a:path h="775081" w="775081">
                  <a:moveTo>
                    <a:pt x="0" y="144653"/>
                  </a:moveTo>
                  <a:cubicBezTo>
                    <a:pt x="0" y="64770"/>
                    <a:pt x="64770" y="0"/>
                    <a:pt x="144653" y="0"/>
                  </a:cubicBezTo>
                  <a:lnTo>
                    <a:pt x="630428" y="0"/>
                  </a:lnTo>
                  <a:cubicBezTo>
                    <a:pt x="710311" y="0"/>
                    <a:pt x="775081" y="64770"/>
                    <a:pt x="775081" y="144653"/>
                  </a:cubicBezTo>
                  <a:lnTo>
                    <a:pt x="775081" y="630428"/>
                  </a:lnTo>
                  <a:cubicBezTo>
                    <a:pt x="775081" y="710311"/>
                    <a:pt x="710311" y="775081"/>
                    <a:pt x="630428" y="775081"/>
                  </a:cubicBezTo>
                  <a:lnTo>
                    <a:pt x="144653" y="775081"/>
                  </a:lnTo>
                  <a:cubicBezTo>
                    <a:pt x="64770" y="775081"/>
                    <a:pt x="0" y="710311"/>
                    <a:pt x="0" y="630428"/>
                  </a:cubicBezTo>
                  <a:close/>
                </a:path>
              </a:pathLst>
            </a:custGeom>
            <a:solidFill>
              <a:srgbClr val="D2D9F9"/>
            </a:solidFill>
          </p:spPr>
        </p:sp>
        <p:sp>
          <p:nvSpPr>
            <p:cNvPr name="Freeform 20" id="20"/>
            <p:cNvSpPr/>
            <p:nvPr/>
          </p:nvSpPr>
          <p:spPr>
            <a:xfrm flipH="false" flipV="false" rot="0">
              <a:off x="0" y="0"/>
              <a:ext cx="787781" cy="787781"/>
            </a:xfrm>
            <a:custGeom>
              <a:avLst/>
              <a:gdLst/>
              <a:ahLst/>
              <a:cxnLst/>
              <a:rect r="r" b="b" t="t" l="l"/>
              <a:pathLst>
                <a:path h="787781" w="787781">
                  <a:moveTo>
                    <a:pt x="0" y="151003"/>
                  </a:moveTo>
                  <a:cubicBezTo>
                    <a:pt x="0" y="67691"/>
                    <a:pt x="67691" y="0"/>
                    <a:pt x="151003" y="0"/>
                  </a:cubicBezTo>
                  <a:lnTo>
                    <a:pt x="636778" y="0"/>
                  </a:lnTo>
                  <a:lnTo>
                    <a:pt x="636778" y="6350"/>
                  </a:lnTo>
                  <a:lnTo>
                    <a:pt x="636778" y="0"/>
                  </a:lnTo>
                  <a:cubicBezTo>
                    <a:pt x="720217" y="0"/>
                    <a:pt x="787781" y="67691"/>
                    <a:pt x="787781" y="151003"/>
                  </a:cubicBezTo>
                  <a:lnTo>
                    <a:pt x="781431" y="151003"/>
                  </a:lnTo>
                  <a:lnTo>
                    <a:pt x="787781" y="151003"/>
                  </a:lnTo>
                  <a:lnTo>
                    <a:pt x="787781" y="636778"/>
                  </a:lnTo>
                  <a:lnTo>
                    <a:pt x="781431" y="636778"/>
                  </a:lnTo>
                  <a:lnTo>
                    <a:pt x="787781" y="636778"/>
                  </a:lnTo>
                  <a:cubicBezTo>
                    <a:pt x="787781" y="720217"/>
                    <a:pt x="720090" y="787781"/>
                    <a:pt x="636778" y="787781"/>
                  </a:cubicBezTo>
                  <a:lnTo>
                    <a:pt x="636778" y="781431"/>
                  </a:lnTo>
                  <a:lnTo>
                    <a:pt x="636778" y="787781"/>
                  </a:lnTo>
                  <a:lnTo>
                    <a:pt x="151003" y="787781"/>
                  </a:lnTo>
                  <a:lnTo>
                    <a:pt x="151003" y="781431"/>
                  </a:lnTo>
                  <a:lnTo>
                    <a:pt x="151003" y="787781"/>
                  </a:lnTo>
                  <a:cubicBezTo>
                    <a:pt x="67691" y="787781"/>
                    <a:pt x="0" y="720217"/>
                    <a:pt x="0" y="636778"/>
                  </a:cubicBezTo>
                  <a:lnTo>
                    <a:pt x="0" y="151003"/>
                  </a:lnTo>
                  <a:lnTo>
                    <a:pt x="6350" y="151003"/>
                  </a:lnTo>
                  <a:lnTo>
                    <a:pt x="0" y="151003"/>
                  </a:lnTo>
                  <a:moveTo>
                    <a:pt x="12700" y="151003"/>
                  </a:moveTo>
                  <a:lnTo>
                    <a:pt x="12700" y="636778"/>
                  </a:lnTo>
                  <a:lnTo>
                    <a:pt x="6350" y="636778"/>
                  </a:lnTo>
                  <a:lnTo>
                    <a:pt x="12700" y="636778"/>
                  </a:lnTo>
                  <a:cubicBezTo>
                    <a:pt x="12700" y="713232"/>
                    <a:pt x="74676" y="775081"/>
                    <a:pt x="151003" y="775081"/>
                  </a:cubicBezTo>
                  <a:lnTo>
                    <a:pt x="636778" y="775081"/>
                  </a:lnTo>
                  <a:cubicBezTo>
                    <a:pt x="713232" y="775081"/>
                    <a:pt x="775081" y="713105"/>
                    <a:pt x="775081" y="636778"/>
                  </a:cubicBezTo>
                  <a:lnTo>
                    <a:pt x="775081" y="151003"/>
                  </a:lnTo>
                  <a:cubicBezTo>
                    <a:pt x="775081" y="74676"/>
                    <a:pt x="713105" y="12700"/>
                    <a:pt x="636778" y="12700"/>
                  </a:cubicBezTo>
                  <a:lnTo>
                    <a:pt x="151003" y="12700"/>
                  </a:lnTo>
                  <a:lnTo>
                    <a:pt x="151003" y="6350"/>
                  </a:lnTo>
                  <a:lnTo>
                    <a:pt x="151003" y="12700"/>
                  </a:lnTo>
                  <a:cubicBezTo>
                    <a:pt x="74676" y="12700"/>
                    <a:pt x="12700" y="74676"/>
                    <a:pt x="12700" y="151003"/>
                  </a:cubicBezTo>
                  <a:close/>
                </a:path>
              </a:pathLst>
            </a:custGeom>
            <a:solidFill>
              <a:srgbClr val="B8BFDF"/>
            </a:solidFill>
          </p:spPr>
        </p:sp>
      </p:grpSp>
      <p:sp>
        <p:nvSpPr>
          <p:cNvPr name="TextBox 21" id="21"/>
          <p:cNvSpPr txBox="true"/>
          <p:nvPr/>
        </p:nvSpPr>
        <p:spPr>
          <a:xfrm rot="0">
            <a:off x="13227249" y="5386834"/>
            <a:ext cx="202109" cy="330399"/>
          </a:xfrm>
          <a:prstGeom prst="rect">
            <a:avLst/>
          </a:prstGeom>
        </p:spPr>
        <p:txBody>
          <a:bodyPr anchor="t" rtlCol="false" tIns="0" lIns="0" bIns="0" rIns="0">
            <a:spAutoFit/>
          </a:bodyPr>
          <a:lstStyle/>
          <a:p>
            <a:pPr algn="ctr">
              <a:lnSpc>
                <a:spcPts val="3000"/>
              </a:lnSpc>
            </a:pPr>
            <a:r>
              <a:rPr lang="en-US" sz="3000">
                <a:solidFill>
                  <a:srgbClr val="404155"/>
                </a:solidFill>
                <a:latin typeface="Corben"/>
                <a:ea typeface="Corben"/>
                <a:cs typeface="Corben"/>
                <a:sym typeface="Corben"/>
              </a:rPr>
              <a:t>2</a:t>
            </a:r>
          </a:p>
        </p:txBody>
      </p:sp>
      <p:sp>
        <p:nvSpPr>
          <p:cNvPr name="TextBox 22" id="22"/>
          <p:cNvSpPr txBox="true"/>
          <p:nvPr/>
        </p:nvSpPr>
        <p:spPr>
          <a:xfrm rot="0">
            <a:off x="11713369" y="6667202"/>
            <a:ext cx="3230016" cy="422672"/>
          </a:xfrm>
          <a:prstGeom prst="rect">
            <a:avLst/>
          </a:prstGeom>
        </p:spPr>
        <p:txBody>
          <a:bodyPr anchor="t" rtlCol="false" tIns="0" lIns="0" bIns="0" rIns="0">
            <a:spAutoFit/>
          </a:bodyPr>
          <a:lstStyle/>
          <a:p>
            <a:pPr algn="ctr">
              <a:lnSpc>
                <a:spcPts val="3124"/>
              </a:lnSpc>
            </a:pPr>
            <a:r>
              <a:rPr lang="en-US" sz="2499">
                <a:solidFill>
                  <a:srgbClr val="404155"/>
                </a:solidFill>
                <a:latin typeface="Corben"/>
                <a:ea typeface="Corben"/>
                <a:cs typeface="Corben"/>
                <a:sym typeface="Corben"/>
              </a:rPr>
              <a:t>Image as Link</a:t>
            </a:r>
          </a:p>
        </p:txBody>
      </p:sp>
      <p:sp>
        <p:nvSpPr>
          <p:cNvPr name="TextBox 23" id="23"/>
          <p:cNvSpPr txBox="true"/>
          <p:nvPr/>
        </p:nvSpPr>
        <p:spPr>
          <a:xfrm rot="0">
            <a:off x="9531549" y="7159079"/>
            <a:ext cx="7593658" cy="912316"/>
          </a:xfrm>
          <a:prstGeom prst="rect">
            <a:avLst/>
          </a:prstGeom>
        </p:spPr>
        <p:txBody>
          <a:bodyPr anchor="t" rtlCol="false" tIns="0" lIns="0" bIns="0" rIns="0">
            <a:spAutoFit/>
          </a:bodyPr>
          <a:lstStyle/>
          <a:p>
            <a:pPr algn="ctr">
              <a:lnSpc>
                <a:spcPts val="3250"/>
              </a:lnSpc>
            </a:pPr>
            <a:r>
              <a:rPr lang="en-US" sz="2000">
                <a:solidFill>
                  <a:srgbClr val="404155"/>
                </a:solidFill>
                <a:latin typeface="Arimo"/>
                <a:ea typeface="Arimo"/>
                <a:cs typeface="Arimo"/>
                <a:sym typeface="Arimo"/>
              </a:rPr>
              <a:t>Place the </a:t>
            </a:r>
            <a:r>
              <a:rPr lang="en-US" sz="2000" b="true">
                <a:solidFill>
                  <a:srgbClr val="404155"/>
                </a:solidFill>
                <a:latin typeface="Arimo Bold"/>
                <a:ea typeface="Arimo Bold"/>
                <a:cs typeface="Arimo Bold"/>
                <a:sym typeface="Arimo Bold"/>
              </a:rPr>
              <a:t>img</a:t>
            </a:r>
            <a:r>
              <a:rPr lang="en-US" sz="2000">
                <a:solidFill>
                  <a:srgbClr val="404155"/>
                </a:solidFill>
                <a:latin typeface="Arimo"/>
                <a:ea typeface="Arimo"/>
                <a:cs typeface="Arimo"/>
                <a:sym typeface="Arimo"/>
              </a:rPr>
              <a:t> tag inside the </a:t>
            </a:r>
            <a:r>
              <a:rPr lang="en-US" sz="2000" b="true">
                <a:solidFill>
                  <a:srgbClr val="404155"/>
                </a:solidFill>
                <a:latin typeface="Arimo Bold"/>
                <a:ea typeface="Arimo Bold"/>
                <a:cs typeface="Arimo Bold"/>
                <a:sym typeface="Arimo Bold"/>
              </a:rPr>
              <a:t>a</a:t>
            </a:r>
            <a:r>
              <a:rPr lang="en-US" sz="2000">
                <a:solidFill>
                  <a:srgbClr val="404155"/>
                </a:solidFill>
                <a:latin typeface="Arimo"/>
                <a:ea typeface="Arimo"/>
                <a:cs typeface="Arimo"/>
                <a:sym typeface="Arimo"/>
              </a:rPr>
              <a:t> tag to make the entire image clickable.</a:t>
            </a:r>
          </a:p>
        </p:txBody>
      </p:sp>
      <p:grpSp>
        <p:nvGrpSpPr>
          <p:cNvPr name="Group 24" id="24"/>
          <p:cNvGrpSpPr/>
          <p:nvPr/>
        </p:nvGrpSpPr>
        <p:grpSpPr>
          <a:xfrm rot="0">
            <a:off x="9531549" y="8362057"/>
            <a:ext cx="7593658" cy="1214140"/>
            <a:chOff x="0" y="0"/>
            <a:chExt cx="10124877" cy="1618853"/>
          </a:xfrm>
        </p:grpSpPr>
        <p:sp>
          <p:nvSpPr>
            <p:cNvPr name="Freeform 25" id="25"/>
            <p:cNvSpPr/>
            <p:nvPr/>
          </p:nvSpPr>
          <p:spPr>
            <a:xfrm flipH="false" flipV="false" rot="0">
              <a:off x="0" y="0"/>
              <a:ext cx="10124822" cy="1618869"/>
            </a:xfrm>
            <a:custGeom>
              <a:avLst/>
              <a:gdLst/>
              <a:ahLst/>
              <a:cxnLst/>
              <a:rect r="r" b="b" t="t" l="l"/>
              <a:pathLst>
                <a:path h="1618869" w="10124822">
                  <a:moveTo>
                    <a:pt x="0" y="144653"/>
                  </a:moveTo>
                  <a:cubicBezTo>
                    <a:pt x="0" y="64770"/>
                    <a:pt x="64770" y="0"/>
                    <a:pt x="144653" y="0"/>
                  </a:cubicBezTo>
                  <a:lnTo>
                    <a:pt x="9980168" y="0"/>
                  </a:lnTo>
                  <a:cubicBezTo>
                    <a:pt x="10060051" y="0"/>
                    <a:pt x="10124822" y="64770"/>
                    <a:pt x="10124822" y="144653"/>
                  </a:cubicBezTo>
                  <a:lnTo>
                    <a:pt x="10124822" y="1474089"/>
                  </a:lnTo>
                  <a:cubicBezTo>
                    <a:pt x="10124822" y="1553972"/>
                    <a:pt x="10060051" y="1618742"/>
                    <a:pt x="9980168" y="1618742"/>
                  </a:cubicBezTo>
                  <a:lnTo>
                    <a:pt x="144653" y="1618742"/>
                  </a:lnTo>
                  <a:cubicBezTo>
                    <a:pt x="64770" y="1618869"/>
                    <a:pt x="0" y="1554099"/>
                    <a:pt x="0" y="1474089"/>
                  </a:cubicBezTo>
                  <a:close/>
                </a:path>
              </a:pathLst>
            </a:custGeom>
            <a:solidFill>
              <a:srgbClr val="D2D9F9"/>
            </a:solidFill>
          </p:spPr>
        </p:sp>
      </p:grpSp>
      <p:grpSp>
        <p:nvGrpSpPr>
          <p:cNvPr name="Group 26" id="26"/>
          <p:cNvGrpSpPr/>
          <p:nvPr/>
        </p:nvGrpSpPr>
        <p:grpSpPr>
          <a:xfrm rot="0">
            <a:off x="9518749" y="8362057"/>
            <a:ext cx="7619256" cy="1214140"/>
            <a:chOff x="0" y="0"/>
            <a:chExt cx="10159008" cy="1618853"/>
          </a:xfrm>
        </p:grpSpPr>
        <p:sp>
          <p:nvSpPr>
            <p:cNvPr name="Freeform 27" id="27"/>
            <p:cNvSpPr/>
            <p:nvPr/>
          </p:nvSpPr>
          <p:spPr>
            <a:xfrm flipH="false" flipV="false" rot="0">
              <a:off x="0" y="0"/>
              <a:ext cx="10158984" cy="1618869"/>
            </a:xfrm>
            <a:custGeom>
              <a:avLst/>
              <a:gdLst/>
              <a:ahLst/>
              <a:cxnLst/>
              <a:rect r="r" b="b" t="t" l="l"/>
              <a:pathLst>
                <a:path h="1618869" w="10158984">
                  <a:moveTo>
                    <a:pt x="0" y="51689"/>
                  </a:moveTo>
                  <a:cubicBezTo>
                    <a:pt x="0" y="23114"/>
                    <a:pt x="23114" y="0"/>
                    <a:pt x="51689" y="0"/>
                  </a:cubicBezTo>
                  <a:lnTo>
                    <a:pt x="10107295" y="0"/>
                  </a:lnTo>
                  <a:cubicBezTo>
                    <a:pt x="10135870" y="0"/>
                    <a:pt x="10158984" y="23114"/>
                    <a:pt x="10158984" y="51689"/>
                  </a:cubicBezTo>
                  <a:lnTo>
                    <a:pt x="10158984" y="1567180"/>
                  </a:lnTo>
                  <a:cubicBezTo>
                    <a:pt x="10158984" y="1595755"/>
                    <a:pt x="10135870" y="1618869"/>
                    <a:pt x="10107295" y="1618869"/>
                  </a:cubicBezTo>
                  <a:lnTo>
                    <a:pt x="51689" y="1618869"/>
                  </a:lnTo>
                  <a:cubicBezTo>
                    <a:pt x="23114" y="1618869"/>
                    <a:pt x="0" y="1595755"/>
                    <a:pt x="0" y="1567180"/>
                  </a:cubicBezTo>
                  <a:close/>
                </a:path>
              </a:pathLst>
            </a:custGeom>
            <a:solidFill>
              <a:srgbClr val="D2D9F9"/>
            </a:solidFill>
          </p:spPr>
        </p:sp>
      </p:grpSp>
      <p:sp>
        <p:nvSpPr>
          <p:cNvPr name="TextBox 28" id="28"/>
          <p:cNvSpPr txBox="true"/>
          <p:nvPr/>
        </p:nvSpPr>
        <p:spPr>
          <a:xfrm rot="0">
            <a:off x="9777115" y="8432006"/>
            <a:ext cx="7102525" cy="950416"/>
          </a:xfrm>
          <a:prstGeom prst="rect">
            <a:avLst/>
          </a:prstGeom>
        </p:spPr>
        <p:txBody>
          <a:bodyPr anchor="t" rtlCol="false" tIns="0" lIns="0" bIns="0" rIns="0">
            <a:spAutoFit/>
          </a:bodyPr>
          <a:lstStyle/>
          <a:p>
            <a:pPr algn="ctr">
              <a:lnSpc>
                <a:spcPts val="3250"/>
              </a:lnSpc>
            </a:pPr>
            <a:r>
              <a:rPr lang="en-US" sz="2000">
                <a:solidFill>
                  <a:srgbClr val="404155"/>
                </a:solidFill>
                <a:latin typeface="Consolas"/>
                <a:ea typeface="Consolas"/>
                <a:cs typeface="Consolas"/>
                <a:sym typeface="Consolas"/>
              </a:rPr>
              <a:t>&lt;a href="link.html"&gt;&lt;img src="image.jpg" alt="Image description"&gt;&lt;/a&gt;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preencoded.png"/>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9F9FF">
                <a:alpha val="94902"/>
              </a:srgbClr>
            </a:solidFill>
          </p:spPr>
        </p:sp>
      </p:grpSp>
      <p:sp>
        <p:nvSpPr>
          <p:cNvPr name="Freeform 5" id="5" descr="preencoded.png"/>
          <p:cNvSpPr/>
          <p:nvPr/>
        </p:nvSpPr>
        <p:spPr>
          <a:xfrm flipH="false" flipV="false" rot="0">
            <a:off x="-685800" y="234281"/>
            <a:ext cx="7421612" cy="10200925"/>
          </a:xfrm>
          <a:custGeom>
            <a:avLst/>
            <a:gdLst/>
            <a:ahLst/>
            <a:cxnLst/>
            <a:rect r="r" b="b" t="t" l="l"/>
            <a:pathLst>
              <a:path h="10200925" w="7421612">
                <a:moveTo>
                  <a:pt x="0" y="0"/>
                </a:moveTo>
                <a:lnTo>
                  <a:pt x="7421612" y="0"/>
                </a:lnTo>
                <a:lnTo>
                  <a:pt x="7421612" y="10200925"/>
                </a:lnTo>
                <a:lnTo>
                  <a:pt x="0" y="10200925"/>
                </a:lnTo>
                <a:lnTo>
                  <a:pt x="0" y="0"/>
                </a:lnTo>
                <a:close/>
              </a:path>
            </a:pathLst>
          </a:custGeom>
          <a:blipFill>
            <a:blip r:embed="rId4"/>
            <a:stretch>
              <a:fillRect l="0" t="0" r="0" b="-9131"/>
            </a:stretch>
          </a:blipFill>
        </p:spPr>
      </p:sp>
      <p:sp>
        <p:nvSpPr>
          <p:cNvPr name="TextBox 6" id="6"/>
          <p:cNvSpPr txBox="true"/>
          <p:nvPr/>
        </p:nvSpPr>
        <p:spPr>
          <a:xfrm rot="0">
            <a:off x="7850237" y="2191196"/>
            <a:ext cx="7088237" cy="914549"/>
          </a:xfrm>
          <a:prstGeom prst="rect">
            <a:avLst/>
          </a:prstGeom>
        </p:spPr>
        <p:txBody>
          <a:bodyPr anchor="t" rtlCol="false" tIns="0" lIns="0" bIns="0" rIns="0">
            <a:spAutoFit/>
          </a:bodyPr>
          <a:lstStyle/>
          <a:p>
            <a:pPr algn="l">
              <a:lnSpc>
                <a:spcPts val="6937"/>
              </a:lnSpc>
            </a:pPr>
            <a:r>
              <a:rPr lang="en-US" sz="5562">
                <a:solidFill>
                  <a:srgbClr val="1B1B27"/>
                </a:solidFill>
                <a:latin typeface="Corben"/>
                <a:ea typeface="Corben"/>
                <a:cs typeface="Corben"/>
                <a:sym typeface="Corben"/>
              </a:rPr>
              <a:t>Image Accessibility</a:t>
            </a:r>
          </a:p>
        </p:txBody>
      </p:sp>
      <p:sp>
        <p:nvSpPr>
          <p:cNvPr name="Freeform 7" id="7" descr="preencoded.png"/>
          <p:cNvSpPr/>
          <p:nvPr/>
        </p:nvSpPr>
        <p:spPr>
          <a:xfrm flipH="false" flipV="false" rot="0">
            <a:off x="7850237" y="3530948"/>
            <a:ext cx="1417588" cy="2268141"/>
          </a:xfrm>
          <a:custGeom>
            <a:avLst/>
            <a:gdLst/>
            <a:ahLst/>
            <a:cxnLst/>
            <a:rect r="r" b="b" t="t" l="l"/>
            <a:pathLst>
              <a:path h="2268141" w="1417588">
                <a:moveTo>
                  <a:pt x="0" y="0"/>
                </a:moveTo>
                <a:lnTo>
                  <a:pt x="1417588" y="0"/>
                </a:lnTo>
                <a:lnTo>
                  <a:pt x="1417588" y="2268141"/>
                </a:lnTo>
                <a:lnTo>
                  <a:pt x="0" y="2268141"/>
                </a:lnTo>
                <a:lnTo>
                  <a:pt x="0" y="0"/>
                </a:lnTo>
                <a:close/>
              </a:path>
            </a:pathLst>
          </a:custGeom>
          <a:blipFill>
            <a:blip r:embed="rId5"/>
            <a:stretch>
              <a:fillRect l="-84" t="0" r="-84" b="0"/>
            </a:stretch>
          </a:blipFill>
        </p:spPr>
      </p:sp>
      <p:sp>
        <p:nvSpPr>
          <p:cNvPr name="TextBox 8" id="8"/>
          <p:cNvSpPr txBox="true"/>
          <p:nvPr/>
        </p:nvSpPr>
        <p:spPr>
          <a:xfrm rot="0">
            <a:off x="9693028" y="3804940"/>
            <a:ext cx="3544044" cy="452437"/>
          </a:xfrm>
          <a:prstGeom prst="rect">
            <a:avLst/>
          </a:prstGeom>
        </p:spPr>
        <p:txBody>
          <a:bodyPr anchor="t" rtlCol="false" tIns="0" lIns="0" bIns="0" rIns="0">
            <a:spAutoFit/>
          </a:bodyPr>
          <a:lstStyle/>
          <a:p>
            <a:pPr algn="l">
              <a:lnSpc>
                <a:spcPts val="3437"/>
              </a:lnSpc>
            </a:pPr>
            <a:r>
              <a:rPr lang="en-US" sz="2750">
                <a:solidFill>
                  <a:srgbClr val="404155"/>
                </a:solidFill>
                <a:latin typeface="Corben"/>
                <a:ea typeface="Corben"/>
                <a:cs typeface="Corben"/>
                <a:sym typeface="Corben"/>
              </a:rPr>
              <a:t>Screen Readers</a:t>
            </a:r>
          </a:p>
        </p:txBody>
      </p:sp>
      <p:sp>
        <p:nvSpPr>
          <p:cNvPr name="TextBox 9" id="9"/>
          <p:cNvSpPr txBox="true"/>
          <p:nvPr/>
        </p:nvSpPr>
        <p:spPr>
          <a:xfrm rot="0">
            <a:off x="9693028" y="4322713"/>
            <a:ext cx="7602736" cy="1012031"/>
          </a:xfrm>
          <a:prstGeom prst="rect">
            <a:avLst/>
          </a:prstGeom>
        </p:spPr>
        <p:txBody>
          <a:bodyPr anchor="t" rtlCol="false" tIns="0" lIns="0" bIns="0" rIns="0">
            <a:spAutoFit/>
          </a:bodyPr>
          <a:lstStyle/>
          <a:p>
            <a:pPr algn="l">
              <a:lnSpc>
                <a:spcPts val="3562"/>
              </a:lnSpc>
            </a:pPr>
            <a:r>
              <a:rPr lang="en-US" sz="2187">
                <a:solidFill>
                  <a:srgbClr val="404155"/>
                </a:solidFill>
                <a:latin typeface="Arimo"/>
                <a:ea typeface="Arimo"/>
                <a:cs typeface="Arimo"/>
                <a:sym typeface="Arimo"/>
              </a:rPr>
              <a:t>Screen readers rely on the </a:t>
            </a:r>
            <a:r>
              <a:rPr lang="en-US" sz="2187" b="true">
                <a:solidFill>
                  <a:srgbClr val="404155"/>
                </a:solidFill>
                <a:latin typeface="Arimo Bold"/>
                <a:ea typeface="Arimo Bold"/>
                <a:cs typeface="Arimo Bold"/>
                <a:sym typeface="Arimo Bold"/>
              </a:rPr>
              <a:t>alt</a:t>
            </a:r>
            <a:r>
              <a:rPr lang="en-US" sz="2187">
                <a:solidFill>
                  <a:srgbClr val="404155"/>
                </a:solidFill>
                <a:latin typeface="Arimo"/>
                <a:ea typeface="Arimo"/>
                <a:cs typeface="Arimo"/>
                <a:sym typeface="Arimo"/>
              </a:rPr>
              <a:t> attribute to describe images to visually impaired users.</a:t>
            </a:r>
          </a:p>
        </p:txBody>
      </p:sp>
      <p:sp>
        <p:nvSpPr>
          <p:cNvPr name="Freeform 10" id="10" descr="preencoded.png"/>
          <p:cNvSpPr/>
          <p:nvPr/>
        </p:nvSpPr>
        <p:spPr>
          <a:xfrm flipH="false" flipV="false" rot="0">
            <a:off x="7850237" y="5799087"/>
            <a:ext cx="1417588" cy="2268141"/>
          </a:xfrm>
          <a:custGeom>
            <a:avLst/>
            <a:gdLst/>
            <a:ahLst/>
            <a:cxnLst/>
            <a:rect r="r" b="b" t="t" l="l"/>
            <a:pathLst>
              <a:path h="2268141" w="1417588">
                <a:moveTo>
                  <a:pt x="0" y="0"/>
                </a:moveTo>
                <a:lnTo>
                  <a:pt x="1417588" y="0"/>
                </a:lnTo>
                <a:lnTo>
                  <a:pt x="1417588" y="2268142"/>
                </a:lnTo>
                <a:lnTo>
                  <a:pt x="0" y="2268142"/>
                </a:lnTo>
                <a:lnTo>
                  <a:pt x="0" y="0"/>
                </a:lnTo>
                <a:close/>
              </a:path>
            </a:pathLst>
          </a:custGeom>
          <a:blipFill>
            <a:blip r:embed="rId6"/>
            <a:stretch>
              <a:fillRect l="-84" t="0" r="-84" b="0"/>
            </a:stretch>
          </a:blipFill>
        </p:spPr>
      </p:sp>
      <p:sp>
        <p:nvSpPr>
          <p:cNvPr name="TextBox 11" id="11"/>
          <p:cNvSpPr txBox="true"/>
          <p:nvPr/>
        </p:nvSpPr>
        <p:spPr>
          <a:xfrm rot="0">
            <a:off x="9693028" y="6073080"/>
            <a:ext cx="3544044" cy="452437"/>
          </a:xfrm>
          <a:prstGeom prst="rect">
            <a:avLst/>
          </a:prstGeom>
        </p:spPr>
        <p:txBody>
          <a:bodyPr anchor="t" rtlCol="false" tIns="0" lIns="0" bIns="0" rIns="0">
            <a:spAutoFit/>
          </a:bodyPr>
          <a:lstStyle/>
          <a:p>
            <a:pPr algn="l">
              <a:lnSpc>
                <a:spcPts val="3437"/>
              </a:lnSpc>
            </a:pPr>
            <a:r>
              <a:rPr lang="en-US" sz="2750">
                <a:solidFill>
                  <a:srgbClr val="404155"/>
                </a:solidFill>
                <a:latin typeface="Corben"/>
                <a:ea typeface="Corben"/>
                <a:cs typeface="Corben"/>
                <a:sym typeface="Corben"/>
              </a:rPr>
              <a:t>Descriptive Text</a:t>
            </a:r>
          </a:p>
        </p:txBody>
      </p:sp>
      <p:sp>
        <p:nvSpPr>
          <p:cNvPr name="TextBox 12" id="12"/>
          <p:cNvSpPr txBox="true"/>
          <p:nvPr/>
        </p:nvSpPr>
        <p:spPr>
          <a:xfrm rot="0">
            <a:off x="9693028" y="6590854"/>
            <a:ext cx="7602736" cy="1012031"/>
          </a:xfrm>
          <a:prstGeom prst="rect">
            <a:avLst/>
          </a:prstGeom>
        </p:spPr>
        <p:txBody>
          <a:bodyPr anchor="t" rtlCol="false" tIns="0" lIns="0" bIns="0" rIns="0">
            <a:spAutoFit/>
          </a:bodyPr>
          <a:lstStyle/>
          <a:p>
            <a:pPr algn="l">
              <a:lnSpc>
                <a:spcPts val="3562"/>
              </a:lnSpc>
            </a:pPr>
            <a:r>
              <a:rPr lang="en-US" sz="2187">
                <a:solidFill>
                  <a:srgbClr val="404155"/>
                </a:solidFill>
                <a:latin typeface="Arimo"/>
                <a:ea typeface="Arimo"/>
                <a:cs typeface="Arimo"/>
                <a:sym typeface="Arimo"/>
              </a:rPr>
              <a:t>Provide concise, accurate, and meaningful descriptions. Avoid generic phrases like "Image of..."</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preencoded.png"/>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9F9FF">
                <a:alpha val="94902"/>
              </a:srgbClr>
            </a:solidFill>
          </p:spPr>
        </p:sp>
      </p:grpSp>
      <p:sp>
        <p:nvSpPr>
          <p:cNvPr name="TextBox 5" id="5"/>
          <p:cNvSpPr txBox="true"/>
          <p:nvPr/>
        </p:nvSpPr>
        <p:spPr>
          <a:xfrm rot="0">
            <a:off x="992238" y="1186606"/>
            <a:ext cx="7088237" cy="914549"/>
          </a:xfrm>
          <a:prstGeom prst="rect">
            <a:avLst/>
          </a:prstGeom>
        </p:spPr>
        <p:txBody>
          <a:bodyPr anchor="t" rtlCol="false" tIns="0" lIns="0" bIns="0" rIns="0">
            <a:spAutoFit/>
          </a:bodyPr>
          <a:lstStyle/>
          <a:p>
            <a:pPr algn="l">
              <a:lnSpc>
                <a:spcPts val="6937"/>
              </a:lnSpc>
            </a:pPr>
            <a:r>
              <a:rPr lang="en-US" sz="5562">
                <a:solidFill>
                  <a:srgbClr val="1B1B27"/>
                </a:solidFill>
                <a:latin typeface="Corben"/>
                <a:ea typeface="Corben"/>
                <a:cs typeface="Corben"/>
                <a:sym typeface="Corben"/>
              </a:rPr>
              <a:t>Responsive Images</a:t>
            </a:r>
          </a:p>
        </p:txBody>
      </p:sp>
      <p:sp>
        <p:nvSpPr>
          <p:cNvPr name="Freeform 6" id="6" descr="preencoded.png"/>
          <p:cNvSpPr/>
          <p:nvPr/>
        </p:nvSpPr>
        <p:spPr>
          <a:xfrm flipH="false" flipV="false" rot="0">
            <a:off x="3722935" y="2668191"/>
            <a:ext cx="2690069" cy="2087315"/>
          </a:xfrm>
          <a:custGeom>
            <a:avLst/>
            <a:gdLst/>
            <a:ahLst/>
            <a:cxnLst/>
            <a:rect r="r" b="b" t="t" l="l"/>
            <a:pathLst>
              <a:path h="2087315" w="2690069">
                <a:moveTo>
                  <a:pt x="0" y="0"/>
                </a:moveTo>
                <a:lnTo>
                  <a:pt x="2690069" y="0"/>
                </a:lnTo>
                <a:lnTo>
                  <a:pt x="2690069" y="2087315"/>
                </a:lnTo>
                <a:lnTo>
                  <a:pt x="0" y="2087315"/>
                </a:lnTo>
                <a:lnTo>
                  <a:pt x="0" y="0"/>
                </a:lnTo>
                <a:close/>
              </a:path>
            </a:pathLst>
          </a:custGeom>
          <a:blipFill>
            <a:blip r:embed="rId4"/>
            <a:stretch>
              <a:fillRect l="0" t="-42" r="0" b="-42"/>
            </a:stretch>
          </a:blipFill>
        </p:spPr>
      </p:sp>
      <p:sp>
        <p:nvSpPr>
          <p:cNvPr name="TextBox 7" id="7"/>
          <p:cNvSpPr txBox="true"/>
          <p:nvPr/>
        </p:nvSpPr>
        <p:spPr>
          <a:xfrm rot="0">
            <a:off x="5015507" y="3594199"/>
            <a:ext cx="104775" cy="671661"/>
          </a:xfrm>
          <a:prstGeom prst="rect">
            <a:avLst/>
          </a:prstGeom>
        </p:spPr>
        <p:txBody>
          <a:bodyPr anchor="t" rtlCol="false" tIns="0" lIns="0" bIns="0" rIns="0">
            <a:spAutoFit/>
          </a:bodyPr>
          <a:lstStyle/>
          <a:p>
            <a:pPr algn="ctr">
              <a:lnSpc>
                <a:spcPts val="4437"/>
              </a:lnSpc>
            </a:pPr>
            <a:r>
              <a:rPr lang="en-US" sz="2750">
                <a:solidFill>
                  <a:srgbClr val="404155"/>
                </a:solidFill>
                <a:latin typeface="Corben"/>
                <a:ea typeface="Corben"/>
                <a:cs typeface="Corben"/>
                <a:sym typeface="Corben"/>
              </a:rPr>
              <a:t>1</a:t>
            </a:r>
          </a:p>
        </p:txBody>
      </p:sp>
      <p:sp>
        <p:nvSpPr>
          <p:cNvPr name="TextBox 8" id="8"/>
          <p:cNvSpPr txBox="true"/>
          <p:nvPr/>
        </p:nvSpPr>
        <p:spPr>
          <a:xfrm rot="0">
            <a:off x="6696521" y="3480792"/>
            <a:ext cx="3173611" cy="452437"/>
          </a:xfrm>
          <a:prstGeom prst="rect">
            <a:avLst/>
          </a:prstGeom>
        </p:spPr>
        <p:txBody>
          <a:bodyPr anchor="t" rtlCol="false" tIns="0" lIns="0" bIns="0" rIns="0">
            <a:spAutoFit/>
          </a:bodyPr>
          <a:lstStyle/>
          <a:p>
            <a:pPr algn="l">
              <a:lnSpc>
                <a:spcPts val="3437"/>
              </a:lnSpc>
            </a:pPr>
            <a:r>
              <a:rPr lang="en-US" sz="2750">
                <a:solidFill>
                  <a:srgbClr val="404155"/>
                </a:solidFill>
                <a:latin typeface="Corben"/>
                <a:ea typeface="Corben"/>
                <a:cs typeface="Corben"/>
                <a:sym typeface="Corben"/>
              </a:rPr>
              <a:t>Responsive Design</a:t>
            </a:r>
          </a:p>
        </p:txBody>
      </p:sp>
      <p:grpSp>
        <p:nvGrpSpPr>
          <p:cNvPr name="Group 9" id="9"/>
          <p:cNvGrpSpPr/>
          <p:nvPr/>
        </p:nvGrpSpPr>
        <p:grpSpPr>
          <a:xfrm rot="0">
            <a:off x="6483846" y="4771876"/>
            <a:ext cx="10741075" cy="19050"/>
            <a:chOff x="0" y="0"/>
            <a:chExt cx="14321433" cy="25400"/>
          </a:xfrm>
        </p:grpSpPr>
        <p:sp>
          <p:nvSpPr>
            <p:cNvPr name="Freeform 10" id="10"/>
            <p:cNvSpPr/>
            <p:nvPr/>
          </p:nvSpPr>
          <p:spPr>
            <a:xfrm flipH="false" flipV="false" rot="0">
              <a:off x="0" y="0"/>
              <a:ext cx="14321410" cy="25400"/>
            </a:xfrm>
            <a:custGeom>
              <a:avLst/>
              <a:gdLst/>
              <a:ahLst/>
              <a:cxnLst/>
              <a:rect r="r" b="b" t="t" l="l"/>
              <a:pathLst>
                <a:path h="25400" w="14321410">
                  <a:moveTo>
                    <a:pt x="0" y="12700"/>
                  </a:moveTo>
                  <a:cubicBezTo>
                    <a:pt x="0" y="5715"/>
                    <a:pt x="5715" y="0"/>
                    <a:pt x="12700" y="0"/>
                  </a:cubicBezTo>
                  <a:lnTo>
                    <a:pt x="14308710" y="0"/>
                  </a:lnTo>
                  <a:cubicBezTo>
                    <a:pt x="14315695" y="0"/>
                    <a:pt x="14321410" y="5715"/>
                    <a:pt x="14321410" y="12700"/>
                  </a:cubicBezTo>
                  <a:cubicBezTo>
                    <a:pt x="14321410" y="19685"/>
                    <a:pt x="14315695" y="25400"/>
                    <a:pt x="14308710" y="25400"/>
                  </a:cubicBezTo>
                  <a:lnTo>
                    <a:pt x="12700" y="25400"/>
                  </a:lnTo>
                  <a:cubicBezTo>
                    <a:pt x="5715" y="25400"/>
                    <a:pt x="0" y="19685"/>
                    <a:pt x="0" y="12700"/>
                  </a:cubicBezTo>
                  <a:close/>
                </a:path>
              </a:pathLst>
            </a:custGeom>
            <a:solidFill>
              <a:srgbClr val="B8BFDF"/>
            </a:solidFill>
          </p:spPr>
        </p:sp>
      </p:grpSp>
      <p:sp>
        <p:nvSpPr>
          <p:cNvPr name="Freeform 11" id="11" descr="preencoded.png"/>
          <p:cNvSpPr/>
          <p:nvPr/>
        </p:nvSpPr>
        <p:spPr>
          <a:xfrm flipH="false" flipV="false" rot="0">
            <a:off x="2377976" y="4826348"/>
            <a:ext cx="5380136" cy="2087315"/>
          </a:xfrm>
          <a:custGeom>
            <a:avLst/>
            <a:gdLst/>
            <a:ahLst/>
            <a:cxnLst/>
            <a:rect r="r" b="b" t="t" l="l"/>
            <a:pathLst>
              <a:path h="2087315" w="5380136">
                <a:moveTo>
                  <a:pt x="0" y="0"/>
                </a:moveTo>
                <a:lnTo>
                  <a:pt x="5380136" y="0"/>
                </a:lnTo>
                <a:lnTo>
                  <a:pt x="5380136" y="2087314"/>
                </a:lnTo>
                <a:lnTo>
                  <a:pt x="0" y="2087314"/>
                </a:lnTo>
                <a:lnTo>
                  <a:pt x="0" y="0"/>
                </a:lnTo>
                <a:close/>
              </a:path>
            </a:pathLst>
          </a:custGeom>
          <a:blipFill>
            <a:blip r:embed="rId5"/>
            <a:stretch>
              <a:fillRect l="-45" t="0" r="-45" b="0"/>
            </a:stretch>
          </a:blipFill>
        </p:spPr>
      </p:sp>
      <p:sp>
        <p:nvSpPr>
          <p:cNvPr name="TextBox 12" id="12"/>
          <p:cNvSpPr txBox="true"/>
          <p:nvPr/>
        </p:nvSpPr>
        <p:spPr>
          <a:xfrm rot="0">
            <a:off x="4975472" y="5481786"/>
            <a:ext cx="184845" cy="671661"/>
          </a:xfrm>
          <a:prstGeom prst="rect">
            <a:avLst/>
          </a:prstGeom>
        </p:spPr>
        <p:txBody>
          <a:bodyPr anchor="t" rtlCol="false" tIns="0" lIns="0" bIns="0" rIns="0">
            <a:spAutoFit/>
          </a:bodyPr>
          <a:lstStyle/>
          <a:p>
            <a:pPr algn="ctr">
              <a:lnSpc>
                <a:spcPts val="4437"/>
              </a:lnSpc>
            </a:pPr>
            <a:r>
              <a:rPr lang="en-US" sz="2750">
                <a:solidFill>
                  <a:srgbClr val="404155"/>
                </a:solidFill>
                <a:latin typeface="Corben"/>
                <a:ea typeface="Corben"/>
                <a:cs typeface="Corben"/>
                <a:sym typeface="Corben"/>
              </a:rPr>
              <a:t>2</a:t>
            </a:r>
          </a:p>
        </p:txBody>
      </p:sp>
      <p:sp>
        <p:nvSpPr>
          <p:cNvPr name="TextBox 13" id="13"/>
          <p:cNvSpPr txBox="true"/>
          <p:nvPr/>
        </p:nvSpPr>
        <p:spPr>
          <a:xfrm rot="0">
            <a:off x="8041630" y="5100340"/>
            <a:ext cx="3544044" cy="452437"/>
          </a:xfrm>
          <a:prstGeom prst="rect">
            <a:avLst/>
          </a:prstGeom>
        </p:spPr>
        <p:txBody>
          <a:bodyPr anchor="t" rtlCol="false" tIns="0" lIns="0" bIns="0" rIns="0">
            <a:spAutoFit/>
          </a:bodyPr>
          <a:lstStyle/>
          <a:p>
            <a:pPr algn="l">
              <a:lnSpc>
                <a:spcPts val="3437"/>
              </a:lnSpc>
            </a:pPr>
            <a:r>
              <a:rPr lang="en-US" sz="2750">
                <a:solidFill>
                  <a:srgbClr val="404155"/>
                </a:solidFill>
                <a:latin typeface="Corben"/>
                <a:ea typeface="Corben"/>
                <a:cs typeface="Corben"/>
                <a:sym typeface="Corben"/>
              </a:rPr>
              <a:t>Image Optimization</a:t>
            </a:r>
          </a:p>
        </p:txBody>
      </p:sp>
      <p:sp>
        <p:nvSpPr>
          <p:cNvPr name="TextBox 14" id="14"/>
          <p:cNvSpPr txBox="true"/>
          <p:nvPr/>
        </p:nvSpPr>
        <p:spPr>
          <a:xfrm rot="0">
            <a:off x="8041630" y="5618113"/>
            <a:ext cx="8970615" cy="1012031"/>
          </a:xfrm>
          <a:prstGeom prst="rect">
            <a:avLst/>
          </a:prstGeom>
        </p:spPr>
        <p:txBody>
          <a:bodyPr anchor="t" rtlCol="false" tIns="0" lIns="0" bIns="0" rIns="0">
            <a:spAutoFit/>
          </a:bodyPr>
          <a:lstStyle/>
          <a:p>
            <a:pPr algn="l">
              <a:lnSpc>
                <a:spcPts val="3562"/>
              </a:lnSpc>
            </a:pPr>
            <a:r>
              <a:rPr lang="en-US" sz="2187">
                <a:solidFill>
                  <a:srgbClr val="404155"/>
                </a:solidFill>
                <a:latin typeface="Arimo"/>
                <a:ea typeface="Arimo"/>
                <a:cs typeface="Arimo"/>
                <a:sym typeface="Arimo"/>
              </a:rPr>
              <a:t>Use different image sizes for various screen sizes. This ensures optimal image quality and performance across devices.</a:t>
            </a:r>
          </a:p>
        </p:txBody>
      </p:sp>
      <p:grpSp>
        <p:nvGrpSpPr>
          <p:cNvPr name="Group 15" id="15"/>
          <p:cNvGrpSpPr/>
          <p:nvPr/>
        </p:nvGrpSpPr>
        <p:grpSpPr>
          <a:xfrm rot="0">
            <a:off x="7828955" y="6930032"/>
            <a:ext cx="9395966" cy="19050"/>
            <a:chOff x="0" y="0"/>
            <a:chExt cx="12527955" cy="25400"/>
          </a:xfrm>
        </p:grpSpPr>
        <p:sp>
          <p:nvSpPr>
            <p:cNvPr name="Freeform 16" id="16"/>
            <p:cNvSpPr/>
            <p:nvPr/>
          </p:nvSpPr>
          <p:spPr>
            <a:xfrm flipH="false" flipV="false" rot="0">
              <a:off x="0" y="0"/>
              <a:ext cx="12527915" cy="25400"/>
            </a:xfrm>
            <a:custGeom>
              <a:avLst/>
              <a:gdLst/>
              <a:ahLst/>
              <a:cxnLst/>
              <a:rect r="r" b="b" t="t" l="l"/>
              <a:pathLst>
                <a:path h="25400" w="12527915">
                  <a:moveTo>
                    <a:pt x="0" y="12700"/>
                  </a:moveTo>
                  <a:cubicBezTo>
                    <a:pt x="0" y="5715"/>
                    <a:pt x="5715" y="0"/>
                    <a:pt x="12700" y="0"/>
                  </a:cubicBezTo>
                  <a:lnTo>
                    <a:pt x="12515215" y="0"/>
                  </a:lnTo>
                  <a:cubicBezTo>
                    <a:pt x="12522200" y="0"/>
                    <a:pt x="12527915" y="5715"/>
                    <a:pt x="12527915" y="12700"/>
                  </a:cubicBezTo>
                  <a:cubicBezTo>
                    <a:pt x="12527915" y="19685"/>
                    <a:pt x="12522200" y="25400"/>
                    <a:pt x="12515215" y="25400"/>
                  </a:cubicBezTo>
                  <a:lnTo>
                    <a:pt x="12700" y="25400"/>
                  </a:lnTo>
                  <a:cubicBezTo>
                    <a:pt x="5715" y="25400"/>
                    <a:pt x="0" y="19685"/>
                    <a:pt x="0" y="12700"/>
                  </a:cubicBezTo>
                  <a:close/>
                </a:path>
              </a:pathLst>
            </a:custGeom>
            <a:solidFill>
              <a:srgbClr val="B8BFDF"/>
            </a:solidFill>
          </p:spPr>
        </p:sp>
      </p:grpSp>
      <p:sp>
        <p:nvSpPr>
          <p:cNvPr name="Freeform 17" id="17" descr="preencoded.png"/>
          <p:cNvSpPr/>
          <p:nvPr/>
        </p:nvSpPr>
        <p:spPr>
          <a:xfrm flipH="false" flipV="false" rot="0">
            <a:off x="1032868" y="6984504"/>
            <a:ext cx="8070205" cy="2087315"/>
          </a:xfrm>
          <a:custGeom>
            <a:avLst/>
            <a:gdLst/>
            <a:ahLst/>
            <a:cxnLst/>
            <a:rect r="r" b="b" t="t" l="l"/>
            <a:pathLst>
              <a:path h="2087315" w="8070205">
                <a:moveTo>
                  <a:pt x="0" y="0"/>
                </a:moveTo>
                <a:lnTo>
                  <a:pt x="8070204" y="0"/>
                </a:lnTo>
                <a:lnTo>
                  <a:pt x="8070204" y="2087315"/>
                </a:lnTo>
                <a:lnTo>
                  <a:pt x="0" y="2087315"/>
                </a:lnTo>
                <a:lnTo>
                  <a:pt x="0" y="0"/>
                </a:lnTo>
                <a:close/>
              </a:path>
            </a:pathLst>
          </a:custGeom>
          <a:blipFill>
            <a:blip r:embed="rId6"/>
            <a:stretch>
              <a:fillRect l="-16" t="0" r="-16" b="0"/>
            </a:stretch>
          </a:blipFill>
        </p:spPr>
      </p:sp>
      <p:sp>
        <p:nvSpPr>
          <p:cNvPr name="TextBox 18" id="18"/>
          <p:cNvSpPr txBox="true"/>
          <p:nvPr/>
        </p:nvSpPr>
        <p:spPr>
          <a:xfrm rot="0">
            <a:off x="4968329" y="7639942"/>
            <a:ext cx="198984" cy="671661"/>
          </a:xfrm>
          <a:prstGeom prst="rect">
            <a:avLst/>
          </a:prstGeom>
        </p:spPr>
        <p:txBody>
          <a:bodyPr anchor="t" rtlCol="false" tIns="0" lIns="0" bIns="0" rIns="0">
            <a:spAutoFit/>
          </a:bodyPr>
          <a:lstStyle/>
          <a:p>
            <a:pPr algn="ctr">
              <a:lnSpc>
                <a:spcPts val="4437"/>
              </a:lnSpc>
            </a:pPr>
            <a:r>
              <a:rPr lang="en-US" sz="2750">
                <a:solidFill>
                  <a:srgbClr val="404155"/>
                </a:solidFill>
                <a:latin typeface="Corben"/>
                <a:ea typeface="Corben"/>
                <a:cs typeface="Corben"/>
                <a:sym typeface="Corben"/>
              </a:rPr>
              <a:t>3</a:t>
            </a:r>
          </a:p>
        </p:txBody>
      </p:sp>
      <p:sp>
        <p:nvSpPr>
          <p:cNvPr name="TextBox 19" id="19"/>
          <p:cNvSpPr txBox="true"/>
          <p:nvPr/>
        </p:nvSpPr>
        <p:spPr>
          <a:xfrm rot="0">
            <a:off x="9386590" y="7258496"/>
            <a:ext cx="3544044" cy="452437"/>
          </a:xfrm>
          <a:prstGeom prst="rect">
            <a:avLst/>
          </a:prstGeom>
        </p:spPr>
        <p:txBody>
          <a:bodyPr anchor="t" rtlCol="false" tIns="0" lIns="0" bIns="0" rIns="0">
            <a:spAutoFit/>
          </a:bodyPr>
          <a:lstStyle/>
          <a:p>
            <a:pPr algn="l">
              <a:lnSpc>
                <a:spcPts val="3437"/>
              </a:lnSpc>
            </a:pPr>
            <a:r>
              <a:rPr lang="en-US" sz="2750">
                <a:solidFill>
                  <a:srgbClr val="404155"/>
                </a:solidFill>
                <a:latin typeface="Corben"/>
                <a:ea typeface="Corben"/>
                <a:cs typeface="Corben"/>
                <a:sym typeface="Corben"/>
              </a:rPr>
              <a:t>Source Set</a:t>
            </a:r>
          </a:p>
        </p:txBody>
      </p:sp>
      <p:sp>
        <p:nvSpPr>
          <p:cNvPr name="TextBox 20" id="20"/>
          <p:cNvSpPr txBox="true"/>
          <p:nvPr/>
        </p:nvSpPr>
        <p:spPr>
          <a:xfrm rot="0">
            <a:off x="9386590" y="7776270"/>
            <a:ext cx="7625655" cy="1012031"/>
          </a:xfrm>
          <a:prstGeom prst="rect">
            <a:avLst/>
          </a:prstGeom>
        </p:spPr>
        <p:txBody>
          <a:bodyPr anchor="t" rtlCol="false" tIns="0" lIns="0" bIns="0" rIns="0">
            <a:spAutoFit/>
          </a:bodyPr>
          <a:lstStyle/>
          <a:p>
            <a:pPr algn="l">
              <a:lnSpc>
                <a:spcPts val="3562"/>
              </a:lnSpc>
            </a:pPr>
            <a:r>
              <a:rPr lang="en-US" sz="2187">
                <a:solidFill>
                  <a:srgbClr val="404155"/>
                </a:solidFill>
                <a:latin typeface="Arimo"/>
                <a:ea typeface="Arimo"/>
                <a:cs typeface="Arimo"/>
                <a:sym typeface="Arimo"/>
              </a:rPr>
              <a:t>The </a:t>
            </a:r>
            <a:r>
              <a:rPr lang="en-US" sz="2187" b="true">
                <a:solidFill>
                  <a:srgbClr val="404155"/>
                </a:solidFill>
                <a:latin typeface="Arimo Bold"/>
                <a:ea typeface="Arimo Bold"/>
                <a:cs typeface="Arimo Bold"/>
                <a:sym typeface="Arimo Bold"/>
              </a:rPr>
              <a:t>srcset</a:t>
            </a:r>
            <a:r>
              <a:rPr lang="en-US" sz="2187">
                <a:solidFill>
                  <a:srgbClr val="404155"/>
                </a:solidFill>
                <a:latin typeface="Arimo"/>
                <a:ea typeface="Arimo"/>
                <a:cs typeface="Arimo"/>
                <a:sym typeface="Arimo"/>
              </a:rPr>
              <a:t> attribute allows you to specify different image sources for different screen resolutions.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preencoded.png"/>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9F9FF">
                <a:alpha val="94902"/>
              </a:srgbClr>
            </a:solidFill>
          </p:spPr>
        </p:sp>
      </p:grpSp>
      <p:sp>
        <p:nvSpPr>
          <p:cNvPr name="TextBox 5" id="5"/>
          <p:cNvSpPr txBox="true"/>
          <p:nvPr/>
        </p:nvSpPr>
        <p:spPr>
          <a:xfrm rot="0">
            <a:off x="992237" y="1654374"/>
            <a:ext cx="7088237" cy="871538"/>
          </a:xfrm>
          <a:prstGeom prst="rect">
            <a:avLst/>
          </a:prstGeom>
        </p:spPr>
        <p:txBody>
          <a:bodyPr anchor="t" rtlCol="false" tIns="0" lIns="0" bIns="0" rIns="0">
            <a:spAutoFit/>
          </a:bodyPr>
          <a:lstStyle/>
          <a:p>
            <a:pPr algn="l">
              <a:lnSpc>
                <a:spcPts val="6937"/>
              </a:lnSpc>
            </a:pPr>
            <a:r>
              <a:rPr lang="en-US" sz="5562">
                <a:solidFill>
                  <a:srgbClr val="1B1B27"/>
                </a:solidFill>
                <a:latin typeface="Corben"/>
                <a:ea typeface="Corben"/>
                <a:cs typeface="Corben"/>
                <a:sym typeface="Corben"/>
              </a:rPr>
              <a:t>Image Map Tag</a:t>
            </a:r>
          </a:p>
        </p:txBody>
      </p:sp>
      <p:grpSp>
        <p:nvGrpSpPr>
          <p:cNvPr name="Group 6" id="6"/>
          <p:cNvGrpSpPr/>
          <p:nvPr/>
        </p:nvGrpSpPr>
        <p:grpSpPr>
          <a:xfrm rot="0">
            <a:off x="987475" y="3131195"/>
            <a:ext cx="2726680" cy="1019472"/>
            <a:chOff x="0" y="0"/>
            <a:chExt cx="3635573" cy="1359297"/>
          </a:xfrm>
        </p:grpSpPr>
        <p:sp>
          <p:nvSpPr>
            <p:cNvPr name="Freeform 7" id="7"/>
            <p:cNvSpPr/>
            <p:nvPr/>
          </p:nvSpPr>
          <p:spPr>
            <a:xfrm flipH="false" flipV="false" rot="0">
              <a:off x="6350" y="6350"/>
              <a:ext cx="3622929" cy="1346581"/>
            </a:xfrm>
            <a:custGeom>
              <a:avLst/>
              <a:gdLst/>
              <a:ahLst/>
              <a:cxnLst/>
              <a:rect r="r" b="b" t="t" l="l"/>
              <a:pathLst>
                <a:path h="1346581" w="3622929">
                  <a:moveTo>
                    <a:pt x="0" y="158750"/>
                  </a:moveTo>
                  <a:cubicBezTo>
                    <a:pt x="0" y="71120"/>
                    <a:pt x="71501" y="0"/>
                    <a:pt x="159766" y="0"/>
                  </a:cubicBezTo>
                  <a:lnTo>
                    <a:pt x="3463163" y="0"/>
                  </a:lnTo>
                  <a:cubicBezTo>
                    <a:pt x="3551428" y="0"/>
                    <a:pt x="3622929" y="71120"/>
                    <a:pt x="3622929" y="158750"/>
                  </a:cubicBezTo>
                  <a:lnTo>
                    <a:pt x="3622929" y="1187831"/>
                  </a:lnTo>
                  <a:cubicBezTo>
                    <a:pt x="3622929" y="1275461"/>
                    <a:pt x="3551428" y="1346581"/>
                    <a:pt x="3463163" y="1346581"/>
                  </a:cubicBezTo>
                  <a:lnTo>
                    <a:pt x="159766" y="1346581"/>
                  </a:lnTo>
                  <a:cubicBezTo>
                    <a:pt x="71501" y="1346581"/>
                    <a:pt x="0" y="1275461"/>
                    <a:pt x="0" y="1187831"/>
                  </a:cubicBezTo>
                  <a:close/>
                </a:path>
              </a:pathLst>
            </a:custGeom>
            <a:solidFill>
              <a:srgbClr val="D2D9F9"/>
            </a:solidFill>
          </p:spPr>
        </p:sp>
        <p:sp>
          <p:nvSpPr>
            <p:cNvPr name="Freeform 8" id="8"/>
            <p:cNvSpPr/>
            <p:nvPr/>
          </p:nvSpPr>
          <p:spPr>
            <a:xfrm flipH="false" flipV="false" rot="0">
              <a:off x="0" y="0"/>
              <a:ext cx="3635629" cy="1359281"/>
            </a:xfrm>
            <a:custGeom>
              <a:avLst/>
              <a:gdLst/>
              <a:ahLst/>
              <a:cxnLst/>
              <a:rect r="r" b="b" t="t" l="l"/>
              <a:pathLst>
                <a:path h="1359281" w="3635629">
                  <a:moveTo>
                    <a:pt x="0" y="165100"/>
                  </a:moveTo>
                  <a:cubicBezTo>
                    <a:pt x="0" y="73914"/>
                    <a:pt x="74422" y="0"/>
                    <a:pt x="166116" y="0"/>
                  </a:cubicBezTo>
                  <a:lnTo>
                    <a:pt x="3469513" y="0"/>
                  </a:lnTo>
                  <a:lnTo>
                    <a:pt x="3469513" y="6350"/>
                  </a:lnTo>
                  <a:lnTo>
                    <a:pt x="3469513" y="0"/>
                  </a:lnTo>
                  <a:cubicBezTo>
                    <a:pt x="3561207" y="0"/>
                    <a:pt x="3635629" y="73914"/>
                    <a:pt x="3635629" y="165100"/>
                  </a:cubicBezTo>
                  <a:lnTo>
                    <a:pt x="3629279" y="165100"/>
                  </a:lnTo>
                  <a:lnTo>
                    <a:pt x="3635629" y="165100"/>
                  </a:lnTo>
                  <a:lnTo>
                    <a:pt x="3635629" y="1194181"/>
                  </a:lnTo>
                  <a:lnTo>
                    <a:pt x="3629279" y="1194181"/>
                  </a:lnTo>
                  <a:lnTo>
                    <a:pt x="3635629" y="1194181"/>
                  </a:lnTo>
                  <a:cubicBezTo>
                    <a:pt x="3635629" y="1285367"/>
                    <a:pt x="3561207" y="1359281"/>
                    <a:pt x="3469513" y="1359281"/>
                  </a:cubicBezTo>
                  <a:lnTo>
                    <a:pt x="3469513" y="1352931"/>
                  </a:lnTo>
                  <a:lnTo>
                    <a:pt x="3469513" y="1359281"/>
                  </a:lnTo>
                  <a:lnTo>
                    <a:pt x="166116" y="1359281"/>
                  </a:lnTo>
                  <a:lnTo>
                    <a:pt x="166116" y="1352931"/>
                  </a:lnTo>
                  <a:lnTo>
                    <a:pt x="166116" y="1359281"/>
                  </a:lnTo>
                  <a:cubicBezTo>
                    <a:pt x="74422" y="1359281"/>
                    <a:pt x="0" y="1285367"/>
                    <a:pt x="0" y="1194181"/>
                  </a:cubicBezTo>
                  <a:lnTo>
                    <a:pt x="0" y="165100"/>
                  </a:lnTo>
                  <a:lnTo>
                    <a:pt x="6350" y="165100"/>
                  </a:lnTo>
                  <a:lnTo>
                    <a:pt x="0" y="165100"/>
                  </a:lnTo>
                  <a:moveTo>
                    <a:pt x="12700" y="165100"/>
                  </a:moveTo>
                  <a:lnTo>
                    <a:pt x="12700" y="1194181"/>
                  </a:lnTo>
                  <a:lnTo>
                    <a:pt x="6350" y="1194181"/>
                  </a:lnTo>
                  <a:lnTo>
                    <a:pt x="12700" y="1194181"/>
                  </a:lnTo>
                  <a:cubicBezTo>
                    <a:pt x="12700" y="1278382"/>
                    <a:pt x="81280" y="1346581"/>
                    <a:pt x="166116" y="1346581"/>
                  </a:cubicBezTo>
                  <a:lnTo>
                    <a:pt x="3469513" y="1346581"/>
                  </a:lnTo>
                  <a:cubicBezTo>
                    <a:pt x="3554222" y="1346581"/>
                    <a:pt x="3622929" y="1278255"/>
                    <a:pt x="3622929" y="1194181"/>
                  </a:cubicBezTo>
                  <a:lnTo>
                    <a:pt x="3622929" y="165100"/>
                  </a:lnTo>
                  <a:cubicBezTo>
                    <a:pt x="3622929" y="80899"/>
                    <a:pt x="3554349" y="12700"/>
                    <a:pt x="3469513" y="12700"/>
                  </a:cubicBezTo>
                  <a:lnTo>
                    <a:pt x="166116" y="12700"/>
                  </a:lnTo>
                  <a:lnTo>
                    <a:pt x="166116" y="6350"/>
                  </a:lnTo>
                  <a:lnTo>
                    <a:pt x="166116" y="12700"/>
                  </a:lnTo>
                  <a:cubicBezTo>
                    <a:pt x="81280" y="12700"/>
                    <a:pt x="12700" y="81026"/>
                    <a:pt x="12700" y="165100"/>
                  </a:cubicBezTo>
                  <a:close/>
                </a:path>
              </a:pathLst>
            </a:custGeom>
            <a:solidFill>
              <a:srgbClr val="B8BFDF"/>
            </a:solidFill>
          </p:spPr>
        </p:sp>
      </p:grpSp>
      <p:sp>
        <p:nvSpPr>
          <p:cNvPr name="TextBox 9" id="9"/>
          <p:cNvSpPr txBox="true"/>
          <p:nvPr/>
        </p:nvSpPr>
        <p:spPr>
          <a:xfrm rot="0">
            <a:off x="1285280" y="3252639"/>
            <a:ext cx="104775" cy="671661"/>
          </a:xfrm>
          <a:prstGeom prst="rect">
            <a:avLst/>
          </a:prstGeom>
        </p:spPr>
        <p:txBody>
          <a:bodyPr anchor="t" rtlCol="false" tIns="0" lIns="0" bIns="0" rIns="0">
            <a:spAutoFit/>
          </a:bodyPr>
          <a:lstStyle/>
          <a:p>
            <a:pPr algn="ctr">
              <a:lnSpc>
                <a:spcPts val="4437"/>
              </a:lnSpc>
            </a:pPr>
            <a:r>
              <a:rPr lang="en-US" sz="2750">
                <a:solidFill>
                  <a:srgbClr val="404155"/>
                </a:solidFill>
                <a:latin typeface="Corben"/>
                <a:ea typeface="Corben"/>
                <a:cs typeface="Corben"/>
                <a:sym typeface="Corben"/>
              </a:rPr>
              <a:t>1</a:t>
            </a:r>
          </a:p>
        </p:txBody>
      </p:sp>
      <p:sp>
        <p:nvSpPr>
          <p:cNvPr name="TextBox 10" id="10"/>
          <p:cNvSpPr txBox="true"/>
          <p:nvPr/>
        </p:nvSpPr>
        <p:spPr>
          <a:xfrm rot="0">
            <a:off x="3992910" y="3409950"/>
            <a:ext cx="2791271" cy="452437"/>
          </a:xfrm>
          <a:prstGeom prst="rect">
            <a:avLst/>
          </a:prstGeom>
        </p:spPr>
        <p:txBody>
          <a:bodyPr anchor="t" rtlCol="false" tIns="0" lIns="0" bIns="0" rIns="0">
            <a:spAutoFit/>
          </a:bodyPr>
          <a:lstStyle/>
          <a:p>
            <a:pPr algn="l">
              <a:lnSpc>
                <a:spcPts val="3437"/>
              </a:lnSpc>
            </a:pPr>
            <a:r>
              <a:rPr lang="en-US" sz="2750">
                <a:solidFill>
                  <a:srgbClr val="404155"/>
                </a:solidFill>
                <a:latin typeface="Corben"/>
                <a:ea typeface="Corben"/>
                <a:cs typeface="Corben"/>
                <a:sym typeface="Corben"/>
              </a:rPr>
              <a:t>Interactive Maps</a:t>
            </a:r>
          </a:p>
        </p:txBody>
      </p:sp>
      <p:grpSp>
        <p:nvGrpSpPr>
          <p:cNvPr name="Group 11" id="11"/>
          <p:cNvGrpSpPr/>
          <p:nvPr/>
        </p:nvGrpSpPr>
        <p:grpSpPr>
          <a:xfrm rot="0">
            <a:off x="3851076" y="4126855"/>
            <a:ext cx="13303002" cy="19050"/>
            <a:chOff x="0" y="0"/>
            <a:chExt cx="17737337" cy="25400"/>
          </a:xfrm>
        </p:grpSpPr>
        <p:sp>
          <p:nvSpPr>
            <p:cNvPr name="Freeform 12" id="12"/>
            <p:cNvSpPr/>
            <p:nvPr/>
          </p:nvSpPr>
          <p:spPr>
            <a:xfrm flipH="false" flipV="false" rot="0">
              <a:off x="0" y="0"/>
              <a:ext cx="17737328" cy="25400"/>
            </a:xfrm>
            <a:custGeom>
              <a:avLst/>
              <a:gdLst/>
              <a:ahLst/>
              <a:cxnLst/>
              <a:rect r="r" b="b" t="t" l="l"/>
              <a:pathLst>
                <a:path h="25400" w="17737328">
                  <a:moveTo>
                    <a:pt x="0" y="12700"/>
                  </a:moveTo>
                  <a:cubicBezTo>
                    <a:pt x="0" y="5715"/>
                    <a:pt x="5715" y="0"/>
                    <a:pt x="12700" y="0"/>
                  </a:cubicBezTo>
                  <a:lnTo>
                    <a:pt x="17724628" y="0"/>
                  </a:lnTo>
                  <a:cubicBezTo>
                    <a:pt x="17731614" y="0"/>
                    <a:pt x="17737328" y="5715"/>
                    <a:pt x="17737328" y="12700"/>
                  </a:cubicBezTo>
                  <a:cubicBezTo>
                    <a:pt x="17737328" y="19685"/>
                    <a:pt x="17731614" y="25400"/>
                    <a:pt x="17724628" y="25400"/>
                  </a:cubicBezTo>
                  <a:lnTo>
                    <a:pt x="12700" y="25400"/>
                  </a:lnTo>
                  <a:cubicBezTo>
                    <a:pt x="5715" y="25400"/>
                    <a:pt x="0" y="19685"/>
                    <a:pt x="0" y="12700"/>
                  </a:cubicBezTo>
                  <a:close/>
                </a:path>
              </a:pathLst>
            </a:custGeom>
            <a:solidFill>
              <a:srgbClr val="B8BFDF"/>
            </a:solidFill>
          </p:spPr>
        </p:sp>
      </p:grpSp>
      <p:grpSp>
        <p:nvGrpSpPr>
          <p:cNvPr name="Group 13" id="13"/>
          <p:cNvGrpSpPr/>
          <p:nvPr/>
        </p:nvGrpSpPr>
        <p:grpSpPr>
          <a:xfrm rot="0">
            <a:off x="987475" y="4282827"/>
            <a:ext cx="5443984" cy="2096840"/>
            <a:chOff x="0" y="0"/>
            <a:chExt cx="7258645" cy="2795787"/>
          </a:xfrm>
        </p:grpSpPr>
        <p:sp>
          <p:nvSpPr>
            <p:cNvPr name="Freeform 14" id="14"/>
            <p:cNvSpPr/>
            <p:nvPr/>
          </p:nvSpPr>
          <p:spPr>
            <a:xfrm flipH="false" flipV="false" rot="0">
              <a:off x="6350" y="6350"/>
              <a:ext cx="7245985" cy="2783078"/>
            </a:xfrm>
            <a:custGeom>
              <a:avLst/>
              <a:gdLst/>
              <a:ahLst/>
              <a:cxnLst/>
              <a:rect r="r" b="b" t="t" l="l"/>
              <a:pathLst>
                <a:path h="2783078" w="7245985">
                  <a:moveTo>
                    <a:pt x="0" y="158750"/>
                  </a:moveTo>
                  <a:cubicBezTo>
                    <a:pt x="0" y="71120"/>
                    <a:pt x="71247" y="0"/>
                    <a:pt x="159258" y="0"/>
                  </a:cubicBezTo>
                  <a:lnTo>
                    <a:pt x="7086727" y="0"/>
                  </a:lnTo>
                  <a:cubicBezTo>
                    <a:pt x="7174611" y="0"/>
                    <a:pt x="7245985" y="71120"/>
                    <a:pt x="7245985" y="158750"/>
                  </a:cubicBezTo>
                  <a:lnTo>
                    <a:pt x="7245985" y="2624328"/>
                  </a:lnTo>
                  <a:cubicBezTo>
                    <a:pt x="7245985" y="2711958"/>
                    <a:pt x="7174738" y="2783078"/>
                    <a:pt x="7086727" y="2783078"/>
                  </a:cubicBezTo>
                  <a:lnTo>
                    <a:pt x="159258" y="2783078"/>
                  </a:lnTo>
                  <a:cubicBezTo>
                    <a:pt x="71374" y="2783078"/>
                    <a:pt x="0" y="2711958"/>
                    <a:pt x="0" y="2624328"/>
                  </a:cubicBezTo>
                  <a:close/>
                </a:path>
              </a:pathLst>
            </a:custGeom>
            <a:solidFill>
              <a:srgbClr val="D2D9F9"/>
            </a:solidFill>
          </p:spPr>
        </p:sp>
        <p:sp>
          <p:nvSpPr>
            <p:cNvPr name="Freeform 15" id="15"/>
            <p:cNvSpPr/>
            <p:nvPr/>
          </p:nvSpPr>
          <p:spPr>
            <a:xfrm flipH="false" flipV="false" rot="0">
              <a:off x="0" y="0"/>
              <a:ext cx="7258685" cy="2795778"/>
            </a:xfrm>
            <a:custGeom>
              <a:avLst/>
              <a:gdLst/>
              <a:ahLst/>
              <a:cxnLst/>
              <a:rect r="r" b="b" t="t" l="l"/>
              <a:pathLst>
                <a:path h="2795778" w="7258685">
                  <a:moveTo>
                    <a:pt x="0" y="165100"/>
                  </a:moveTo>
                  <a:cubicBezTo>
                    <a:pt x="0" y="73914"/>
                    <a:pt x="74168" y="0"/>
                    <a:pt x="165608" y="0"/>
                  </a:cubicBezTo>
                  <a:lnTo>
                    <a:pt x="7093077" y="0"/>
                  </a:lnTo>
                  <a:lnTo>
                    <a:pt x="7093077" y="6350"/>
                  </a:lnTo>
                  <a:lnTo>
                    <a:pt x="7093077" y="0"/>
                  </a:lnTo>
                  <a:cubicBezTo>
                    <a:pt x="7184517" y="0"/>
                    <a:pt x="7258685" y="73914"/>
                    <a:pt x="7258685" y="165100"/>
                  </a:cubicBezTo>
                  <a:lnTo>
                    <a:pt x="7252335" y="165100"/>
                  </a:lnTo>
                  <a:lnTo>
                    <a:pt x="7258685" y="165100"/>
                  </a:lnTo>
                  <a:lnTo>
                    <a:pt x="7258685" y="2630678"/>
                  </a:lnTo>
                  <a:lnTo>
                    <a:pt x="7252335" y="2630678"/>
                  </a:lnTo>
                  <a:lnTo>
                    <a:pt x="7258685" y="2630678"/>
                  </a:lnTo>
                  <a:cubicBezTo>
                    <a:pt x="7258685" y="2721864"/>
                    <a:pt x="7184517" y="2795778"/>
                    <a:pt x="7093077" y="2795778"/>
                  </a:cubicBezTo>
                  <a:lnTo>
                    <a:pt x="7093077" y="2789428"/>
                  </a:lnTo>
                  <a:lnTo>
                    <a:pt x="7093077" y="2795778"/>
                  </a:lnTo>
                  <a:lnTo>
                    <a:pt x="165608" y="2795778"/>
                  </a:lnTo>
                  <a:lnTo>
                    <a:pt x="165608" y="2789428"/>
                  </a:lnTo>
                  <a:lnTo>
                    <a:pt x="165608" y="2795778"/>
                  </a:lnTo>
                  <a:cubicBezTo>
                    <a:pt x="74168" y="2795778"/>
                    <a:pt x="0" y="2721864"/>
                    <a:pt x="0" y="2630678"/>
                  </a:cubicBezTo>
                  <a:lnTo>
                    <a:pt x="0" y="165100"/>
                  </a:lnTo>
                  <a:lnTo>
                    <a:pt x="6350" y="165100"/>
                  </a:lnTo>
                  <a:lnTo>
                    <a:pt x="0" y="165100"/>
                  </a:lnTo>
                  <a:moveTo>
                    <a:pt x="12700" y="165100"/>
                  </a:moveTo>
                  <a:lnTo>
                    <a:pt x="12700" y="2630678"/>
                  </a:lnTo>
                  <a:lnTo>
                    <a:pt x="6350" y="2630678"/>
                  </a:lnTo>
                  <a:lnTo>
                    <a:pt x="12700" y="2630678"/>
                  </a:lnTo>
                  <a:cubicBezTo>
                    <a:pt x="12700" y="2714879"/>
                    <a:pt x="81153" y="2783078"/>
                    <a:pt x="165608" y="2783078"/>
                  </a:cubicBezTo>
                  <a:lnTo>
                    <a:pt x="7093077" y="2783078"/>
                  </a:lnTo>
                  <a:cubicBezTo>
                    <a:pt x="7177532" y="2783078"/>
                    <a:pt x="7245985" y="2714879"/>
                    <a:pt x="7245985" y="2630678"/>
                  </a:cubicBezTo>
                  <a:lnTo>
                    <a:pt x="7245985" y="165100"/>
                  </a:lnTo>
                  <a:cubicBezTo>
                    <a:pt x="7245985" y="80899"/>
                    <a:pt x="7177532" y="12700"/>
                    <a:pt x="7093077" y="12700"/>
                  </a:cubicBezTo>
                  <a:lnTo>
                    <a:pt x="165608" y="12700"/>
                  </a:lnTo>
                  <a:lnTo>
                    <a:pt x="165608" y="6350"/>
                  </a:lnTo>
                  <a:lnTo>
                    <a:pt x="165608" y="12700"/>
                  </a:lnTo>
                  <a:cubicBezTo>
                    <a:pt x="81153" y="12700"/>
                    <a:pt x="12700" y="80899"/>
                    <a:pt x="12700" y="165100"/>
                  </a:cubicBezTo>
                  <a:close/>
                </a:path>
              </a:pathLst>
            </a:custGeom>
            <a:solidFill>
              <a:srgbClr val="B8BFDF"/>
            </a:solidFill>
          </p:spPr>
        </p:sp>
      </p:grpSp>
      <p:sp>
        <p:nvSpPr>
          <p:cNvPr name="TextBox 16" id="16"/>
          <p:cNvSpPr txBox="true"/>
          <p:nvPr/>
        </p:nvSpPr>
        <p:spPr>
          <a:xfrm rot="0">
            <a:off x="1285280" y="4943029"/>
            <a:ext cx="184845" cy="671661"/>
          </a:xfrm>
          <a:prstGeom prst="rect">
            <a:avLst/>
          </a:prstGeom>
        </p:spPr>
        <p:txBody>
          <a:bodyPr anchor="t" rtlCol="false" tIns="0" lIns="0" bIns="0" rIns="0">
            <a:spAutoFit/>
          </a:bodyPr>
          <a:lstStyle/>
          <a:p>
            <a:pPr algn="ctr">
              <a:lnSpc>
                <a:spcPts val="4437"/>
              </a:lnSpc>
            </a:pPr>
            <a:r>
              <a:rPr lang="en-US" sz="2750">
                <a:solidFill>
                  <a:srgbClr val="404155"/>
                </a:solidFill>
                <a:latin typeface="Corben"/>
                <a:ea typeface="Corben"/>
                <a:cs typeface="Corben"/>
                <a:sym typeface="Corben"/>
              </a:rPr>
              <a:t>2</a:t>
            </a:r>
          </a:p>
        </p:txBody>
      </p:sp>
      <p:sp>
        <p:nvSpPr>
          <p:cNvPr name="TextBox 17" id="17"/>
          <p:cNvSpPr txBox="true"/>
          <p:nvPr/>
        </p:nvSpPr>
        <p:spPr>
          <a:xfrm rot="0">
            <a:off x="6710214" y="4561583"/>
            <a:ext cx="3544044" cy="452437"/>
          </a:xfrm>
          <a:prstGeom prst="rect">
            <a:avLst/>
          </a:prstGeom>
        </p:spPr>
        <p:txBody>
          <a:bodyPr anchor="t" rtlCol="false" tIns="0" lIns="0" bIns="0" rIns="0">
            <a:spAutoFit/>
          </a:bodyPr>
          <a:lstStyle/>
          <a:p>
            <a:pPr algn="l">
              <a:lnSpc>
                <a:spcPts val="3437"/>
              </a:lnSpc>
            </a:pPr>
            <a:r>
              <a:rPr lang="en-US" sz="2750">
                <a:solidFill>
                  <a:srgbClr val="404155"/>
                </a:solidFill>
                <a:latin typeface="Corben"/>
                <a:ea typeface="Corben"/>
                <a:cs typeface="Corben"/>
                <a:sym typeface="Corben"/>
              </a:rPr>
              <a:t>Image Map</a:t>
            </a:r>
          </a:p>
        </p:txBody>
      </p:sp>
      <p:sp>
        <p:nvSpPr>
          <p:cNvPr name="TextBox 18" id="18"/>
          <p:cNvSpPr txBox="true"/>
          <p:nvPr/>
        </p:nvSpPr>
        <p:spPr>
          <a:xfrm rot="0">
            <a:off x="6710214" y="5079355"/>
            <a:ext cx="10302031" cy="1012031"/>
          </a:xfrm>
          <a:prstGeom prst="rect">
            <a:avLst/>
          </a:prstGeom>
        </p:spPr>
        <p:txBody>
          <a:bodyPr anchor="t" rtlCol="false" tIns="0" lIns="0" bIns="0" rIns="0">
            <a:spAutoFit/>
          </a:bodyPr>
          <a:lstStyle/>
          <a:p>
            <a:pPr algn="l">
              <a:lnSpc>
                <a:spcPts val="3562"/>
              </a:lnSpc>
            </a:pPr>
            <a:r>
              <a:rPr lang="en-US" sz="2187">
                <a:solidFill>
                  <a:srgbClr val="404155"/>
                </a:solidFill>
                <a:latin typeface="Arimo"/>
                <a:ea typeface="Arimo"/>
                <a:cs typeface="Arimo"/>
                <a:sym typeface="Arimo"/>
              </a:rPr>
              <a:t>The </a:t>
            </a:r>
            <a:r>
              <a:rPr lang="en-US" sz="2187" b="true">
                <a:solidFill>
                  <a:srgbClr val="404155"/>
                </a:solidFill>
                <a:latin typeface="Arimo Bold"/>
                <a:ea typeface="Arimo Bold"/>
                <a:cs typeface="Arimo Bold"/>
                <a:sym typeface="Arimo Bold"/>
              </a:rPr>
              <a:t>map</a:t>
            </a:r>
            <a:r>
              <a:rPr lang="en-US" sz="2187">
                <a:solidFill>
                  <a:srgbClr val="404155"/>
                </a:solidFill>
                <a:latin typeface="Arimo"/>
                <a:ea typeface="Arimo"/>
                <a:cs typeface="Arimo"/>
                <a:sym typeface="Arimo"/>
              </a:rPr>
              <a:t> tag defines an image map, enabling clickable regions within an image.</a:t>
            </a:r>
          </a:p>
        </p:txBody>
      </p:sp>
      <p:grpSp>
        <p:nvGrpSpPr>
          <p:cNvPr name="Group 19" id="19"/>
          <p:cNvGrpSpPr/>
          <p:nvPr/>
        </p:nvGrpSpPr>
        <p:grpSpPr>
          <a:xfrm rot="0">
            <a:off x="6568380" y="6355854"/>
            <a:ext cx="10585698" cy="19050"/>
            <a:chOff x="0" y="0"/>
            <a:chExt cx="14114263" cy="25400"/>
          </a:xfrm>
        </p:grpSpPr>
        <p:sp>
          <p:nvSpPr>
            <p:cNvPr name="Freeform 20" id="20"/>
            <p:cNvSpPr/>
            <p:nvPr/>
          </p:nvSpPr>
          <p:spPr>
            <a:xfrm flipH="false" flipV="false" rot="0">
              <a:off x="0" y="0"/>
              <a:ext cx="14114272" cy="25400"/>
            </a:xfrm>
            <a:custGeom>
              <a:avLst/>
              <a:gdLst/>
              <a:ahLst/>
              <a:cxnLst/>
              <a:rect r="r" b="b" t="t" l="l"/>
              <a:pathLst>
                <a:path h="25400" w="14114272">
                  <a:moveTo>
                    <a:pt x="0" y="12700"/>
                  </a:moveTo>
                  <a:cubicBezTo>
                    <a:pt x="0" y="5715"/>
                    <a:pt x="5715" y="0"/>
                    <a:pt x="12700" y="0"/>
                  </a:cubicBezTo>
                  <a:lnTo>
                    <a:pt x="14101572" y="0"/>
                  </a:lnTo>
                  <a:cubicBezTo>
                    <a:pt x="14108557" y="0"/>
                    <a:pt x="14114272" y="5715"/>
                    <a:pt x="14114272" y="12700"/>
                  </a:cubicBezTo>
                  <a:cubicBezTo>
                    <a:pt x="14114272" y="19685"/>
                    <a:pt x="14108557" y="25400"/>
                    <a:pt x="14101572" y="25400"/>
                  </a:cubicBezTo>
                  <a:lnTo>
                    <a:pt x="12700" y="25400"/>
                  </a:lnTo>
                  <a:cubicBezTo>
                    <a:pt x="5715" y="25400"/>
                    <a:pt x="0" y="19685"/>
                    <a:pt x="0" y="12700"/>
                  </a:cubicBezTo>
                  <a:close/>
                </a:path>
              </a:pathLst>
            </a:custGeom>
            <a:solidFill>
              <a:srgbClr val="B8BFDF"/>
            </a:solidFill>
          </p:spPr>
        </p:sp>
      </p:grpSp>
      <p:grpSp>
        <p:nvGrpSpPr>
          <p:cNvPr name="Group 21" id="21"/>
          <p:cNvGrpSpPr/>
          <p:nvPr/>
        </p:nvGrpSpPr>
        <p:grpSpPr>
          <a:xfrm rot="0">
            <a:off x="987475" y="6511826"/>
            <a:ext cx="8161288" cy="2096840"/>
            <a:chOff x="0" y="0"/>
            <a:chExt cx="10881717" cy="2795787"/>
          </a:xfrm>
        </p:grpSpPr>
        <p:sp>
          <p:nvSpPr>
            <p:cNvPr name="Freeform 22" id="22"/>
            <p:cNvSpPr/>
            <p:nvPr/>
          </p:nvSpPr>
          <p:spPr>
            <a:xfrm flipH="false" flipV="false" rot="0">
              <a:off x="6350" y="6350"/>
              <a:ext cx="10868914" cy="2783078"/>
            </a:xfrm>
            <a:custGeom>
              <a:avLst/>
              <a:gdLst/>
              <a:ahLst/>
              <a:cxnLst/>
              <a:rect r="r" b="b" t="t" l="l"/>
              <a:pathLst>
                <a:path h="2783078" w="10868914">
                  <a:moveTo>
                    <a:pt x="0" y="158750"/>
                  </a:moveTo>
                  <a:cubicBezTo>
                    <a:pt x="0" y="71120"/>
                    <a:pt x="71374" y="0"/>
                    <a:pt x="159258" y="0"/>
                  </a:cubicBezTo>
                  <a:lnTo>
                    <a:pt x="10709656" y="0"/>
                  </a:lnTo>
                  <a:cubicBezTo>
                    <a:pt x="10797667" y="0"/>
                    <a:pt x="10868914" y="71120"/>
                    <a:pt x="10868914" y="158750"/>
                  </a:cubicBezTo>
                  <a:lnTo>
                    <a:pt x="10868914" y="2624328"/>
                  </a:lnTo>
                  <a:cubicBezTo>
                    <a:pt x="10868914" y="2711958"/>
                    <a:pt x="10797540" y="2783078"/>
                    <a:pt x="10709656" y="2783078"/>
                  </a:cubicBezTo>
                  <a:lnTo>
                    <a:pt x="159258" y="2783078"/>
                  </a:lnTo>
                  <a:cubicBezTo>
                    <a:pt x="71247" y="2783078"/>
                    <a:pt x="0" y="2711958"/>
                    <a:pt x="0" y="2624328"/>
                  </a:cubicBezTo>
                  <a:close/>
                </a:path>
              </a:pathLst>
            </a:custGeom>
            <a:solidFill>
              <a:srgbClr val="D2D9F9"/>
            </a:solidFill>
          </p:spPr>
        </p:sp>
        <p:sp>
          <p:nvSpPr>
            <p:cNvPr name="Freeform 23" id="23"/>
            <p:cNvSpPr/>
            <p:nvPr/>
          </p:nvSpPr>
          <p:spPr>
            <a:xfrm flipH="false" flipV="false" rot="0">
              <a:off x="0" y="0"/>
              <a:ext cx="10881614" cy="2795778"/>
            </a:xfrm>
            <a:custGeom>
              <a:avLst/>
              <a:gdLst/>
              <a:ahLst/>
              <a:cxnLst/>
              <a:rect r="r" b="b" t="t" l="l"/>
              <a:pathLst>
                <a:path h="2795778" w="10881614">
                  <a:moveTo>
                    <a:pt x="0" y="165100"/>
                  </a:moveTo>
                  <a:cubicBezTo>
                    <a:pt x="0" y="73914"/>
                    <a:pt x="74168" y="0"/>
                    <a:pt x="165608" y="0"/>
                  </a:cubicBezTo>
                  <a:lnTo>
                    <a:pt x="10716006" y="0"/>
                  </a:lnTo>
                  <a:lnTo>
                    <a:pt x="10716006" y="6350"/>
                  </a:lnTo>
                  <a:lnTo>
                    <a:pt x="10716006" y="0"/>
                  </a:lnTo>
                  <a:cubicBezTo>
                    <a:pt x="10807447" y="0"/>
                    <a:pt x="10881614" y="73914"/>
                    <a:pt x="10881614" y="165100"/>
                  </a:cubicBezTo>
                  <a:lnTo>
                    <a:pt x="10875264" y="165100"/>
                  </a:lnTo>
                  <a:lnTo>
                    <a:pt x="10881614" y="165100"/>
                  </a:lnTo>
                  <a:lnTo>
                    <a:pt x="10881614" y="2630678"/>
                  </a:lnTo>
                  <a:lnTo>
                    <a:pt x="10875264" y="2630678"/>
                  </a:lnTo>
                  <a:lnTo>
                    <a:pt x="10881614" y="2630678"/>
                  </a:lnTo>
                  <a:cubicBezTo>
                    <a:pt x="10881614" y="2721864"/>
                    <a:pt x="10807447" y="2795778"/>
                    <a:pt x="10716006" y="2795778"/>
                  </a:cubicBezTo>
                  <a:lnTo>
                    <a:pt x="10716006" y="2789428"/>
                  </a:lnTo>
                  <a:lnTo>
                    <a:pt x="10716006" y="2795778"/>
                  </a:lnTo>
                  <a:lnTo>
                    <a:pt x="165608" y="2795778"/>
                  </a:lnTo>
                  <a:lnTo>
                    <a:pt x="165608" y="2789428"/>
                  </a:lnTo>
                  <a:lnTo>
                    <a:pt x="165608" y="2795778"/>
                  </a:lnTo>
                  <a:cubicBezTo>
                    <a:pt x="74168" y="2795778"/>
                    <a:pt x="0" y="2721864"/>
                    <a:pt x="0" y="2630678"/>
                  </a:cubicBezTo>
                  <a:lnTo>
                    <a:pt x="0" y="165100"/>
                  </a:lnTo>
                  <a:lnTo>
                    <a:pt x="6350" y="165100"/>
                  </a:lnTo>
                  <a:lnTo>
                    <a:pt x="0" y="165100"/>
                  </a:lnTo>
                  <a:moveTo>
                    <a:pt x="12700" y="165100"/>
                  </a:moveTo>
                  <a:lnTo>
                    <a:pt x="12700" y="2630678"/>
                  </a:lnTo>
                  <a:lnTo>
                    <a:pt x="6350" y="2630678"/>
                  </a:lnTo>
                  <a:lnTo>
                    <a:pt x="12700" y="2630678"/>
                  </a:lnTo>
                  <a:cubicBezTo>
                    <a:pt x="12700" y="2714879"/>
                    <a:pt x="81153" y="2783078"/>
                    <a:pt x="165608" y="2783078"/>
                  </a:cubicBezTo>
                  <a:lnTo>
                    <a:pt x="10716006" y="2783078"/>
                  </a:lnTo>
                  <a:cubicBezTo>
                    <a:pt x="10800462" y="2783078"/>
                    <a:pt x="10868914" y="2714752"/>
                    <a:pt x="10868914" y="2630678"/>
                  </a:cubicBezTo>
                  <a:lnTo>
                    <a:pt x="10868914" y="165100"/>
                  </a:lnTo>
                  <a:cubicBezTo>
                    <a:pt x="10868914" y="80899"/>
                    <a:pt x="10800462" y="12700"/>
                    <a:pt x="10716006" y="12700"/>
                  </a:cubicBezTo>
                  <a:lnTo>
                    <a:pt x="165608" y="12700"/>
                  </a:lnTo>
                  <a:lnTo>
                    <a:pt x="165608" y="6350"/>
                  </a:lnTo>
                  <a:lnTo>
                    <a:pt x="165608" y="12700"/>
                  </a:lnTo>
                  <a:cubicBezTo>
                    <a:pt x="81153" y="12700"/>
                    <a:pt x="12700" y="81026"/>
                    <a:pt x="12700" y="165100"/>
                  </a:cubicBezTo>
                  <a:close/>
                </a:path>
              </a:pathLst>
            </a:custGeom>
            <a:solidFill>
              <a:srgbClr val="B8BFDF"/>
            </a:solidFill>
          </p:spPr>
        </p:sp>
      </p:grpSp>
      <p:sp>
        <p:nvSpPr>
          <p:cNvPr name="TextBox 24" id="24"/>
          <p:cNvSpPr txBox="true"/>
          <p:nvPr/>
        </p:nvSpPr>
        <p:spPr>
          <a:xfrm rot="0">
            <a:off x="1285280" y="7172027"/>
            <a:ext cx="198984" cy="671661"/>
          </a:xfrm>
          <a:prstGeom prst="rect">
            <a:avLst/>
          </a:prstGeom>
        </p:spPr>
        <p:txBody>
          <a:bodyPr anchor="t" rtlCol="false" tIns="0" lIns="0" bIns="0" rIns="0">
            <a:spAutoFit/>
          </a:bodyPr>
          <a:lstStyle/>
          <a:p>
            <a:pPr algn="ctr">
              <a:lnSpc>
                <a:spcPts val="4437"/>
              </a:lnSpc>
            </a:pPr>
            <a:r>
              <a:rPr lang="en-US" sz="2750">
                <a:solidFill>
                  <a:srgbClr val="404155"/>
                </a:solidFill>
                <a:latin typeface="Corben"/>
                <a:ea typeface="Corben"/>
                <a:cs typeface="Corben"/>
                <a:sym typeface="Corben"/>
              </a:rPr>
              <a:t>3</a:t>
            </a:r>
          </a:p>
        </p:txBody>
      </p:sp>
      <p:sp>
        <p:nvSpPr>
          <p:cNvPr name="TextBox 25" id="25"/>
          <p:cNvSpPr txBox="true"/>
          <p:nvPr/>
        </p:nvSpPr>
        <p:spPr>
          <a:xfrm rot="0">
            <a:off x="9427518" y="6790581"/>
            <a:ext cx="3544044" cy="452437"/>
          </a:xfrm>
          <a:prstGeom prst="rect">
            <a:avLst/>
          </a:prstGeom>
        </p:spPr>
        <p:txBody>
          <a:bodyPr anchor="t" rtlCol="false" tIns="0" lIns="0" bIns="0" rIns="0">
            <a:spAutoFit/>
          </a:bodyPr>
          <a:lstStyle/>
          <a:p>
            <a:pPr algn="l">
              <a:lnSpc>
                <a:spcPts val="3437"/>
              </a:lnSpc>
            </a:pPr>
            <a:r>
              <a:rPr lang="en-US" sz="2750">
                <a:solidFill>
                  <a:srgbClr val="404155"/>
                </a:solidFill>
                <a:latin typeface="Corben"/>
                <a:ea typeface="Corben"/>
                <a:cs typeface="Corben"/>
                <a:sym typeface="Corben"/>
              </a:rPr>
              <a:t>Area Tag</a:t>
            </a:r>
          </a:p>
        </p:txBody>
      </p:sp>
      <p:sp>
        <p:nvSpPr>
          <p:cNvPr name="TextBox 26" id="26"/>
          <p:cNvSpPr txBox="true"/>
          <p:nvPr/>
        </p:nvSpPr>
        <p:spPr>
          <a:xfrm rot="0">
            <a:off x="9427518" y="7308354"/>
            <a:ext cx="7584728" cy="1012031"/>
          </a:xfrm>
          <a:prstGeom prst="rect">
            <a:avLst/>
          </a:prstGeom>
        </p:spPr>
        <p:txBody>
          <a:bodyPr anchor="t" rtlCol="false" tIns="0" lIns="0" bIns="0" rIns="0">
            <a:spAutoFit/>
          </a:bodyPr>
          <a:lstStyle/>
          <a:p>
            <a:pPr algn="l">
              <a:lnSpc>
                <a:spcPts val="3562"/>
              </a:lnSpc>
            </a:pPr>
            <a:r>
              <a:rPr lang="en-US" sz="2187">
                <a:solidFill>
                  <a:srgbClr val="404155"/>
                </a:solidFill>
                <a:latin typeface="Arimo"/>
                <a:ea typeface="Arimo"/>
                <a:cs typeface="Arimo"/>
                <a:sym typeface="Arimo"/>
              </a:rPr>
              <a:t>The </a:t>
            </a:r>
            <a:r>
              <a:rPr lang="en-US" sz="2187" b="true">
                <a:solidFill>
                  <a:srgbClr val="404155"/>
                </a:solidFill>
                <a:latin typeface="Arimo Bold"/>
                <a:ea typeface="Arimo Bold"/>
                <a:cs typeface="Arimo Bold"/>
                <a:sym typeface="Arimo Bold"/>
              </a:rPr>
              <a:t>area</a:t>
            </a:r>
            <a:r>
              <a:rPr lang="en-US" sz="2187">
                <a:solidFill>
                  <a:srgbClr val="404155"/>
                </a:solidFill>
                <a:latin typeface="Arimo"/>
                <a:ea typeface="Arimo"/>
                <a:cs typeface="Arimo"/>
                <a:sym typeface="Arimo"/>
              </a:rPr>
              <a:t> tag defines a clickable region within the image map. It requires coordinates and a link.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DAGaFnRjgRA</dc:identifier>
  <dcterms:modified xsi:type="dcterms:W3CDTF">2011-08-01T06:04:30Z</dcterms:modified>
  <cp:revision>1</cp:revision>
  <dc:title>HTML-Images.pptx</dc:title>
</cp:coreProperties>
</file>