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88" r:id="rId5"/>
    <p:sldId id="339" r:id="rId6"/>
    <p:sldId id="341" r:id="rId7"/>
    <p:sldId id="342" r:id="rId8"/>
    <p:sldId id="317" r:id="rId9"/>
    <p:sldId id="294" r:id="rId10"/>
    <p:sldId id="321" r:id="rId11"/>
    <p:sldId id="350" r:id="rId13"/>
    <p:sldId id="351" r:id="rId14"/>
    <p:sldId id="352" r:id="rId15"/>
    <p:sldId id="353" r:id="rId16"/>
    <p:sldId id="354" r:id="rId17"/>
    <p:sldId id="355" r:id="rId18"/>
    <p:sldId id="333" r:id="rId19"/>
    <p:sldId id="334" r:id="rId20"/>
    <p:sldId id="305" r:id="rId21"/>
    <p:sldId id="307" r:id="rId2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382" y="48"/>
      </p:cViewPr>
      <p:guideLst>
        <p:guide orient="horz" pos="21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D0506-035E-CF47-9A57-BA1B61B0FC7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x-none"/>
              <a:t>单击此处编辑母版文本样式</a:t>
            </a:r>
            <a:endParaRPr kumimoji="1" lang="zh-CN" altLang="x-none"/>
          </a:p>
          <a:p>
            <a:pPr lvl="1"/>
            <a:r>
              <a:rPr kumimoji="1" lang="zh-CN" altLang="x-none"/>
              <a:t>二级</a:t>
            </a:r>
            <a:endParaRPr kumimoji="1" lang="zh-CN" altLang="x-none"/>
          </a:p>
          <a:p>
            <a:pPr lvl="2"/>
            <a:r>
              <a:rPr kumimoji="1" lang="zh-CN" altLang="x-none"/>
              <a:t>三级</a:t>
            </a:r>
            <a:endParaRPr kumimoji="1" lang="zh-CN" altLang="x-none"/>
          </a:p>
          <a:p>
            <a:pPr lvl="3"/>
            <a:r>
              <a:rPr kumimoji="1" lang="zh-CN" altLang="x-none"/>
              <a:t>四级</a:t>
            </a:r>
            <a:endParaRPr kumimoji="1" lang="zh-CN" altLang="x-none"/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F8C03-4020-B944-A236-DF2D76C8938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在上式中</a:t>
            </a:r>
            <a:r>
              <a:rPr lang="zh-CN" altLang="zh-CN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altLang="zh-CN" sz="1200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i,j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是改词在文件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altLang="zh-CN" sz="1200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中的出现次数，而分母是在文件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altLang="zh-CN" sz="1200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中所有字词出现的次数之和。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逆向文件频率（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inverse document frequency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idf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）是一个词语普遍重要性的度量。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F8C03-4020-B944-A236-DF2D76C8938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在上式中</a:t>
            </a:r>
            <a:r>
              <a:rPr lang="zh-CN" altLang="zh-CN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altLang="zh-CN" sz="1200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i,j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是改词在文件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altLang="zh-CN" sz="1200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中的出现次数，而分母是在文件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altLang="zh-CN" sz="1200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中所有字词出现的次数之和。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逆向文件频率（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inverse document frequency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idf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）是一个词语普遍重要性的度量。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F8C03-4020-B944-A236-DF2D76C8938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在上式中</a:t>
            </a:r>
            <a:r>
              <a:rPr lang="zh-CN" altLang="zh-CN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altLang="zh-CN" sz="1200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i,j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是改词在文件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altLang="zh-CN" sz="1200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中的出现次数，而分母是在文件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altLang="zh-CN" sz="1200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中所有字词出现的次数之和。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逆向文件频率（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inverse document frequency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idf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）是一个词语普遍重要性的度量。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F8C03-4020-B944-A236-DF2D76C8938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在上式中</a:t>
            </a:r>
            <a:r>
              <a:rPr lang="zh-CN" altLang="zh-CN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altLang="zh-CN" sz="1200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i,j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是改词在文件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altLang="zh-CN" sz="1200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中的出现次数，而分母是在文件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altLang="zh-CN" sz="1200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中所有字词出现的次数之和。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逆向文件频率（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inverse document frequency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idf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）是一个词语普遍重要性的度量。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F8C03-4020-B944-A236-DF2D76C8938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在上式中</a:t>
            </a:r>
            <a:r>
              <a:rPr lang="zh-CN" altLang="zh-CN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altLang="zh-CN" sz="1200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i,j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是改词在文件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altLang="zh-CN" sz="1200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中的出现次数，而分母是在文件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altLang="zh-CN" sz="1200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中所有字词出现的次数之和。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逆向文件频率（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inverse document frequency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idf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）是一个词语普遍重要性的度量。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F8C03-4020-B944-A236-DF2D76C8938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在上式中</a:t>
            </a:r>
            <a:r>
              <a:rPr lang="zh-CN" altLang="zh-CN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altLang="zh-CN" sz="1200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i,j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是改词在文件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altLang="zh-CN" sz="1200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中的出现次数，而分母是在文件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altLang="zh-CN" sz="1200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中所有字词出现的次数之和。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逆向文件频率（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inverse document frequency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idf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）是一个词语普遍重要性的度量。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F8C03-4020-B944-A236-DF2D76C8938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在上式中</a:t>
            </a:r>
            <a:r>
              <a:rPr lang="zh-CN" altLang="zh-CN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altLang="zh-CN" sz="1200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i,j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是改词在文件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altLang="zh-CN" sz="1200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中的出现次数，而分母是在文件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altLang="zh-CN" sz="1200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中所有字词出现的次数之和。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逆向文件频率（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inverse document frequency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idf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）是一个词语普遍重要性的度量。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F8C03-4020-B944-A236-DF2D76C8938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C316-8C13-B14E-9F69-BB9D5AEECDD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CF37-5DFA-894F-8EA8-2F0902531E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C316-8C13-B14E-9F69-BB9D5AEECDD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CF37-5DFA-894F-8EA8-2F0902531E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C316-8C13-B14E-9F69-BB9D5AEECDD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CF37-5DFA-894F-8EA8-2F0902531E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C316-8C13-B14E-9F69-BB9D5AEECDD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CF37-5DFA-894F-8EA8-2F0902531E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C316-8C13-B14E-9F69-BB9D5AEECDD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CF37-5DFA-894F-8EA8-2F0902531E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C316-8C13-B14E-9F69-BB9D5AEECDD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CF37-5DFA-894F-8EA8-2F0902531E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C316-8C13-B14E-9F69-BB9D5AEECDD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CF37-5DFA-894F-8EA8-2F0902531E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C316-8C13-B14E-9F69-BB9D5AEECDD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CF37-5DFA-894F-8EA8-2F0902531E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C316-8C13-B14E-9F69-BB9D5AEECDD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CF37-5DFA-894F-8EA8-2F0902531E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C316-8C13-B14E-9F69-BB9D5AEECDD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CF37-5DFA-894F-8EA8-2F0902531E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C316-8C13-B14E-9F69-BB9D5AEECDD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CF37-5DFA-894F-8EA8-2F0902531E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8C316-8C13-B14E-9F69-BB9D5AEECDD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ECF37-5DFA-894F-8EA8-2F0902531E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5"/>
          <p:cNvPicPr>
            <a:picLocks noChangeAspect="1" noChangeArrowheads="1"/>
          </p:cNvPicPr>
          <p:nvPr/>
        </p:nvPicPr>
        <p:blipFill>
          <a:blip r:embed="rId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07" b="26675"/>
          <a:stretch>
            <a:fillRect/>
          </a:stretch>
        </p:blipFill>
        <p:spPr bwMode="auto">
          <a:xfrm>
            <a:off x="10259" y="2860997"/>
            <a:ext cx="9144000" cy="12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5"/>
          <p:cNvSpPr>
            <a:spLocks noChangeArrowheads="1"/>
          </p:cNvSpPr>
          <p:nvPr/>
        </p:nvSpPr>
        <p:spPr bwMode="auto">
          <a:xfrm>
            <a:off x="135863" y="2887374"/>
            <a:ext cx="8997878" cy="11988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zh-CN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基人脸属性分析的</a:t>
            </a:r>
            <a:r>
              <a:rPr lang="zh-CN" altLang="zh-CN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智能广告推送系统</a:t>
            </a:r>
            <a:r>
              <a:rPr lang="zh-CN" altLang="zh-CN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设计与实现</a:t>
            </a:r>
            <a:endParaRPr lang="zh-CN" alt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81430" y="4865240"/>
            <a:ext cx="249399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Heiti SC Light"/>
                <a:ea typeface="Heiti SC Light"/>
                <a:cs typeface="Heiti SC Light"/>
              </a:rPr>
              <a:t>姓名：来攀超</a:t>
            </a:r>
            <a:endParaRPr kumimoji="1" lang="en-US" altLang="zh-CN" sz="2400" dirty="0">
              <a:latin typeface="Heiti SC Light"/>
              <a:ea typeface="Heiti SC Light"/>
              <a:cs typeface="Heiti SC Light"/>
            </a:endParaRPr>
          </a:p>
          <a:p>
            <a:r>
              <a:rPr kumimoji="1" lang="zh-CN" altLang="en-US" sz="2400" dirty="0">
                <a:latin typeface="Heiti SC Light"/>
                <a:ea typeface="Heiti SC Light"/>
                <a:cs typeface="Heiti SC Light"/>
              </a:rPr>
              <a:t>导师：王    乐</a:t>
            </a:r>
            <a:endParaRPr kumimoji="1" lang="en-US" altLang="zh-CN" sz="2400" dirty="0">
              <a:latin typeface="Heiti SC Light"/>
              <a:ea typeface="Heiti SC Light"/>
              <a:cs typeface="Heiti SC Light"/>
            </a:endParaRPr>
          </a:p>
          <a:p>
            <a:r>
              <a:rPr kumimoji="1" lang="zh-CN" altLang="zh-CN" sz="2400" dirty="0">
                <a:latin typeface="Heiti SC Light"/>
                <a:ea typeface="Heiti SC Light"/>
                <a:cs typeface="Heiti SC Light"/>
              </a:rPr>
              <a:t>2</a:t>
            </a:r>
            <a:r>
              <a:rPr kumimoji="1" lang="en-US" altLang="zh-CN" sz="2400" dirty="0">
                <a:latin typeface="Heiti SC Light"/>
                <a:ea typeface="Heiti SC Light"/>
                <a:cs typeface="Heiti SC Light"/>
              </a:rPr>
              <a:t>019</a:t>
            </a:r>
            <a:r>
              <a:rPr kumimoji="1" lang="zh-CN" altLang="en-US" sz="2400" dirty="0">
                <a:latin typeface="Heiti SC Light"/>
                <a:ea typeface="Heiti SC Light"/>
                <a:cs typeface="Heiti SC Light"/>
              </a:rPr>
              <a:t>年</a:t>
            </a:r>
            <a:r>
              <a:rPr kumimoji="1" lang="en-US" altLang="zh-CN" sz="2400" dirty="0">
                <a:latin typeface="Heiti SC Light"/>
                <a:ea typeface="Heiti SC Light"/>
                <a:cs typeface="Heiti SC Light"/>
              </a:rPr>
              <a:t>7</a:t>
            </a:r>
            <a:r>
              <a:rPr kumimoji="1" lang="zh-CN" altLang="en-US" sz="2400" dirty="0">
                <a:latin typeface="Heiti SC Light"/>
                <a:ea typeface="Heiti SC Light"/>
                <a:cs typeface="Heiti SC Light"/>
              </a:rPr>
              <a:t>月</a:t>
            </a:r>
            <a:r>
              <a:rPr kumimoji="1" lang="en-US" altLang="zh-CN" sz="2400" dirty="0">
                <a:latin typeface="Heiti SC Light"/>
                <a:ea typeface="Heiti SC Light"/>
                <a:cs typeface="Heiti SC Light"/>
              </a:rPr>
              <a:t>5</a:t>
            </a:r>
            <a:r>
              <a:rPr kumimoji="1" lang="zh-CN" altLang="en-US" sz="2400" dirty="0">
                <a:latin typeface="Heiti SC Light"/>
                <a:ea typeface="Heiti SC Light"/>
                <a:cs typeface="Heiti SC Light"/>
              </a:rPr>
              <a:t>日</a:t>
            </a:r>
            <a:endParaRPr kumimoji="1" lang="zh-CN" altLang="en-US" sz="24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6598" y="1346200"/>
            <a:ext cx="716093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Heiti SC Light"/>
                <a:ea typeface="Heiti SC Light"/>
                <a:cs typeface="Heiti SC Light"/>
              </a:rPr>
              <a:t>西安交通大学硕士研究生中期进展答辩</a:t>
            </a:r>
            <a:endParaRPr lang="zh-CN" altLang="en-US" sz="3200" b="1" dirty="0"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0"/>
            <a:ext cx="9144000" cy="1046922"/>
            <a:chOff x="0" y="0"/>
            <a:chExt cx="9144000" cy="1046922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2982740" cy="1046922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>
            <a:xfrm>
              <a:off x="0" y="1046922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xiaohui2.jpeg"/>
          <p:cNvPicPr>
            <a:picLocks noChangeAspect="1"/>
          </p:cNvPicPr>
          <p:nvPr/>
        </p:nvPicPr>
        <p:blipFill>
          <a:blip r:embed="rId1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762" y="3005387"/>
            <a:ext cx="4533816" cy="455451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5355" y="777159"/>
            <a:ext cx="8948645" cy="189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9144000" cy="1046922"/>
            <a:chOff x="0" y="0"/>
            <a:chExt cx="9144000" cy="104692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0"/>
              <a:ext cx="7705090" cy="1046922"/>
              <a:chOff x="0" y="0"/>
              <a:chExt cx="7705090" cy="1046922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2982740" cy="1046922"/>
              </a:xfrm>
              <a:prstGeom prst="rect">
                <a:avLst/>
              </a:prstGeom>
            </p:spPr>
          </p:pic>
          <p:sp>
            <p:nvSpPr>
              <p:cNvPr id="10" name="矩形 9"/>
              <p:cNvSpPr/>
              <p:nvPr/>
            </p:nvSpPr>
            <p:spPr>
              <a:xfrm>
                <a:off x="3658870" y="302895"/>
                <a:ext cx="4046220" cy="6451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2.2   人脸属性识别</a:t>
                </a:r>
                <a:endParaRPr lang="zh-CN" altLang="en-US" sz="36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0" y="1046922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-21474826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" y="1710055"/>
            <a:ext cx="8975090" cy="4108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AutoShape 33"/>
          <p:cNvSpPr>
            <a:spLocks noChangeArrowheads="1"/>
          </p:cNvSpPr>
          <p:nvPr/>
        </p:nvSpPr>
        <p:spPr bwMode="auto">
          <a:xfrm>
            <a:off x="375920" y="1166495"/>
            <a:ext cx="2883535" cy="543560"/>
          </a:xfrm>
          <a:prstGeom prst="roundRect">
            <a:avLst>
              <a:gd name="adj" fmla="val 16667"/>
            </a:avLst>
          </a:prstGeom>
          <a:solidFill>
            <a:srgbClr val="4472C4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多任务学习框架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xiaohui2.jpeg"/>
          <p:cNvPicPr>
            <a:picLocks noChangeAspect="1"/>
          </p:cNvPicPr>
          <p:nvPr/>
        </p:nvPicPr>
        <p:blipFill>
          <a:blip r:embed="rId1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762" y="3005387"/>
            <a:ext cx="4533816" cy="455451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5355" y="1152444"/>
            <a:ext cx="8948645" cy="4892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初步完成了人脸属性识别模块程序的训练与测试，能够检测摄像头区域内的人脸，并能识别所检测到人脸的属性（性别、年龄、表情）。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由于年龄预测是一个回归性问题，本场景对年龄的预测也不需要十分精确，后期工作打算将年龄划分为多个年龄段，每个年龄段对应一个类别，将年龄预测转变为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一个多分类问题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9144000" cy="1046922"/>
            <a:chOff x="0" y="0"/>
            <a:chExt cx="9144000" cy="104692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0"/>
              <a:ext cx="7705090" cy="1046922"/>
              <a:chOff x="0" y="0"/>
              <a:chExt cx="7705090" cy="1046922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2982740" cy="1046922"/>
              </a:xfrm>
              <a:prstGeom prst="rect">
                <a:avLst/>
              </a:prstGeom>
            </p:spPr>
          </p:pic>
          <p:sp>
            <p:nvSpPr>
              <p:cNvPr id="10" name="矩形 9"/>
              <p:cNvSpPr/>
              <p:nvPr/>
            </p:nvSpPr>
            <p:spPr>
              <a:xfrm>
                <a:off x="3658870" y="302895"/>
                <a:ext cx="4046220" cy="6451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2.2   人脸属性识别</a:t>
                </a:r>
                <a:endParaRPr lang="zh-CN" altLang="en-US" sz="36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0" y="1046922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xiaohui2.jpeg"/>
          <p:cNvPicPr>
            <a:picLocks noChangeAspect="1"/>
          </p:cNvPicPr>
          <p:nvPr/>
        </p:nvPicPr>
        <p:blipFill>
          <a:blip r:embed="rId1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762" y="2996497"/>
            <a:ext cx="4533816" cy="455451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5355" y="1152444"/>
            <a:ext cx="8948645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9144000" cy="1046922"/>
            <a:chOff x="0" y="0"/>
            <a:chExt cx="9144000" cy="104692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0"/>
              <a:ext cx="7705090" cy="1046922"/>
              <a:chOff x="0" y="0"/>
              <a:chExt cx="7705090" cy="1046922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2982740" cy="1046922"/>
              </a:xfrm>
              <a:prstGeom prst="rect">
                <a:avLst/>
              </a:prstGeom>
            </p:spPr>
          </p:pic>
          <p:sp>
            <p:nvSpPr>
              <p:cNvPr id="10" name="矩形 9"/>
              <p:cNvSpPr/>
              <p:nvPr/>
            </p:nvSpPr>
            <p:spPr>
              <a:xfrm>
                <a:off x="3658870" y="302895"/>
                <a:ext cx="4046220" cy="6451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2.2   人脸属性识别</a:t>
                </a:r>
                <a:endParaRPr lang="zh-CN" altLang="en-US" sz="36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0" y="1046922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-2147482614" name="图片 -21474826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0" y="3539490"/>
            <a:ext cx="3272790" cy="23482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10" name="图片 -21474826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460" y="3539490"/>
            <a:ext cx="3376930" cy="23482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294130" y="6179820"/>
            <a:ext cx="2185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识别</a:t>
            </a:r>
            <a:r>
              <a:rPr lang="zh-CN" altLang="en-US"/>
              <a:t>检测效果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564505" y="6179820"/>
            <a:ext cx="2149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识别模块</a:t>
            </a:r>
            <a:r>
              <a:rPr lang="zh-CN" altLang="en-US"/>
              <a:t>检测效果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44500" y="1487170"/>
            <a:ext cx="78828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识别模块目前可以成功检测摄像头区域内的人脸，并能识别所检测人脸的属性。其中性别的准确率在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80%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以上，但是年龄预测的准确率比较低，且波动比较大。识别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模块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检测效果如下：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xiaohui2.jpeg"/>
          <p:cNvPicPr>
            <a:picLocks noChangeAspect="1"/>
          </p:cNvPicPr>
          <p:nvPr/>
        </p:nvPicPr>
        <p:blipFill>
          <a:blip r:embed="rId1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762" y="2996497"/>
            <a:ext cx="4533816" cy="455451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5355" y="1152444"/>
            <a:ext cx="8948645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9144000" cy="1046922"/>
            <a:chOff x="0" y="0"/>
            <a:chExt cx="9144000" cy="104692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0"/>
              <a:ext cx="7705090" cy="1046922"/>
              <a:chOff x="0" y="0"/>
              <a:chExt cx="7705090" cy="1046922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2982740" cy="1046922"/>
              </a:xfrm>
              <a:prstGeom prst="rect">
                <a:avLst/>
              </a:prstGeom>
            </p:spPr>
          </p:pic>
          <p:sp>
            <p:nvSpPr>
              <p:cNvPr id="10" name="矩形 9"/>
              <p:cNvSpPr/>
              <p:nvPr/>
            </p:nvSpPr>
            <p:spPr>
              <a:xfrm>
                <a:off x="3658870" y="302895"/>
                <a:ext cx="4046220" cy="6451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2.2   人脸属性识别</a:t>
                </a:r>
                <a:endParaRPr lang="zh-CN" altLang="en-US" sz="36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0" y="1046922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utoShape 33"/>
          <p:cNvSpPr>
            <a:spLocks noChangeArrowheads="1"/>
          </p:cNvSpPr>
          <p:nvPr/>
        </p:nvSpPr>
        <p:spPr bwMode="auto">
          <a:xfrm>
            <a:off x="375920" y="1166495"/>
            <a:ext cx="2883535" cy="543560"/>
          </a:xfrm>
          <a:prstGeom prst="roundRect">
            <a:avLst>
              <a:gd name="adj" fmla="val 16667"/>
            </a:avLst>
          </a:prstGeom>
          <a:solidFill>
            <a:srgbClr val="4472C4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数据集介绍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5355" y="1152444"/>
            <a:ext cx="8948645" cy="54463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IMDB-WIKI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：是一个包含名人人脸图像、年龄、性别的数据集，图像和年龄、性别信息从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IMDB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WIKI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网站抓取，共计524230张。本系统从中按比例挑出年龄不为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20000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张图片作为检测网络的基础数据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集。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由于在现实中，缺乏亚洲人人脸库，为了增强网络对亚洲人群的识别效果，本系统增加了2000张亚洲人（不同年龄段、性别）图片作为整个网络的数据集。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xiaohui2.jpeg"/>
          <p:cNvPicPr>
            <a:picLocks noChangeAspect="1"/>
          </p:cNvPicPr>
          <p:nvPr/>
        </p:nvPicPr>
        <p:blipFill>
          <a:blip r:embed="rId1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762" y="2996497"/>
            <a:ext cx="4533816" cy="455451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5355" y="1152444"/>
            <a:ext cx="8948645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9144000" cy="1046922"/>
            <a:chOff x="0" y="0"/>
            <a:chExt cx="9144000" cy="104692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0"/>
              <a:ext cx="7705090" cy="1046922"/>
              <a:chOff x="0" y="0"/>
              <a:chExt cx="7705090" cy="1046922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2982740" cy="1046922"/>
              </a:xfrm>
              <a:prstGeom prst="rect">
                <a:avLst/>
              </a:prstGeom>
            </p:spPr>
          </p:pic>
          <p:sp>
            <p:nvSpPr>
              <p:cNvPr id="10" name="矩形 9"/>
              <p:cNvSpPr/>
              <p:nvPr/>
            </p:nvSpPr>
            <p:spPr>
              <a:xfrm>
                <a:off x="3658870" y="302895"/>
                <a:ext cx="4046220" cy="5835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2.3   人脸</a:t>
                </a:r>
                <a:r>
                  <a:rPr lang="zh-CN" altLang="en-US" sz="3200" b="1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跟踪</a:t>
                </a:r>
                <a:endParaRPr lang="zh-CN" altLang="en-US" sz="32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0" y="1046922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195355" y="1259759"/>
            <a:ext cx="8948645" cy="26765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5610" y="1631950"/>
            <a:ext cx="78828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Camshift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是一个基于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Meanshift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的改进算法，它的基本思想是视频图像的所有帧作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Meanshift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运算，并将上一帧的结果作为下一帧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Meanshift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算法的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search Window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的初始值，如此迭代下去。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5610" y="3552190"/>
            <a:ext cx="788289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Camshift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跟踪算法主要流程：</a:t>
            </a:r>
            <a:endParaRPr lang="zh-CN" altLang="en-US" sz="2000"/>
          </a:p>
          <a:p>
            <a:r>
              <a:rPr lang="zh-CN" altLang="en-US" sz="2000"/>
              <a:t>  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（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）确定初始目标及其区域；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（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）计算出目标的色度（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Hue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）分量直方图；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（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）利用直方图计算输入图像的反向投影图；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（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）利用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Meanshift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算法在反向投影图中迭代搜索，直到其收敛或者达到最大迭代次数；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（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）获得搜索窗体的中心位置和新窗体大小。以此为参数，进入到下一帧的目标跟踪。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xiaohui2.jpeg"/>
          <p:cNvPicPr>
            <a:picLocks noChangeAspect="1"/>
          </p:cNvPicPr>
          <p:nvPr/>
        </p:nvPicPr>
        <p:blipFill>
          <a:blip r:embed="rId1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762" y="2996497"/>
            <a:ext cx="4533816" cy="455451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5355" y="1152444"/>
            <a:ext cx="8948645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9144000" cy="1046922"/>
            <a:chOff x="0" y="0"/>
            <a:chExt cx="9144000" cy="104692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0"/>
              <a:ext cx="7705090" cy="1046922"/>
              <a:chOff x="0" y="0"/>
              <a:chExt cx="7705090" cy="1046922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2982740" cy="1046922"/>
              </a:xfrm>
              <a:prstGeom prst="rect">
                <a:avLst/>
              </a:prstGeom>
            </p:spPr>
          </p:pic>
          <p:sp>
            <p:nvSpPr>
              <p:cNvPr id="10" name="矩形 9"/>
              <p:cNvSpPr/>
              <p:nvPr/>
            </p:nvSpPr>
            <p:spPr>
              <a:xfrm>
                <a:off x="3658870" y="302895"/>
                <a:ext cx="4046220" cy="5835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2.3   人脸</a:t>
                </a:r>
                <a:r>
                  <a:rPr lang="zh-CN" altLang="en-US" sz="3200" b="1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跟踪</a:t>
                </a:r>
                <a:endParaRPr lang="zh-CN" altLang="en-US" sz="32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0" y="1046922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195355" y="1259759"/>
            <a:ext cx="8948645" cy="26765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-2147482597" name="图片 -21474825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55" y="1152525"/>
            <a:ext cx="3746500" cy="51206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923290" y="6442075"/>
            <a:ext cx="2358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Camshift算法流程图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01820" y="1942465"/>
            <a:ext cx="442658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/>
              <a:t>   </a:t>
            </a:r>
            <a:r>
              <a:rPr lang="zh-CN" altLang="en-US" sz="2400"/>
              <a:t>在</a:t>
            </a:r>
            <a:r>
              <a:rPr lang="en-US" altLang="zh-CN" sz="2400"/>
              <a:t>Opencv</a:t>
            </a:r>
            <a:r>
              <a:rPr lang="zh-CN" altLang="en-US" sz="2400"/>
              <a:t>中，有实现</a:t>
            </a:r>
            <a:r>
              <a:rPr lang="en-US" altLang="zh-CN" sz="2400"/>
              <a:t>Camshift</a:t>
            </a:r>
            <a:r>
              <a:rPr lang="zh-CN" altLang="en-US" sz="2400"/>
              <a:t>算法的函数，目前实现并测试了半自动</a:t>
            </a:r>
            <a:r>
              <a:rPr lang="en-US" altLang="zh-CN" sz="2400"/>
              <a:t>Camshift</a:t>
            </a:r>
            <a:r>
              <a:rPr lang="zh-CN" altLang="en-US" sz="2400"/>
              <a:t>的</a:t>
            </a:r>
            <a:r>
              <a:rPr lang="en-US" altLang="zh-CN" sz="2400"/>
              <a:t>Demo</a:t>
            </a:r>
            <a:r>
              <a:rPr lang="zh-CN" altLang="en-US" sz="2400"/>
              <a:t>，即需要手动选定一个目标，然后才能进行目标的跟踪。后续将尝试人脸的全自动跟踪并测试比较其他跟踪算法的检测效果</a:t>
            </a:r>
            <a:r>
              <a:rPr lang="zh-CN" altLang="en-US" sz="2000"/>
              <a:t>。</a:t>
            </a:r>
            <a:endParaRPr lang="zh-CN" alt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xiaohui2.jpeg"/>
          <p:cNvPicPr>
            <a:picLocks noChangeAspect="1"/>
          </p:cNvPicPr>
          <p:nvPr/>
        </p:nvPicPr>
        <p:blipFill>
          <a:blip r:embed="rId1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762" y="3005387"/>
            <a:ext cx="4533816" cy="4554518"/>
          </a:xfrm>
          <a:prstGeom prst="rect">
            <a:avLst/>
          </a:prstGeom>
        </p:spPr>
      </p:pic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0" y="0"/>
            <a:ext cx="9144000" cy="1046922"/>
            <a:chOff x="0" y="0"/>
            <a:chExt cx="9144000" cy="1046922"/>
          </a:xfrm>
        </p:grpSpPr>
        <p:grpSp>
          <p:nvGrpSpPr>
            <p:cNvPr id="15" name="组合 14"/>
            <p:cNvGrpSpPr/>
            <p:nvPr/>
          </p:nvGrpSpPr>
          <p:grpSpPr>
            <a:xfrm>
              <a:off x="0" y="0"/>
              <a:ext cx="7174289" cy="1046922"/>
              <a:chOff x="0" y="0"/>
              <a:chExt cx="7174289" cy="1046922"/>
            </a:xfrm>
          </p:grpSpPr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2982740" cy="1046922"/>
              </a:xfrm>
              <a:prstGeom prst="rect">
                <a:avLst/>
              </a:prstGeom>
            </p:spPr>
          </p:pic>
          <p:sp>
            <p:nvSpPr>
              <p:cNvPr id="18" name="矩形 17"/>
              <p:cNvSpPr/>
              <p:nvPr/>
            </p:nvSpPr>
            <p:spPr>
              <a:xfrm>
                <a:off x="3658929" y="303106"/>
                <a:ext cx="3515360" cy="5835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3200" b="1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2.4</a:t>
                </a:r>
                <a:r>
                  <a:rPr lang="en-US" altLang="zh-CN" sz="3200" b="1" dirty="0"/>
                  <a:t>   </a:t>
                </a:r>
                <a:r>
                  <a:rPr lang="en-US" altLang="zh-CN" sz="3200" b="1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广告推荐策略</a:t>
                </a:r>
                <a:endParaRPr lang="zh-CN" altLang="en-US" sz="36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0" y="1046922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637540" y="1426845"/>
            <a:ext cx="786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7540" y="1562100"/>
            <a:ext cx="6469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本系统的广告播放策略如下：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0585" y="2201545"/>
            <a:ext cx="75311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广告机根据经验设置的播放顺序进行广告播放。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对检测到的人群进行分类，统计各类人群的人数。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根据各类人群的人数以及消费能力，确定要播放广告的族群。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根据将要播放广告的族群，选择相应的广告进行播放。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7980" y="4499610"/>
            <a:ext cx="81591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每一次播放广告时，都要等当前广告播放结束，然后在进行下一轮广告播放。同时，系统内的广告要及时根据广告厂家的要求或播放效果及时更新，要能迎合各类消费者的消费欲望，提高人们的购买力。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xiaohui2.jpeg"/>
          <p:cNvPicPr>
            <a:picLocks noChangeAspect="1"/>
          </p:cNvPicPr>
          <p:nvPr/>
        </p:nvPicPr>
        <p:blipFill>
          <a:blip r:embed="rId1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762" y="3005387"/>
            <a:ext cx="4533816" cy="455451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9414" y="1364615"/>
            <a:ext cx="8139592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>
              <a:lnSpc>
                <a:spcPct val="150000"/>
              </a:lnSpc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在本系统中主要通过一下参数评估广告的效果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0"/>
            <a:ext cx="9144000" cy="1046922"/>
            <a:chOff x="0" y="0"/>
            <a:chExt cx="9144000" cy="1046922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7586058" cy="1046922"/>
              <a:chOff x="0" y="0"/>
              <a:chExt cx="7586058" cy="1046922"/>
            </a:xfrm>
          </p:grpSpPr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2982740" cy="1046922"/>
              </a:xfrm>
              <a:prstGeom prst="rect">
                <a:avLst/>
              </a:prstGeom>
            </p:spPr>
          </p:pic>
          <p:sp>
            <p:nvSpPr>
              <p:cNvPr id="14" name="矩形 13"/>
              <p:cNvSpPr/>
              <p:nvPr/>
            </p:nvSpPr>
            <p:spPr>
              <a:xfrm>
                <a:off x="3658929" y="303106"/>
                <a:ext cx="3927129" cy="64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2.5</a:t>
                </a:r>
                <a:r>
                  <a:rPr lang="en-US" altLang="zh-CN" sz="3200" b="1" dirty="0"/>
                  <a:t>   </a:t>
                </a:r>
                <a:r>
                  <a:rPr lang="zh-CN" altLang="en-US" sz="3600" b="1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广告效果评估</a:t>
                </a:r>
                <a:endParaRPr lang="zh-CN" altLang="en-US" sz="36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1046922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888365" y="1975485"/>
            <a:ext cx="7531100" cy="2907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对广告感兴趣的人数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系统检测出人脸后，立即转换跟踪，如果该跟踪可以持续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，则认为该人脸是对广告感兴趣的，此时总人数自增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各类人群的人数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跟踪人脸后，系统会对其人群分类并添加这一时刻的时间戳，此时此类人群人数自增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各类广告的播放次数：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通过统计各类广告的播放次数，商家可以知道客户对不同广告的兴趣度。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2125" y="5005070"/>
            <a:ext cx="81591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通过这些参数，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商家可以了解观看广告的人群体分布，以及人群对广告的兴趣度，制定相应的播放策略，及时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更新广告的内容；同时也可以帮助商家了解客户的消费习惯和消费心理。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xiaohui2.jpeg"/>
          <p:cNvPicPr>
            <a:picLocks noChangeAspect="1"/>
          </p:cNvPicPr>
          <p:nvPr/>
        </p:nvPicPr>
        <p:blipFill>
          <a:blip r:embed="rId1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762" y="3005387"/>
            <a:ext cx="4533816" cy="455451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4851" y="1213146"/>
            <a:ext cx="8354109" cy="543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auto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2019</a:t>
            </a:r>
            <a:r>
              <a:rPr lang="zh-CN" altLang="zh-CN" sz="2000" dirty="0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000" dirty="0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zh-CN" sz="2000" dirty="0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000" dirty="0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-2019</a:t>
            </a:r>
            <a:r>
              <a:rPr lang="zh-CN" altLang="zh-CN" sz="2000" dirty="0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000" dirty="0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zh-CN" sz="2000" dirty="0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月：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完善网络训练样本，完成多任务学习网络模型的训练与调优。</a:t>
            </a: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2019</a:t>
            </a:r>
            <a:r>
              <a:rPr lang="zh-CN" altLang="zh-CN" sz="2000" dirty="0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000" dirty="0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zh-CN" sz="2000" dirty="0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000" dirty="0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-2019</a:t>
            </a:r>
            <a:r>
              <a:rPr lang="zh-CN" altLang="zh-CN" sz="2000" dirty="0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000" dirty="0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zh-CN" sz="2000" dirty="0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月：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完成人脸识别、跟踪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模块相关功能，查找最新论文，提高跟踪算法的准确率。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800"/>
              </a:spcBef>
              <a:buClrTx/>
              <a:buSzTx/>
              <a:buFont typeface="+mj-lt"/>
              <a:buAutoNum type="arabicPeriod"/>
            </a:pPr>
            <a:r>
              <a:rPr lang="en-US" altLang="zh-CN" sz="2000" dirty="0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2019年10月-2019年11月：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对采集模块发送的数据进行处理，规划出播放广告的最优策略。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2019</a:t>
            </a:r>
            <a:r>
              <a:rPr lang="zh-CN" altLang="zh-CN" sz="2000" dirty="0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000" dirty="0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zh-CN" sz="2000" dirty="0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000" dirty="0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-2019</a:t>
            </a:r>
            <a:r>
              <a:rPr lang="zh-CN" altLang="zh-CN" sz="2000" dirty="0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000" dirty="0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zh-CN" sz="2000" dirty="0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月：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对整个系统进行功能测试，调优相关算法，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整个系统功能基本完善。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2019</a:t>
            </a:r>
            <a:r>
              <a:rPr lang="zh-CN" altLang="zh-CN" sz="2000" dirty="0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000" dirty="0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zh-CN" sz="2000" dirty="0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000" dirty="0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-2020</a:t>
            </a:r>
            <a:r>
              <a:rPr lang="zh-CN" altLang="zh-CN" sz="2000" dirty="0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000" dirty="0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zh-CN" sz="2000" dirty="0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月：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撰写毕业论文，准备答辩相关内容。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spcBef>
                <a:spcPts val="800"/>
              </a:spcBef>
              <a:buFont typeface="+mj-lt"/>
              <a:buAutoNum type="arabicPeriod"/>
            </a:pP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0" y="0"/>
            <a:ext cx="9144000" cy="1046922"/>
            <a:chOff x="0" y="0"/>
            <a:chExt cx="9144000" cy="1046922"/>
          </a:xfrm>
        </p:grpSpPr>
        <p:grpSp>
          <p:nvGrpSpPr>
            <p:cNvPr id="15" name="组合 14"/>
            <p:cNvGrpSpPr/>
            <p:nvPr/>
          </p:nvGrpSpPr>
          <p:grpSpPr>
            <a:xfrm>
              <a:off x="0" y="0"/>
              <a:ext cx="6222451" cy="1046922"/>
              <a:chOff x="0" y="0"/>
              <a:chExt cx="6222451" cy="1046922"/>
            </a:xfrm>
          </p:grpSpPr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2982740" cy="1046922"/>
              </a:xfrm>
              <a:prstGeom prst="rect">
                <a:avLst/>
              </a:prstGeom>
            </p:spPr>
          </p:pic>
          <p:sp>
            <p:nvSpPr>
              <p:cNvPr id="18" name="矩形 17"/>
              <p:cNvSpPr/>
              <p:nvPr/>
            </p:nvSpPr>
            <p:spPr>
              <a:xfrm>
                <a:off x="3658929" y="303106"/>
                <a:ext cx="256352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en-US" altLang="zh-CN" sz="3200" b="1" dirty="0"/>
                  <a:t>   </a:t>
                </a:r>
                <a:r>
                  <a:rPr lang="zh-CN" altLang="en-US" sz="3600" b="1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后期计划</a:t>
                </a:r>
                <a:endParaRPr lang="zh-CN" altLang="en-US" sz="36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0" y="1046922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835400" cy="1346200"/>
          </a:xfrm>
          <a:prstGeom prst="rect">
            <a:avLst/>
          </a:prstGeom>
        </p:spPr>
      </p:pic>
      <p:pic>
        <p:nvPicPr>
          <p:cNvPr id="8" name="图片 7" descr="xiaohui2.jpeg"/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762" y="3005387"/>
            <a:ext cx="4533816" cy="455451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451265" y="3244334"/>
            <a:ext cx="23926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altLang="zh-CN" sz="5400" dirty="0">
                <a:solidFill>
                  <a:prstClr val="black"/>
                </a:solidFill>
                <a:cs typeface="+mj-cs"/>
              </a:rPr>
              <a:t>Thanks!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30088" y="1889667"/>
            <a:ext cx="15236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altLang="zh-CN" sz="5400" dirty="0">
                <a:solidFill>
                  <a:prstClr val="black"/>
                </a:solidFill>
                <a:cs typeface="+mj-cs"/>
              </a:rPr>
              <a:t>Q&amp;A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xiaohui2.jpeg"/>
          <p:cNvPicPr>
            <a:picLocks noChangeAspect="1"/>
          </p:cNvPicPr>
          <p:nvPr/>
        </p:nvPicPr>
        <p:blipFill>
          <a:blip r:embed="rId1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762" y="3005387"/>
            <a:ext cx="4533816" cy="4554518"/>
          </a:xfrm>
          <a:prstGeom prst="rect">
            <a:avLst/>
          </a:prstGeom>
        </p:spPr>
      </p:pic>
      <p:sp>
        <p:nvSpPr>
          <p:cNvPr id="5" name="AutoShape 115"/>
          <p:cNvSpPr>
            <a:spLocks noChangeArrowheads="1"/>
          </p:cNvSpPr>
          <p:nvPr/>
        </p:nvSpPr>
        <p:spPr bwMode="auto">
          <a:xfrm rot="10800000" flipV="1">
            <a:off x="773989" y="1976646"/>
            <a:ext cx="484187" cy="490537"/>
          </a:xfrm>
          <a:prstGeom prst="roundRect">
            <a:avLst>
              <a:gd name="adj" fmla="val 5037"/>
            </a:avLst>
          </a:prstGeom>
          <a:solidFill>
            <a:srgbClr val="4472C4"/>
          </a:solidFill>
          <a:ln>
            <a:noFill/>
          </a:ln>
          <a:effectLst>
            <a:outerShdw dist="38099" dir="5400000" algn="t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3600" dirty="0">
                <a:solidFill>
                  <a:srgbClr val="FFFFFF"/>
                </a:solidFill>
              </a:rPr>
              <a:t>1</a:t>
            </a:r>
            <a:endParaRPr lang="zh-CN" altLang="en-US" sz="3600" dirty="0"/>
          </a:p>
        </p:txBody>
      </p:sp>
      <p:sp>
        <p:nvSpPr>
          <p:cNvPr id="9" name="AutoShape 119"/>
          <p:cNvSpPr>
            <a:spLocks noChangeArrowheads="1"/>
          </p:cNvSpPr>
          <p:nvPr/>
        </p:nvSpPr>
        <p:spPr bwMode="auto">
          <a:xfrm rot="10800000" flipV="1">
            <a:off x="775576" y="3246646"/>
            <a:ext cx="484188" cy="492125"/>
          </a:xfrm>
          <a:prstGeom prst="roundRect">
            <a:avLst>
              <a:gd name="adj" fmla="val 5037"/>
            </a:avLst>
          </a:prstGeom>
          <a:solidFill>
            <a:srgbClr val="4472C4"/>
          </a:solidFill>
          <a:ln>
            <a:noFill/>
          </a:ln>
          <a:effectLst>
            <a:outerShdw dist="38099" dir="5400000" algn="t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3600">
                <a:solidFill>
                  <a:srgbClr val="FFFFFF"/>
                </a:solidFill>
              </a:rPr>
              <a:t>2</a:t>
            </a:r>
            <a:endParaRPr lang="zh-CN" altLang="en-US" sz="3600"/>
          </a:p>
        </p:txBody>
      </p:sp>
      <p:sp>
        <p:nvSpPr>
          <p:cNvPr id="11" name="AutoShape 123"/>
          <p:cNvSpPr>
            <a:spLocks noChangeArrowheads="1"/>
          </p:cNvSpPr>
          <p:nvPr/>
        </p:nvSpPr>
        <p:spPr bwMode="auto">
          <a:xfrm rot="10800000" flipV="1">
            <a:off x="775576" y="4516646"/>
            <a:ext cx="484188" cy="492125"/>
          </a:xfrm>
          <a:prstGeom prst="roundRect">
            <a:avLst>
              <a:gd name="adj" fmla="val 5037"/>
            </a:avLst>
          </a:prstGeom>
          <a:solidFill>
            <a:srgbClr val="4472C4"/>
          </a:solidFill>
          <a:ln>
            <a:noFill/>
          </a:ln>
          <a:effectLst>
            <a:outerShdw dist="38099" dir="5400000" algn="t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3600">
                <a:solidFill>
                  <a:srgbClr val="FFFFFF"/>
                </a:solidFill>
              </a:rPr>
              <a:t>3</a:t>
            </a:r>
            <a:endParaRPr lang="zh-CN" altLang="en-US" sz="3600"/>
          </a:p>
        </p:txBody>
      </p:sp>
      <p:sp>
        <p:nvSpPr>
          <p:cNvPr id="12" name="Rectangle 127"/>
          <p:cNvSpPr>
            <a:spLocks noChangeArrowheads="1"/>
          </p:cNvSpPr>
          <p:nvPr/>
        </p:nvSpPr>
        <p:spPr bwMode="auto">
          <a:xfrm>
            <a:off x="1903488" y="1903412"/>
            <a:ext cx="20304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6" tIns="45718" rIns="91436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en-US" altLang="en-US" sz="1900" dirty="0">
              <a:latin typeface="Arial" panose="020B0604020202020204" pitchFamily="34" charset="0"/>
            </a:endParaRPr>
          </a:p>
        </p:txBody>
      </p:sp>
      <p:sp>
        <p:nvSpPr>
          <p:cNvPr id="14" name="Rectangle 139"/>
          <p:cNvSpPr>
            <a:spLocks noChangeArrowheads="1"/>
          </p:cNvSpPr>
          <p:nvPr/>
        </p:nvSpPr>
        <p:spPr bwMode="auto">
          <a:xfrm>
            <a:off x="1951112" y="2420110"/>
            <a:ext cx="1935163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6" tIns="45718" rIns="91436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100" dirty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BACKGROUNDS</a:t>
            </a:r>
            <a:endParaRPr lang="en-US" altLang="en-US" sz="1900" dirty="0">
              <a:latin typeface="Arial" panose="020B0604020202020204" pitchFamily="34" charset="0"/>
            </a:endParaRPr>
          </a:p>
        </p:txBody>
      </p:sp>
      <p:sp>
        <p:nvSpPr>
          <p:cNvPr id="16" name="Rectangle 131"/>
          <p:cNvSpPr>
            <a:spLocks noChangeArrowheads="1"/>
          </p:cNvSpPr>
          <p:nvPr/>
        </p:nvSpPr>
        <p:spPr bwMode="auto">
          <a:xfrm>
            <a:off x="1903487" y="4417979"/>
            <a:ext cx="2954647" cy="64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6" tIns="45718" rIns="91436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后续工作计划</a:t>
            </a:r>
            <a:endParaRPr lang="en-US" altLang="en-US" sz="1900" dirty="0">
              <a:latin typeface="Arial" panose="020B0604020202020204" pitchFamily="34" charset="0"/>
            </a:endParaRPr>
          </a:p>
        </p:txBody>
      </p:sp>
      <p:sp>
        <p:nvSpPr>
          <p:cNvPr id="17" name="Rectangle 141"/>
          <p:cNvSpPr>
            <a:spLocks noChangeArrowheads="1"/>
          </p:cNvSpPr>
          <p:nvPr/>
        </p:nvSpPr>
        <p:spPr bwMode="auto">
          <a:xfrm>
            <a:off x="1905194" y="4971222"/>
            <a:ext cx="1930328" cy="26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6" tIns="45718" rIns="91436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100" dirty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FOLLOW-UP WORK PLAN</a:t>
            </a:r>
            <a:endParaRPr lang="en-US" altLang="en-US" sz="1900" dirty="0">
              <a:latin typeface="Arial" panose="020B0604020202020204" pitchFamily="34" charset="0"/>
            </a:endParaRPr>
          </a:p>
        </p:txBody>
      </p:sp>
      <p:sp>
        <p:nvSpPr>
          <p:cNvPr id="20" name="Rectangle 133"/>
          <p:cNvSpPr>
            <a:spLocks noChangeArrowheads="1"/>
          </p:cNvSpPr>
          <p:nvPr/>
        </p:nvSpPr>
        <p:spPr bwMode="auto">
          <a:xfrm>
            <a:off x="1903488" y="3131310"/>
            <a:ext cx="2954647" cy="64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6" tIns="45718" rIns="91436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研究工作进展</a:t>
            </a:r>
            <a:endParaRPr lang="en-US" altLang="en-US" sz="1900" dirty="0">
              <a:latin typeface="Arial" panose="020B0604020202020204" pitchFamily="34" charset="0"/>
            </a:endParaRPr>
          </a:p>
        </p:txBody>
      </p:sp>
      <p:sp>
        <p:nvSpPr>
          <p:cNvPr id="21" name="Rectangle 147"/>
          <p:cNvSpPr>
            <a:spLocks noChangeArrowheads="1"/>
          </p:cNvSpPr>
          <p:nvPr/>
        </p:nvSpPr>
        <p:spPr bwMode="auto">
          <a:xfrm>
            <a:off x="1903488" y="3683240"/>
            <a:ext cx="1677054" cy="26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6" tIns="45718" rIns="91436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100" dirty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PROGRESS</a:t>
            </a:r>
            <a:endParaRPr lang="en-US" altLang="en-US" sz="1900" dirty="0">
              <a:latin typeface="Arial" panose="020B0604020202020204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0" y="0"/>
            <a:ext cx="9144000" cy="1046922"/>
            <a:chOff x="0" y="0"/>
            <a:chExt cx="9144000" cy="1046922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2982740" cy="1046922"/>
            </a:xfrm>
            <a:prstGeom prst="rect">
              <a:avLst/>
            </a:prstGeom>
          </p:spPr>
        </p:pic>
        <p:cxnSp>
          <p:nvCxnSpPr>
            <p:cNvPr id="45" name="直接连接符 44"/>
            <p:cNvCxnSpPr/>
            <p:nvPr/>
          </p:nvCxnSpPr>
          <p:spPr>
            <a:xfrm>
              <a:off x="0" y="1046922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xiaohui2.jpeg"/>
          <p:cNvPicPr>
            <a:picLocks noChangeAspect="1"/>
          </p:cNvPicPr>
          <p:nvPr/>
        </p:nvPicPr>
        <p:blipFill>
          <a:blip r:embed="rId1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762" y="3005387"/>
            <a:ext cx="4533816" cy="455451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3043" y="1214690"/>
            <a:ext cx="827760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随着商业的发展，企业越来越重视广告的作用，每年在广告方面的投入也越来越大。然而传统的广告播放系统只是机械地、主观地将广告播放在人流量比较大的地方，具有一定的盲目性，难以针对特定人群智能的进行广告播放，并且无法快速、客观的评估广告的效果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如何对户外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广告屏的行人信息进行快速地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提取，成为智能广告推送系统的关键技术之一。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 sz="2000" dirty="0">
              <a:latin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0"/>
            <a:ext cx="9144000" cy="1046922"/>
            <a:chOff x="0" y="0"/>
            <a:chExt cx="9144000" cy="1046922"/>
          </a:xfrm>
        </p:grpSpPr>
        <p:grpSp>
          <p:nvGrpSpPr>
            <p:cNvPr id="13" name="组合 12"/>
            <p:cNvGrpSpPr/>
            <p:nvPr/>
          </p:nvGrpSpPr>
          <p:grpSpPr>
            <a:xfrm>
              <a:off x="0" y="0"/>
              <a:ext cx="6251305" cy="1046922"/>
              <a:chOff x="0" y="0"/>
              <a:chExt cx="6251305" cy="1046922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2982740" cy="1046922"/>
              </a:xfrm>
              <a:prstGeom prst="rect">
                <a:avLst/>
              </a:prstGeom>
            </p:spPr>
          </p:pic>
          <p:sp>
            <p:nvSpPr>
              <p:cNvPr id="16" name="矩形 15"/>
              <p:cNvSpPr/>
              <p:nvPr/>
            </p:nvSpPr>
            <p:spPr>
              <a:xfrm>
                <a:off x="3658929" y="303106"/>
                <a:ext cx="259237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</a:t>
                </a:r>
                <a:r>
                  <a:rPr lang="en-US" altLang="zh-CN" sz="3200" b="1" dirty="0"/>
                  <a:t>  </a:t>
                </a:r>
                <a:r>
                  <a:rPr lang="zh-CN" altLang="en-US" sz="3600" b="1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研究背景</a:t>
                </a:r>
                <a:endParaRPr lang="zh-CN" altLang="en-US" sz="36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4" name="直接连接符 13"/>
            <p:cNvCxnSpPr/>
            <p:nvPr/>
          </p:nvCxnSpPr>
          <p:spPr>
            <a:xfrm>
              <a:off x="0" y="1046922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xiaohui2.jpeg"/>
          <p:cNvPicPr>
            <a:picLocks noChangeAspect="1"/>
          </p:cNvPicPr>
          <p:nvPr/>
        </p:nvPicPr>
        <p:blipFill>
          <a:blip r:embed="rId1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762" y="3005387"/>
            <a:ext cx="4533816" cy="455451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3197" y="1356107"/>
            <a:ext cx="827760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行人特征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信息提取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的关键技术在于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人脸属性的识别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以及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人脸跟踪。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本课题基于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人脸识别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人脸跟踪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相关技术，提取经过广告屏的行人信息，根据行人所属的分类以及行人对广告的兴趣度，智能的进行广告的播放和广告效果的评估，可广泛应用于各种户外及商场广告中，具有显著的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经济价值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现实意义。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zh-CN" sz="2000" dirty="0">
              <a:latin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0"/>
            <a:ext cx="9144000" cy="1046922"/>
            <a:chOff x="0" y="0"/>
            <a:chExt cx="9144000" cy="1046922"/>
          </a:xfrm>
        </p:grpSpPr>
        <p:grpSp>
          <p:nvGrpSpPr>
            <p:cNvPr id="17" name="组合 16"/>
            <p:cNvGrpSpPr/>
            <p:nvPr/>
          </p:nvGrpSpPr>
          <p:grpSpPr>
            <a:xfrm>
              <a:off x="0" y="0"/>
              <a:ext cx="6251305" cy="1046922"/>
              <a:chOff x="0" y="0"/>
              <a:chExt cx="6251305" cy="1046922"/>
            </a:xfrm>
          </p:grpSpPr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2982740" cy="1046922"/>
              </a:xfrm>
              <a:prstGeom prst="rect">
                <a:avLst/>
              </a:prstGeom>
            </p:spPr>
          </p:pic>
          <p:sp>
            <p:nvSpPr>
              <p:cNvPr id="20" name="矩形 19"/>
              <p:cNvSpPr/>
              <p:nvPr/>
            </p:nvSpPr>
            <p:spPr>
              <a:xfrm>
                <a:off x="3658929" y="303106"/>
                <a:ext cx="259237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</a:t>
                </a:r>
                <a:r>
                  <a:rPr lang="en-US" altLang="zh-CN" sz="3200" b="1" dirty="0"/>
                  <a:t>  </a:t>
                </a:r>
                <a:r>
                  <a:rPr lang="zh-CN" altLang="en-US" sz="3600" b="1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研究背景</a:t>
                </a:r>
                <a:endParaRPr lang="zh-CN" altLang="en-US" sz="36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8" name="直接连接符 17"/>
            <p:cNvCxnSpPr/>
            <p:nvPr/>
          </p:nvCxnSpPr>
          <p:spPr>
            <a:xfrm>
              <a:off x="0" y="1046922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xiaohui2.jpeg"/>
          <p:cNvPicPr>
            <a:picLocks noChangeAspect="1"/>
          </p:cNvPicPr>
          <p:nvPr/>
        </p:nvPicPr>
        <p:blipFill>
          <a:blip r:embed="rId1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762" y="3005387"/>
            <a:ext cx="4533816" cy="4554518"/>
          </a:xfrm>
          <a:prstGeom prst="rect">
            <a:avLst/>
          </a:prstGeom>
        </p:spPr>
      </p:pic>
      <p:sp>
        <p:nvSpPr>
          <p:cNvPr id="5" name="AutoShape 115"/>
          <p:cNvSpPr>
            <a:spLocks noChangeArrowheads="1"/>
          </p:cNvSpPr>
          <p:nvPr/>
        </p:nvSpPr>
        <p:spPr bwMode="auto">
          <a:xfrm rot="10800000" flipV="1">
            <a:off x="828000" y="1592992"/>
            <a:ext cx="981403" cy="490537"/>
          </a:xfrm>
          <a:prstGeom prst="roundRect">
            <a:avLst>
              <a:gd name="adj" fmla="val 503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dist="38099" dir="5400000" algn="t" rotWithShape="0">
              <a:srgbClr val="000000">
                <a:alpha val="39998"/>
              </a:srgbClr>
            </a:outerShdw>
          </a:effectLst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FFFFFF"/>
                </a:solidFill>
              </a:rPr>
              <a:t>2.</a:t>
            </a:r>
            <a:r>
              <a:rPr lang="zh-CN" altLang="zh-CN" sz="3200" dirty="0">
                <a:solidFill>
                  <a:srgbClr val="FFFFFF"/>
                </a:solidFill>
              </a:rPr>
              <a:t>1</a:t>
            </a:r>
            <a:endParaRPr lang="zh-CN" altLang="en-US" sz="3200" dirty="0"/>
          </a:p>
        </p:txBody>
      </p:sp>
      <p:sp>
        <p:nvSpPr>
          <p:cNvPr id="9" name="AutoShape 119"/>
          <p:cNvSpPr>
            <a:spLocks noChangeArrowheads="1"/>
          </p:cNvSpPr>
          <p:nvPr/>
        </p:nvSpPr>
        <p:spPr bwMode="auto">
          <a:xfrm rot="10800000" flipV="1">
            <a:off x="829587" y="2511753"/>
            <a:ext cx="979815" cy="492125"/>
          </a:xfrm>
          <a:prstGeom prst="roundRect">
            <a:avLst>
              <a:gd name="adj" fmla="val 503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dist="38099" dir="5400000" algn="t" rotWithShape="0">
              <a:srgbClr val="000000">
                <a:alpha val="39998"/>
              </a:srgbClr>
            </a:outerShdw>
          </a:effectLst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3200" dirty="0">
                <a:solidFill>
                  <a:srgbClr val="FFFFFF"/>
                </a:solidFill>
              </a:rPr>
              <a:t>2</a:t>
            </a:r>
            <a:r>
              <a:rPr lang="en-US" altLang="zh-CN" sz="3200" dirty="0">
                <a:solidFill>
                  <a:srgbClr val="FFFFFF"/>
                </a:solidFill>
              </a:rPr>
              <a:t>.2</a:t>
            </a:r>
            <a:endParaRPr lang="zh-CN" altLang="en-US" sz="3200" dirty="0"/>
          </a:p>
        </p:txBody>
      </p:sp>
      <p:sp>
        <p:nvSpPr>
          <p:cNvPr id="11" name="AutoShape 123"/>
          <p:cNvSpPr>
            <a:spLocks noChangeArrowheads="1"/>
          </p:cNvSpPr>
          <p:nvPr/>
        </p:nvSpPr>
        <p:spPr bwMode="auto">
          <a:xfrm rot="10800000" flipV="1">
            <a:off x="829588" y="3408719"/>
            <a:ext cx="983346" cy="492125"/>
          </a:xfrm>
          <a:prstGeom prst="roundRect">
            <a:avLst>
              <a:gd name="adj" fmla="val 503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dist="38099" dir="5400000" algn="t" rotWithShape="0">
              <a:srgbClr val="000000">
                <a:alpha val="39998"/>
              </a:srgbClr>
            </a:outerShdw>
          </a:effectLst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FFFFFF"/>
                </a:solidFill>
              </a:rPr>
              <a:t>2.</a:t>
            </a:r>
            <a:r>
              <a:rPr lang="zh-CN" altLang="zh-CN" sz="3200" dirty="0">
                <a:solidFill>
                  <a:srgbClr val="FFFFFF"/>
                </a:solidFill>
              </a:rPr>
              <a:t>3</a:t>
            </a:r>
            <a:endParaRPr lang="zh-CN" altLang="en-US" sz="3200" dirty="0"/>
          </a:p>
        </p:txBody>
      </p:sp>
      <p:sp>
        <p:nvSpPr>
          <p:cNvPr id="12" name="Rectangle 127"/>
          <p:cNvSpPr>
            <a:spLocks noChangeArrowheads="1"/>
          </p:cNvSpPr>
          <p:nvPr/>
        </p:nvSpPr>
        <p:spPr bwMode="auto">
          <a:xfrm>
            <a:off x="2525021" y="1574629"/>
            <a:ext cx="182613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6" tIns="45718" rIns="91436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16" name="Rectangle 131"/>
          <p:cNvSpPr>
            <a:spLocks noChangeArrowheads="1"/>
          </p:cNvSpPr>
          <p:nvPr/>
        </p:nvSpPr>
        <p:spPr bwMode="auto">
          <a:xfrm>
            <a:off x="2520315" y="3408680"/>
            <a:ext cx="2548255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人脸跟踪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  <p:sp>
        <p:nvSpPr>
          <p:cNvPr id="20" name="Rectangle 133"/>
          <p:cNvSpPr>
            <a:spLocks noChangeArrowheads="1"/>
          </p:cNvSpPr>
          <p:nvPr/>
        </p:nvSpPr>
        <p:spPr bwMode="auto">
          <a:xfrm>
            <a:off x="2524666" y="2467225"/>
            <a:ext cx="262001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6" tIns="45718" rIns="91436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人脸属性识别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0" y="8890"/>
            <a:ext cx="9144000" cy="1046922"/>
            <a:chOff x="0" y="0"/>
            <a:chExt cx="9144000" cy="1046922"/>
          </a:xfrm>
        </p:grpSpPr>
        <p:grpSp>
          <p:nvGrpSpPr>
            <p:cNvPr id="18" name="组合 17"/>
            <p:cNvGrpSpPr/>
            <p:nvPr/>
          </p:nvGrpSpPr>
          <p:grpSpPr>
            <a:xfrm>
              <a:off x="0" y="0"/>
              <a:ext cx="7145781" cy="1046922"/>
              <a:chOff x="0" y="0"/>
              <a:chExt cx="7145781" cy="1046922"/>
            </a:xfrm>
          </p:grpSpPr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2982740" cy="1046922"/>
              </a:xfrm>
              <a:prstGeom prst="rect">
                <a:avLst/>
              </a:prstGeom>
            </p:spPr>
          </p:pic>
          <p:sp>
            <p:nvSpPr>
              <p:cNvPr id="23" name="矩形 22"/>
              <p:cNvSpPr/>
              <p:nvPr/>
            </p:nvSpPr>
            <p:spPr>
              <a:xfrm>
                <a:off x="3658929" y="303106"/>
                <a:ext cx="348685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en-US" altLang="zh-CN" sz="3200" b="1" dirty="0"/>
                  <a:t>   </a:t>
                </a:r>
                <a:r>
                  <a:rPr lang="zh-CN" altLang="en-US" sz="3600" b="1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研究工作进展</a:t>
                </a:r>
                <a:endParaRPr lang="zh-CN" altLang="en-US" sz="36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0" y="1046922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AutoShape 117"/>
          <p:cNvSpPr>
            <a:spLocks noChangeArrowheads="1"/>
          </p:cNvSpPr>
          <p:nvPr/>
        </p:nvSpPr>
        <p:spPr bwMode="auto">
          <a:xfrm rot="10800000" flipV="1">
            <a:off x="829586" y="4313305"/>
            <a:ext cx="983347" cy="492125"/>
          </a:xfrm>
          <a:prstGeom prst="roundRect">
            <a:avLst>
              <a:gd name="adj" fmla="val 5037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dist="38099" dir="5400000" algn="t" rotWithShape="0">
              <a:srgbClr val="000000">
                <a:alpha val="39998"/>
              </a:srgbClr>
            </a:outerShdw>
          </a:effectLst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FFFFFF"/>
                </a:solidFill>
              </a:rPr>
              <a:t>2.</a:t>
            </a:r>
            <a:r>
              <a:rPr lang="zh-CN" altLang="zh-CN" sz="3200" dirty="0">
                <a:solidFill>
                  <a:srgbClr val="FFFFFF"/>
                </a:solidFill>
              </a:rPr>
              <a:t>4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2520576" y="5239721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广告效果评估</a:t>
            </a:r>
            <a:endParaRPr lang="zh-CN" altLang="en-US" sz="32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AutoShape 121"/>
          <p:cNvSpPr>
            <a:spLocks noChangeArrowheads="1"/>
          </p:cNvSpPr>
          <p:nvPr/>
        </p:nvSpPr>
        <p:spPr bwMode="auto">
          <a:xfrm rot="10800000" flipV="1">
            <a:off x="829588" y="5331444"/>
            <a:ext cx="983346" cy="492125"/>
          </a:xfrm>
          <a:prstGeom prst="roundRect">
            <a:avLst>
              <a:gd name="adj" fmla="val 5037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38099" dir="5400000" algn="t" rotWithShape="0">
              <a:srgbClr val="000000">
                <a:alpha val="39998"/>
              </a:srgbClr>
            </a:outerShdw>
          </a:effectLst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FFFFFF"/>
                </a:solidFill>
              </a:rPr>
              <a:t>2.</a:t>
            </a:r>
            <a:r>
              <a:rPr lang="zh-CN" altLang="zh-CN" sz="3200" dirty="0">
                <a:solidFill>
                  <a:srgbClr val="FFFFFF"/>
                </a:solidFill>
              </a:rPr>
              <a:t>5</a:t>
            </a:r>
            <a:endParaRPr lang="zh-CN" altLang="en-US" sz="3200" dirty="0"/>
          </a:p>
        </p:txBody>
      </p:sp>
      <p:sp>
        <p:nvSpPr>
          <p:cNvPr id="26" name="Rectangle 133"/>
          <p:cNvSpPr>
            <a:spLocks noChangeArrowheads="1"/>
          </p:cNvSpPr>
          <p:nvPr/>
        </p:nvSpPr>
        <p:spPr bwMode="auto">
          <a:xfrm>
            <a:off x="2520576" y="4313386"/>
            <a:ext cx="262001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6" tIns="45718" rIns="91436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广告推荐策略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xiaohui2.jpeg"/>
          <p:cNvPicPr>
            <a:picLocks noChangeAspect="1"/>
          </p:cNvPicPr>
          <p:nvPr/>
        </p:nvPicPr>
        <p:blipFill>
          <a:blip r:embed="rId1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762" y="3005387"/>
            <a:ext cx="4533816" cy="4554518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0" y="0"/>
            <a:ext cx="9144000" cy="1046922"/>
            <a:chOff x="0" y="0"/>
            <a:chExt cx="9144000" cy="1046922"/>
          </a:xfrm>
        </p:grpSpPr>
        <p:grpSp>
          <p:nvGrpSpPr>
            <p:cNvPr id="18" name="组合 17"/>
            <p:cNvGrpSpPr/>
            <p:nvPr/>
          </p:nvGrpSpPr>
          <p:grpSpPr>
            <a:xfrm>
              <a:off x="0" y="0"/>
              <a:ext cx="6323441" cy="1046922"/>
              <a:chOff x="0" y="0"/>
              <a:chExt cx="6323441" cy="1046922"/>
            </a:xfrm>
          </p:grpSpPr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2982740" cy="1046922"/>
              </a:xfrm>
              <a:prstGeom prst="rect">
                <a:avLst/>
              </a:prstGeom>
            </p:spPr>
          </p:pic>
          <p:sp>
            <p:nvSpPr>
              <p:cNvPr id="23" name="矩形 22"/>
              <p:cNvSpPr/>
              <p:nvPr/>
            </p:nvSpPr>
            <p:spPr>
              <a:xfrm>
                <a:off x="3658929" y="303106"/>
                <a:ext cx="266451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2.1</a:t>
                </a:r>
                <a:r>
                  <a:rPr lang="zh-CN" altLang="en-US" sz="3200" b="1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系统功能</a:t>
                </a:r>
                <a:r>
                  <a:rPr lang="en-US" altLang="zh-CN" sz="3200" b="1" dirty="0"/>
                  <a:t> </a:t>
                </a:r>
                <a:endParaRPr lang="zh-CN" altLang="en-US" sz="36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0" y="1046922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462280" y="1216025"/>
            <a:ext cx="83934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系统主要有五大模块构成，分别为数据采集模块，人脸属性属性识别模块，人脸跟踪模块，广告推荐模块，效果评估模块组成。下面将详细介绍各模块的主要功能：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8780" y="2261235"/>
            <a:ext cx="7849870" cy="4707890"/>
          </a:xfrm>
          <a:prstGeom prst="rect">
            <a:avLst/>
          </a:prstGeom>
        </p:spPr>
        <p:txBody>
          <a:bodyPr wrap="square">
            <a:spAutoFit/>
          </a:bodyPr>
          <a:p>
            <a:pPr indent="457200"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数据采集模块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：通过位于广告屏幕上的摄像头，获取经过广告屏的行人和背景图像，通过图像处理相关方法，将采集到的视频图像进行相关预处理。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人脸属性识别模块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：使用卷积神经网络或其他人脸识别方法，识别经过广告屏的人脸属性，并将检测到的人脸信息发送给推荐模块。</a:t>
            </a:r>
            <a:endParaRPr lang="en-US" altLang="zh-CN" b="1" dirty="0"/>
          </a:p>
          <a:p>
            <a:endParaRPr lang="zh-CN" altLang="en-US" b="1" dirty="0"/>
          </a:p>
          <a:p>
            <a:r>
              <a:rPr lang="zh-CN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xiaohui2.jpeg"/>
          <p:cNvPicPr>
            <a:picLocks noChangeAspect="1"/>
          </p:cNvPicPr>
          <p:nvPr/>
        </p:nvPicPr>
        <p:blipFill>
          <a:blip r:embed="rId1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762" y="3005387"/>
            <a:ext cx="4533816" cy="455451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89255" y="1046480"/>
            <a:ext cx="8364855" cy="6000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人脸跟踪模块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：使用相关跟踪算法，对路过广告屏的人脸进行实时跟踪，获取行人类别，行人流量，以及行人对广告的兴趣度。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广告推荐模块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：通过分析识别模块和跟踪模块发送过来的信息，按照相关策略划分行人的族群信息，并根据行人所属的族群信息，智能的进行广告的投放。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效果评估模块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：通过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统计对广告感兴趣的人数、观看广告的人群分布、以及各类广告的播放次数等数据来评估广告的效果。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b="1" dirty="0"/>
          </a:p>
          <a:p>
            <a:endParaRPr lang="zh-CN" altLang="en-US" b="1" dirty="0"/>
          </a:p>
          <a:p>
            <a:r>
              <a:rPr lang="zh-CN" altLang="zh-CN" dirty="0"/>
              <a:t> 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8890" y="0"/>
            <a:ext cx="9144000" cy="1046922"/>
            <a:chOff x="0" y="0"/>
            <a:chExt cx="9144000" cy="1046922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6327834" cy="1046922"/>
              <a:chOff x="0" y="0"/>
              <a:chExt cx="6327834" cy="1046922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2982740" cy="1046922"/>
              </a:xfrm>
              <a:prstGeom prst="rect">
                <a:avLst/>
              </a:prstGeom>
            </p:spPr>
          </p:pic>
          <p:sp>
            <p:nvSpPr>
              <p:cNvPr id="11" name="矩形 10"/>
              <p:cNvSpPr/>
              <p:nvPr/>
            </p:nvSpPr>
            <p:spPr>
              <a:xfrm>
                <a:off x="3658929" y="303106"/>
                <a:ext cx="2668905" cy="5835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2.1  </a:t>
                </a:r>
                <a:r>
                  <a:rPr lang="zh-CN" altLang="en-US" sz="3200" b="1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系统功能</a:t>
                </a:r>
                <a:endParaRPr lang="zh-CN" altLang="en-US" sz="32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>
              <a:off x="0" y="1046922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xiaohui2.jpeg"/>
          <p:cNvPicPr>
            <a:picLocks noChangeAspect="1"/>
          </p:cNvPicPr>
          <p:nvPr/>
        </p:nvPicPr>
        <p:blipFill>
          <a:blip r:embed="rId1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762" y="3005387"/>
            <a:ext cx="4533816" cy="4554518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9144000" cy="1046922"/>
            <a:chOff x="0" y="0"/>
            <a:chExt cx="9144000" cy="1046922"/>
          </a:xfrm>
        </p:grpSpPr>
        <p:grpSp>
          <p:nvGrpSpPr>
            <p:cNvPr id="11" name="组合 10"/>
            <p:cNvGrpSpPr/>
            <p:nvPr/>
          </p:nvGrpSpPr>
          <p:grpSpPr>
            <a:xfrm>
              <a:off x="0" y="0"/>
              <a:ext cx="5790573" cy="1046922"/>
              <a:chOff x="0" y="0"/>
              <a:chExt cx="5790573" cy="1046922"/>
            </a:xfrm>
          </p:grpSpPr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2982740" cy="1046922"/>
              </a:xfrm>
              <a:prstGeom prst="rect">
                <a:avLst/>
              </a:prstGeom>
            </p:spPr>
          </p:pic>
          <p:sp>
            <p:nvSpPr>
              <p:cNvPr id="14" name="矩形 13"/>
              <p:cNvSpPr/>
              <p:nvPr/>
            </p:nvSpPr>
            <p:spPr>
              <a:xfrm>
                <a:off x="3658929" y="303106"/>
                <a:ext cx="2131644" cy="5835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3200" b="1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2.1  </a:t>
                </a:r>
                <a:r>
                  <a:rPr lang="zh-CN" altLang="en-US" sz="3200" b="1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系统功能</a:t>
                </a:r>
                <a:endParaRPr lang="zh-CN" altLang="en-US" sz="36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0" y="1046922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-21474826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" y="2170430"/>
            <a:ext cx="8602345" cy="34817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3542030" y="5887720"/>
            <a:ext cx="1915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+mj-ea"/>
                <a:ea typeface="+mj-ea"/>
                <a:cs typeface="+mj-ea"/>
              </a:rPr>
              <a:t>图</a:t>
            </a:r>
            <a:r>
              <a:rPr lang="en-US" altLang="zh-CN" sz="1600">
                <a:latin typeface="+mj-ea"/>
                <a:ea typeface="+mj-ea"/>
                <a:cs typeface="+mj-ea"/>
              </a:rPr>
              <a:t>1 </a:t>
            </a:r>
            <a:r>
              <a:rPr lang="zh-CN" altLang="en-US" sz="1600">
                <a:latin typeface="+mj-ea"/>
                <a:ea typeface="+mj-ea"/>
                <a:cs typeface="+mj-ea"/>
              </a:rPr>
              <a:t>功能模块设计</a:t>
            </a:r>
            <a:endParaRPr lang="zh-CN" altLang="en-US" sz="1600">
              <a:latin typeface="+mj-ea"/>
              <a:ea typeface="+mj-ea"/>
              <a:cs typeface="+mj-ea"/>
            </a:endParaRPr>
          </a:p>
        </p:txBody>
      </p:sp>
      <p:sp>
        <p:nvSpPr>
          <p:cNvPr id="4" name="AutoShape 33"/>
          <p:cNvSpPr>
            <a:spLocks noChangeArrowheads="1"/>
          </p:cNvSpPr>
          <p:nvPr/>
        </p:nvSpPr>
        <p:spPr bwMode="auto">
          <a:xfrm>
            <a:off x="501650" y="1165860"/>
            <a:ext cx="2315210" cy="543560"/>
          </a:xfrm>
          <a:prstGeom prst="roundRect">
            <a:avLst>
              <a:gd name="adj" fmla="val 16667"/>
            </a:avLst>
          </a:prstGeom>
          <a:solidFill>
            <a:srgbClr val="4472C4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功能模块设计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xiaohui2.jpeg"/>
          <p:cNvPicPr>
            <a:picLocks noChangeAspect="1"/>
          </p:cNvPicPr>
          <p:nvPr/>
        </p:nvPicPr>
        <p:blipFill>
          <a:blip r:embed="rId1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762" y="3005387"/>
            <a:ext cx="4533816" cy="455451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5355" y="1152444"/>
            <a:ext cx="8948645" cy="5446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此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模块使用多任务学习框架进行人脸的检测与属性（性别、年龄、表情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）的识别。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该框架将多个数据集(性别、年龄、表情)运行到MTCNN进行面部检测，将检测的合并输入到CNN共享块中，这个块可以是任何的CNN结构，如VGG，Resnet等。在共享块之后，网络被分为三个不同任务的分支，每个任务都有各自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识别的特征，并且有各自的损失函数。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9144000" cy="1046922"/>
            <a:chOff x="0" y="0"/>
            <a:chExt cx="9144000" cy="104692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0"/>
              <a:ext cx="7705090" cy="1046922"/>
              <a:chOff x="0" y="0"/>
              <a:chExt cx="7705090" cy="1046922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2982740" cy="1046922"/>
              </a:xfrm>
              <a:prstGeom prst="rect">
                <a:avLst/>
              </a:prstGeom>
            </p:spPr>
          </p:pic>
          <p:sp>
            <p:nvSpPr>
              <p:cNvPr id="10" name="矩形 9"/>
              <p:cNvSpPr/>
              <p:nvPr/>
            </p:nvSpPr>
            <p:spPr>
              <a:xfrm>
                <a:off x="3658870" y="302895"/>
                <a:ext cx="4046220" cy="6451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2.2   人脸属性识别</a:t>
                </a:r>
                <a:endParaRPr lang="zh-CN" altLang="en-US" sz="36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0" y="1046922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2722</Words>
  <Application>WPS 演示</Application>
  <PresentationFormat>全屏显示(4:3)</PresentationFormat>
  <Paragraphs>201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Arial</vt:lpstr>
      <vt:lpstr>微软雅黑</vt:lpstr>
      <vt:lpstr>Heiti SC Light</vt:lpstr>
      <vt:lpstr>Century Gothic</vt:lpstr>
      <vt:lpstr>黑体</vt:lpstr>
      <vt:lpstr>Arial Unicode MS</vt:lpstr>
      <vt:lpstr>Calibri</vt:lpstr>
      <vt:lpstr>Yu Gothic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Huimin Chen</dc:creator>
  <cp:lastModifiedBy>lpc</cp:lastModifiedBy>
  <cp:revision>167</cp:revision>
  <dcterms:created xsi:type="dcterms:W3CDTF">2018-04-12T14:40:00Z</dcterms:created>
  <dcterms:modified xsi:type="dcterms:W3CDTF">2019-06-27T08:27:22Z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