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337" r:id="rId4"/>
    <p:sldId id="421" r:id="rId5"/>
    <p:sldId id="437" r:id="rId6"/>
    <p:sldId id="425" r:id="rId7"/>
    <p:sldId id="438" r:id="rId8"/>
    <p:sldId id="427" r:id="rId9"/>
    <p:sldId id="395" r:id="rId10"/>
    <p:sldId id="397" r:id="rId12"/>
    <p:sldId id="322" r:id="rId13"/>
    <p:sldId id="340" r:id="rId14"/>
    <p:sldId id="426" r:id="rId15"/>
    <p:sldId id="305" r:id="rId16"/>
    <p:sldId id="436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9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0506-035E-CF47-9A57-BA1B61B0FC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F8C03-4020-B944-A236-DF2D76C893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C316-8C13-B14E-9F69-BB9D5AEECDD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CF37-5DFA-894F-8EA8-2F0902531E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8" Type="http://schemas.openxmlformats.org/officeDocument/2006/relationships/oleObject" Target="../embeddings/oleObject8.bin"/><Relationship Id="rId7" Type="http://schemas.openxmlformats.org/officeDocument/2006/relationships/oleObject" Target="../embeddings/oleObject7.bin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e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7" b="26675"/>
          <a:stretch>
            <a:fillRect/>
          </a:stretch>
        </p:blipFill>
        <p:spPr bwMode="auto">
          <a:xfrm>
            <a:off x="0" y="2265045"/>
            <a:ext cx="9144000" cy="1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5"/>
          <p:cNvSpPr>
            <a:spLocks noChangeArrowheads="1"/>
          </p:cNvSpPr>
          <p:nvPr/>
        </p:nvSpPr>
        <p:spPr bwMode="auto">
          <a:xfrm>
            <a:off x="74758" y="2521246"/>
            <a:ext cx="8997878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基于病情描述和病情类别的医生推荐方法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 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1430" y="4865240"/>
            <a:ext cx="249399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姓名： 王 春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导师： 王 志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algn="just" fontAlgn="auto">
              <a:lnSpc>
                <a:spcPct val="150000"/>
              </a:lnSpc>
            </a:pPr>
            <a:r>
              <a:rPr kumimoji="1" lang="zh-CN" altLang="zh-CN" sz="2000" dirty="0" smtClean="0">
                <a:latin typeface="Heiti SC Light"/>
                <a:ea typeface="Heiti SC Light"/>
                <a:cs typeface="Heiti SC Light"/>
              </a:rPr>
              <a:t>2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019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年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6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月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29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日</a:t>
            </a:r>
            <a:endParaRPr kumimoji="1" lang="zh-CN" altLang="en-US" sz="2000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700" y="280670"/>
            <a:ext cx="37103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chemeClr val="tx2"/>
                </a:solidFill>
                <a:latin typeface="+mn-ea"/>
                <a:sym typeface="+mn-ea"/>
              </a:rPr>
              <a:t>3.3 分类实验结果</a:t>
            </a:r>
            <a:endParaRPr lang="en-US" altLang="zh-CN" sz="3200" b="1" dirty="0" smtClean="0">
              <a:solidFill>
                <a:schemeClr val="tx2"/>
              </a:solidFill>
              <a:latin typeface="+mn-ea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1286" y="4286427"/>
          <a:ext cx="4180961" cy="1379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994"/>
                <a:gridCol w="820989"/>
                <a:gridCol w="820989"/>
                <a:gridCol w="820989"/>
              </a:tblGrid>
              <a:tr h="229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模型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9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LSTM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Bi-LSTM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M-</a:t>
                      </a:r>
                      <a:r>
                        <a:rPr lang="en-US" sz="1100" u="none" strike="noStrike" dirty="0">
                          <a:effectLst/>
                        </a:rPr>
                        <a:t>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LSTM Attention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9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BiLSTM-Lable Embed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0.76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0.79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0.77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62548" y="4514723"/>
            <a:ext cx="3328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相比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M-CNN</a:t>
            </a:r>
            <a:r>
              <a:rPr lang="zh-CN" altLang="en-US" dirty="0" smtClean="0"/>
              <a:t>等方法，在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F1</a:t>
            </a:r>
            <a:r>
              <a:rPr lang="zh-CN" altLang="en-US" dirty="0" smtClean="0"/>
              <a:t>三个指标上最优方法分别提升了</a:t>
            </a:r>
            <a:r>
              <a:rPr lang="en-US" altLang="zh-CN" dirty="0" smtClean="0">
                <a:solidFill>
                  <a:srgbClr val="FF0000"/>
                </a:solidFill>
              </a:rPr>
              <a:t>3%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5%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4%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0" y="981710"/>
            <a:ext cx="6179185" cy="319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429" y="3901756"/>
            <a:ext cx="3982557" cy="18356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21722" y="1972343"/>
            <a:ext cx="2316869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zh-CN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选题背景</a:t>
            </a:r>
            <a:endParaRPr lang="zh-CN" altLang="zh-CN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0" y="857250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直角三角形 3"/>
          <p:cNvSpPr/>
          <p:nvPr/>
        </p:nvSpPr>
        <p:spPr>
          <a:xfrm rot="16200000">
            <a:off x="8334000" y="5192279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/>
        </p:nvGrpSpPr>
        <p:grpSpPr>
          <a:xfrm>
            <a:off x="997520" y="1881371"/>
            <a:ext cx="2546720" cy="2546720"/>
            <a:chOff x="1033499" y="2087806"/>
            <a:chExt cx="2448000" cy="2448000"/>
          </a:xfrm>
        </p:grpSpPr>
        <p:sp>
          <p:nvSpPr>
            <p:cNvPr id="5" name="椭圆 4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221605" y="2739390"/>
            <a:ext cx="1985010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研究方案设计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4938" y="3498056"/>
            <a:ext cx="1998345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研究工作进展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1605" y="4203700"/>
            <a:ext cx="2820670" cy="58356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后续工作计划</a:t>
            </a:r>
            <a:endParaRPr lang="zh-CN" altLang="en-US" sz="320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4626769" y="1930241"/>
            <a:ext cx="519113" cy="4071938"/>
          </a:xfrm>
          <a:custGeom>
            <a:avLst/>
            <a:gdLst>
              <a:gd name="connsiteX0" fmla="*/ 545 w 1090"/>
              <a:gd name="connsiteY0" fmla="*/ 0 h 8960"/>
              <a:gd name="connsiteX1" fmla="*/ 1090 w 1090"/>
              <a:gd name="connsiteY1" fmla="*/ 539 h 8960"/>
              <a:gd name="connsiteX2" fmla="*/ 757 w 1090"/>
              <a:gd name="connsiteY2" fmla="*/ 1035 h 8960"/>
              <a:gd name="connsiteX3" fmla="*/ 698 w 1090"/>
              <a:gd name="connsiteY3" fmla="*/ 1047 h 8960"/>
              <a:gd name="connsiteX4" fmla="*/ 698 w 1090"/>
              <a:gd name="connsiteY4" fmla="*/ 1712 h 8960"/>
              <a:gd name="connsiteX5" fmla="*/ 757 w 1090"/>
              <a:gd name="connsiteY5" fmla="*/ 1723 h 8960"/>
              <a:gd name="connsiteX6" fmla="*/ 1090 w 1090"/>
              <a:gd name="connsiteY6" fmla="*/ 2220 h 8960"/>
              <a:gd name="connsiteX7" fmla="*/ 757 w 1090"/>
              <a:gd name="connsiteY7" fmla="*/ 2716 h 8960"/>
              <a:gd name="connsiteX8" fmla="*/ 698 w 1090"/>
              <a:gd name="connsiteY8" fmla="*/ 2728 h 8960"/>
              <a:gd name="connsiteX9" fmla="*/ 698 w 1090"/>
              <a:gd name="connsiteY9" fmla="*/ 3393 h 8960"/>
              <a:gd name="connsiteX10" fmla="*/ 757 w 1090"/>
              <a:gd name="connsiteY10" fmla="*/ 3405 h 8960"/>
              <a:gd name="connsiteX11" fmla="*/ 1090 w 1090"/>
              <a:gd name="connsiteY11" fmla="*/ 3901 h 8960"/>
              <a:gd name="connsiteX12" fmla="*/ 757 w 1090"/>
              <a:gd name="connsiteY12" fmla="*/ 4398 h 8960"/>
              <a:gd name="connsiteX13" fmla="*/ 698 w 1090"/>
              <a:gd name="connsiteY13" fmla="*/ 4409 h 8960"/>
              <a:gd name="connsiteX14" fmla="*/ 698 w 1090"/>
              <a:gd name="connsiteY14" fmla="*/ 5074 h 8960"/>
              <a:gd name="connsiteX15" fmla="*/ 757 w 1090"/>
              <a:gd name="connsiteY15" fmla="*/ 5086 h 8960"/>
              <a:gd name="connsiteX16" fmla="*/ 1090 w 1090"/>
              <a:gd name="connsiteY16" fmla="*/ 5582 h 8960"/>
              <a:gd name="connsiteX17" fmla="*/ 757 w 1090"/>
              <a:gd name="connsiteY17" fmla="*/ 6079 h 8960"/>
              <a:gd name="connsiteX18" fmla="*/ 698 w 1090"/>
              <a:gd name="connsiteY18" fmla="*/ 6090 h 8960"/>
              <a:gd name="connsiteX19" fmla="*/ 698 w 1090"/>
              <a:gd name="connsiteY19" fmla="*/ 6755 h 8960"/>
              <a:gd name="connsiteX20" fmla="*/ 698 w 1090"/>
              <a:gd name="connsiteY20" fmla="*/ 7771 h 8960"/>
              <a:gd name="connsiteX21" fmla="*/ 698 w 1090"/>
              <a:gd name="connsiteY21" fmla="*/ 8960 h 8960"/>
              <a:gd name="connsiteX22" fmla="*/ 391 w 1090"/>
              <a:gd name="connsiteY22" fmla="*/ 8960 h 8960"/>
              <a:gd name="connsiteX23" fmla="*/ 391 w 1090"/>
              <a:gd name="connsiteY23" fmla="*/ 6755 h 8960"/>
              <a:gd name="connsiteX24" fmla="*/ 391 w 1090"/>
              <a:gd name="connsiteY24" fmla="*/ 6090 h 8960"/>
              <a:gd name="connsiteX25" fmla="*/ 333 w 1090"/>
              <a:gd name="connsiteY25" fmla="*/ 6079 h 8960"/>
              <a:gd name="connsiteX26" fmla="*/ 0 w 1090"/>
              <a:gd name="connsiteY26" fmla="*/ 5582 h 8960"/>
              <a:gd name="connsiteX27" fmla="*/ 333 w 1090"/>
              <a:gd name="connsiteY27" fmla="*/ 5086 h 8960"/>
              <a:gd name="connsiteX28" fmla="*/ 391 w 1090"/>
              <a:gd name="connsiteY28" fmla="*/ 5074 h 8960"/>
              <a:gd name="connsiteX29" fmla="*/ 391 w 1090"/>
              <a:gd name="connsiteY29" fmla="*/ 4409 h 8960"/>
              <a:gd name="connsiteX30" fmla="*/ 333 w 1090"/>
              <a:gd name="connsiteY30" fmla="*/ 4398 h 8960"/>
              <a:gd name="connsiteX31" fmla="*/ 0 w 1090"/>
              <a:gd name="connsiteY31" fmla="*/ 3901 h 8960"/>
              <a:gd name="connsiteX32" fmla="*/ 333 w 1090"/>
              <a:gd name="connsiteY32" fmla="*/ 3405 h 8960"/>
              <a:gd name="connsiteX33" fmla="*/ 391 w 1090"/>
              <a:gd name="connsiteY33" fmla="*/ 3393 h 8960"/>
              <a:gd name="connsiteX34" fmla="*/ 391 w 1090"/>
              <a:gd name="connsiteY34" fmla="*/ 2728 h 8960"/>
              <a:gd name="connsiteX35" fmla="*/ 333 w 1090"/>
              <a:gd name="connsiteY35" fmla="*/ 2716 h 8960"/>
              <a:gd name="connsiteX36" fmla="*/ 0 w 1090"/>
              <a:gd name="connsiteY36" fmla="*/ 2220 h 8960"/>
              <a:gd name="connsiteX37" fmla="*/ 333 w 1090"/>
              <a:gd name="connsiteY37" fmla="*/ 1723 h 8960"/>
              <a:gd name="connsiteX38" fmla="*/ 391 w 1090"/>
              <a:gd name="connsiteY38" fmla="*/ 1712 h 8960"/>
              <a:gd name="connsiteX39" fmla="*/ 391 w 1090"/>
              <a:gd name="connsiteY39" fmla="*/ 1047 h 8960"/>
              <a:gd name="connsiteX40" fmla="*/ 333 w 1090"/>
              <a:gd name="connsiteY40" fmla="*/ 1035 h 8960"/>
              <a:gd name="connsiteX41" fmla="*/ 0 w 1090"/>
              <a:gd name="connsiteY41" fmla="*/ 539 h 8960"/>
              <a:gd name="connsiteX42" fmla="*/ 545 w 1090"/>
              <a:gd name="connsiteY42" fmla="*/ 0 h 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90" h="8960">
                <a:moveTo>
                  <a:pt x="545" y="0"/>
                </a:moveTo>
                <a:cubicBezTo>
                  <a:pt x="846" y="0"/>
                  <a:pt x="1090" y="241"/>
                  <a:pt x="1090" y="539"/>
                </a:cubicBezTo>
                <a:cubicBezTo>
                  <a:pt x="1090" y="762"/>
                  <a:pt x="953" y="954"/>
                  <a:pt x="757" y="1035"/>
                </a:cubicBezTo>
                <a:lnTo>
                  <a:pt x="698" y="1047"/>
                </a:lnTo>
                <a:lnTo>
                  <a:pt x="698" y="1712"/>
                </a:lnTo>
                <a:lnTo>
                  <a:pt x="757" y="1723"/>
                </a:lnTo>
                <a:cubicBezTo>
                  <a:pt x="953" y="1805"/>
                  <a:pt x="1090" y="1997"/>
                  <a:pt x="1090" y="2220"/>
                </a:cubicBezTo>
                <a:cubicBezTo>
                  <a:pt x="1090" y="2443"/>
                  <a:pt x="953" y="2635"/>
                  <a:pt x="757" y="2716"/>
                </a:cubicBezTo>
                <a:lnTo>
                  <a:pt x="698" y="2728"/>
                </a:lnTo>
                <a:lnTo>
                  <a:pt x="698" y="3393"/>
                </a:lnTo>
                <a:lnTo>
                  <a:pt x="757" y="3405"/>
                </a:lnTo>
                <a:cubicBezTo>
                  <a:pt x="953" y="3486"/>
                  <a:pt x="1090" y="3678"/>
                  <a:pt x="1090" y="3901"/>
                </a:cubicBezTo>
                <a:cubicBezTo>
                  <a:pt x="1090" y="4124"/>
                  <a:pt x="953" y="4316"/>
                  <a:pt x="757" y="4398"/>
                </a:cubicBezTo>
                <a:lnTo>
                  <a:pt x="698" y="4409"/>
                </a:lnTo>
                <a:lnTo>
                  <a:pt x="698" y="5074"/>
                </a:lnTo>
                <a:lnTo>
                  <a:pt x="757" y="5086"/>
                </a:lnTo>
                <a:cubicBezTo>
                  <a:pt x="953" y="5167"/>
                  <a:pt x="1090" y="5359"/>
                  <a:pt x="1090" y="5582"/>
                </a:cubicBezTo>
                <a:cubicBezTo>
                  <a:pt x="1090" y="5805"/>
                  <a:pt x="953" y="5997"/>
                  <a:pt x="757" y="6079"/>
                </a:cubicBezTo>
                <a:lnTo>
                  <a:pt x="698" y="6090"/>
                </a:lnTo>
                <a:lnTo>
                  <a:pt x="698" y="6755"/>
                </a:lnTo>
                <a:lnTo>
                  <a:pt x="698" y="7771"/>
                </a:lnTo>
                <a:lnTo>
                  <a:pt x="698" y="8960"/>
                </a:lnTo>
                <a:lnTo>
                  <a:pt x="391" y="8960"/>
                </a:lnTo>
                <a:lnTo>
                  <a:pt x="391" y="6755"/>
                </a:lnTo>
                <a:lnTo>
                  <a:pt x="391" y="6090"/>
                </a:lnTo>
                <a:lnTo>
                  <a:pt x="333" y="6079"/>
                </a:lnTo>
                <a:cubicBezTo>
                  <a:pt x="137" y="5997"/>
                  <a:pt x="0" y="5805"/>
                  <a:pt x="0" y="5582"/>
                </a:cubicBezTo>
                <a:cubicBezTo>
                  <a:pt x="0" y="5359"/>
                  <a:pt x="137" y="5167"/>
                  <a:pt x="333" y="5086"/>
                </a:cubicBezTo>
                <a:lnTo>
                  <a:pt x="391" y="5074"/>
                </a:lnTo>
                <a:lnTo>
                  <a:pt x="391" y="4409"/>
                </a:lnTo>
                <a:lnTo>
                  <a:pt x="333" y="4398"/>
                </a:lnTo>
                <a:cubicBezTo>
                  <a:pt x="137" y="4316"/>
                  <a:pt x="0" y="4124"/>
                  <a:pt x="0" y="3901"/>
                </a:cubicBezTo>
                <a:cubicBezTo>
                  <a:pt x="0" y="3678"/>
                  <a:pt x="137" y="3486"/>
                  <a:pt x="333" y="3405"/>
                </a:cubicBezTo>
                <a:lnTo>
                  <a:pt x="391" y="3393"/>
                </a:lnTo>
                <a:lnTo>
                  <a:pt x="391" y="2728"/>
                </a:lnTo>
                <a:lnTo>
                  <a:pt x="333" y="2716"/>
                </a:lnTo>
                <a:cubicBezTo>
                  <a:pt x="137" y="2635"/>
                  <a:pt x="0" y="2443"/>
                  <a:pt x="0" y="2220"/>
                </a:cubicBezTo>
                <a:cubicBezTo>
                  <a:pt x="0" y="1997"/>
                  <a:pt x="137" y="1805"/>
                  <a:pt x="333" y="1723"/>
                </a:cubicBezTo>
                <a:lnTo>
                  <a:pt x="391" y="1712"/>
                </a:lnTo>
                <a:lnTo>
                  <a:pt x="391" y="1047"/>
                </a:lnTo>
                <a:lnTo>
                  <a:pt x="333" y="1035"/>
                </a:lnTo>
                <a:cubicBezTo>
                  <a:pt x="137" y="954"/>
                  <a:pt x="0" y="762"/>
                  <a:pt x="0" y="539"/>
                </a:cubicBezTo>
                <a:cubicBezTo>
                  <a:pt x="0" y="241"/>
                  <a:pt x="244" y="0"/>
                  <a:pt x="54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  <a:effectLst>
            <a:innerShdw blurRad="63500" dist="508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椭圆 29"/>
          <p:cNvSpPr/>
          <p:nvPr/>
        </p:nvSpPr>
        <p:spPr>
          <a:xfrm>
            <a:off x="4683648" y="1982365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 Black" panose="020B0A040201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683648" y="2739336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椭圆 31"/>
          <p:cNvSpPr/>
          <p:nvPr/>
        </p:nvSpPr>
        <p:spPr>
          <a:xfrm>
            <a:off x="4683648" y="3496307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椭圆 32"/>
          <p:cNvSpPr/>
          <p:nvPr/>
        </p:nvSpPr>
        <p:spPr>
          <a:xfrm>
            <a:off x="4682219" y="4278520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4704696" y="199572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8507" y="275310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04696" y="350960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4696" y="428514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54" y="2276256"/>
            <a:ext cx="1741649" cy="17416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3235" y="390389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后续计划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39140" y="1282700"/>
          <a:ext cx="7554595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" imgW="7926705" imgH="5215890" progId="Visio.Drawing.15">
                  <p:embed/>
                </p:oleObj>
              </mc:Choice>
              <mc:Fallback>
                <p:oleObj name="" r:id="rId1" imgW="7926705" imgH="521589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140" y="1282700"/>
                        <a:ext cx="7554595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9766" y="1381640"/>
            <a:ext cx="8354109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2019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+mn-ea"/>
              </a:rPr>
              <a:t>7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+mn-ea"/>
              </a:rPr>
              <a:t>-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2019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9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月：</a:t>
            </a:r>
            <a:r>
              <a:rPr lang="zh-CN" altLang="zh-CN" sz="2000" dirty="0">
                <a:latin typeface="+mn-ea"/>
              </a:rPr>
              <a:t>完成医生推荐模型。</a:t>
            </a:r>
            <a:endParaRPr lang="zh-CN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2019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9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+mn-ea"/>
              </a:rPr>
              <a:t>-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2019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11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月：</a:t>
            </a:r>
            <a:r>
              <a:rPr lang="zh-CN" altLang="zh-CN" sz="2000" dirty="0">
                <a:latin typeface="+mn-ea"/>
                <a:sym typeface="+mn-ea"/>
              </a:rPr>
              <a:t>将模型接入公众号，进入试运行阶段，根据用户反馈，微调模型。</a:t>
            </a:r>
            <a:endParaRPr lang="zh-CN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2019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11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+mn-ea"/>
              </a:rPr>
              <a:t>-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2019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rgbClr val="558ED5"/>
                </a:solidFill>
                <a:latin typeface="+mn-ea"/>
              </a:rPr>
              <a:t>12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月：</a:t>
            </a:r>
            <a:r>
              <a:rPr lang="zh-CN" altLang="zh-CN" sz="2000" dirty="0">
                <a:latin typeface="+mn-ea"/>
                <a:sym typeface="+mn-ea"/>
              </a:rPr>
              <a:t>撰写毕业论文，完成初稿</a:t>
            </a:r>
            <a:r>
              <a:rPr lang="zh-CN" altLang="zh-CN" sz="2000" dirty="0" smtClean="0">
                <a:latin typeface="+mn-ea"/>
                <a:sym typeface="+mn-ea"/>
              </a:rPr>
              <a:t>。</a:t>
            </a:r>
            <a:endParaRPr lang="zh-CN" altLang="zh-CN" sz="2000" dirty="0" smtClean="0">
              <a:latin typeface="+mn-ea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20120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1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</a:t>
            </a:r>
            <a:r>
              <a:rPr lang="en-US" altLang="zh-CN" sz="2000" dirty="0">
                <a:solidFill>
                  <a:srgbClr val="558ED5"/>
                </a:solidFill>
                <a:latin typeface="+mn-ea"/>
              </a:rPr>
              <a:t>-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2020</a:t>
            </a:r>
            <a:r>
              <a:rPr lang="zh-CN" altLang="zh-CN" sz="2000" dirty="0" smtClean="0">
                <a:solidFill>
                  <a:srgbClr val="558ED5"/>
                </a:solidFill>
                <a:latin typeface="+mn-ea"/>
              </a:rPr>
              <a:t>年</a:t>
            </a:r>
            <a:r>
              <a:rPr lang="en-US" altLang="zh-CN" sz="2000" dirty="0" smtClean="0">
                <a:solidFill>
                  <a:srgbClr val="558ED5"/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rgbClr val="558ED5"/>
                </a:solidFill>
                <a:latin typeface="+mn-ea"/>
              </a:rPr>
              <a:t>月：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修改毕业论文。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430" y="415789"/>
            <a:ext cx="182614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后期计划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图片 6"/>
          <p:cNvPicPr>
            <a:picLocks noChangeAspect="1"/>
          </p:cNvPicPr>
          <p:nvPr/>
        </p:nvPicPr>
        <p:blipFill>
          <a:blip r:embed="rId1">
            <a:biLevel thresh="50000"/>
          </a:blip>
          <a:srcRect t="77859" r="53864"/>
          <a:stretch>
            <a:fillRect/>
          </a:stretch>
        </p:blipFill>
        <p:spPr>
          <a:xfrm>
            <a:off x="206375" y="152400"/>
            <a:ext cx="2517775" cy="679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35610" y="2427892"/>
            <a:ext cx="8708390" cy="20853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5400" b="1" kern="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谢谢！</a:t>
            </a:r>
            <a:endParaRPr lang="zh-CN" altLang="en-US" sz="5400" b="1" strike="noStrike" kern="1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5400" b="1" strike="noStrike" kern="1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请各位老师批评指导！</a:t>
            </a:r>
            <a:endParaRPr lang="zh-CN" altLang="en-US" sz="5400" b="1" strike="noStrike" kern="10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3044825" y="5032354"/>
            <a:ext cx="3054350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：祁江楠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老师：饶元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时间：</a:t>
            </a:r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2019.06.26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ransition advTm="737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39" y="3881436"/>
            <a:ext cx="3982557" cy="18356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15372" y="1930433"/>
            <a:ext cx="2316869" cy="58356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选题背景</a:t>
            </a:r>
            <a:endParaRPr lang="zh-CN" altLang="zh-CN" sz="320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0" y="857250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直角三角形 3"/>
          <p:cNvSpPr/>
          <p:nvPr/>
        </p:nvSpPr>
        <p:spPr>
          <a:xfrm rot="16200000">
            <a:off x="8334000" y="5192279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/>
        </p:nvGrpSpPr>
        <p:grpSpPr>
          <a:xfrm>
            <a:off x="997520" y="1881371"/>
            <a:ext cx="2546720" cy="2546720"/>
            <a:chOff x="1033499" y="2087806"/>
            <a:chExt cx="2448000" cy="2448000"/>
          </a:xfrm>
        </p:grpSpPr>
        <p:sp>
          <p:nvSpPr>
            <p:cNvPr id="5" name="椭圆 4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212715" y="2739390"/>
            <a:ext cx="1985010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方案</a:t>
            </a: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4938" y="3498056"/>
            <a:ext cx="1998345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研究工作</a:t>
            </a: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进展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1605" y="4261961"/>
            <a:ext cx="1917859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后续工作计划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4626769" y="1930241"/>
            <a:ext cx="519113" cy="4071938"/>
          </a:xfrm>
          <a:custGeom>
            <a:avLst/>
            <a:gdLst>
              <a:gd name="connsiteX0" fmla="*/ 545 w 1090"/>
              <a:gd name="connsiteY0" fmla="*/ 0 h 8960"/>
              <a:gd name="connsiteX1" fmla="*/ 1090 w 1090"/>
              <a:gd name="connsiteY1" fmla="*/ 539 h 8960"/>
              <a:gd name="connsiteX2" fmla="*/ 757 w 1090"/>
              <a:gd name="connsiteY2" fmla="*/ 1035 h 8960"/>
              <a:gd name="connsiteX3" fmla="*/ 698 w 1090"/>
              <a:gd name="connsiteY3" fmla="*/ 1047 h 8960"/>
              <a:gd name="connsiteX4" fmla="*/ 698 w 1090"/>
              <a:gd name="connsiteY4" fmla="*/ 1712 h 8960"/>
              <a:gd name="connsiteX5" fmla="*/ 757 w 1090"/>
              <a:gd name="connsiteY5" fmla="*/ 1723 h 8960"/>
              <a:gd name="connsiteX6" fmla="*/ 1090 w 1090"/>
              <a:gd name="connsiteY6" fmla="*/ 2220 h 8960"/>
              <a:gd name="connsiteX7" fmla="*/ 757 w 1090"/>
              <a:gd name="connsiteY7" fmla="*/ 2716 h 8960"/>
              <a:gd name="connsiteX8" fmla="*/ 698 w 1090"/>
              <a:gd name="connsiteY8" fmla="*/ 2728 h 8960"/>
              <a:gd name="connsiteX9" fmla="*/ 698 w 1090"/>
              <a:gd name="connsiteY9" fmla="*/ 3393 h 8960"/>
              <a:gd name="connsiteX10" fmla="*/ 757 w 1090"/>
              <a:gd name="connsiteY10" fmla="*/ 3405 h 8960"/>
              <a:gd name="connsiteX11" fmla="*/ 1090 w 1090"/>
              <a:gd name="connsiteY11" fmla="*/ 3901 h 8960"/>
              <a:gd name="connsiteX12" fmla="*/ 757 w 1090"/>
              <a:gd name="connsiteY12" fmla="*/ 4398 h 8960"/>
              <a:gd name="connsiteX13" fmla="*/ 698 w 1090"/>
              <a:gd name="connsiteY13" fmla="*/ 4409 h 8960"/>
              <a:gd name="connsiteX14" fmla="*/ 698 w 1090"/>
              <a:gd name="connsiteY14" fmla="*/ 5074 h 8960"/>
              <a:gd name="connsiteX15" fmla="*/ 757 w 1090"/>
              <a:gd name="connsiteY15" fmla="*/ 5086 h 8960"/>
              <a:gd name="connsiteX16" fmla="*/ 1090 w 1090"/>
              <a:gd name="connsiteY16" fmla="*/ 5582 h 8960"/>
              <a:gd name="connsiteX17" fmla="*/ 757 w 1090"/>
              <a:gd name="connsiteY17" fmla="*/ 6079 h 8960"/>
              <a:gd name="connsiteX18" fmla="*/ 698 w 1090"/>
              <a:gd name="connsiteY18" fmla="*/ 6090 h 8960"/>
              <a:gd name="connsiteX19" fmla="*/ 698 w 1090"/>
              <a:gd name="connsiteY19" fmla="*/ 6755 h 8960"/>
              <a:gd name="connsiteX20" fmla="*/ 698 w 1090"/>
              <a:gd name="connsiteY20" fmla="*/ 7771 h 8960"/>
              <a:gd name="connsiteX21" fmla="*/ 698 w 1090"/>
              <a:gd name="connsiteY21" fmla="*/ 8960 h 8960"/>
              <a:gd name="connsiteX22" fmla="*/ 391 w 1090"/>
              <a:gd name="connsiteY22" fmla="*/ 8960 h 8960"/>
              <a:gd name="connsiteX23" fmla="*/ 391 w 1090"/>
              <a:gd name="connsiteY23" fmla="*/ 6755 h 8960"/>
              <a:gd name="connsiteX24" fmla="*/ 391 w 1090"/>
              <a:gd name="connsiteY24" fmla="*/ 6090 h 8960"/>
              <a:gd name="connsiteX25" fmla="*/ 333 w 1090"/>
              <a:gd name="connsiteY25" fmla="*/ 6079 h 8960"/>
              <a:gd name="connsiteX26" fmla="*/ 0 w 1090"/>
              <a:gd name="connsiteY26" fmla="*/ 5582 h 8960"/>
              <a:gd name="connsiteX27" fmla="*/ 333 w 1090"/>
              <a:gd name="connsiteY27" fmla="*/ 5086 h 8960"/>
              <a:gd name="connsiteX28" fmla="*/ 391 w 1090"/>
              <a:gd name="connsiteY28" fmla="*/ 5074 h 8960"/>
              <a:gd name="connsiteX29" fmla="*/ 391 w 1090"/>
              <a:gd name="connsiteY29" fmla="*/ 4409 h 8960"/>
              <a:gd name="connsiteX30" fmla="*/ 333 w 1090"/>
              <a:gd name="connsiteY30" fmla="*/ 4398 h 8960"/>
              <a:gd name="connsiteX31" fmla="*/ 0 w 1090"/>
              <a:gd name="connsiteY31" fmla="*/ 3901 h 8960"/>
              <a:gd name="connsiteX32" fmla="*/ 333 w 1090"/>
              <a:gd name="connsiteY32" fmla="*/ 3405 h 8960"/>
              <a:gd name="connsiteX33" fmla="*/ 391 w 1090"/>
              <a:gd name="connsiteY33" fmla="*/ 3393 h 8960"/>
              <a:gd name="connsiteX34" fmla="*/ 391 w 1090"/>
              <a:gd name="connsiteY34" fmla="*/ 2728 h 8960"/>
              <a:gd name="connsiteX35" fmla="*/ 333 w 1090"/>
              <a:gd name="connsiteY35" fmla="*/ 2716 h 8960"/>
              <a:gd name="connsiteX36" fmla="*/ 0 w 1090"/>
              <a:gd name="connsiteY36" fmla="*/ 2220 h 8960"/>
              <a:gd name="connsiteX37" fmla="*/ 333 w 1090"/>
              <a:gd name="connsiteY37" fmla="*/ 1723 h 8960"/>
              <a:gd name="connsiteX38" fmla="*/ 391 w 1090"/>
              <a:gd name="connsiteY38" fmla="*/ 1712 h 8960"/>
              <a:gd name="connsiteX39" fmla="*/ 391 w 1090"/>
              <a:gd name="connsiteY39" fmla="*/ 1047 h 8960"/>
              <a:gd name="connsiteX40" fmla="*/ 333 w 1090"/>
              <a:gd name="connsiteY40" fmla="*/ 1035 h 8960"/>
              <a:gd name="connsiteX41" fmla="*/ 0 w 1090"/>
              <a:gd name="connsiteY41" fmla="*/ 539 h 8960"/>
              <a:gd name="connsiteX42" fmla="*/ 545 w 1090"/>
              <a:gd name="connsiteY42" fmla="*/ 0 h 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90" h="8960">
                <a:moveTo>
                  <a:pt x="545" y="0"/>
                </a:moveTo>
                <a:cubicBezTo>
                  <a:pt x="846" y="0"/>
                  <a:pt x="1090" y="241"/>
                  <a:pt x="1090" y="539"/>
                </a:cubicBezTo>
                <a:cubicBezTo>
                  <a:pt x="1090" y="762"/>
                  <a:pt x="953" y="954"/>
                  <a:pt x="757" y="1035"/>
                </a:cubicBezTo>
                <a:lnTo>
                  <a:pt x="698" y="1047"/>
                </a:lnTo>
                <a:lnTo>
                  <a:pt x="698" y="1712"/>
                </a:lnTo>
                <a:lnTo>
                  <a:pt x="757" y="1723"/>
                </a:lnTo>
                <a:cubicBezTo>
                  <a:pt x="953" y="1805"/>
                  <a:pt x="1090" y="1997"/>
                  <a:pt x="1090" y="2220"/>
                </a:cubicBezTo>
                <a:cubicBezTo>
                  <a:pt x="1090" y="2443"/>
                  <a:pt x="953" y="2635"/>
                  <a:pt x="757" y="2716"/>
                </a:cubicBezTo>
                <a:lnTo>
                  <a:pt x="698" y="2728"/>
                </a:lnTo>
                <a:lnTo>
                  <a:pt x="698" y="3393"/>
                </a:lnTo>
                <a:lnTo>
                  <a:pt x="757" y="3405"/>
                </a:lnTo>
                <a:cubicBezTo>
                  <a:pt x="953" y="3486"/>
                  <a:pt x="1090" y="3678"/>
                  <a:pt x="1090" y="3901"/>
                </a:cubicBezTo>
                <a:cubicBezTo>
                  <a:pt x="1090" y="4124"/>
                  <a:pt x="953" y="4316"/>
                  <a:pt x="757" y="4398"/>
                </a:cubicBezTo>
                <a:lnTo>
                  <a:pt x="698" y="4409"/>
                </a:lnTo>
                <a:lnTo>
                  <a:pt x="698" y="5074"/>
                </a:lnTo>
                <a:lnTo>
                  <a:pt x="757" y="5086"/>
                </a:lnTo>
                <a:cubicBezTo>
                  <a:pt x="953" y="5167"/>
                  <a:pt x="1090" y="5359"/>
                  <a:pt x="1090" y="5582"/>
                </a:cubicBezTo>
                <a:cubicBezTo>
                  <a:pt x="1090" y="5805"/>
                  <a:pt x="953" y="5997"/>
                  <a:pt x="757" y="6079"/>
                </a:cubicBezTo>
                <a:lnTo>
                  <a:pt x="698" y="6090"/>
                </a:lnTo>
                <a:lnTo>
                  <a:pt x="698" y="6755"/>
                </a:lnTo>
                <a:lnTo>
                  <a:pt x="698" y="7771"/>
                </a:lnTo>
                <a:lnTo>
                  <a:pt x="698" y="8960"/>
                </a:lnTo>
                <a:lnTo>
                  <a:pt x="391" y="8960"/>
                </a:lnTo>
                <a:lnTo>
                  <a:pt x="391" y="6755"/>
                </a:lnTo>
                <a:lnTo>
                  <a:pt x="391" y="6090"/>
                </a:lnTo>
                <a:lnTo>
                  <a:pt x="333" y="6079"/>
                </a:lnTo>
                <a:cubicBezTo>
                  <a:pt x="137" y="5997"/>
                  <a:pt x="0" y="5805"/>
                  <a:pt x="0" y="5582"/>
                </a:cubicBezTo>
                <a:cubicBezTo>
                  <a:pt x="0" y="5359"/>
                  <a:pt x="137" y="5167"/>
                  <a:pt x="333" y="5086"/>
                </a:cubicBezTo>
                <a:lnTo>
                  <a:pt x="391" y="5074"/>
                </a:lnTo>
                <a:lnTo>
                  <a:pt x="391" y="4409"/>
                </a:lnTo>
                <a:lnTo>
                  <a:pt x="333" y="4398"/>
                </a:lnTo>
                <a:cubicBezTo>
                  <a:pt x="137" y="4316"/>
                  <a:pt x="0" y="4124"/>
                  <a:pt x="0" y="3901"/>
                </a:cubicBezTo>
                <a:cubicBezTo>
                  <a:pt x="0" y="3678"/>
                  <a:pt x="137" y="3486"/>
                  <a:pt x="333" y="3405"/>
                </a:cubicBezTo>
                <a:lnTo>
                  <a:pt x="391" y="3393"/>
                </a:lnTo>
                <a:lnTo>
                  <a:pt x="391" y="2728"/>
                </a:lnTo>
                <a:lnTo>
                  <a:pt x="333" y="2716"/>
                </a:lnTo>
                <a:cubicBezTo>
                  <a:pt x="137" y="2635"/>
                  <a:pt x="0" y="2443"/>
                  <a:pt x="0" y="2220"/>
                </a:cubicBezTo>
                <a:cubicBezTo>
                  <a:pt x="0" y="1997"/>
                  <a:pt x="137" y="1805"/>
                  <a:pt x="333" y="1723"/>
                </a:cubicBezTo>
                <a:lnTo>
                  <a:pt x="391" y="1712"/>
                </a:lnTo>
                <a:lnTo>
                  <a:pt x="391" y="1047"/>
                </a:lnTo>
                <a:lnTo>
                  <a:pt x="333" y="1035"/>
                </a:lnTo>
                <a:cubicBezTo>
                  <a:pt x="137" y="954"/>
                  <a:pt x="0" y="762"/>
                  <a:pt x="0" y="539"/>
                </a:cubicBezTo>
                <a:cubicBezTo>
                  <a:pt x="0" y="241"/>
                  <a:pt x="244" y="0"/>
                  <a:pt x="54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  <a:effectLst>
            <a:innerShdw blurRad="63500" dist="508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椭圆 29"/>
          <p:cNvSpPr/>
          <p:nvPr/>
        </p:nvSpPr>
        <p:spPr>
          <a:xfrm>
            <a:off x="4683648" y="1982365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 Black" panose="020B0A040201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683648" y="2739336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椭圆 31"/>
          <p:cNvSpPr/>
          <p:nvPr/>
        </p:nvSpPr>
        <p:spPr>
          <a:xfrm>
            <a:off x="4683648" y="3496307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椭圆 32"/>
          <p:cNvSpPr/>
          <p:nvPr/>
        </p:nvSpPr>
        <p:spPr>
          <a:xfrm>
            <a:off x="4682219" y="4278520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4704696" y="199572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8507" y="275310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04696" y="350960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4696" y="428514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54" y="2276256"/>
            <a:ext cx="1741649" cy="17416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2600" y="380229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选题背景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1058545"/>
            <a:ext cx="4131310" cy="228981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5621020" y="1725295"/>
            <a:ext cx="2887345" cy="1414780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人满为患，排队</a:t>
            </a:r>
            <a:r>
              <a:rPr lang="zh-CN" altLang="en-US">
                <a:solidFill>
                  <a:srgbClr val="FF0000"/>
                </a:solidFill>
              </a:rPr>
              <a:t>时间长，挂不到号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 descr="1224472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95" y="4156710"/>
            <a:ext cx="3730625" cy="2028825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948690" y="4518025"/>
            <a:ext cx="3672840" cy="1803400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自主挂号：</a:t>
            </a:r>
            <a:r>
              <a:rPr lang="zh-CN" altLang="en-US">
                <a:solidFill>
                  <a:srgbClr val="FF0000"/>
                </a:solidFill>
              </a:rPr>
              <a:t>根据常识挂号，不知道应该挂哪一科室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在线咨询：等待</a:t>
            </a:r>
            <a:r>
              <a:rPr lang="zh-CN" altLang="en-US">
                <a:solidFill>
                  <a:srgbClr val="FF0000"/>
                </a:solidFill>
              </a:rPr>
              <a:t>时间久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8095" y="1153795"/>
            <a:ext cx="1697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现场挂号：</a:t>
            </a:r>
            <a:endParaRPr lang="zh-CN" altLang="en-US" sz="24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620" y="3973195"/>
            <a:ext cx="1697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网上挂号：</a:t>
            </a:r>
            <a:endParaRPr lang="zh-CN" altLang="en-US" sz="24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39" y="3881436"/>
            <a:ext cx="3982557" cy="18356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15372" y="1930433"/>
            <a:ext cx="2316869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选题背景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0" y="857250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直角三角形 3"/>
          <p:cNvSpPr/>
          <p:nvPr/>
        </p:nvSpPr>
        <p:spPr>
          <a:xfrm rot="16200000">
            <a:off x="8334000" y="5192279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/>
        </p:nvGrpSpPr>
        <p:grpSpPr>
          <a:xfrm>
            <a:off x="997520" y="1881371"/>
            <a:ext cx="2546720" cy="2546720"/>
            <a:chOff x="1033499" y="2087806"/>
            <a:chExt cx="2448000" cy="2448000"/>
          </a:xfrm>
        </p:grpSpPr>
        <p:sp>
          <p:nvSpPr>
            <p:cNvPr id="5" name="椭圆 4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215255" y="2649855"/>
            <a:ext cx="2815590" cy="58356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320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zh-CN" sz="320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方案</a:t>
            </a:r>
            <a:r>
              <a:rPr lang="zh-CN" altLang="zh-CN" sz="320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endParaRPr lang="zh-CN" altLang="zh-CN" sz="320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14938" y="3498056"/>
            <a:ext cx="1998345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研究工作</a:t>
            </a: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进展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1605" y="4261961"/>
            <a:ext cx="1917859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后续工作计划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4626769" y="1930241"/>
            <a:ext cx="519113" cy="4071938"/>
          </a:xfrm>
          <a:custGeom>
            <a:avLst/>
            <a:gdLst>
              <a:gd name="connsiteX0" fmla="*/ 545 w 1090"/>
              <a:gd name="connsiteY0" fmla="*/ 0 h 8960"/>
              <a:gd name="connsiteX1" fmla="*/ 1090 w 1090"/>
              <a:gd name="connsiteY1" fmla="*/ 539 h 8960"/>
              <a:gd name="connsiteX2" fmla="*/ 757 w 1090"/>
              <a:gd name="connsiteY2" fmla="*/ 1035 h 8960"/>
              <a:gd name="connsiteX3" fmla="*/ 698 w 1090"/>
              <a:gd name="connsiteY3" fmla="*/ 1047 h 8960"/>
              <a:gd name="connsiteX4" fmla="*/ 698 w 1090"/>
              <a:gd name="connsiteY4" fmla="*/ 1712 h 8960"/>
              <a:gd name="connsiteX5" fmla="*/ 757 w 1090"/>
              <a:gd name="connsiteY5" fmla="*/ 1723 h 8960"/>
              <a:gd name="connsiteX6" fmla="*/ 1090 w 1090"/>
              <a:gd name="connsiteY6" fmla="*/ 2220 h 8960"/>
              <a:gd name="connsiteX7" fmla="*/ 757 w 1090"/>
              <a:gd name="connsiteY7" fmla="*/ 2716 h 8960"/>
              <a:gd name="connsiteX8" fmla="*/ 698 w 1090"/>
              <a:gd name="connsiteY8" fmla="*/ 2728 h 8960"/>
              <a:gd name="connsiteX9" fmla="*/ 698 w 1090"/>
              <a:gd name="connsiteY9" fmla="*/ 3393 h 8960"/>
              <a:gd name="connsiteX10" fmla="*/ 757 w 1090"/>
              <a:gd name="connsiteY10" fmla="*/ 3405 h 8960"/>
              <a:gd name="connsiteX11" fmla="*/ 1090 w 1090"/>
              <a:gd name="connsiteY11" fmla="*/ 3901 h 8960"/>
              <a:gd name="connsiteX12" fmla="*/ 757 w 1090"/>
              <a:gd name="connsiteY12" fmla="*/ 4398 h 8960"/>
              <a:gd name="connsiteX13" fmla="*/ 698 w 1090"/>
              <a:gd name="connsiteY13" fmla="*/ 4409 h 8960"/>
              <a:gd name="connsiteX14" fmla="*/ 698 w 1090"/>
              <a:gd name="connsiteY14" fmla="*/ 5074 h 8960"/>
              <a:gd name="connsiteX15" fmla="*/ 757 w 1090"/>
              <a:gd name="connsiteY15" fmla="*/ 5086 h 8960"/>
              <a:gd name="connsiteX16" fmla="*/ 1090 w 1090"/>
              <a:gd name="connsiteY16" fmla="*/ 5582 h 8960"/>
              <a:gd name="connsiteX17" fmla="*/ 757 w 1090"/>
              <a:gd name="connsiteY17" fmla="*/ 6079 h 8960"/>
              <a:gd name="connsiteX18" fmla="*/ 698 w 1090"/>
              <a:gd name="connsiteY18" fmla="*/ 6090 h 8960"/>
              <a:gd name="connsiteX19" fmla="*/ 698 w 1090"/>
              <a:gd name="connsiteY19" fmla="*/ 6755 h 8960"/>
              <a:gd name="connsiteX20" fmla="*/ 698 w 1090"/>
              <a:gd name="connsiteY20" fmla="*/ 7771 h 8960"/>
              <a:gd name="connsiteX21" fmla="*/ 698 w 1090"/>
              <a:gd name="connsiteY21" fmla="*/ 8960 h 8960"/>
              <a:gd name="connsiteX22" fmla="*/ 391 w 1090"/>
              <a:gd name="connsiteY22" fmla="*/ 8960 h 8960"/>
              <a:gd name="connsiteX23" fmla="*/ 391 w 1090"/>
              <a:gd name="connsiteY23" fmla="*/ 6755 h 8960"/>
              <a:gd name="connsiteX24" fmla="*/ 391 w 1090"/>
              <a:gd name="connsiteY24" fmla="*/ 6090 h 8960"/>
              <a:gd name="connsiteX25" fmla="*/ 333 w 1090"/>
              <a:gd name="connsiteY25" fmla="*/ 6079 h 8960"/>
              <a:gd name="connsiteX26" fmla="*/ 0 w 1090"/>
              <a:gd name="connsiteY26" fmla="*/ 5582 h 8960"/>
              <a:gd name="connsiteX27" fmla="*/ 333 w 1090"/>
              <a:gd name="connsiteY27" fmla="*/ 5086 h 8960"/>
              <a:gd name="connsiteX28" fmla="*/ 391 w 1090"/>
              <a:gd name="connsiteY28" fmla="*/ 5074 h 8960"/>
              <a:gd name="connsiteX29" fmla="*/ 391 w 1090"/>
              <a:gd name="connsiteY29" fmla="*/ 4409 h 8960"/>
              <a:gd name="connsiteX30" fmla="*/ 333 w 1090"/>
              <a:gd name="connsiteY30" fmla="*/ 4398 h 8960"/>
              <a:gd name="connsiteX31" fmla="*/ 0 w 1090"/>
              <a:gd name="connsiteY31" fmla="*/ 3901 h 8960"/>
              <a:gd name="connsiteX32" fmla="*/ 333 w 1090"/>
              <a:gd name="connsiteY32" fmla="*/ 3405 h 8960"/>
              <a:gd name="connsiteX33" fmla="*/ 391 w 1090"/>
              <a:gd name="connsiteY33" fmla="*/ 3393 h 8960"/>
              <a:gd name="connsiteX34" fmla="*/ 391 w 1090"/>
              <a:gd name="connsiteY34" fmla="*/ 2728 h 8960"/>
              <a:gd name="connsiteX35" fmla="*/ 333 w 1090"/>
              <a:gd name="connsiteY35" fmla="*/ 2716 h 8960"/>
              <a:gd name="connsiteX36" fmla="*/ 0 w 1090"/>
              <a:gd name="connsiteY36" fmla="*/ 2220 h 8960"/>
              <a:gd name="connsiteX37" fmla="*/ 333 w 1090"/>
              <a:gd name="connsiteY37" fmla="*/ 1723 h 8960"/>
              <a:gd name="connsiteX38" fmla="*/ 391 w 1090"/>
              <a:gd name="connsiteY38" fmla="*/ 1712 h 8960"/>
              <a:gd name="connsiteX39" fmla="*/ 391 w 1090"/>
              <a:gd name="connsiteY39" fmla="*/ 1047 h 8960"/>
              <a:gd name="connsiteX40" fmla="*/ 333 w 1090"/>
              <a:gd name="connsiteY40" fmla="*/ 1035 h 8960"/>
              <a:gd name="connsiteX41" fmla="*/ 0 w 1090"/>
              <a:gd name="connsiteY41" fmla="*/ 539 h 8960"/>
              <a:gd name="connsiteX42" fmla="*/ 545 w 1090"/>
              <a:gd name="connsiteY42" fmla="*/ 0 h 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90" h="8960">
                <a:moveTo>
                  <a:pt x="545" y="0"/>
                </a:moveTo>
                <a:cubicBezTo>
                  <a:pt x="846" y="0"/>
                  <a:pt x="1090" y="241"/>
                  <a:pt x="1090" y="539"/>
                </a:cubicBezTo>
                <a:cubicBezTo>
                  <a:pt x="1090" y="762"/>
                  <a:pt x="953" y="954"/>
                  <a:pt x="757" y="1035"/>
                </a:cubicBezTo>
                <a:lnTo>
                  <a:pt x="698" y="1047"/>
                </a:lnTo>
                <a:lnTo>
                  <a:pt x="698" y="1712"/>
                </a:lnTo>
                <a:lnTo>
                  <a:pt x="757" y="1723"/>
                </a:lnTo>
                <a:cubicBezTo>
                  <a:pt x="953" y="1805"/>
                  <a:pt x="1090" y="1997"/>
                  <a:pt x="1090" y="2220"/>
                </a:cubicBezTo>
                <a:cubicBezTo>
                  <a:pt x="1090" y="2443"/>
                  <a:pt x="953" y="2635"/>
                  <a:pt x="757" y="2716"/>
                </a:cubicBezTo>
                <a:lnTo>
                  <a:pt x="698" y="2728"/>
                </a:lnTo>
                <a:lnTo>
                  <a:pt x="698" y="3393"/>
                </a:lnTo>
                <a:lnTo>
                  <a:pt x="757" y="3405"/>
                </a:lnTo>
                <a:cubicBezTo>
                  <a:pt x="953" y="3486"/>
                  <a:pt x="1090" y="3678"/>
                  <a:pt x="1090" y="3901"/>
                </a:cubicBezTo>
                <a:cubicBezTo>
                  <a:pt x="1090" y="4124"/>
                  <a:pt x="953" y="4316"/>
                  <a:pt x="757" y="4398"/>
                </a:cubicBezTo>
                <a:lnTo>
                  <a:pt x="698" y="4409"/>
                </a:lnTo>
                <a:lnTo>
                  <a:pt x="698" y="5074"/>
                </a:lnTo>
                <a:lnTo>
                  <a:pt x="757" y="5086"/>
                </a:lnTo>
                <a:cubicBezTo>
                  <a:pt x="953" y="5167"/>
                  <a:pt x="1090" y="5359"/>
                  <a:pt x="1090" y="5582"/>
                </a:cubicBezTo>
                <a:cubicBezTo>
                  <a:pt x="1090" y="5805"/>
                  <a:pt x="953" y="5997"/>
                  <a:pt x="757" y="6079"/>
                </a:cubicBezTo>
                <a:lnTo>
                  <a:pt x="698" y="6090"/>
                </a:lnTo>
                <a:lnTo>
                  <a:pt x="698" y="6755"/>
                </a:lnTo>
                <a:lnTo>
                  <a:pt x="698" y="7771"/>
                </a:lnTo>
                <a:lnTo>
                  <a:pt x="698" y="8960"/>
                </a:lnTo>
                <a:lnTo>
                  <a:pt x="391" y="8960"/>
                </a:lnTo>
                <a:lnTo>
                  <a:pt x="391" y="6755"/>
                </a:lnTo>
                <a:lnTo>
                  <a:pt x="391" y="6090"/>
                </a:lnTo>
                <a:lnTo>
                  <a:pt x="333" y="6079"/>
                </a:lnTo>
                <a:cubicBezTo>
                  <a:pt x="137" y="5997"/>
                  <a:pt x="0" y="5805"/>
                  <a:pt x="0" y="5582"/>
                </a:cubicBezTo>
                <a:cubicBezTo>
                  <a:pt x="0" y="5359"/>
                  <a:pt x="137" y="5167"/>
                  <a:pt x="333" y="5086"/>
                </a:cubicBezTo>
                <a:lnTo>
                  <a:pt x="391" y="5074"/>
                </a:lnTo>
                <a:lnTo>
                  <a:pt x="391" y="4409"/>
                </a:lnTo>
                <a:lnTo>
                  <a:pt x="333" y="4398"/>
                </a:lnTo>
                <a:cubicBezTo>
                  <a:pt x="137" y="4316"/>
                  <a:pt x="0" y="4124"/>
                  <a:pt x="0" y="3901"/>
                </a:cubicBezTo>
                <a:cubicBezTo>
                  <a:pt x="0" y="3678"/>
                  <a:pt x="137" y="3486"/>
                  <a:pt x="333" y="3405"/>
                </a:cubicBezTo>
                <a:lnTo>
                  <a:pt x="391" y="3393"/>
                </a:lnTo>
                <a:lnTo>
                  <a:pt x="391" y="2728"/>
                </a:lnTo>
                <a:lnTo>
                  <a:pt x="333" y="2716"/>
                </a:lnTo>
                <a:cubicBezTo>
                  <a:pt x="137" y="2635"/>
                  <a:pt x="0" y="2443"/>
                  <a:pt x="0" y="2220"/>
                </a:cubicBezTo>
                <a:cubicBezTo>
                  <a:pt x="0" y="1997"/>
                  <a:pt x="137" y="1805"/>
                  <a:pt x="333" y="1723"/>
                </a:cubicBezTo>
                <a:lnTo>
                  <a:pt x="391" y="1712"/>
                </a:lnTo>
                <a:lnTo>
                  <a:pt x="391" y="1047"/>
                </a:lnTo>
                <a:lnTo>
                  <a:pt x="333" y="1035"/>
                </a:lnTo>
                <a:cubicBezTo>
                  <a:pt x="137" y="954"/>
                  <a:pt x="0" y="762"/>
                  <a:pt x="0" y="539"/>
                </a:cubicBezTo>
                <a:cubicBezTo>
                  <a:pt x="0" y="241"/>
                  <a:pt x="244" y="0"/>
                  <a:pt x="54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  <a:effectLst>
            <a:innerShdw blurRad="63500" dist="508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椭圆 29"/>
          <p:cNvSpPr/>
          <p:nvPr/>
        </p:nvSpPr>
        <p:spPr>
          <a:xfrm>
            <a:off x="4683648" y="1982365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 Black" panose="020B0A040201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683648" y="2739336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椭圆 31"/>
          <p:cNvSpPr/>
          <p:nvPr/>
        </p:nvSpPr>
        <p:spPr>
          <a:xfrm>
            <a:off x="4683648" y="3496307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椭圆 32"/>
          <p:cNvSpPr/>
          <p:nvPr/>
        </p:nvSpPr>
        <p:spPr>
          <a:xfrm>
            <a:off x="4682219" y="4278520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4704696" y="199572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8507" y="275310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04696" y="350960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4696" y="428514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54" y="2276256"/>
            <a:ext cx="1741649" cy="17416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3235" y="390389"/>
            <a:ext cx="2632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研究方案设计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7370" y="1294765"/>
          <a:ext cx="7859395" cy="508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7669530" imgH="4965065" progId="Visio.Drawing.15">
                  <p:embed/>
                </p:oleObj>
              </mc:Choice>
              <mc:Fallback>
                <p:oleObj name="" r:id="rId1" imgW="7669530" imgH="4965065" progId="Visio.Drawing.15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370" y="1294765"/>
                        <a:ext cx="7859395" cy="508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39" y="3881436"/>
            <a:ext cx="3982557" cy="18356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15372" y="1930433"/>
            <a:ext cx="2316869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选题背景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0" y="857250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直角三角形 3"/>
          <p:cNvSpPr/>
          <p:nvPr/>
        </p:nvSpPr>
        <p:spPr>
          <a:xfrm rot="16200000">
            <a:off x="8334000" y="5192279"/>
            <a:ext cx="810000" cy="81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/>
        </p:nvGrpSpPr>
        <p:grpSpPr>
          <a:xfrm>
            <a:off x="997520" y="1881371"/>
            <a:ext cx="2546720" cy="2546720"/>
            <a:chOff x="1033499" y="2087806"/>
            <a:chExt cx="2448000" cy="2448000"/>
          </a:xfrm>
        </p:grpSpPr>
        <p:sp>
          <p:nvSpPr>
            <p:cNvPr id="5" name="椭圆 4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215255" y="2649855"/>
            <a:ext cx="2815590" cy="58356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</a:t>
            </a: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方案</a:t>
            </a:r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1605" y="4261961"/>
            <a:ext cx="1917859" cy="4375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225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后续工作计划</a:t>
            </a:r>
            <a:endParaRPr lang="zh-CN" altLang="en-US" sz="225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4626769" y="1930241"/>
            <a:ext cx="519113" cy="4071938"/>
          </a:xfrm>
          <a:custGeom>
            <a:avLst/>
            <a:gdLst>
              <a:gd name="connsiteX0" fmla="*/ 545 w 1090"/>
              <a:gd name="connsiteY0" fmla="*/ 0 h 8960"/>
              <a:gd name="connsiteX1" fmla="*/ 1090 w 1090"/>
              <a:gd name="connsiteY1" fmla="*/ 539 h 8960"/>
              <a:gd name="connsiteX2" fmla="*/ 757 w 1090"/>
              <a:gd name="connsiteY2" fmla="*/ 1035 h 8960"/>
              <a:gd name="connsiteX3" fmla="*/ 698 w 1090"/>
              <a:gd name="connsiteY3" fmla="*/ 1047 h 8960"/>
              <a:gd name="connsiteX4" fmla="*/ 698 w 1090"/>
              <a:gd name="connsiteY4" fmla="*/ 1712 h 8960"/>
              <a:gd name="connsiteX5" fmla="*/ 757 w 1090"/>
              <a:gd name="connsiteY5" fmla="*/ 1723 h 8960"/>
              <a:gd name="connsiteX6" fmla="*/ 1090 w 1090"/>
              <a:gd name="connsiteY6" fmla="*/ 2220 h 8960"/>
              <a:gd name="connsiteX7" fmla="*/ 757 w 1090"/>
              <a:gd name="connsiteY7" fmla="*/ 2716 h 8960"/>
              <a:gd name="connsiteX8" fmla="*/ 698 w 1090"/>
              <a:gd name="connsiteY8" fmla="*/ 2728 h 8960"/>
              <a:gd name="connsiteX9" fmla="*/ 698 w 1090"/>
              <a:gd name="connsiteY9" fmla="*/ 3393 h 8960"/>
              <a:gd name="connsiteX10" fmla="*/ 757 w 1090"/>
              <a:gd name="connsiteY10" fmla="*/ 3405 h 8960"/>
              <a:gd name="connsiteX11" fmla="*/ 1090 w 1090"/>
              <a:gd name="connsiteY11" fmla="*/ 3901 h 8960"/>
              <a:gd name="connsiteX12" fmla="*/ 757 w 1090"/>
              <a:gd name="connsiteY12" fmla="*/ 4398 h 8960"/>
              <a:gd name="connsiteX13" fmla="*/ 698 w 1090"/>
              <a:gd name="connsiteY13" fmla="*/ 4409 h 8960"/>
              <a:gd name="connsiteX14" fmla="*/ 698 w 1090"/>
              <a:gd name="connsiteY14" fmla="*/ 5074 h 8960"/>
              <a:gd name="connsiteX15" fmla="*/ 757 w 1090"/>
              <a:gd name="connsiteY15" fmla="*/ 5086 h 8960"/>
              <a:gd name="connsiteX16" fmla="*/ 1090 w 1090"/>
              <a:gd name="connsiteY16" fmla="*/ 5582 h 8960"/>
              <a:gd name="connsiteX17" fmla="*/ 757 w 1090"/>
              <a:gd name="connsiteY17" fmla="*/ 6079 h 8960"/>
              <a:gd name="connsiteX18" fmla="*/ 698 w 1090"/>
              <a:gd name="connsiteY18" fmla="*/ 6090 h 8960"/>
              <a:gd name="connsiteX19" fmla="*/ 698 w 1090"/>
              <a:gd name="connsiteY19" fmla="*/ 6755 h 8960"/>
              <a:gd name="connsiteX20" fmla="*/ 698 w 1090"/>
              <a:gd name="connsiteY20" fmla="*/ 7771 h 8960"/>
              <a:gd name="connsiteX21" fmla="*/ 698 w 1090"/>
              <a:gd name="connsiteY21" fmla="*/ 8960 h 8960"/>
              <a:gd name="connsiteX22" fmla="*/ 391 w 1090"/>
              <a:gd name="connsiteY22" fmla="*/ 8960 h 8960"/>
              <a:gd name="connsiteX23" fmla="*/ 391 w 1090"/>
              <a:gd name="connsiteY23" fmla="*/ 6755 h 8960"/>
              <a:gd name="connsiteX24" fmla="*/ 391 w 1090"/>
              <a:gd name="connsiteY24" fmla="*/ 6090 h 8960"/>
              <a:gd name="connsiteX25" fmla="*/ 333 w 1090"/>
              <a:gd name="connsiteY25" fmla="*/ 6079 h 8960"/>
              <a:gd name="connsiteX26" fmla="*/ 0 w 1090"/>
              <a:gd name="connsiteY26" fmla="*/ 5582 h 8960"/>
              <a:gd name="connsiteX27" fmla="*/ 333 w 1090"/>
              <a:gd name="connsiteY27" fmla="*/ 5086 h 8960"/>
              <a:gd name="connsiteX28" fmla="*/ 391 w 1090"/>
              <a:gd name="connsiteY28" fmla="*/ 5074 h 8960"/>
              <a:gd name="connsiteX29" fmla="*/ 391 w 1090"/>
              <a:gd name="connsiteY29" fmla="*/ 4409 h 8960"/>
              <a:gd name="connsiteX30" fmla="*/ 333 w 1090"/>
              <a:gd name="connsiteY30" fmla="*/ 4398 h 8960"/>
              <a:gd name="connsiteX31" fmla="*/ 0 w 1090"/>
              <a:gd name="connsiteY31" fmla="*/ 3901 h 8960"/>
              <a:gd name="connsiteX32" fmla="*/ 333 w 1090"/>
              <a:gd name="connsiteY32" fmla="*/ 3405 h 8960"/>
              <a:gd name="connsiteX33" fmla="*/ 391 w 1090"/>
              <a:gd name="connsiteY33" fmla="*/ 3393 h 8960"/>
              <a:gd name="connsiteX34" fmla="*/ 391 w 1090"/>
              <a:gd name="connsiteY34" fmla="*/ 2728 h 8960"/>
              <a:gd name="connsiteX35" fmla="*/ 333 w 1090"/>
              <a:gd name="connsiteY35" fmla="*/ 2716 h 8960"/>
              <a:gd name="connsiteX36" fmla="*/ 0 w 1090"/>
              <a:gd name="connsiteY36" fmla="*/ 2220 h 8960"/>
              <a:gd name="connsiteX37" fmla="*/ 333 w 1090"/>
              <a:gd name="connsiteY37" fmla="*/ 1723 h 8960"/>
              <a:gd name="connsiteX38" fmla="*/ 391 w 1090"/>
              <a:gd name="connsiteY38" fmla="*/ 1712 h 8960"/>
              <a:gd name="connsiteX39" fmla="*/ 391 w 1090"/>
              <a:gd name="connsiteY39" fmla="*/ 1047 h 8960"/>
              <a:gd name="connsiteX40" fmla="*/ 333 w 1090"/>
              <a:gd name="connsiteY40" fmla="*/ 1035 h 8960"/>
              <a:gd name="connsiteX41" fmla="*/ 0 w 1090"/>
              <a:gd name="connsiteY41" fmla="*/ 539 h 8960"/>
              <a:gd name="connsiteX42" fmla="*/ 545 w 1090"/>
              <a:gd name="connsiteY42" fmla="*/ 0 h 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90" h="8960">
                <a:moveTo>
                  <a:pt x="545" y="0"/>
                </a:moveTo>
                <a:cubicBezTo>
                  <a:pt x="846" y="0"/>
                  <a:pt x="1090" y="241"/>
                  <a:pt x="1090" y="539"/>
                </a:cubicBezTo>
                <a:cubicBezTo>
                  <a:pt x="1090" y="762"/>
                  <a:pt x="953" y="954"/>
                  <a:pt x="757" y="1035"/>
                </a:cubicBezTo>
                <a:lnTo>
                  <a:pt x="698" y="1047"/>
                </a:lnTo>
                <a:lnTo>
                  <a:pt x="698" y="1712"/>
                </a:lnTo>
                <a:lnTo>
                  <a:pt x="757" y="1723"/>
                </a:lnTo>
                <a:cubicBezTo>
                  <a:pt x="953" y="1805"/>
                  <a:pt x="1090" y="1997"/>
                  <a:pt x="1090" y="2220"/>
                </a:cubicBezTo>
                <a:cubicBezTo>
                  <a:pt x="1090" y="2443"/>
                  <a:pt x="953" y="2635"/>
                  <a:pt x="757" y="2716"/>
                </a:cubicBezTo>
                <a:lnTo>
                  <a:pt x="698" y="2728"/>
                </a:lnTo>
                <a:lnTo>
                  <a:pt x="698" y="3393"/>
                </a:lnTo>
                <a:lnTo>
                  <a:pt x="757" y="3405"/>
                </a:lnTo>
                <a:cubicBezTo>
                  <a:pt x="953" y="3486"/>
                  <a:pt x="1090" y="3678"/>
                  <a:pt x="1090" y="3901"/>
                </a:cubicBezTo>
                <a:cubicBezTo>
                  <a:pt x="1090" y="4124"/>
                  <a:pt x="953" y="4316"/>
                  <a:pt x="757" y="4398"/>
                </a:cubicBezTo>
                <a:lnTo>
                  <a:pt x="698" y="4409"/>
                </a:lnTo>
                <a:lnTo>
                  <a:pt x="698" y="5074"/>
                </a:lnTo>
                <a:lnTo>
                  <a:pt x="757" y="5086"/>
                </a:lnTo>
                <a:cubicBezTo>
                  <a:pt x="953" y="5167"/>
                  <a:pt x="1090" y="5359"/>
                  <a:pt x="1090" y="5582"/>
                </a:cubicBezTo>
                <a:cubicBezTo>
                  <a:pt x="1090" y="5805"/>
                  <a:pt x="953" y="5997"/>
                  <a:pt x="757" y="6079"/>
                </a:cubicBezTo>
                <a:lnTo>
                  <a:pt x="698" y="6090"/>
                </a:lnTo>
                <a:lnTo>
                  <a:pt x="698" y="6755"/>
                </a:lnTo>
                <a:lnTo>
                  <a:pt x="698" y="7771"/>
                </a:lnTo>
                <a:lnTo>
                  <a:pt x="698" y="8960"/>
                </a:lnTo>
                <a:lnTo>
                  <a:pt x="391" y="8960"/>
                </a:lnTo>
                <a:lnTo>
                  <a:pt x="391" y="6755"/>
                </a:lnTo>
                <a:lnTo>
                  <a:pt x="391" y="6090"/>
                </a:lnTo>
                <a:lnTo>
                  <a:pt x="333" y="6079"/>
                </a:lnTo>
                <a:cubicBezTo>
                  <a:pt x="137" y="5997"/>
                  <a:pt x="0" y="5805"/>
                  <a:pt x="0" y="5582"/>
                </a:cubicBezTo>
                <a:cubicBezTo>
                  <a:pt x="0" y="5359"/>
                  <a:pt x="137" y="5167"/>
                  <a:pt x="333" y="5086"/>
                </a:cubicBezTo>
                <a:lnTo>
                  <a:pt x="391" y="5074"/>
                </a:lnTo>
                <a:lnTo>
                  <a:pt x="391" y="4409"/>
                </a:lnTo>
                <a:lnTo>
                  <a:pt x="333" y="4398"/>
                </a:lnTo>
                <a:cubicBezTo>
                  <a:pt x="137" y="4316"/>
                  <a:pt x="0" y="4124"/>
                  <a:pt x="0" y="3901"/>
                </a:cubicBezTo>
                <a:cubicBezTo>
                  <a:pt x="0" y="3678"/>
                  <a:pt x="137" y="3486"/>
                  <a:pt x="333" y="3405"/>
                </a:cubicBezTo>
                <a:lnTo>
                  <a:pt x="391" y="3393"/>
                </a:lnTo>
                <a:lnTo>
                  <a:pt x="391" y="2728"/>
                </a:lnTo>
                <a:lnTo>
                  <a:pt x="333" y="2716"/>
                </a:lnTo>
                <a:cubicBezTo>
                  <a:pt x="137" y="2635"/>
                  <a:pt x="0" y="2443"/>
                  <a:pt x="0" y="2220"/>
                </a:cubicBezTo>
                <a:cubicBezTo>
                  <a:pt x="0" y="1997"/>
                  <a:pt x="137" y="1805"/>
                  <a:pt x="333" y="1723"/>
                </a:cubicBezTo>
                <a:lnTo>
                  <a:pt x="391" y="1712"/>
                </a:lnTo>
                <a:lnTo>
                  <a:pt x="391" y="1047"/>
                </a:lnTo>
                <a:lnTo>
                  <a:pt x="333" y="1035"/>
                </a:lnTo>
                <a:cubicBezTo>
                  <a:pt x="137" y="954"/>
                  <a:pt x="0" y="762"/>
                  <a:pt x="0" y="539"/>
                </a:cubicBezTo>
                <a:cubicBezTo>
                  <a:pt x="0" y="241"/>
                  <a:pt x="244" y="0"/>
                  <a:pt x="545" y="0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  <a:effectLst>
            <a:innerShdw blurRad="63500" dist="508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椭圆 29"/>
          <p:cNvSpPr/>
          <p:nvPr/>
        </p:nvSpPr>
        <p:spPr>
          <a:xfrm>
            <a:off x="4683648" y="1982365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Arial Black" panose="020B0A040201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683648" y="2739336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椭圆 31"/>
          <p:cNvSpPr/>
          <p:nvPr/>
        </p:nvSpPr>
        <p:spPr>
          <a:xfrm>
            <a:off x="4683648" y="3496307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椭圆 32"/>
          <p:cNvSpPr/>
          <p:nvPr/>
        </p:nvSpPr>
        <p:spPr>
          <a:xfrm>
            <a:off x="4682219" y="4278520"/>
            <a:ext cx="405000" cy="405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4704696" y="199572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8507" y="275310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04696" y="3509602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4696" y="4285147"/>
            <a:ext cx="3314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54" y="2276256"/>
            <a:ext cx="1741649" cy="17416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5255" y="3340100"/>
            <a:ext cx="2792730" cy="58356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5D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研究工作进展</a:t>
            </a:r>
            <a:endParaRPr lang="zh-CN" altLang="en-US" sz="3200" b="1" dirty="0">
              <a:solidFill>
                <a:srgbClr val="005D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3235" y="390389"/>
            <a:ext cx="181610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</a:rPr>
              <a:t>目前进展</a:t>
            </a:r>
            <a:endParaRPr lang="zh-CN" altLang="en-US" sz="32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5150" y="1294765"/>
          <a:ext cx="7859395" cy="508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1" imgW="7669530" imgH="4965065" progId="Visio.Drawing.15">
                  <p:embed/>
                </p:oleObj>
              </mc:Choice>
              <mc:Fallback>
                <p:oleObj name="" r:id="rId1" imgW="7669530" imgH="4965065" progId="Visio.Drawing.15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" y="1294765"/>
                        <a:ext cx="7859395" cy="508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397000" y="3712845"/>
            <a:ext cx="7264400" cy="286448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700" y="280670"/>
            <a:ext cx="37103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latin typeface="+mn-ea"/>
                <a:sym typeface="+mn-ea"/>
              </a:rPr>
              <a:t>3.1 </a:t>
            </a:r>
            <a:r>
              <a:rPr lang="zh-CN" altLang="en-US" sz="3200" b="1" dirty="0" smtClean="0">
                <a:solidFill>
                  <a:schemeClr val="tx2"/>
                </a:solidFill>
                <a:latin typeface="+mn-ea"/>
                <a:sym typeface="+mn-ea"/>
              </a:rPr>
              <a:t>模型构建</a:t>
            </a:r>
            <a:endParaRPr lang="zh-CN" altLang="en-US" sz="3200" b="1" dirty="0" smtClean="0">
              <a:solidFill>
                <a:schemeClr val="tx2"/>
              </a:solidFill>
              <a:latin typeface="+mn-ea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8920" y="1354455"/>
            <a:ext cx="3909060" cy="4540885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2335" y="1354455"/>
            <a:ext cx="4093845" cy="4540250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54480" y="5427980"/>
            <a:ext cx="25495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+mn-ea"/>
                <a:sym typeface="+mn-ea"/>
              </a:rPr>
              <a:t>粗粒度病情分类模型</a:t>
            </a:r>
            <a:endParaRPr lang="zh-CN" altLang="en-US" sz="2000" b="1" dirty="0" smtClean="0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23" name="下箭头 22"/>
          <p:cNvSpPr/>
          <p:nvPr/>
        </p:nvSpPr>
        <p:spPr>
          <a:xfrm rot="16200000">
            <a:off x="4397851" y="3118619"/>
            <a:ext cx="209550" cy="4191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/>
          </a:p>
        </p:txBody>
      </p:sp>
      <p:sp>
        <p:nvSpPr>
          <p:cNvPr id="25" name="文本框 24"/>
          <p:cNvSpPr txBox="1"/>
          <p:nvPr/>
        </p:nvSpPr>
        <p:spPr>
          <a:xfrm>
            <a:off x="393700" y="1550035"/>
            <a:ext cx="34410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+mn-ea"/>
                <a:sym typeface="+mn-ea"/>
              </a:rPr>
              <a:t>输入：病情描述</a:t>
            </a:r>
            <a:endParaRPr lang="zh-CN" altLang="en-US" sz="2000" b="1" dirty="0" smtClean="0">
              <a:solidFill>
                <a:srgbClr val="C00000"/>
              </a:solidFill>
              <a:latin typeface="+mn-ea"/>
              <a:sym typeface="+mn-ea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+mn-ea"/>
                <a:sym typeface="+mn-ea"/>
              </a:rPr>
              <a:t>输出：病情分类</a:t>
            </a:r>
            <a:endParaRPr lang="zh-CN" altLang="en-US" sz="2000" b="1" dirty="0" smtClean="0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8370" y="5427980"/>
            <a:ext cx="15278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+mn-ea"/>
                <a:sym typeface="+mn-ea"/>
              </a:rPr>
              <a:t>推荐模型</a:t>
            </a:r>
            <a:endParaRPr lang="zh-CN" altLang="en-US" sz="2000" b="1" dirty="0" smtClean="0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39665" y="1998345"/>
            <a:ext cx="1247775" cy="40195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地理位置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939030" y="2466340"/>
            <a:ext cx="1247775" cy="40195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医生信息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38395" y="2941320"/>
            <a:ext cx="1247140" cy="40195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患者信息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940300" y="3902075"/>
            <a:ext cx="1246505" cy="40195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病情匹配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940300" y="3423920"/>
            <a:ext cx="1247140" cy="40195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病情类别</a:t>
            </a:r>
            <a:endParaRPr lang="zh-CN" altLang="en-US"/>
          </a:p>
        </p:txBody>
      </p:sp>
      <p:graphicFrame>
        <p:nvGraphicFramePr>
          <p:cNvPr id="50" name="对象 4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12585" y="2430145"/>
          <a:ext cx="964565" cy="135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" r:id="rId1" imgW="1661160" imgH="2337435" progId="Visio.Drawing.15">
                  <p:embed/>
                </p:oleObj>
              </mc:Choice>
              <mc:Fallback>
                <p:oleObj name="" r:id="rId1" imgW="1661160" imgH="233743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2585" y="2430145"/>
                        <a:ext cx="964565" cy="135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箭头连接符 50"/>
          <p:cNvCxnSpPr/>
          <p:nvPr/>
        </p:nvCxnSpPr>
        <p:spPr>
          <a:xfrm>
            <a:off x="6306820" y="3110230"/>
            <a:ext cx="208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773670" y="311023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/>
          <p:cNvGraphicFramePr/>
          <p:nvPr/>
        </p:nvGraphicFramePr>
        <p:xfrm>
          <a:off x="8056245" y="2266315"/>
          <a:ext cx="324485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" r:id="rId3" imgW="553720" imgH="978535" progId="Visio.Drawing.15">
                  <p:embed/>
                </p:oleObj>
              </mc:Choice>
              <mc:Fallback>
                <p:oleObj name="" r:id="rId3" imgW="553720" imgH="97853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6245" y="2266315"/>
                        <a:ext cx="324485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/>
          <p:nvPr/>
        </p:nvGraphicFramePr>
        <p:xfrm>
          <a:off x="8056245" y="2657475"/>
          <a:ext cx="324485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5" imgW="553720" imgH="978535" progId="Visio.Drawing.15">
                  <p:embed/>
                </p:oleObj>
              </mc:Choice>
              <mc:Fallback>
                <p:oleObj name="" r:id="rId5" imgW="553720" imgH="97853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6245" y="2657475"/>
                        <a:ext cx="324485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/>
          <p:nvPr/>
        </p:nvGraphicFramePr>
        <p:xfrm>
          <a:off x="8056245" y="3110230"/>
          <a:ext cx="324485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" r:id="rId6" imgW="553720" imgH="978535" progId="Visio.Drawing.15">
                  <p:embed/>
                </p:oleObj>
              </mc:Choice>
              <mc:Fallback>
                <p:oleObj name="" r:id="rId6" imgW="553720" imgH="97853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6245" y="3110230"/>
                        <a:ext cx="324485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/>
          <p:nvPr/>
        </p:nvGraphicFramePr>
        <p:xfrm>
          <a:off x="8056245" y="3495040"/>
          <a:ext cx="324485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" r:id="rId7" imgW="553720" imgH="978535" progId="Visio.Drawing.15">
                  <p:embed/>
                </p:oleObj>
              </mc:Choice>
              <mc:Fallback>
                <p:oleObj name="" r:id="rId7" imgW="553720" imgH="978535" progId="Visio.Drawing.15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6245" y="3495040"/>
                        <a:ext cx="324485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8380730" y="2400300"/>
            <a:ext cx="716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医生</a:t>
            </a:r>
            <a:r>
              <a:rPr lang="en-US" altLang="zh-CN" sz="900"/>
              <a:t>1</a:t>
            </a:r>
            <a:endParaRPr lang="en-US" altLang="zh-CN" sz="900"/>
          </a:p>
        </p:txBody>
      </p:sp>
      <p:sp>
        <p:nvSpPr>
          <p:cNvPr id="65" name="文本框 64"/>
          <p:cNvSpPr txBox="1"/>
          <p:nvPr/>
        </p:nvSpPr>
        <p:spPr>
          <a:xfrm>
            <a:off x="8380730" y="2811780"/>
            <a:ext cx="716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医生</a:t>
            </a:r>
            <a:r>
              <a:rPr lang="en-US" altLang="zh-CN" sz="900"/>
              <a:t>2</a:t>
            </a:r>
            <a:endParaRPr lang="en-US" altLang="zh-CN" sz="900"/>
          </a:p>
        </p:txBody>
      </p:sp>
      <p:sp>
        <p:nvSpPr>
          <p:cNvPr id="66" name="文本框 65"/>
          <p:cNvSpPr txBox="1"/>
          <p:nvPr/>
        </p:nvSpPr>
        <p:spPr>
          <a:xfrm>
            <a:off x="8380730" y="3223260"/>
            <a:ext cx="716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医生</a:t>
            </a:r>
            <a:r>
              <a:rPr lang="en-US" altLang="zh-CN" sz="900"/>
              <a:t>3</a:t>
            </a:r>
            <a:endParaRPr lang="en-US" altLang="zh-CN" sz="900"/>
          </a:p>
        </p:txBody>
      </p:sp>
      <p:sp>
        <p:nvSpPr>
          <p:cNvPr id="67" name="文本框 66"/>
          <p:cNvSpPr txBox="1"/>
          <p:nvPr/>
        </p:nvSpPr>
        <p:spPr>
          <a:xfrm>
            <a:off x="8380730" y="3672205"/>
            <a:ext cx="716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医生</a:t>
            </a:r>
            <a:r>
              <a:rPr lang="en-US" altLang="zh-CN" sz="900"/>
              <a:t>4</a:t>
            </a:r>
            <a:endParaRPr lang="en-US" altLang="zh-CN" sz="900"/>
          </a:p>
        </p:txBody>
      </p:sp>
      <p:sp>
        <p:nvSpPr>
          <p:cNvPr id="68" name="文本框 67"/>
          <p:cNvSpPr txBox="1"/>
          <p:nvPr/>
        </p:nvSpPr>
        <p:spPr>
          <a:xfrm>
            <a:off x="6871335" y="3789680"/>
            <a:ext cx="7162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推荐模型</a:t>
            </a:r>
            <a:endParaRPr lang="zh-CN" altLang="en-US" sz="900"/>
          </a:p>
        </p:txBody>
      </p:sp>
      <p:graphicFrame>
        <p:nvGraphicFramePr>
          <p:cNvPr id="71" name="对象 7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8920" y="2466340"/>
          <a:ext cx="3858260" cy="268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" r:id="rId8" imgW="10966450" imgH="7630795" progId="Visio.Drawing.15">
                  <p:embed/>
                </p:oleObj>
              </mc:Choice>
              <mc:Fallback>
                <p:oleObj name="" r:id="rId8" imgW="10966450" imgH="7630795" progId="Visio.Drawing.15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920" y="2466340"/>
                        <a:ext cx="3858260" cy="2685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700" y="280670"/>
            <a:ext cx="37103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latin typeface="+mn-ea"/>
                <a:sym typeface="+mn-ea"/>
              </a:rPr>
              <a:t>3.2 </a:t>
            </a:r>
            <a:r>
              <a:rPr lang="zh-CN" altLang="en-US" sz="3200" b="1" dirty="0" smtClean="0">
                <a:solidFill>
                  <a:schemeClr val="tx2"/>
                </a:solidFill>
                <a:latin typeface="+mn-ea"/>
                <a:sym typeface="+mn-ea"/>
              </a:rPr>
              <a:t>病情分类模型</a:t>
            </a:r>
            <a:endParaRPr lang="zh-CN" altLang="en-US" sz="3200" b="1" dirty="0" smtClean="0">
              <a:solidFill>
                <a:schemeClr val="tx2"/>
              </a:solidFill>
              <a:latin typeface="+mn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2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0030" y="1487805"/>
          <a:ext cx="5994400" cy="417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1" imgW="10966450" imgH="7630795" progId="Visio.Drawing.15">
                  <p:embed/>
                </p:oleObj>
              </mc:Choice>
              <mc:Fallback>
                <p:oleObj name="" r:id="rId1" imgW="10966450" imgH="7630795" progId="Visio.Drawing.15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030" y="1487805"/>
                        <a:ext cx="5994400" cy="417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 16"/>
          <p:cNvSpPr/>
          <p:nvPr/>
        </p:nvSpPr>
        <p:spPr>
          <a:xfrm>
            <a:off x="6546187" y="3974939"/>
            <a:ext cx="2457450" cy="7024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solidFill>
                  <a:schemeClr val="tx1"/>
                </a:solidFill>
              </a:rPr>
              <a:t>通过注意力机制增强文本向量表示，提升分类效果</a:t>
            </a:r>
            <a:endParaRPr lang="zh-CN" altLang="en-US" sz="1350" dirty="0" smtClean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46187" y="2542379"/>
            <a:ext cx="2457450" cy="7024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solidFill>
                  <a:schemeClr val="tx1"/>
                </a:solidFill>
              </a:rPr>
              <a:t>同时使用字和词向量，丰富句子语义信息</a:t>
            </a:r>
            <a:endParaRPr lang="zh-CN" altLang="en-US" sz="1350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-9525"/>
            <a:ext cx="3313430" cy="116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演示</Application>
  <PresentationFormat>全屏显示(4:3)</PresentationFormat>
  <Paragraphs>190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Arial</vt:lpstr>
      <vt:lpstr>微软雅黑</vt:lpstr>
      <vt:lpstr>Heiti SC Light</vt:lpstr>
      <vt:lpstr>Arial Black</vt:lpstr>
      <vt:lpstr>等线</vt:lpstr>
      <vt:lpstr>Times New Roman</vt:lpstr>
      <vt:lpstr>Arial Unicode MS</vt:lpstr>
      <vt:lpstr>Calibri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 Chen</dc:creator>
  <cp:lastModifiedBy>洋葱</cp:lastModifiedBy>
  <cp:revision>134</cp:revision>
  <dcterms:created xsi:type="dcterms:W3CDTF">2018-04-12T14:40:00Z</dcterms:created>
  <dcterms:modified xsi:type="dcterms:W3CDTF">2019-06-28T15:41:21Z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