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88" r:id="rId4"/>
    <p:sldId id="339" r:id="rId5"/>
    <p:sldId id="341" r:id="rId6"/>
    <p:sldId id="342" r:id="rId7"/>
    <p:sldId id="357" r:id="rId8"/>
    <p:sldId id="358" r:id="rId9"/>
    <p:sldId id="360" r:id="rId10"/>
    <p:sldId id="356" r:id="rId11"/>
    <p:sldId id="305" r:id="rId12"/>
    <p:sldId id="307" r:id="rId1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6" autoAdjust="0"/>
    <p:restoredTop sz="94660"/>
  </p:normalViewPr>
  <p:slideViewPr>
    <p:cSldViewPr snapToGrid="0" snapToObjects="1">
      <p:cViewPr varScale="1">
        <p:scale>
          <a:sx n="86" d="100"/>
          <a:sy n="86" d="100"/>
        </p:scale>
        <p:origin x="696" y="48"/>
      </p:cViewPr>
      <p:guideLst>
        <p:guide orient="horz" pos="217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DD0506-035E-CF47-9A57-BA1B61B0FC7A}" type="datetimeFigureOut">
              <a:rPr kumimoji="1" lang="zh-CN" altLang="en-US" smtClean="0"/>
              <a:t>2019/7/2</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x-none"/>
              <a:t>单击此处编辑母版文本样式</a:t>
            </a:r>
          </a:p>
          <a:p>
            <a:pPr lvl="1"/>
            <a:r>
              <a:rPr kumimoji="1" lang="zh-CN" altLang="x-none"/>
              <a:t>二级</a:t>
            </a:r>
          </a:p>
          <a:p>
            <a:pPr lvl="2"/>
            <a:r>
              <a:rPr kumimoji="1" lang="zh-CN" altLang="x-none"/>
              <a:t>三级</a:t>
            </a:r>
          </a:p>
          <a:p>
            <a:pPr lvl="3"/>
            <a:r>
              <a:rPr kumimoji="1" lang="zh-CN" altLang="x-none"/>
              <a:t>四级</a:t>
            </a:r>
          </a:p>
          <a:p>
            <a:pPr lvl="4"/>
            <a:r>
              <a:rPr kumimoji="1" lang="zh-CN" altLang="x-none"/>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F8C03-4020-B944-A236-DF2D76C89387}"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C18C316-8C13-B14E-9F69-BB9D5AEECDDE}" type="datetimeFigureOut">
              <a:rPr kumimoji="1" lang="zh-CN" altLang="en-US" smtClean="0"/>
              <a:t>2019/7/2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0FECF37-5DFA-894F-8EA8-2F0902531EB0}"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C18C316-8C13-B14E-9F69-BB9D5AEECDDE}" type="datetimeFigureOut">
              <a:rPr kumimoji="1" lang="zh-CN" altLang="en-US" smtClean="0"/>
              <a:t>2019/7/2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0FECF37-5DFA-894F-8EA8-2F0902531EB0}"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C18C316-8C13-B14E-9F69-BB9D5AEECDDE}" type="datetimeFigureOut">
              <a:rPr kumimoji="1" lang="zh-CN" altLang="en-US" smtClean="0"/>
              <a:t>2019/7/2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0FECF37-5DFA-894F-8EA8-2F0902531EB0}"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C18C316-8C13-B14E-9F69-BB9D5AEECDDE}" type="datetimeFigureOut">
              <a:rPr kumimoji="1" lang="zh-CN" altLang="en-US" smtClean="0"/>
              <a:t>2019/7/2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0FECF37-5DFA-894F-8EA8-2F0902531EB0}"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C18C316-8C13-B14E-9F69-BB9D5AEECDDE}" type="datetimeFigureOut">
              <a:rPr kumimoji="1" lang="zh-CN" altLang="en-US" smtClean="0"/>
              <a:t>2019/7/2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0FECF37-5DFA-894F-8EA8-2F0902531EB0}"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C18C316-8C13-B14E-9F69-BB9D5AEECDDE}" type="datetimeFigureOut">
              <a:rPr kumimoji="1" lang="zh-CN" altLang="en-US" smtClean="0"/>
              <a:t>2019/7/2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0FECF37-5DFA-894F-8EA8-2F0902531EB0}"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C18C316-8C13-B14E-9F69-BB9D5AEECDDE}" type="datetimeFigureOut">
              <a:rPr kumimoji="1" lang="zh-CN" altLang="en-US" smtClean="0"/>
              <a:t>2019/7/2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0FECF37-5DFA-894F-8EA8-2F0902531EB0}"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C18C316-8C13-B14E-9F69-BB9D5AEECDDE}" type="datetimeFigureOut">
              <a:rPr kumimoji="1" lang="zh-CN" altLang="en-US" smtClean="0"/>
              <a:t>2019/7/2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0FECF37-5DFA-894F-8EA8-2F0902531EB0}"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18C316-8C13-B14E-9F69-BB9D5AEECDDE}" type="datetimeFigureOut">
              <a:rPr kumimoji="1" lang="zh-CN" altLang="en-US" smtClean="0"/>
              <a:t>2019/7/2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0FECF37-5DFA-894F-8EA8-2F0902531EB0}"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C18C316-8C13-B14E-9F69-BB9D5AEECDDE}" type="datetimeFigureOut">
              <a:rPr kumimoji="1" lang="zh-CN" altLang="en-US" smtClean="0"/>
              <a:t>2019/7/2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0FECF37-5DFA-894F-8EA8-2F0902531EB0}"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C18C316-8C13-B14E-9F69-BB9D5AEECDDE}" type="datetimeFigureOut">
              <a:rPr kumimoji="1" lang="zh-CN" altLang="en-US" smtClean="0"/>
              <a:t>2019/7/2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0FECF37-5DFA-894F-8EA8-2F0902531EB0}"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8C316-8C13-B14E-9F69-BB9D5AEECDDE}" type="datetimeFigureOut">
              <a:rPr kumimoji="1" lang="zh-CN" altLang="en-US" smtClean="0"/>
              <a:t>2019/7/2</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ECF37-5DFA-894F-8EA8-2F0902531EB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p:cNvPicPr>
            <a:picLocks noChangeAspect="1" noChangeArrowheads="1"/>
          </p:cNvPicPr>
          <p:nvPr/>
        </p:nvPicPr>
        <p:blipFill rotWithShape="1">
          <a:blip r:embed="rId2"/>
          <a:srcRect t="15842" b="72932"/>
          <a:stretch/>
        </p:blipFill>
        <p:spPr bwMode="auto">
          <a:xfrm>
            <a:off x="-10260" y="2747607"/>
            <a:ext cx="9144001" cy="839365"/>
          </a:xfrm>
          <a:prstGeom prst="rect">
            <a:avLst/>
          </a:prstGeom>
          <a:noFill/>
          <a:ln>
            <a:noFill/>
          </a:ln>
        </p:spPr>
      </p:pic>
      <p:sp>
        <p:nvSpPr>
          <p:cNvPr id="6" name="TextBox 55"/>
          <p:cNvSpPr>
            <a:spLocks noChangeArrowheads="1"/>
          </p:cNvSpPr>
          <p:nvPr/>
        </p:nvSpPr>
        <p:spPr bwMode="auto">
          <a:xfrm>
            <a:off x="135863" y="2887374"/>
            <a:ext cx="8997878" cy="646331"/>
          </a:xfrm>
          <a:prstGeom prst="rect">
            <a:avLst/>
          </a:prstGeom>
          <a:noFill/>
          <a:ln>
            <a:noFill/>
          </a:ln>
        </p:spPr>
        <p:txBody>
          <a:bodyPr wrap="square">
            <a:spAutoFit/>
          </a:bodyPr>
          <a:lstStyle/>
          <a:p>
            <a:pPr algn="ctr"/>
            <a:r>
              <a:rPr lang="zh-CN" altLang="en-US" sz="3600" b="1" dirty="0">
                <a:solidFill>
                  <a:schemeClr val="bg2"/>
                </a:solidFill>
                <a:effectLst>
                  <a:outerShdw blurRad="38100" dist="38100" dir="2700000" algn="tl">
                    <a:srgbClr val="000000">
                      <a:alpha val="43137"/>
                    </a:srgbClr>
                  </a:outerShdw>
                </a:effectLst>
              </a:rPr>
              <a:t>基于机器学习的绘画分析系统的设计与实现</a:t>
            </a:r>
            <a:endParaRPr lang="zh-CN" altLang="en-US" sz="3600" b="1" dirty="0">
              <a:solidFill>
                <a:schemeClr val="bg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6181430" y="4865240"/>
            <a:ext cx="2493992" cy="1198880"/>
          </a:xfrm>
          <a:prstGeom prst="rect">
            <a:avLst/>
          </a:prstGeom>
          <a:noFill/>
        </p:spPr>
        <p:txBody>
          <a:bodyPr wrap="square" rtlCol="0">
            <a:spAutoFit/>
          </a:bodyPr>
          <a:lstStyle/>
          <a:p>
            <a:r>
              <a:rPr kumimoji="1" lang="zh-CN" altLang="en-US" sz="2400" dirty="0">
                <a:latin typeface="Heiti SC Light"/>
                <a:ea typeface="Heiti SC Light"/>
                <a:cs typeface="Heiti SC Light"/>
              </a:rPr>
              <a:t>姓名：李富荣</a:t>
            </a:r>
            <a:endParaRPr kumimoji="1" lang="en-US" altLang="zh-CN" sz="2400" dirty="0">
              <a:latin typeface="Heiti SC Light"/>
              <a:ea typeface="Heiti SC Light"/>
              <a:cs typeface="Heiti SC Light"/>
            </a:endParaRPr>
          </a:p>
          <a:p>
            <a:r>
              <a:rPr kumimoji="1" lang="zh-CN" altLang="en-US" sz="2400" dirty="0">
                <a:latin typeface="Heiti SC Light"/>
                <a:ea typeface="Heiti SC Light"/>
                <a:cs typeface="Heiti SC Light"/>
              </a:rPr>
              <a:t>导师：金    莉</a:t>
            </a:r>
            <a:endParaRPr kumimoji="1" lang="en-US" altLang="zh-CN" sz="2400" dirty="0">
              <a:latin typeface="Heiti SC Light"/>
              <a:ea typeface="Heiti SC Light"/>
              <a:cs typeface="Heiti SC Light"/>
            </a:endParaRPr>
          </a:p>
          <a:p>
            <a:r>
              <a:rPr kumimoji="1" lang="zh-CN" altLang="zh-CN" sz="2400" dirty="0">
                <a:latin typeface="Heiti SC Light"/>
                <a:ea typeface="Heiti SC Light"/>
                <a:cs typeface="Heiti SC Light"/>
              </a:rPr>
              <a:t>2</a:t>
            </a:r>
            <a:r>
              <a:rPr kumimoji="1" lang="en-US" altLang="zh-CN" sz="2400" dirty="0">
                <a:latin typeface="Heiti SC Light"/>
                <a:ea typeface="Heiti SC Light"/>
                <a:cs typeface="Heiti SC Light"/>
              </a:rPr>
              <a:t>019</a:t>
            </a:r>
            <a:r>
              <a:rPr kumimoji="1" lang="zh-CN" altLang="en-US" sz="2400" dirty="0">
                <a:latin typeface="Heiti SC Light"/>
                <a:ea typeface="Heiti SC Light"/>
                <a:cs typeface="Heiti SC Light"/>
              </a:rPr>
              <a:t>年</a:t>
            </a:r>
            <a:r>
              <a:rPr kumimoji="1" lang="en-US" altLang="zh-CN" sz="2400" dirty="0">
                <a:latin typeface="Heiti SC Light"/>
                <a:ea typeface="Heiti SC Light"/>
                <a:cs typeface="Heiti SC Light"/>
              </a:rPr>
              <a:t>7</a:t>
            </a:r>
            <a:r>
              <a:rPr kumimoji="1" lang="zh-CN" altLang="en-US" sz="2400" dirty="0">
                <a:latin typeface="Heiti SC Light"/>
                <a:ea typeface="Heiti SC Light"/>
                <a:cs typeface="Heiti SC Light"/>
              </a:rPr>
              <a:t>月</a:t>
            </a:r>
            <a:r>
              <a:rPr kumimoji="1" lang="en-US" altLang="zh-CN" sz="2400" dirty="0">
                <a:latin typeface="Heiti SC Light"/>
                <a:ea typeface="Heiti SC Light"/>
                <a:cs typeface="Heiti SC Light"/>
              </a:rPr>
              <a:t>4</a:t>
            </a:r>
            <a:r>
              <a:rPr kumimoji="1" lang="zh-CN" altLang="en-US" sz="2400" dirty="0">
                <a:latin typeface="Heiti SC Light"/>
                <a:ea typeface="Heiti SC Light"/>
                <a:cs typeface="Heiti SC Light"/>
              </a:rPr>
              <a:t>日</a:t>
            </a:r>
          </a:p>
        </p:txBody>
      </p:sp>
      <p:sp>
        <p:nvSpPr>
          <p:cNvPr id="7" name="矩形 6"/>
          <p:cNvSpPr/>
          <p:nvPr/>
        </p:nvSpPr>
        <p:spPr>
          <a:xfrm>
            <a:off x="1096598" y="1346200"/>
            <a:ext cx="7160935" cy="584776"/>
          </a:xfrm>
          <a:prstGeom prst="rect">
            <a:avLst/>
          </a:prstGeom>
        </p:spPr>
        <p:txBody>
          <a:bodyPr wrap="none">
            <a:spAutoFit/>
          </a:bodyPr>
          <a:lstStyle/>
          <a:p>
            <a:r>
              <a:rPr lang="zh-CN" altLang="en-US" sz="3200" b="1" dirty="0">
                <a:latin typeface="Heiti SC Light"/>
                <a:ea typeface="Heiti SC Light"/>
                <a:cs typeface="Heiti SC Light"/>
              </a:rPr>
              <a:t>西安交通大学硕士研究生中期进展答辩</a:t>
            </a:r>
          </a:p>
        </p:txBody>
      </p:sp>
      <p:cxnSp>
        <p:nvCxnSpPr>
          <p:cNvPr id="9" name="直接连接符 44">
            <a:extLst>
              <a:ext uri="{FF2B5EF4-FFF2-40B4-BE49-F238E27FC236}">
                <a16:creationId xmlns:a16="http://schemas.microsoft.com/office/drawing/2014/main" id="{E0D40717-505C-49EC-B4D8-9F1B1EA32363}"/>
              </a:ext>
            </a:extLst>
          </p:cNvPr>
          <p:cNvCxnSpPr/>
          <p:nvPr/>
        </p:nvCxnSpPr>
        <p:spPr>
          <a:xfrm>
            <a:off x="9246" y="990220"/>
            <a:ext cx="9144000" cy="0"/>
          </a:xfrm>
          <a:prstGeom prst="line">
            <a:avLst/>
          </a:prstGeom>
          <a:solidFill>
            <a:schemeClr val="tx2"/>
          </a:solidFill>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002D3116-9E62-4EE0-866F-903616F8BDAC}"/>
              </a:ext>
            </a:extLst>
          </p:cNvPr>
          <p:cNvPicPr>
            <a:picLocks noChangeAspect="1"/>
          </p:cNvPicPr>
          <p:nvPr/>
        </p:nvPicPr>
        <p:blipFill>
          <a:blip r:embed="rId3"/>
          <a:stretch>
            <a:fillRect/>
          </a:stretch>
        </p:blipFill>
        <p:spPr>
          <a:xfrm>
            <a:off x="351946" y="207283"/>
            <a:ext cx="2352583" cy="6693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658929" y="303106"/>
            <a:ext cx="3982180"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2.5</a:t>
            </a: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DEMO</a:t>
            </a:r>
            <a:r>
              <a:rPr lang="zh-CN" altLang="en-US" sz="3200" b="1" dirty="0">
                <a:latin typeface="微软雅黑" panose="020B0503020204020204" pitchFamily="34" charset="-122"/>
                <a:ea typeface="微软雅黑" panose="020B0503020204020204" pitchFamily="34" charset="-122"/>
              </a:rPr>
              <a:t>效果展示</a:t>
            </a:r>
            <a:r>
              <a:rPr lang="en-US" altLang="zh-CN" sz="3200" b="1" dirty="0"/>
              <a:t> </a:t>
            </a:r>
            <a:endParaRPr lang="zh-CN" altLang="en-US" sz="3600" b="1" dirty="0">
              <a:latin typeface="微软雅黑" panose="020B0503020204020204" pitchFamily="34" charset="-122"/>
              <a:ea typeface="微软雅黑" panose="020B0503020204020204" pitchFamily="34" charset="-122"/>
            </a:endParaRPr>
          </a:p>
        </p:txBody>
      </p:sp>
      <p:pic>
        <p:nvPicPr>
          <p:cNvPr id="13" name="Picture 12">
            <a:extLst>
              <a:ext uri="{FF2B5EF4-FFF2-40B4-BE49-F238E27FC236}">
                <a16:creationId xmlns:a16="http://schemas.microsoft.com/office/drawing/2014/main" id="{82E15F7F-A464-480B-9D0E-9F52740F9F27}"/>
              </a:ext>
            </a:extLst>
          </p:cNvPr>
          <p:cNvPicPr>
            <a:picLocks noChangeAspect="1"/>
          </p:cNvPicPr>
          <p:nvPr/>
        </p:nvPicPr>
        <p:blipFill>
          <a:blip r:embed="rId2"/>
          <a:stretch>
            <a:fillRect/>
          </a:stretch>
        </p:blipFill>
        <p:spPr>
          <a:xfrm>
            <a:off x="351946" y="207283"/>
            <a:ext cx="2352583" cy="669366"/>
          </a:xfrm>
          <a:prstGeom prst="rect">
            <a:avLst/>
          </a:prstGeom>
        </p:spPr>
      </p:pic>
      <p:cxnSp>
        <p:nvCxnSpPr>
          <p:cNvPr id="14" name="直接连接符 13">
            <a:extLst>
              <a:ext uri="{FF2B5EF4-FFF2-40B4-BE49-F238E27FC236}">
                <a16:creationId xmlns:a16="http://schemas.microsoft.com/office/drawing/2014/main" id="{A3B6D7FB-E515-42FE-8E1C-A781E46F435F}"/>
              </a:ext>
            </a:extLst>
          </p:cNvPr>
          <p:cNvCxnSpPr/>
          <p:nvPr/>
        </p:nvCxnSpPr>
        <p:spPr>
          <a:xfrm>
            <a:off x="0" y="1046922"/>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026" name="图片 7">
            <a:extLst>
              <a:ext uri="{FF2B5EF4-FFF2-40B4-BE49-F238E27FC236}">
                <a16:creationId xmlns:a16="http://schemas.microsoft.com/office/drawing/2014/main" id="{644ADC05-39A4-49F4-9CA7-E37BC1DA960B}"/>
              </a:ext>
            </a:extLst>
          </p:cNvPr>
          <p:cNvPicPr>
            <a:picLocks noChangeAspect="1" noChangeArrowheads="1"/>
          </p:cNvPicPr>
          <p:nvPr/>
        </p:nvPicPr>
        <p:blipFill>
          <a:blip r:embed="rId3"/>
          <a:srcRect/>
          <a:stretch/>
        </p:blipFill>
        <p:spPr bwMode="auto">
          <a:xfrm>
            <a:off x="288524" y="1339104"/>
            <a:ext cx="8566951" cy="4230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70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rcRect/>
          <a:stretch/>
        </p:blipFill>
        <p:spPr>
          <a:xfrm>
            <a:off x="5353762" y="3019111"/>
            <a:ext cx="4533816" cy="4527069"/>
          </a:xfrm>
          <a:prstGeom prst="rect">
            <a:avLst/>
          </a:prstGeom>
        </p:spPr>
      </p:pic>
      <p:sp>
        <p:nvSpPr>
          <p:cNvPr id="5" name="文本框 4"/>
          <p:cNvSpPr txBox="1"/>
          <p:nvPr/>
        </p:nvSpPr>
        <p:spPr>
          <a:xfrm>
            <a:off x="504851" y="1213146"/>
            <a:ext cx="8354109" cy="5350824"/>
          </a:xfrm>
          <a:prstGeom prst="rect">
            <a:avLst/>
          </a:prstGeom>
          <a:noFill/>
        </p:spPr>
        <p:txBody>
          <a:bodyPr wrap="square" rtlCol="0">
            <a:spAutoFit/>
          </a:bodyPr>
          <a:lstStyle/>
          <a:p>
            <a:pPr marL="457200" indent="-457200" fontAlgn="auto">
              <a:lnSpc>
                <a:spcPct val="170000"/>
              </a:lnSpc>
              <a:spcBef>
                <a:spcPts val="0"/>
              </a:spcBef>
              <a:buFont typeface="+mj-lt"/>
              <a:buAutoNum type="arabicPeriod"/>
            </a:pPr>
            <a:r>
              <a:rPr lang="en-US" altLang="zh-CN" sz="2000" dirty="0">
                <a:solidFill>
                  <a:srgbClr val="558ED5"/>
                </a:solidFill>
                <a:latin typeface="黑体" panose="02010609060101010101" pitchFamily="49" charset="-122"/>
                <a:ea typeface="黑体" panose="02010609060101010101" pitchFamily="49" charset="-122"/>
              </a:rPr>
              <a:t>2019</a:t>
            </a:r>
            <a:r>
              <a:rPr lang="zh-CN" altLang="zh-CN" sz="2000" dirty="0">
                <a:solidFill>
                  <a:srgbClr val="558ED5"/>
                </a:solidFill>
                <a:latin typeface="黑体" panose="02010609060101010101" pitchFamily="49" charset="-122"/>
                <a:ea typeface="黑体" panose="02010609060101010101" pitchFamily="49" charset="-122"/>
              </a:rPr>
              <a:t>年</a:t>
            </a:r>
            <a:r>
              <a:rPr lang="en-US" altLang="zh-CN" sz="2000" dirty="0">
                <a:solidFill>
                  <a:srgbClr val="558ED5"/>
                </a:solidFill>
                <a:latin typeface="黑体" panose="02010609060101010101" pitchFamily="49" charset="-122"/>
                <a:ea typeface="黑体" panose="02010609060101010101" pitchFamily="49" charset="-122"/>
              </a:rPr>
              <a:t>7</a:t>
            </a:r>
            <a:r>
              <a:rPr lang="zh-CN" altLang="zh-CN" sz="2000" dirty="0">
                <a:solidFill>
                  <a:srgbClr val="558ED5"/>
                </a:solidFill>
                <a:latin typeface="黑体" panose="02010609060101010101" pitchFamily="49" charset="-122"/>
                <a:ea typeface="黑体" panose="02010609060101010101" pitchFamily="49" charset="-122"/>
              </a:rPr>
              <a:t>月</a:t>
            </a:r>
            <a:r>
              <a:rPr lang="en-US" altLang="zh-CN" sz="2000" dirty="0">
                <a:solidFill>
                  <a:srgbClr val="558ED5"/>
                </a:solidFill>
                <a:latin typeface="黑体" panose="02010609060101010101" pitchFamily="49" charset="-122"/>
                <a:ea typeface="黑体" panose="02010609060101010101" pitchFamily="49" charset="-122"/>
              </a:rPr>
              <a:t>-2019</a:t>
            </a:r>
            <a:r>
              <a:rPr lang="zh-CN" altLang="zh-CN" sz="2000" dirty="0">
                <a:solidFill>
                  <a:srgbClr val="558ED5"/>
                </a:solidFill>
                <a:latin typeface="黑体" panose="02010609060101010101" pitchFamily="49" charset="-122"/>
                <a:ea typeface="黑体" panose="02010609060101010101" pitchFamily="49" charset="-122"/>
              </a:rPr>
              <a:t>年</a:t>
            </a:r>
            <a:r>
              <a:rPr lang="en-US" altLang="zh-CN" sz="2000" dirty="0">
                <a:solidFill>
                  <a:srgbClr val="558ED5"/>
                </a:solidFill>
                <a:latin typeface="黑体" panose="02010609060101010101" pitchFamily="49" charset="-122"/>
                <a:ea typeface="黑体" panose="02010609060101010101" pitchFamily="49" charset="-122"/>
              </a:rPr>
              <a:t>8</a:t>
            </a:r>
            <a:r>
              <a:rPr lang="zh-CN" altLang="zh-CN" sz="2000" dirty="0">
                <a:solidFill>
                  <a:srgbClr val="558ED5"/>
                </a:solidFill>
                <a:latin typeface="黑体" panose="02010609060101010101" pitchFamily="49" charset="-122"/>
                <a:ea typeface="黑体" panose="02010609060101010101" pitchFamily="49" charset="-122"/>
              </a:rPr>
              <a:t>月：</a:t>
            </a:r>
            <a:r>
              <a:rPr lang="zh-CN" altLang="zh-CN" sz="2000" dirty="0">
                <a:latin typeface="黑体" panose="02010609060101010101" pitchFamily="49" charset="-122"/>
                <a:ea typeface="黑体" panose="02010609060101010101" pitchFamily="49" charset="-122"/>
              </a:rPr>
              <a:t>完善</a:t>
            </a:r>
            <a:r>
              <a:rPr lang="zh-CN" altLang="en-US" sz="2000" dirty="0">
                <a:latin typeface="黑体" panose="02010609060101010101" pitchFamily="49" charset="-122"/>
                <a:ea typeface="黑体" panose="02010609060101010101" pitchFamily="49" charset="-122"/>
              </a:rPr>
              <a:t>流派分类</a:t>
            </a:r>
            <a:r>
              <a:rPr lang="zh-CN" altLang="zh-CN" sz="2000" dirty="0">
                <a:latin typeface="黑体" panose="02010609060101010101" pitchFamily="49" charset="-122"/>
                <a:ea typeface="黑体" panose="02010609060101010101" pitchFamily="49" charset="-122"/>
              </a:rPr>
              <a:t>网络的训练与调优</a:t>
            </a:r>
            <a:r>
              <a:rPr lang="zh-CN" altLang="en-US" sz="2000" dirty="0">
                <a:latin typeface="黑体" panose="02010609060101010101" pitchFamily="49" charset="-122"/>
                <a:ea typeface="黑体" panose="02010609060101010101" pitchFamily="49" charset="-122"/>
              </a:rPr>
              <a:t>，提升模型准确率。</a:t>
            </a:r>
            <a:endParaRPr lang="zh-CN" altLang="zh-CN" sz="2000" dirty="0">
              <a:latin typeface="黑体" panose="02010609060101010101" pitchFamily="49" charset="-122"/>
              <a:ea typeface="黑体" panose="02010609060101010101" pitchFamily="49" charset="-122"/>
            </a:endParaRPr>
          </a:p>
          <a:p>
            <a:pPr marL="457200" indent="-457200">
              <a:lnSpc>
                <a:spcPct val="150000"/>
              </a:lnSpc>
              <a:spcBef>
                <a:spcPts val="800"/>
              </a:spcBef>
              <a:buFont typeface="+mj-lt"/>
              <a:buAutoNum type="arabicPeriod"/>
            </a:pPr>
            <a:r>
              <a:rPr lang="en-US" altLang="zh-CN" sz="2000" dirty="0">
                <a:solidFill>
                  <a:srgbClr val="558ED5"/>
                </a:solidFill>
                <a:latin typeface="黑体" panose="02010609060101010101" pitchFamily="49" charset="-122"/>
                <a:ea typeface="黑体" panose="02010609060101010101" pitchFamily="49" charset="-122"/>
              </a:rPr>
              <a:t>2019</a:t>
            </a:r>
            <a:r>
              <a:rPr lang="zh-CN" altLang="zh-CN" sz="2000" dirty="0">
                <a:solidFill>
                  <a:srgbClr val="558ED5"/>
                </a:solidFill>
                <a:latin typeface="黑体" panose="02010609060101010101" pitchFamily="49" charset="-122"/>
                <a:ea typeface="黑体" panose="02010609060101010101" pitchFamily="49" charset="-122"/>
              </a:rPr>
              <a:t>年</a:t>
            </a:r>
            <a:r>
              <a:rPr lang="en-US" altLang="zh-CN" sz="2000" dirty="0">
                <a:solidFill>
                  <a:srgbClr val="558ED5"/>
                </a:solidFill>
                <a:latin typeface="黑体" panose="02010609060101010101" pitchFamily="49" charset="-122"/>
                <a:ea typeface="黑体" panose="02010609060101010101" pitchFamily="49" charset="-122"/>
              </a:rPr>
              <a:t>8</a:t>
            </a:r>
            <a:r>
              <a:rPr lang="zh-CN" altLang="zh-CN" sz="2000" dirty="0">
                <a:solidFill>
                  <a:srgbClr val="558ED5"/>
                </a:solidFill>
                <a:latin typeface="黑体" panose="02010609060101010101" pitchFamily="49" charset="-122"/>
                <a:ea typeface="黑体" panose="02010609060101010101" pitchFamily="49" charset="-122"/>
              </a:rPr>
              <a:t>月</a:t>
            </a:r>
            <a:r>
              <a:rPr lang="en-US" altLang="zh-CN" sz="2000" dirty="0">
                <a:solidFill>
                  <a:srgbClr val="558ED5"/>
                </a:solidFill>
                <a:latin typeface="黑体" panose="02010609060101010101" pitchFamily="49" charset="-122"/>
                <a:ea typeface="黑体" panose="02010609060101010101" pitchFamily="49" charset="-122"/>
              </a:rPr>
              <a:t>-2019</a:t>
            </a:r>
            <a:r>
              <a:rPr lang="zh-CN" altLang="zh-CN" sz="2000" dirty="0">
                <a:solidFill>
                  <a:srgbClr val="558ED5"/>
                </a:solidFill>
                <a:latin typeface="黑体" panose="02010609060101010101" pitchFamily="49" charset="-122"/>
                <a:ea typeface="黑体" panose="02010609060101010101" pitchFamily="49" charset="-122"/>
              </a:rPr>
              <a:t>年</a:t>
            </a:r>
            <a:r>
              <a:rPr lang="en-US" altLang="zh-CN" sz="2000" dirty="0">
                <a:solidFill>
                  <a:srgbClr val="558ED5"/>
                </a:solidFill>
                <a:latin typeface="黑体" panose="02010609060101010101" pitchFamily="49" charset="-122"/>
                <a:ea typeface="黑体" panose="02010609060101010101" pitchFamily="49" charset="-122"/>
              </a:rPr>
              <a:t>10</a:t>
            </a:r>
            <a:r>
              <a:rPr lang="zh-CN" altLang="zh-CN" sz="2000" dirty="0">
                <a:solidFill>
                  <a:srgbClr val="558ED5"/>
                </a:solidFill>
                <a:latin typeface="黑体" panose="02010609060101010101" pitchFamily="49" charset="-122"/>
                <a:ea typeface="黑体" panose="02010609060101010101" pitchFamily="49" charset="-122"/>
              </a:rPr>
              <a:t>月：</a:t>
            </a:r>
            <a:r>
              <a:rPr lang="zh-CN" altLang="en-US" sz="2000" dirty="0">
                <a:latin typeface="黑体" panose="02010609060101010101" pitchFamily="49" charset="-122"/>
                <a:ea typeface="黑体" panose="02010609060101010101" pitchFamily="49" charset="-122"/>
              </a:rPr>
              <a:t>完成人脸识别、跟踪模块相关功能，查找最新论文，提高跟踪算法的准确率。</a:t>
            </a:r>
          </a:p>
          <a:p>
            <a:pPr marL="457200" indent="-457200">
              <a:lnSpc>
                <a:spcPct val="150000"/>
              </a:lnSpc>
              <a:spcBef>
                <a:spcPts val="800"/>
              </a:spcBef>
              <a:buFont typeface="+mj-lt"/>
              <a:buAutoNum type="arabicPeriod"/>
            </a:pPr>
            <a:r>
              <a:rPr lang="en-US" altLang="zh-CN" sz="2000" dirty="0">
                <a:solidFill>
                  <a:srgbClr val="558ED5"/>
                </a:solidFill>
                <a:latin typeface="黑体" panose="02010609060101010101" pitchFamily="49" charset="-122"/>
                <a:ea typeface="黑体" panose="02010609060101010101" pitchFamily="49" charset="-122"/>
              </a:rPr>
              <a:t>2019年10月-2019年11月：</a:t>
            </a:r>
            <a:r>
              <a:rPr lang="zh-CN" altLang="en-US" sz="2000" dirty="0">
                <a:latin typeface="黑体" panose="02010609060101010101" pitchFamily="49" charset="-122"/>
                <a:ea typeface="黑体" panose="02010609060101010101" pitchFamily="49" charset="-122"/>
              </a:rPr>
              <a:t>完成基于</a:t>
            </a:r>
            <a:r>
              <a:rPr lang="en-US" altLang="zh-CN" sz="2000" dirty="0">
                <a:latin typeface="黑体" panose="02010609060101010101" pitchFamily="49" charset="-122"/>
                <a:ea typeface="黑体" panose="02010609060101010101" pitchFamily="49" charset="-122"/>
              </a:rPr>
              <a:t>Vue.js</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Flask</a:t>
            </a:r>
            <a:r>
              <a:rPr lang="zh-CN" altLang="en-US" sz="2000" dirty="0">
                <a:latin typeface="黑体" panose="02010609060101010101" pitchFamily="49" charset="-122"/>
                <a:ea typeface="黑体" panose="02010609060101010101" pitchFamily="49" charset="-122"/>
              </a:rPr>
              <a:t>的</a:t>
            </a:r>
            <a:r>
              <a:rPr lang="en-US" altLang="zh-CN" sz="2000" dirty="0">
                <a:latin typeface="黑体" panose="02010609060101010101" pitchFamily="49" charset="-122"/>
                <a:ea typeface="黑体" panose="02010609060101010101" pitchFamily="49" charset="-122"/>
              </a:rPr>
              <a:t>WEB</a:t>
            </a:r>
            <a:r>
              <a:rPr lang="zh-CN" altLang="en-US" sz="2000" dirty="0">
                <a:latin typeface="黑体" panose="02010609060101010101" pitchFamily="49" charset="-122"/>
                <a:ea typeface="黑体" panose="02010609060101010101" pitchFamily="49" charset="-122"/>
              </a:rPr>
              <a:t>应用端和服务器的构建。</a:t>
            </a:r>
            <a:endParaRPr lang="zh-CN" altLang="en-US" sz="2000" dirty="0">
              <a:solidFill>
                <a:schemeClr val="tx1"/>
              </a:solidFill>
              <a:latin typeface="黑体" panose="02010609060101010101" pitchFamily="49" charset="-122"/>
              <a:ea typeface="黑体" panose="02010609060101010101" pitchFamily="49" charset="-122"/>
            </a:endParaRPr>
          </a:p>
          <a:p>
            <a:pPr marL="457200" indent="-457200">
              <a:lnSpc>
                <a:spcPct val="150000"/>
              </a:lnSpc>
              <a:spcBef>
                <a:spcPts val="800"/>
              </a:spcBef>
              <a:buFont typeface="+mj-lt"/>
              <a:buAutoNum type="arabicPeriod"/>
            </a:pPr>
            <a:r>
              <a:rPr lang="en-US" altLang="zh-CN" sz="2000" dirty="0">
                <a:solidFill>
                  <a:srgbClr val="558ED5"/>
                </a:solidFill>
                <a:latin typeface="黑体" panose="02010609060101010101" pitchFamily="49" charset="-122"/>
                <a:ea typeface="黑体" panose="02010609060101010101" pitchFamily="49" charset="-122"/>
              </a:rPr>
              <a:t>2019</a:t>
            </a:r>
            <a:r>
              <a:rPr lang="zh-CN" altLang="zh-CN" sz="2000" dirty="0">
                <a:solidFill>
                  <a:srgbClr val="558ED5"/>
                </a:solidFill>
                <a:latin typeface="黑体" panose="02010609060101010101" pitchFamily="49" charset="-122"/>
                <a:ea typeface="黑体" panose="02010609060101010101" pitchFamily="49" charset="-122"/>
              </a:rPr>
              <a:t>年</a:t>
            </a:r>
            <a:r>
              <a:rPr lang="en-US" altLang="zh-CN" sz="2000" dirty="0">
                <a:solidFill>
                  <a:srgbClr val="558ED5"/>
                </a:solidFill>
                <a:latin typeface="黑体" panose="02010609060101010101" pitchFamily="49" charset="-122"/>
                <a:ea typeface="黑体" panose="02010609060101010101" pitchFamily="49" charset="-122"/>
              </a:rPr>
              <a:t>11</a:t>
            </a:r>
            <a:r>
              <a:rPr lang="zh-CN" altLang="zh-CN" sz="2000" dirty="0">
                <a:solidFill>
                  <a:srgbClr val="558ED5"/>
                </a:solidFill>
                <a:latin typeface="黑体" panose="02010609060101010101" pitchFamily="49" charset="-122"/>
                <a:ea typeface="黑体" panose="02010609060101010101" pitchFamily="49" charset="-122"/>
              </a:rPr>
              <a:t>月</a:t>
            </a:r>
            <a:r>
              <a:rPr lang="en-US" altLang="zh-CN" sz="2000" dirty="0">
                <a:solidFill>
                  <a:srgbClr val="558ED5"/>
                </a:solidFill>
                <a:latin typeface="黑体" panose="02010609060101010101" pitchFamily="49" charset="-122"/>
                <a:ea typeface="黑体" panose="02010609060101010101" pitchFamily="49" charset="-122"/>
              </a:rPr>
              <a:t>-2019</a:t>
            </a:r>
            <a:r>
              <a:rPr lang="zh-CN" altLang="zh-CN" sz="2000" dirty="0">
                <a:solidFill>
                  <a:srgbClr val="558ED5"/>
                </a:solidFill>
                <a:latin typeface="黑体" panose="02010609060101010101" pitchFamily="49" charset="-122"/>
                <a:ea typeface="黑体" panose="02010609060101010101" pitchFamily="49" charset="-122"/>
              </a:rPr>
              <a:t>年</a:t>
            </a:r>
            <a:r>
              <a:rPr lang="en-US" altLang="zh-CN" sz="2000" dirty="0">
                <a:solidFill>
                  <a:srgbClr val="558ED5"/>
                </a:solidFill>
                <a:latin typeface="黑体" panose="02010609060101010101" pitchFamily="49" charset="-122"/>
                <a:ea typeface="黑体" panose="02010609060101010101" pitchFamily="49" charset="-122"/>
              </a:rPr>
              <a:t>12</a:t>
            </a:r>
            <a:r>
              <a:rPr lang="zh-CN" altLang="zh-CN" sz="2000" dirty="0">
                <a:solidFill>
                  <a:srgbClr val="558ED5"/>
                </a:solidFill>
                <a:latin typeface="黑体" panose="02010609060101010101" pitchFamily="49" charset="-122"/>
                <a:ea typeface="黑体" panose="02010609060101010101" pitchFamily="49" charset="-122"/>
              </a:rPr>
              <a:t>月：</a:t>
            </a:r>
            <a:r>
              <a:rPr lang="zh-CN" altLang="en-US" sz="2000" dirty="0">
                <a:latin typeface="黑体" panose="02010609060101010101" pitchFamily="49" charset="-122"/>
                <a:ea typeface="黑体" panose="02010609060101010101" pitchFamily="49" charset="-122"/>
              </a:rPr>
              <a:t>对整个系统进行功能测试，调优相关算法，整个系统功能基本完善。</a:t>
            </a:r>
            <a:endParaRPr lang="en-US" altLang="zh-CN" sz="2000" dirty="0">
              <a:latin typeface="黑体" panose="02010609060101010101" pitchFamily="49" charset="-122"/>
              <a:ea typeface="黑体" panose="02010609060101010101" pitchFamily="49" charset="-122"/>
            </a:endParaRPr>
          </a:p>
          <a:p>
            <a:pPr marL="457200" indent="-457200">
              <a:lnSpc>
                <a:spcPct val="150000"/>
              </a:lnSpc>
              <a:spcBef>
                <a:spcPts val="800"/>
              </a:spcBef>
              <a:buFont typeface="+mj-lt"/>
              <a:buAutoNum type="arabicPeriod"/>
            </a:pPr>
            <a:r>
              <a:rPr lang="en-US" altLang="zh-CN" sz="2000" dirty="0">
                <a:solidFill>
                  <a:srgbClr val="558ED5"/>
                </a:solidFill>
                <a:latin typeface="黑体" panose="02010609060101010101" pitchFamily="49" charset="-122"/>
                <a:ea typeface="黑体" panose="02010609060101010101" pitchFamily="49" charset="-122"/>
              </a:rPr>
              <a:t>2019</a:t>
            </a:r>
            <a:r>
              <a:rPr lang="zh-CN" altLang="zh-CN" sz="2000" dirty="0">
                <a:solidFill>
                  <a:srgbClr val="558ED5"/>
                </a:solidFill>
                <a:latin typeface="黑体" panose="02010609060101010101" pitchFamily="49" charset="-122"/>
                <a:ea typeface="黑体" panose="02010609060101010101" pitchFamily="49" charset="-122"/>
              </a:rPr>
              <a:t>年</a:t>
            </a:r>
            <a:r>
              <a:rPr lang="en-US" altLang="zh-CN" sz="2000" dirty="0">
                <a:solidFill>
                  <a:srgbClr val="558ED5"/>
                </a:solidFill>
                <a:latin typeface="黑体" panose="02010609060101010101" pitchFamily="49" charset="-122"/>
                <a:ea typeface="黑体" panose="02010609060101010101" pitchFamily="49" charset="-122"/>
              </a:rPr>
              <a:t>12</a:t>
            </a:r>
            <a:r>
              <a:rPr lang="zh-CN" altLang="zh-CN" sz="2000" dirty="0">
                <a:solidFill>
                  <a:srgbClr val="558ED5"/>
                </a:solidFill>
                <a:latin typeface="黑体" panose="02010609060101010101" pitchFamily="49" charset="-122"/>
                <a:ea typeface="黑体" panose="02010609060101010101" pitchFamily="49" charset="-122"/>
              </a:rPr>
              <a:t>月</a:t>
            </a:r>
            <a:r>
              <a:rPr lang="en-US" altLang="zh-CN" sz="2000" dirty="0">
                <a:solidFill>
                  <a:srgbClr val="558ED5"/>
                </a:solidFill>
                <a:latin typeface="黑体" panose="02010609060101010101" pitchFamily="49" charset="-122"/>
                <a:ea typeface="黑体" panose="02010609060101010101" pitchFamily="49" charset="-122"/>
              </a:rPr>
              <a:t>-2020</a:t>
            </a:r>
            <a:r>
              <a:rPr lang="zh-CN" altLang="zh-CN" sz="2000" dirty="0">
                <a:solidFill>
                  <a:srgbClr val="558ED5"/>
                </a:solidFill>
                <a:latin typeface="黑体" panose="02010609060101010101" pitchFamily="49" charset="-122"/>
                <a:ea typeface="黑体" panose="02010609060101010101" pitchFamily="49" charset="-122"/>
              </a:rPr>
              <a:t>年</a:t>
            </a:r>
            <a:r>
              <a:rPr lang="en-US" altLang="zh-CN" sz="2000" dirty="0">
                <a:solidFill>
                  <a:srgbClr val="558ED5"/>
                </a:solidFill>
                <a:latin typeface="黑体" panose="02010609060101010101" pitchFamily="49" charset="-122"/>
                <a:ea typeface="黑体" panose="02010609060101010101" pitchFamily="49" charset="-122"/>
              </a:rPr>
              <a:t>3</a:t>
            </a:r>
            <a:r>
              <a:rPr lang="zh-CN" altLang="zh-CN" sz="2000" dirty="0">
                <a:solidFill>
                  <a:srgbClr val="558ED5"/>
                </a:solidFill>
                <a:latin typeface="黑体" panose="02010609060101010101" pitchFamily="49" charset="-122"/>
                <a:ea typeface="黑体" panose="02010609060101010101" pitchFamily="49" charset="-122"/>
              </a:rPr>
              <a:t>月：</a:t>
            </a:r>
            <a:r>
              <a:rPr lang="zh-CN" altLang="zh-CN" sz="2000" dirty="0">
                <a:latin typeface="黑体" panose="02010609060101010101" pitchFamily="49" charset="-122"/>
                <a:ea typeface="黑体" panose="02010609060101010101" pitchFamily="49" charset="-122"/>
              </a:rPr>
              <a:t>撰写毕业论文，准备答辩相关内容。</a:t>
            </a:r>
            <a:endParaRPr lang="zh-CN" altLang="zh-CN" sz="2400" dirty="0">
              <a:latin typeface="黑体" panose="02010609060101010101" pitchFamily="49" charset="-122"/>
              <a:ea typeface="黑体" panose="02010609060101010101" pitchFamily="49" charset="-122"/>
            </a:endParaRPr>
          </a:p>
          <a:p>
            <a:pPr marL="457200" indent="-457200">
              <a:lnSpc>
                <a:spcPct val="150000"/>
              </a:lnSpc>
              <a:spcBef>
                <a:spcPts val="800"/>
              </a:spcBef>
              <a:buFont typeface="+mj-lt"/>
              <a:buAutoNum type="arabicPeriod"/>
            </a:pPr>
            <a:endParaRPr lang="zh-CN" altLang="zh-CN" sz="2400" dirty="0">
              <a:latin typeface="黑体" panose="02010609060101010101" pitchFamily="49" charset="-122"/>
              <a:ea typeface="黑体" panose="02010609060101010101" pitchFamily="49" charset="-122"/>
            </a:endParaRPr>
          </a:p>
        </p:txBody>
      </p:sp>
      <p:grpSp>
        <p:nvGrpSpPr>
          <p:cNvPr id="13" name="组合 11">
            <a:extLst>
              <a:ext uri="{FF2B5EF4-FFF2-40B4-BE49-F238E27FC236}">
                <a16:creationId xmlns:a16="http://schemas.microsoft.com/office/drawing/2014/main" id="{77ADDDCE-AB79-4A98-B4CB-74F0A99FF11C}"/>
              </a:ext>
            </a:extLst>
          </p:cNvPr>
          <p:cNvGrpSpPr/>
          <p:nvPr/>
        </p:nvGrpSpPr>
        <p:grpSpPr>
          <a:xfrm>
            <a:off x="0" y="303106"/>
            <a:ext cx="9144000" cy="743816"/>
            <a:chOff x="0" y="303106"/>
            <a:chExt cx="9144000" cy="743816"/>
          </a:xfrm>
        </p:grpSpPr>
        <p:sp>
          <p:nvSpPr>
            <p:cNvPr id="19" name="矩形 15">
              <a:extLst>
                <a:ext uri="{FF2B5EF4-FFF2-40B4-BE49-F238E27FC236}">
                  <a16:creationId xmlns:a16="http://schemas.microsoft.com/office/drawing/2014/main" id="{02FD6211-78D3-4B90-BB51-67E1D388DA3D}"/>
                </a:ext>
              </a:extLst>
            </p:cNvPr>
            <p:cNvSpPr/>
            <p:nvPr/>
          </p:nvSpPr>
          <p:spPr>
            <a:xfrm>
              <a:off x="3658929" y="303106"/>
              <a:ext cx="2592376" cy="646331"/>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3 </a:t>
              </a:r>
              <a:r>
                <a:rPr lang="en-US" altLang="zh-CN" sz="3200" b="1" dirty="0"/>
                <a:t>  </a:t>
              </a:r>
              <a:r>
                <a:rPr lang="zh-CN" altLang="en-US" sz="3600" b="1" dirty="0">
                  <a:latin typeface="微软雅黑" panose="020B0503020204020204" pitchFamily="34" charset="-122"/>
                  <a:ea typeface="微软雅黑" panose="020B0503020204020204" pitchFamily="34" charset="-122"/>
                </a:rPr>
                <a:t>后期计划</a:t>
              </a:r>
            </a:p>
          </p:txBody>
        </p:sp>
        <p:cxnSp>
          <p:nvCxnSpPr>
            <p:cNvPr id="20" name="直接连接符 13">
              <a:extLst>
                <a:ext uri="{FF2B5EF4-FFF2-40B4-BE49-F238E27FC236}">
                  <a16:creationId xmlns:a16="http://schemas.microsoft.com/office/drawing/2014/main" id="{97BEA76A-160E-49C9-91CC-032051648751}"/>
                </a:ext>
              </a:extLst>
            </p:cNvPr>
            <p:cNvCxnSpPr/>
            <p:nvPr/>
          </p:nvCxnSpPr>
          <p:spPr>
            <a:xfrm>
              <a:off x="0" y="1046922"/>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21" name="Picture 20">
            <a:extLst>
              <a:ext uri="{FF2B5EF4-FFF2-40B4-BE49-F238E27FC236}">
                <a16:creationId xmlns:a16="http://schemas.microsoft.com/office/drawing/2014/main" id="{15A977FB-B970-4078-BBB9-2B3F0DFFD338}"/>
              </a:ext>
            </a:extLst>
          </p:cNvPr>
          <p:cNvPicPr>
            <a:picLocks noChangeAspect="1"/>
          </p:cNvPicPr>
          <p:nvPr/>
        </p:nvPicPr>
        <p:blipFill>
          <a:blip r:embed="rId3"/>
          <a:stretch>
            <a:fillRect/>
          </a:stretch>
        </p:blipFill>
        <p:spPr>
          <a:xfrm>
            <a:off x="351946" y="207283"/>
            <a:ext cx="2352583" cy="6693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3835400" cy="1346200"/>
          </a:xfrm>
          <a:prstGeom prst="rect">
            <a:avLst/>
          </a:prstGeom>
        </p:spPr>
      </p:pic>
      <p:pic>
        <p:nvPicPr>
          <p:cNvPr id="8" name="图片 7"/>
          <p:cNvPicPr>
            <a:picLocks noChangeAspect="1"/>
          </p:cNvPicPr>
          <p:nvPr/>
        </p:nvPicPr>
        <p:blipFill>
          <a:blip r:embed="rId3"/>
          <a:srcRect/>
          <a:stretch/>
        </p:blipFill>
        <p:spPr>
          <a:xfrm>
            <a:off x="5353762" y="3019111"/>
            <a:ext cx="4533816" cy="4527069"/>
          </a:xfrm>
          <a:prstGeom prst="rect">
            <a:avLst/>
          </a:prstGeom>
        </p:spPr>
      </p:pic>
      <p:sp>
        <p:nvSpPr>
          <p:cNvPr id="2" name="矩形 1"/>
          <p:cNvSpPr/>
          <p:nvPr/>
        </p:nvSpPr>
        <p:spPr>
          <a:xfrm>
            <a:off x="3451265" y="3244334"/>
            <a:ext cx="2392677" cy="923330"/>
          </a:xfrm>
          <a:prstGeom prst="rect">
            <a:avLst/>
          </a:prstGeom>
        </p:spPr>
        <p:txBody>
          <a:bodyPr wrap="none">
            <a:spAutoFit/>
          </a:bodyPr>
          <a:lstStyle/>
          <a:p>
            <a:r>
              <a:rPr lang="uk-UA" altLang="zh-CN" sz="5400" dirty="0">
                <a:solidFill>
                  <a:prstClr val="black"/>
                </a:solidFill>
                <a:cs typeface="+mj-cs"/>
              </a:rPr>
              <a:t>Thanks! </a:t>
            </a:r>
            <a:endParaRPr lang="zh-CN" altLang="en-US" dirty="0"/>
          </a:p>
        </p:txBody>
      </p:sp>
      <p:sp>
        <p:nvSpPr>
          <p:cNvPr id="4" name="矩形 3"/>
          <p:cNvSpPr/>
          <p:nvPr/>
        </p:nvSpPr>
        <p:spPr>
          <a:xfrm>
            <a:off x="3830088" y="1889667"/>
            <a:ext cx="1523674" cy="923330"/>
          </a:xfrm>
          <a:prstGeom prst="rect">
            <a:avLst/>
          </a:prstGeom>
        </p:spPr>
        <p:txBody>
          <a:bodyPr wrap="none">
            <a:spAutoFit/>
          </a:bodyPr>
          <a:lstStyle/>
          <a:p>
            <a:r>
              <a:rPr lang="uk-UA" altLang="zh-CN" sz="5400" dirty="0">
                <a:solidFill>
                  <a:prstClr val="black"/>
                </a:solidFill>
                <a:cs typeface="+mj-cs"/>
              </a:rPr>
              <a:t>Q&amp;A</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rcRect/>
          <a:stretch/>
        </p:blipFill>
        <p:spPr>
          <a:xfrm>
            <a:off x="5353762" y="3019111"/>
            <a:ext cx="4533816" cy="4527069"/>
          </a:xfrm>
          <a:prstGeom prst="rect">
            <a:avLst/>
          </a:prstGeom>
        </p:spPr>
      </p:pic>
      <p:sp>
        <p:nvSpPr>
          <p:cNvPr id="5" name="AutoShape 115"/>
          <p:cNvSpPr>
            <a:spLocks noChangeArrowheads="1"/>
          </p:cNvSpPr>
          <p:nvPr/>
        </p:nvSpPr>
        <p:spPr bwMode="auto">
          <a:xfrm rot="10800000" flipV="1">
            <a:off x="773989" y="1976646"/>
            <a:ext cx="484187" cy="490537"/>
          </a:xfrm>
          <a:prstGeom prst="roundRect">
            <a:avLst>
              <a:gd name="adj" fmla="val 5037"/>
            </a:avLst>
          </a:prstGeom>
          <a:solidFill>
            <a:schemeClr val="tx1"/>
          </a:solidFill>
          <a:ln>
            <a:noFill/>
          </a:ln>
          <a:effectLst>
            <a:outerShdw dist="38099" dir="5400000" algn="t" rotWithShape="0">
              <a:srgbClr val="000000">
                <a:alpha val="39998"/>
              </a:srgbClr>
            </a:outerShdw>
          </a:effectLst>
        </p:spPr>
        <p:txBody>
          <a:bodyPr lIns="91436" tIns="45718" rIns="91436" bIns="45718" anchor="ct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zh-CN" sz="3600" dirty="0">
                <a:solidFill>
                  <a:srgbClr val="FFFFFF"/>
                </a:solidFill>
              </a:rPr>
              <a:t>1</a:t>
            </a:r>
            <a:endParaRPr lang="zh-CN" altLang="en-US" sz="3600" dirty="0"/>
          </a:p>
        </p:txBody>
      </p:sp>
      <p:sp>
        <p:nvSpPr>
          <p:cNvPr id="9" name="AutoShape 119"/>
          <p:cNvSpPr>
            <a:spLocks noChangeArrowheads="1"/>
          </p:cNvSpPr>
          <p:nvPr/>
        </p:nvSpPr>
        <p:spPr bwMode="auto">
          <a:xfrm rot="10800000" flipV="1">
            <a:off x="775576" y="3246646"/>
            <a:ext cx="484188" cy="492125"/>
          </a:xfrm>
          <a:prstGeom prst="roundRect">
            <a:avLst>
              <a:gd name="adj" fmla="val 5037"/>
            </a:avLst>
          </a:prstGeom>
          <a:solidFill>
            <a:schemeClr val="tx1"/>
          </a:solidFill>
          <a:ln>
            <a:noFill/>
          </a:ln>
          <a:effectLst>
            <a:outerShdw dist="38099" dir="5400000" algn="t" rotWithShape="0">
              <a:srgbClr val="000000">
                <a:alpha val="39998"/>
              </a:srgbClr>
            </a:outerShdw>
          </a:effectLst>
        </p:spPr>
        <p:txBody>
          <a:bodyPr lIns="91436" tIns="45718" rIns="91436" bIns="45718" anchor="ct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zh-CN" sz="3600" dirty="0">
                <a:solidFill>
                  <a:srgbClr val="FFFFFF"/>
                </a:solidFill>
              </a:rPr>
              <a:t>2</a:t>
            </a:r>
            <a:endParaRPr lang="zh-CN" altLang="en-US" sz="3600" dirty="0"/>
          </a:p>
        </p:txBody>
      </p:sp>
      <p:sp>
        <p:nvSpPr>
          <p:cNvPr id="11" name="AutoShape 123"/>
          <p:cNvSpPr>
            <a:spLocks noChangeArrowheads="1"/>
          </p:cNvSpPr>
          <p:nvPr/>
        </p:nvSpPr>
        <p:spPr bwMode="auto">
          <a:xfrm rot="10800000" flipV="1">
            <a:off x="775576" y="4516646"/>
            <a:ext cx="484188" cy="492125"/>
          </a:xfrm>
          <a:prstGeom prst="roundRect">
            <a:avLst>
              <a:gd name="adj" fmla="val 5037"/>
            </a:avLst>
          </a:prstGeom>
          <a:solidFill>
            <a:schemeClr val="tx1"/>
          </a:solidFill>
          <a:ln>
            <a:noFill/>
          </a:ln>
          <a:effectLst>
            <a:outerShdw dist="38099" dir="5400000" algn="t" rotWithShape="0">
              <a:srgbClr val="000000">
                <a:alpha val="39998"/>
              </a:srgbClr>
            </a:outerShdw>
          </a:effectLst>
        </p:spPr>
        <p:txBody>
          <a:bodyPr lIns="91436" tIns="45718" rIns="91436" bIns="45718" anchor="ct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zh-CN" sz="3600">
                <a:solidFill>
                  <a:srgbClr val="FFFFFF"/>
                </a:solidFill>
              </a:rPr>
              <a:t>3</a:t>
            </a:r>
            <a:endParaRPr lang="zh-CN" altLang="en-US" sz="3600"/>
          </a:p>
        </p:txBody>
      </p:sp>
      <p:sp>
        <p:nvSpPr>
          <p:cNvPr id="12" name="Rectangle 127"/>
          <p:cNvSpPr>
            <a:spLocks noChangeArrowheads="1"/>
          </p:cNvSpPr>
          <p:nvPr/>
        </p:nvSpPr>
        <p:spPr bwMode="auto">
          <a:xfrm>
            <a:off x="1903488" y="1903412"/>
            <a:ext cx="2030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600" dirty="0">
                <a:solidFill>
                  <a:schemeClr val="tx1"/>
                </a:solidFill>
                <a:latin typeface="微软雅黑" panose="020B0503020204020204" pitchFamily="34" charset="-122"/>
                <a:ea typeface="微软雅黑" panose="020B0503020204020204" pitchFamily="34" charset="-122"/>
              </a:rPr>
              <a:t>研究背景</a:t>
            </a:r>
            <a:endParaRPr lang="en-US" altLang="en-US" sz="1900" dirty="0">
              <a:solidFill>
                <a:schemeClr val="tx1"/>
              </a:solidFill>
              <a:latin typeface="Arial" panose="020B0604020202020204" pitchFamily="34" charset="0"/>
            </a:endParaRPr>
          </a:p>
        </p:txBody>
      </p:sp>
      <p:sp>
        <p:nvSpPr>
          <p:cNvPr id="14" name="Rectangle 139"/>
          <p:cNvSpPr>
            <a:spLocks noChangeArrowheads="1"/>
          </p:cNvSpPr>
          <p:nvPr/>
        </p:nvSpPr>
        <p:spPr bwMode="auto">
          <a:xfrm>
            <a:off x="1951112" y="2420110"/>
            <a:ext cx="1935163"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en-US" sz="1100" dirty="0">
                <a:solidFill>
                  <a:srgbClr val="A2A2A2"/>
                </a:solidFill>
                <a:latin typeface="微软雅黑" panose="020B0503020204020204" pitchFamily="34" charset="-122"/>
                <a:ea typeface="微软雅黑" panose="020B0503020204020204" pitchFamily="34" charset="-122"/>
              </a:rPr>
              <a:t>RESEARCH BACKGROUNDS</a:t>
            </a:r>
            <a:endParaRPr lang="en-US" altLang="en-US" sz="1900" dirty="0">
              <a:latin typeface="Arial" panose="020B0604020202020204" pitchFamily="34" charset="0"/>
            </a:endParaRPr>
          </a:p>
        </p:txBody>
      </p:sp>
      <p:sp>
        <p:nvSpPr>
          <p:cNvPr id="16" name="Rectangle 131"/>
          <p:cNvSpPr>
            <a:spLocks noChangeArrowheads="1"/>
          </p:cNvSpPr>
          <p:nvPr/>
        </p:nvSpPr>
        <p:spPr bwMode="auto">
          <a:xfrm>
            <a:off x="1903487" y="4417979"/>
            <a:ext cx="2954647"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600" dirty="0">
                <a:solidFill>
                  <a:schemeClr val="tx1"/>
                </a:solidFill>
                <a:latin typeface="微软雅黑" panose="020B0503020204020204" pitchFamily="34" charset="-122"/>
                <a:ea typeface="微软雅黑" panose="020B0503020204020204" pitchFamily="34" charset="-122"/>
              </a:rPr>
              <a:t>后续工作计划</a:t>
            </a:r>
            <a:endParaRPr lang="en-US" altLang="en-US" sz="1900" dirty="0">
              <a:solidFill>
                <a:schemeClr val="tx1"/>
              </a:solidFill>
              <a:latin typeface="Arial" panose="020B0604020202020204" pitchFamily="34" charset="0"/>
            </a:endParaRPr>
          </a:p>
        </p:txBody>
      </p:sp>
      <p:sp>
        <p:nvSpPr>
          <p:cNvPr id="17" name="Rectangle 141"/>
          <p:cNvSpPr>
            <a:spLocks noChangeArrowheads="1"/>
          </p:cNvSpPr>
          <p:nvPr/>
        </p:nvSpPr>
        <p:spPr bwMode="auto">
          <a:xfrm>
            <a:off x="1905194" y="4971222"/>
            <a:ext cx="1930328" cy="261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en-US" sz="1100" dirty="0">
                <a:solidFill>
                  <a:srgbClr val="A2A2A2"/>
                </a:solidFill>
                <a:latin typeface="微软雅黑" panose="020B0503020204020204" pitchFamily="34" charset="-122"/>
                <a:ea typeface="微软雅黑" panose="020B0503020204020204" pitchFamily="34" charset="-122"/>
              </a:rPr>
              <a:t>FOLLOW-UP WORK PLAN</a:t>
            </a:r>
            <a:endParaRPr lang="en-US" altLang="en-US" sz="1900" dirty="0">
              <a:latin typeface="Arial" panose="020B0604020202020204" pitchFamily="34" charset="0"/>
            </a:endParaRPr>
          </a:p>
        </p:txBody>
      </p:sp>
      <p:sp>
        <p:nvSpPr>
          <p:cNvPr id="20" name="Rectangle 133"/>
          <p:cNvSpPr>
            <a:spLocks noChangeArrowheads="1"/>
          </p:cNvSpPr>
          <p:nvPr/>
        </p:nvSpPr>
        <p:spPr bwMode="auto">
          <a:xfrm>
            <a:off x="1903488" y="3131310"/>
            <a:ext cx="2954647"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600" dirty="0">
                <a:solidFill>
                  <a:schemeClr val="tx1"/>
                </a:solidFill>
                <a:latin typeface="微软雅黑" panose="020B0503020204020204" pitchFamily="34" charset="-122"/>
                <a:ea typeface="微软雅黑" panose="020B0503020204020204" pitchFamily="34" charset="-122"/>
              </a:rPr>
              <a:t>研究工作进展</a:t>
            </a:r>
            <a:endParaRPr lang="en-US" altLang="en-US" sz="1900" dirty="0">
              <a:solidFill>
                <a:schemeClr val="tx1"/>
              </a:solidFill>
              <a:latin typeface="Arial" panose="020B0604020202020204" pitchFamily="34" charset="0"/>
            </a:endParaRPr>
          </a:p>
        </p:txBody>
      </p:sp>
      <p:sp>
        <p:nvSpPr>
          <p:cNvPr id="21" name="Rectangle 147"/>
          <p:cNvSpPr>
            <a:spLocks noChangeArrowheads="1"/>
          </p:cNvSpPr>
          <p:nvPr/>
        </p:nvSpPr>
        <p:spPr bwMode="auto">
          <a:xfrm>
            <a:off x="1903488" y="3683240"/>
            <a:ext cx="1677054" cy="261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en-US" sz="1100" dirty="0">
                <a:solidFill>
                  <a:srgbClr val="A2A2A2"/>
                </a:solidFill>
                <a:latin typeface="微软雅黑" panose="020B0503020204020204" pitchFamily="34" charset="-122"/>
                <a:ea typeface="微软雅黑" panose="020B0503020204020204" pitchFamily="34" charset="-122"/>
              </a:rPr>
              <a:t>RESEARCH PROGRESS</a:t>
            </a:r>
            <a:endParaRPr lang="en-US" altLang="en-US" sz="1900" dirty="0">
              <a:latin typeface="Arial" panose="020B0604020202020204" pitchFamily="34" charset="0"/>
            </a:endParaRPr>
          </a:p>
        </p:txBody>
      </p:sp>
      <p:cxnSp>
        <p:nvCxnSpPr>
          <p:cNvPr id="45" name="直接连接符 44"/>
          <p:cNvCxnSpPr/>
          <p:nvPr/>
        </p:nvCxnSpPr>
        <p:spPr>
          <a:xfrm>
            <a:off x="9246" y="990220"/>
            <a:ext cx="9144000" cy="0"/>
          </a:xfrm>
          <a:prstGeom prst="line">
            <a:avLst/>
          </a:prstGeom>
          <a:solidFill>
            <a:schemeClr val="tx2"/>
          </a:solidFill>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D873751D-1F88-424F-A8E9-156D120C0962}"/>
              </a:ext>
            </a:extLst>
          </p:cNvPr>
          <p:cNvPicPr>
            <a:picLocks noChangeAspect="1"/>
          </p:cNvPicPr>
          <p:nvPr/>
        </p:nvPicPr>
        <p:blipFill>
          <a:blip r:embed="rId3"/>
          <a:stretch>
            <a:fillRect/>
          </a:stretch>
        </p:blipFill>
        <p:spPr>
          <a:xfrm>
            <a:off x="351946" y="207283"/>
            <a:ext cx="2352583" cy="6693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7">
            <a:extLst>
              <a:ext uri="{FF2B5EF4-FFF2-40B4-BE49-F238E27FC236}">
                <a16:creationId xmlns:a16="http://schemas.microsoft.com/office/drawing/2014/main" id="{0E4937E0-06BC-4D8D-A93E-E1181267C981}"/>
              </a:ext>
            </a:extLst>
          </p:cNvPr>
          <p:cNvPicPr>
            <a:picLocks noChangeAspect="1"/>
          </p:cNvPicPr>
          <p:nvPr/>
        </p:nvPicPr>
        <p:blipFill>
          <a:blip r:embed="rId2"/>
          <a:srcRect/>
          <a:stretch/>
        </p:blipFill>
        <p:spPr>
          <a:xfrm>
            <a:off x="5353762" y="3019111"/>
            <a:ext cx="4533815" cy="4527069"/>
          </a:xfrm>
          <a:prstGeom prst="rect">
            <a:avLst/>
          </a:prstGeom>
        </p:spPr>
      </p:pic>
      <p:sp>
        <p:nvSpPr>
          <p:cNvPr id="4" name="文本框 3"/>
          <p:cNvSpPr txBox="1"/>
          <p:nvPr/>
        </p:nvSpPr>
        <p:spPr>
          <a:xfrm>
            <a:off x="433043" y="1214690"/>
            <a:ext cx="8277605" cy="5375511"/>
          </a:xfrm>
          <a:prstGeom prst="rect">
            <a:avLst/>
          </a:prstGeom>
          <a:noFill/>
        </p:spPr>
        <p:txBody>
          <a:bodyPr wrap="square" rtlCol="0">
            <a:spAutoFit/>
          </a:bodyPr>
          <a:lstStyle/>
          <a:p>
            <a:pPr indent="0">
              <a:lnSpc>
                <a:spcPct val="150000"/>
              </a:lnSpc>
              <a:buFont typeface="Wingdings" panose="05000000000000000000" pitchFamily="2" charset="2"/>
              <a:buNone/>
            </a:pPr>
            <a:endParaRPr lang="en-US" altLang="zh-CN" sz="2000" dirty="0">
              <a:latin typeface="+mn-ea"/>
            </a:endParaRPr>
          </a:p>
          <a:p>
            <a:pPr marL="342900" indent="-342900">
              <a:lnSpc>
                <a:spcPct val="150000"/>
              </a:lnSpc>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绘画是对人类精神世界的重要表达，体现着人类的精神追求，反映着时代的变化和发展。我们通过美术作品认识不同时代，不同民族，不同文化，不同社会制度下人们的生活，历史，风俗，行为，观念等，甚至包括认识我们连自己在内的整个世界</a:t>
            </a:r>
            <a:endParaRPr lang="en-US" altLang="zh-CN" sz="2400" dirty="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艺术作品在形态和作品形式上有很大的差异，隶属于不同的美术门类，每个门类都有自己的艺术特点和形式规范，需要将其分成不同的门类，按照自己的艺术特点去鉴赏</a:t>
            </a:r>
            <a:endParaRPr lang="en-US" altLang="zh-CN" sz="2000" dirty="0">
              <a:latin typeface="+mn-ea"/>
            </a:endParaRPr>
          </a:p>
          <a:p>
            <a:pPr marL="342900" indent="-342900">
              <a:lnSpc>
                <a:spcPct val="150000"/>
              </a:lnSpc>
              <a:buFont typeface="Wingdings" panose="05000000000000000000" pitchFamily="2" charset="2"/>
              <a:buChar char="Ø"/>
            </a:pPr>
            <a:endParaRPr lang="zh-CN" altLang="zh-CN" sz="2000" dirty="0">
              <a:latin typeface="+mn-ea"/>
            </a:endParaRPr>
          </a:p>
        </p:txBody>
      </p:sp>
      <p:grpSp>
        <p:nvGrpSpPr>
          <p:cNvPr id="12" name="组合 11"/>
          <p:cNvGrpSpPr/>
          <p:nvPr/>
        </p:nvGrpSpPr>
        <p:grpSpPr>
          <a:xfrm>
            <a:off x="0" y="303106"/>
            <a:ext cx="9144000" cy="743816"/>
            <a:chOff x="0" y="303106"/>
            <a:chExt cx="9144000" cy="743816"/>
          </a:xfrm>
        </p:grpSpPr>
        <p:sp>
          <p:nvSpPr>
            <p:cNvPr id="16" name="矩形 15"/>
            <p:cNvSpPr/>
            <p:nvPr/>
          </p:nvSpPr>
          <p:spPr>
            <a:xfrm>
              <a:off x="3658929" y="303106"/>
              <a:ext cx="2592376" cy="646331"/>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1 </a:t>
              </a:r>
              <a:r>
                <a:rPr lang="en-US" altLang="zh-CN" sz="3200" b="1" dirty="0"/>
                <a:t>  </a:t>
              </a:r>
              <a:r>
                <a:rPr lang="zh-CN" altLang="en-US" sz="3600" b="1" dirty="0">
                  <a:latin typeface="微软雅黑" panose="020B0503020204020204" pitchFamily="34" charset="-122"/>
                  <a:ea typeface="微软雅黑" panose="020B0503020204020204" pitchFamily="34" charset="-122"/>
                </a:rPr>
                <a:t>研究背景</a:t>
              </a:r>
            </a:p>
          </p:txBody>
        </p:sp>
        <p:cxnSp>
          <p:nvCxnSpPr>
            <p:cNvPr id="14" name="直接连接符 13"/>
            <p:cNvCxnSpPr/>
            <p:nvPr/>
          </p:nvCxnSpPr>
          <p:spPr>
            <a:xfrm>
              <a:off x="0" y="1046922"/>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9" name="Picture 8">
            <a:extLst>
              <a:ext uri="{FF2B5EF4-FFF2-40B4-BE49-F238E27FC236}">
                <a16:creationId xmlns:a16="http://schemas.microsoft.com/office/drawing/2014/main" id="{1FD72873-5480-43B0-9F4A-7D58831942A2}"/>
              </a:ext>
            </a:extLst>
          </p:cNvPr>
          <p:cNvPicPr>
            <a:picLocks noChangeAspect="1"/>
          </p:cNvPicPr>
          <p:nvPr/>
        </p:nvPicPr>
        <p:blipFill>
          <a:blip r:embed="rId3"/>
          <a:stretch>
            <a:fillRect/>
          </a:stretch>
        </p:blipFill>
        <p:spPr>
          <a:xfrm>
            <a:off x="351946" y="207283"/>
            <a:ext cx="2352583" cy="6693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rcRect/>
          <a:stretch/>
        </p:blipFill>
        <p:spPr>
          <a:xfrm>
            <a:off x="5353762" y="3019111"/>
            <a:ext cx="4533816" cy="4527069"/>
          </a:xfrm>
          <a:prstGeom prst="rect">
            <a:avLst/>
          </a:prstGeom>
        </p:spPr>
      </p:pic>
      <p:sp>
        <p:nvSpPr>
          <p:cNvPr id="4" name="文本框 3"/>
          <p:cNvSpPr txBox="1"/>
          <p:nvPr/>
        </p:nvSpPr>
        <p:spPr>
          <a:xfrm>
            <a:off x="433197" y="1356107"/>
            <a:ext cx="8277605" cy="482151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endParaRPr lang="en-US" altLang="zh-CN" sz="2000" dirty="0">
              <a:latin typeface="+mn-ea"/>
            </a:endParaRPr>
          </a:p>
          <a:p>
            <a:pPr marL="342900" indent="-342900">
              <a:lnSpc>
                <a:spcPct val="150000"/>
              </a:lnSpc>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对于绘画流派的分类，受限于艺术鉴赏的主观性和抽象性，其分类界限并不明确，仅靠专家或者人工的主观判断进行分类往往并不能很好的达到分类的效果。</a:t>
            </a:r>
            <a:endParaRPr lang="en-US" altLang="zh-CN" sz="2400" dirty="0">
              <a:latin typeface="+mn-ea"/>
            </a:endParaRPr>
          </a:p>
          <a:p>
            <a:pPr marL="342900" indent="-342900">
              <a:lnSpc>
                <a:spcPct val="150000"/>
              </a:lnSpc>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本课题的定位是</a:t>
            </a:r>
            <a:r>
              <a:rPr lang="en-US" altLang="zh-CN" sz="2400" dirty="0">
                <a:latin typeface="黑体" panose="02010609060101010101" pitchFamily="49" charset="-122"/>
                <a:ea typeface="黑体" panose="02010609060101010101" pitchFamily="49" charset="-122"/>
              </a:rPr>
              <a:t>WEB</a:t>
            </a:r>
            <a:r>
              <a:rPr lang="zh-CN" altLang="en-US" sz="2400" dirty="0">
                <a:latin typeface="黑体" panose="02010609060101010101" pitchFamily="49" charset="-122"/>
                <a:ea typeface="黑体" panose="02010609060101010101" pitchFamily="49" charset="-122"/>
              </a:rPr>
              <a:t>应用，通过对著名绘画的图像信息进行深度有监督学习，构建在绘画流派，画家风格和作品情感等维度的分类器，针对用户提供的艺术品图片在风格流派，创作时间，绘画情感维度提供预测。</a:t>
            </a:r>
            <a:endParaRPr lang="zh-CN" altLang="en-US" sz="2400" dirty="0">
              <a:solidFill>
                <a:schemeClr val="accent1">
                  <a:lumMod val="75000"/>
                </a:schemeClr>
              </a:solidFill>
              <a:latin typeface="黑体" panose="02010609060101010101" pitchFamily="49" charset="-122"/>
              <a:ea typeface="黑体" panose="02010609060101010101" pitchFamily="49" charset="-122"/>
            </a:endParaRPr>
          </a:p>
          <a:p>
            <a:pPr>
              <a:lnSpc>
                <a:spcPct val="150000"/>
              </a:lnSpc>
            </a:pPr>
            <a:endParaRPr lang="zh-CN" altLang="zh-CN" sz="2000" dirty="0">
              <a:latin typeface="+mn-ea"/>
            </a:endParaRPr>
          </a:p>
        </p:txBody>
      </p:sp>
      <p:grpSp>
        <p:nvGrpSpPr>
          <p:cNvPr id="9" name="组合 11">
            <a:extLst>
              <a:ext uri="{FF2B5EF4-FFF2-40B4-BE49-F238E27FC236}">
                <a16:creationId xmlns:a16="http://schemas.microsoft.com/office/drawing/2014/main" id="{D8AABC75-7C3A-42AD-A7D0-659B6A9A3813}"/>
              </a:ext>
            </a:extLst>
          </p:cNvPr>
          <p:cNvGrpSpPr/>
          <p:nvPr/>
        </p:nvGrpSpPr>
        <p:grpSpPr>
          <a:xfrm>
            <a:off x="0" y="303106"/>
            <a:ext cx="9144000" cy="743816"/>
            <a:chOff x="0" y="303106"/>
            <a:chExt cx="9144000" cy="743816"/>
          </a:xfrm>
        </p:grpSpPr>
        <p:sp>
          <p:nvSpPr>
            <p:cNvPr id="10" name="矩形 15">
              <a:extLst>
                <a:ext uri="{FF2B5EF4-FFF2-40B4-BE49-F238E27FC236}">
                  <a16:creationId xmlns:a16="http://schemas.microsoft.com/office/drawing/2014/main" id="{5D2E3095-2FB5-4E4E-BDFA-5C39F5984EC5}"/>
                </a:ext>
              </a:extLst>
            </p:cNvPr>
            <p:cNvSpPr/>
            <p:nvPr/>
          </p:nvSpPr>
          <p:spPr>
            <a:xfrm>
              <a:off x="3658929" y="303106"/>
              <a:ext cx="2592376" cy="646331"/>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1 </a:t>
              </a:r>
              <a:r>
                <a:rPr lang="en-US" altLang="zh-CN" sz="3200" b="1" dirty="0"/>
                <a:t>  </a:t>
              </a:r>
              <a:r>
                <a:rPr lang="zh-CN" altLang="en-US" sz="3600" b="1" dirty="0">
                  <a:latin typeface="微软雅黑" panose="020B0503020204020204" pitchFamily="34" charset="-122"/>
                  <a:ea typeface="微软雅黑" panose="020B0503020204020204" pitchFamily="34" charset="-122"/>
                </a:rPr>
                <a:t>研究背景</a:t>
              </a:r>
            </a:p>
          </p:txBody>
        </p:sp>
        <p:cxnSp>
          <p:nvCxnSpPr>
            <p:cNvPr id="11" name="直接连接符 13">
              <a:extLst>
                <a:ext uri="{FF2B5EF4-FFF2-40B4-BE49-F238E27FC236}">
                  <a16:creationId xmlns:a16="http://schemas.microsoft.com/office/drawing/2014/main" id="{EAA7FE80-1CED-4306-8A69-C29869AB925E}"/>
                </a:ext>
              </a:extLst>
            </p:cNvPr>
            <p:cNvCxnSpPr/>
            <p:nvPr/>
          </p:nvCxnSpPr>
          <p:spPr>
            <a:xfrm>
              <a:off x="0" y="1046922"/>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3" name="Picture 12">
            <a:extLst>
              <a:ext uri="{FF2B5EF4-FFF2-40B4-BE49-F238E27FC236}">
                <a16:creationId xmlns:a16="http://schemas.microsoft.com/office/drawing/2014/main" id="{0317D110-AD32-4392-980A-9A9B12CAC722}"/>
              </a:ext>
            </a:extLst>
          </p:cNvPr>
          <p:cNvPicPr>
            <a:picLocks noChangeAspect="1"/>
          </p:cNvPicPr>
          <p:nvPr/>
        </p:nvPicPr>
        <p:blipFill>
          <a:blip r:embed="rId3"/>
          <a:stretch>
            <a:fillRect/>
          </a:stretch>
        </p:blipFill>
        <p:spPr>
          <a:xfrm>
            <a:off x="351946" y="207283"/>
            <a:ext cx="2352583" cy="6693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rcRect/>
          <a:stretch/>
        </p:blipFill>
        <p:spPr>
          <a:xfrm>
            <a:off x="5353762" y="3019111"/>
            <a:ext cx="4533816" cy="4527069"/>
          </a:xfrm>
          <a:prstGeom prst="rect">
            <a:avLst/>
          </a:prstGeom>
        </p:spPr>
      </p:pic>
      <p:sp>
        <p:nvSpPr>
          <p:cNvPr id="5" name="AutoShape 115"/>
          <p:cNvSpPr>
            <a:spLocks noChangeArrowheads="1"/>
          </p:cNvSpPr>
          <p:nvPr/>
        </p:nvSpPr>
        <p:spPr bwMode="auto">
          <a:xfrm rot="10800000" flipV="1">
            <a:off x="828000" y="1592992"/>
            <a:ext cx="981403" cy="490537"/>
          </a:xfrm>
          <a:prstGeom prst="roundRect">
            <a:avLst>
              <a:gd name="adj" fmla="val 5037"/>
            </a:avLst>
          </a:prstGeom>
          <a:solidFill>
            <a:schemeClr val="tx1"/>
          </a:solidFill>
          <a:ln>
            <a:noFill/>
          </a:ln>
          <a:effectLst>
            <a:outerShdw dist="38099" dir="5400000" algn="t" rotWithShape="0">
              <a:srgbClr val="000000">
                <a:alpha val="39998"/>
              </a:srgbClr>
            </a:outerShdw>
          </a:effectLst>
        </p:spPr>
        <p:txBody>
          <a:bodyPr lIns="91436" tIns="45718" rIns="91436" bIns="45718" anchor="ct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dirty="0">
                <a:solidFill>
                  <a:srgbClr val="FFFFFF"/>
                </a:solidFill>
              </a:rPr>
              <a:t>2.</a:t>
            </a:r>
            <a:r>
              <a:rPr lang="zh-CN" altLang="zh-CN" sz="3200" dirty="0">
                <a:solidFill>
                  <a:srgbClr val="FFFFFF"/>
                </a:solidFill>
              </a:rPr>
              <a:t>1</a:t>
            </a:r>
            <a:endParaRPr lang="zh-CN" altLang="en-US" sz="3200" dirty="0"/>
          </a:p>
        </p:txBody>
      </p:sp>
      <p:sp>
        <p:nvSpPr>
          <p:cNvPr id="9" name="AutoShape 119"/>
          <p:cNvSpPr>
            <a:spLocks noChangeArrowheads="1"/>
          </p:cNvSpPr>
          <p:nvPr/>
        </p:nvSpPr>
        <p:spPr bwMode="auto">
          <a:xfrm rot="10800000" flipV="1">
            <a:off x="829587" y="2511753"/>
            <a:ext cx="979815" cy="492125"/>
          </a:xfrm>
          <a:prstGeom prst="roundRect">
            <a:avLst>
              <a:gd name="adj" fmla="val 5037"/>
            </a:avLst>
          </a:prstGeom>
          <a:solidFill>
            <a:schemeClr val="tx1"/>
          </a:solidFill>
          <a:ln>
            <a:noFill/>
          </a:ln>
          <a:effectLst>
            <a:outerShdw dist="38099" dir="5400000" algn="t" rotWithShape="0">
              <a:srgbClr val="000000">
                <a:alpha val="39998"/>
              </a:srgbClr>
            </a:outerShdw>
          </a:effectLst>
        </p:spPr>
        <p:txBody>
          <a:bodyPr lIns="91436" tIns="45718" rIns="91436" bIns="45718" anchor="ct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gn="ctr">
              <a:lnSpc>
                <a:spcPct val="100000"/>
              </a:lnSpc>
              <a:spcBef>
                <a:spcPct val="0"/>
              </a:spcBef>
              <a:buNone/>
            </a:pPr>
            <a:r>
              <a:rPr lang="zh-CN" altLang="zh-CN" sz="3200" dirty="0">
                <a:solidFill>
                  <a:srgbClr val="FFFFFF"/>
                </a:solidFill>
              </a:rPr>
              <a:t>2</a:t>
            </a:r>
            <a:r>
              <a:rPr lang="en-US" altLang="zh-CN" sz="3200" dirty="0">
                <a:solidFill>
                  <a:srgbClr val="FFFFFF"/>
                </a:solidFill>
              </a:rPr>
              <a:t>.2</a:t>
            </a:r>
            <a:endParaRPr lang="zh-CN" altLang="en-US" sz="3200" dirty="0">
              <a:solidFill>
                <a:srgbClr val="FFFFFF"/>
              </a:solidFill>
            </a:endParaRPr>
          </a:p>
        </p:txBody>
      </p:sp>
      <p:sp>
        <p:nvSpPr>
          <p:cNvPr id="11" name="AutoShape 123"/>
          <p:cNvSpPr>
            <a:spLocks noChangeArrowheads="1"/>
          </p:cNvSpPr>
          <p:nvPr/>
        </p:nvSpPr>
        <p:spPr bwMode="auto">
          <a:xfrm rot="10800000" flipV="1">
            <a:off x="829588" y="3408719"/>
            <a:ext cx="983346" cy="492125"/>
          </a:xfrm>
          <a:prstGeom prst="roundRect">
            <a:avLst>
              <a:gd name="adj" fmla="val 5037"/>
            </a:avLst>
          </a:prstGeom>
          <a:solidFill>
            <a:schemeClr val="tx1"/>
          </a:solidFill>
          <a:ln>
            <a:noFill/>
          </a:ln>
          <a:effectLst>
            <a:outerShdw dist="38099" dir="5400000" algn="t" rotWithShape="0">
              <a:srgbClr val="000000">
                <a:alpha val="39998"/>
              </a:srgbClr>
            </a:outerShdw>
          </a:effectLst>
        </p:spPr>
        <p:txBody>
          <a:bodyPr lIns="91436" tIns="45718" rIns="91436" bIns="45718" anchor="ct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gn="ctr">
              <a:lnSpc>
                <a:spcPct val="100000"/>
              </a:lnSpc>
              <a:spcBef>
                <a:spcPct val="0"/>
              </a:spcBef>
              <a:buNone/>
            </a:pPr>
            <a:r>
              <a:rPr lang="en-US" altLang="zh-CN" sz="3200" dirty="0">
                <a:solidFill>
                  <a:srgbClr val="FFFFFF"/>
                </a:solidFill>
              </a:rPr>
              <a:t>2.</a:t>
            </a:r>
            <a:r>
              <a:rPr lang="zh-CN" altLang="zh-CN" sz="3200" dirty="0">
                <a:solidFill>
                  <a:srgbClr val="FFFFFF"/>
                </a:solidFill>
              </a:rPr>
              <a:t>3</a:t>
            </a:r>
            <a:endParaRPr lang="zh-CN" altLang="en-US" sz="3200" dirty="0">
              <a:solidFill>
                <a:srgbClr val="FFFFFF"/>
              </a:solidFill>
            </a:endParaRPr>
          </a:p>
        </p:txBody>
      </p:sp>
      <p:sp>
        <p:nvSpPr>
          <p:cNvPr id="12" name="Rectangle 127"/>
          <p:cNvSpPr>
            <a:spLocks noChangeArrowheads="1"/>
          </p:cNvSpPr>
          <p:nvPr/>
        </p:nvSpPr>
        <p:spPr bwMode="auto">
          <a:xfrm>
            <a:off x="2525021" y="1574629"/>
            <a:ext cx="264687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200" dirty="0">
                <a:solidFill>
                  <a:schemeClr val="tx1"/>
                </a:solidFill>
                <a:latin typeface="微软雅黑" panose="020B0503020204020204" pitchFamily="34" charset="-122"/>
                <a:ea typeface="微软雅黑" panose="020B0503020204020204" pitchFamily="34" charset="-122"/>
              </a:rPr>
              <a:t>系统架构设计</a:t>
            </a:r>
            <a:endParaRPr lang="en-US" altLang="en-US" sz="3200" dirty="0">
              <a:solidFill>
                <a:schemeClr val="tx1"/>
              </a:solidFill>
              <a:latin typeface="Arial" panose="020B0604020202020204" pitchFamily="34" charset="0"/>
            </a:endParaRPr>
          </a:p>
        </p:txBody>
      </p:sp>
      <p:sp>
        <p:nvSpPr>
          <p:cNvPr id="16" name="Rectangle 131"/>
          <p:cNvSpPr>
            <a:spLocks noChangeArrowheads="1"/>
          </p:cNvSpPr>
          <p:nvPr/>
        </p:nvSpPr>
        <p:spPr bwMode="auto">
          <a:xfrm>
            <a:off x="2520315" y="3408680"/>
            <a:ext cx="3614155"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nSpc>
                <a:spcPct val="100000"/>
              </a:lnSpc>
              <a:spcBef>
                <a:spcPct val="0"/>
              </a:spcBef>
              <a:buNone/>
            </a:pPr>
            <a:r>
              <a:rPr lang="zh-CN" altLang="en-US" sz="3200" dirty="0">
                <a:solidFill>
                  <a:schemeClr val="tx1"/>
                </a:solidFill>
                <a:latin typeface="微软雅黑" panose="020B0503020204020204" pitchFamily="34" charset="-122"/>
                <a:ea typeface="微软雅黑" panose="020B0503020204020204" pitchFamily="34" charset="-122"/>
              </a:rPr>
              <a:t>流派分类模型搭建</a:t>
            </a:r>
            <a:endParaRPr lang="zh-CN" altLang="en-US" sz="3200" dirty="0">
              <a:solidFill>
                <a:schemeClr val="tx1"/>
              </a:solidFill>
              <a:latin typeface="Arial" panose="020B0604020202020204" pitchFamily="34" charset="0"/>
            </a:endParaRPr>
          </a:p>
        </p:txBody>
      </p:sp>
      <p:sp>
        <p:nvSpPr>
          <p:cNvPr id="20" name="Rectangle 133"/>
          <p:cNvSpPr>
            <a:spLocks noChangeArrowheads="1"/>
          </p:cNvSpPr>
          <p:nvPr/>
        </p:nvSpPr>
        <p:spPr bwMode="auto">
          <a:xfrm>
            <a:off x="2524666" y="2467225"/>
            <a:ext cx="3057239"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nSpc>
                <a:spcPct val="100000"/>
              </a:lnSpc>
              <a:spcBef>
                <a:spcPct val="0"/>
              </a:spcBef>
              <a:buNone/>
            </a:pPr>
            <a:r>
              <a:rPr lang="zh-CN" altLang="en-US" sz="3200" dirty="0">
                <a:solidFill>
                  <a:schemeClr val="tx1"/>
                </a:solidFill>
                <a:latin typeface="微软雅黑" panose="020B0503020204020204" pitchFamily="34" charset="-122"/>
                <a:ea typeface="微软雅黑" panose="020B0503020204020204" pitchFamily="34" charset="-122"/>
              </a:rPr>
              <a:t>数据集收集整理</a:t>
            </a:r>
            <a:endParaRPr lang="zh-CN" altLang="en-US" sz="3200" dirty="0">
              <a:solidFill>
                <a:schemeClr val="tx1"/>
              </a:solidFill>
              <a:latin typeface="Arial" panose="020B0604020202020204" pitchFamily="34" charset="0"/>
            </a:endParaRPr>
          </a:p>
        </p:txBody>
      </p:sp>
      <p:sp>
        <p:nvSpPr>
          <p:cNvPr id="23" name="矩形 22"/>
          <p:cNvSpPr/>
          <p:nvPr/>
        </p:nvSpPr>
        <p:spPr>
          <a:xfrm>
            <a:off x="3658929" y="311996"/>
            <a:ext cx="3486852" cy="646331"/>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2</a:t>
            </a:r>
            <a:r>
              <a:rPr lang="en-US" altLang="zh-CN" sz="3200" b="1" dirty="0"/>
              <a:t>   </a:t>
            </a:r>
            <a:r>
              <a:rPr lang="zh-CN" altLang="en-US" sz="3600" b="1" dirty="0">
                <a:latin typeface="微软雅黑" panose="020B0503020204020204" pitchFamily="34" charset="-122"/>
                <a:ea typeface="微软雅黑" panose="020B0503020204020204" pitchFamily="34" charset="-122"/>
              </a:rPr>
              <a:t>研究工作进展</a:t>
            </a:r>
          </a:p>
        </p:txBody>
      </p:sp>
      <p:sp>
        <p:nvSpPr>
          <p:cNvPr id="24" name="AutoShape 117"/>
          <p:cNvSpPr>
            <a:spLocks noChangeArrowheads="1"/>
          </p:cNvSpPr>
          <p:nvPr/>
        </p:nvSpPr>
        <p:spPr bwMode="auto">
          <a:xfrm rot="10800000" flipV="1">
            <a:off x="829586" y="4313305"/>
            <a:ext cx="983347" cy="492125"/>
          </a:xfrm>
          <a:prstGeom prst="roundRect">
            <a:avLst>
              <a:gd name="adj" fmla="val 5037"/>
            </a:avLst>
          </a:prstGeom>
          <a:solidFill>
            <a:schemeClr val="tx1"/>
          </a:solidFill>
          <a:ln>
            <a:noFill/>
          </a:ln>
          <a:effectLst>
            <a:outerShdw dist="38099" dir="5400000" algn="t" rotWithShape="0">
              <a:srgbClr val="000000">
                <a:alpha val="39998"/>
              </a:srgbClr>
            </a:outerShdw>
          </a:effectLst>
        </p:spPr>
        <p:txBody>
          <a:bodyPr lIns="91436" tIns="45718" rIns="91436" bIns="45718" anchor="ct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gn="ctr">
              <a:lnSpc>
                <a:spcPct val="100000"/>
              </a:lnSpc>
              <a:spcBef>
                <a:spcPct val="0"/>
              </a:spcBef>
              <a:buNone/>
            </a:pPr>
            <a:r>
              <a:rPr lang="en-US" altLang="zh-CN" sz="3200" dirty="0">
                <a:solidFill>
                  <a:srgbClr val="FFFFFF"/>
                </a:solidFill>
              </a:rPr>
              <a:t>2.</a:t>
            </a:r>
            <a:r>
              <a:rPr lang="zh-CN" altLang="zh-CN" sz="3200" dirty="0">
                <a:solidFill>
                  <a:srgbClr val="FFFFFF"/>
                </a:solidFill>
              </a:rPr>
              <a:t>4</a:t>
            </a:r>
            <a:endParaRPr lang="zh-CN" altLang="en-US" sz="3200" dirty="0">
              <a:solidFill>
                <a:srgbClr val="FFFFFF"/>
              </a:solidFill>
            </a:endParaRPr>
          </a:p>
        </p:txBody>
      </p:sp>
      <p:sp>
        <p:nvSpPr>
          <p:cNvPr id="3" name="矩形 2"/>
          <p:cNvSpPr/>
          <p:nvPr/>
        </p:nvSpPr>
        <p:spPr>
          <a:xfrm>
            <a:off x="2520576" y="5239721"/>
            <a:ext cx="2728632" cy="584775"/>
          </a:xfrm>
          <a:prstGeom prst="rect">
            <a:avLst/>
          </a:prstGeom>
        </p:spPr>
        <p:txBody>
          <a:bodyPr wrap="none">
            <a:spAutoFit/>
          </a:bodyPr>
          <a:lstStyle/>
          <a:p>
            <a:pPr lvl="0" defTabSz="914400" fontAlgn="base">
              <a:spcBef>
                <a:spcPct val="0"/>
              </a:spcBef>
              <a:spcAft>
                <a:spcPct val="0"/>
              </a:spcAft>
            </a:pPr>
            <a:r>
              <a:rPr lang="en-US" altLang="zh-CN" sz="3200" dirty="0">
                <a:latin typeface="微软雅黑" panose="020B0503020204020204" pitchFamily="34" charset="-122"/>
                <a:ea typeface="微软雅黑" panose="020B0503020204020204" pitchFamily="34" charset="-122"/>
              </a:rPr>
              <a:t>WEB</a:t>
            </a:r>
            <a:r>
              <a:rPr lang="zh-CN" altLang="en-US" sz="3200" dirty="0">
                <a:latin typeface="微软雅黑" panose="020B0503020204020204" pitchFamily="34" charset="-122"/>
                <a:ea typeface="微软雅黑" panose="020B0503020204020204" pitchFamily="34" charset="-122"/>
              </a:rPr>
              <a:t>系统搭建</a:t>
            </a:r>
            <a:endParaRPr lang="zh-CN" altLang="en-US" sz="3200" dirty="0">
              <a:latin typeface="Arial" panose="020B0604020202020204" pitchFamily="34" charset="0"/>
              <a:ea typeface="宋体" panose="02010600030101010101" pitchFamily="2" charset="-122"/>
            </a:endParaRPr>
          </a:p>
        </p:txBody>
      </p:sp>
      <p:sp>
        <p:nvSpPr>
          <p:cNvPr id="25" name="AutoShape 121"/>
          <p:cNvSpPr>
            <a:spLocks noChangeArrowheads="1"/>
          </p:cNvSpPr>
          <p:nvPr/>
        </p:nvSpPr>
        <p:spPr bwMode="auto">
          <a:xfrm rot="10800000" flipV="1">
            <a:off x="829588" y="5331444"/>
            <a:ext cx="983346" cy="492125"/>
          </a:xfrm>
          <a:prstGeom prst="roundRect">
            <a:avLst>
              <a:gd name="adj" fmla="val 5037"/>
            </a:avLst>
          </a:prstGeom>
          <a:solidFill>
            <a:schemeClr val="tx1"/>
          </a:solidFill>
          <a:ln>
            <a:noFill/>
          </a:ln>
          <a:effectLst>
            <a:outerShdw dist="38099" dir="5400000" algn="t" rotWithShape="0">
              <a:srgbClr val="000000">
                <a:alpha val="39998"/>
              </a:srgbClr>
            </a:outerShdw>
          </a:effectLst>
        </p:spPr>
        <p:txBody>
          <a:bodyPr lIns="91436" tIns="45718" rIns="91436" bIns="45718" anchor="ct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algn="ctr">
              <a:lnSpc>
                <a:spcPct val="100000"/>
              </a:lnSpc>
              <a:spcBef>
                <a:spcPct val="0"/>
              </a:spcBef>
              <a:buNone/>
            </a:pPr>
            <a:r>
              <a:rPr lang="en-US" altLang="zh-CN" sz="3200" dirty="0">
                <a:solidFill>
                  <a:srgbClr val="FFFFFF"/>
                </a:solidFill>
              </a:rPr>
              <a:t>2.</a:t>
            </a:r>
            <a:r>
              <a:rPr lang="zh-CN" altLang="zh-CN" sz="3200" dirty="0">
                <a:solidFill>
                  <a:srgbClr val="FFFFFF"/>
                </a:solidFill>
              </a:rPr>
              <a:t>5</a:t>
            </a:r>
            <a:endParaRPr lang="zh-CN" altLang="en-US" sz="3200" dirty="0">
              <a:solidFill>
                <a:srgbClr val="FFFFFF"/>
              </a:solidFill>
            </a:endParaRPr>
          </a:p>
        </p:txBody>
      </p:sp>
      <p:sp>
        <p:nvSpPr>
          <p:cNvPr id="26" name="Rectangle 133"/>
          <p:cNvSpPr>
            <a:spLocks noChangeArrowheads="1"/>
          </p:cNvSpPr>
          <p:nvPr/>
        </p:nvSpPr>
        <p:spPr bwMode="auto">
          <a:xfrm>
            <a:off x="2520576" y="4313386"/>
            <a:ext cx="3467608"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rgbClr val="000000"/>
                </a:solidFill>
                <a:latin typeface="Century Gothic" panose="020B050202020202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000000"/>
                </a:solidFill>
                <a:latin typeface="Century Gothic" panose="020B050202020202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000000"/>
                </a:solidFill>
                <a:latin typeface="Century Gothic" panose="020B050202020202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rgbClr val="000000"/>
                </a:solidFill>
                <a:latin typeface="Century Gothic" panose="020B0502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200" dirty="0">
                <a:solidFill>
                  <a:schemeClr val="tx1"/>
                </a:solidFill>
                <a:latin typeface="微软雅黑" panose="020B0503020204020204" pitchFamily="34" charset="-122"/>
                <a:ea typeface="微软雅黑" panose="020B0503020204020204" pitchFamily="34" charset="-122"/>
              </a:rPr>
              <a:t>情感分类模型搭建</a:t>
            </a:r>
            <a:endParaRPr lang="zh-CN" altLang="en-US" sz="3200" dirty="0">
              <a:solidFill>
                <a:schemeClr val="tx1"/>
              </a:solidFill>
              <a:latin typeface="Arial" panose="020B0604020202020204" pitchFamily="34" charset="0"/>
            </a:endParaRPr>
          </a:p>
        </p:txBody>
      </p:sp>
      <p:cxnSp>
        <p:nvCxnSpPr>
          <p:cNvPr id="28" name="直接连接符 13">
            <a:extLst>
              <a:ext uri="{FF2B5EF4-FFF2-40B4-BE49-F238E27FC236}">
                <a16:creationId xmlns:a16="http://schemas.microsoft.com/office/drawing/2014/main" id="{EDA4E0BF-040E-4F0D-92F6-99407143074F}"/>
              </a:ext>
            </a:extLst>
          </p:cNvPr>
          <p:cNvCxnSpPr/>
          <p:nvPr/>
        </p:nvCxnSpPr>
        <p:spPr>
          <a:xfrm>
            <a:off x="0" y="1046922"/>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9" name="Picture 28">
            <a:extLst>
              <a:ext uri="{FF2B5EF4-FFF2-40B4-BE49-F238E27FC236}">
                <a16:creationId xmlns:a16="http://schemas.microsoft.com/office/drawing/2014/main" id="{5861B2D9-EF15-466D-9AF1-8B6594D105E8}"/>
              </a:ext>
            </a:extLst>
          </p:cNvPr>
          <p:cNvPicPr>
            <a:picLocks noChangeAspect="1"/>
          </p:cNvPicPr>
          <p:nvPr/>
        </p:nvPicPr>
        <p:blipFill>
          <a:blip r:embed="rId3"/>
          <a:stretch>
            <a:fillRect/>
          </a:stretch>
        </p:blipFill>
        <p:spPr>
          <a:xfrm>
            <a:off x="351946" y="207283"/>
            <a:ext cx="2352583" cy="6693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658929" y="303106"/>
            <a:ext cx="3485249"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2.1</a:t>
            </a:r>
            <a:r>
              <a:rPr lang="zh-CN" altLang="en-US" sz="3200" b="1" dirty="0">
                <a:latin typeface="微软雅黑" panose="020B0503020204020204" pitchFamily="34" charset="-122"/>
                <a:ea typeface="微软雅黑" panose="020B0503020204020204" pitchFamily="34" charset="-122"/>
              </a:rPr>
              <a:t> 系统架构设计</a:t>
            </a:r>
            <a:r>
              <a:rPr lang="en-US" altLang="zh-CN" sz="3200" b="1" dirty="0"/>
              <a:t> </a:t>
            </a:r>
            <a:endParaRPr lang="zh-CN" altLang="en-US" sz="3600" b="1" dirty="0">
              <a:latin typeface="微软雅黑" panose="020B0503020204020204" pitchFamily="34" charset="-122"/>
              <a:ea typeface="微软雅黑" panose="020B0503020204020204" pitchFamily="34" charset="-122"/>
            </a:endParaRPr>
          </a:p>
        </p:txBody>
      </p:sp>
      <p:pic>
        <p:nvPicPr>
          <p:cNvPr id="13" name="Picture 12">
            <a:extLst>
              <a:ext uri="{FF2B5EF4-FFF2-40B4-BE49-F238E27FC236}">
                <a16:creationId xmlns:a16="http://schemas.microsoft.com/office/drawing/2014/main" id="{82E15F7F-A464-480B-9D0E-9F52740F9F27}"/>
              </a:ext>
            </a:extLst>
          </p:cNvPr>
          <p:cNvPicPr>
            <a:picLocks noChangeAspect="1"/>
          </p:cNvPicPr>
          <p:nvPr/>
        </p:nvPicPr>
        <p:blipFill>
          <a:blip r:embed="rId2"/>
          <a:stretch>
            <a:fillRect/>
          </a:stretch>
        </p:blipFill>
        <p:spPr>
          <a:xfrm>
            <a:off x="351946" y="207283"/>
            <a:ext cx="2352583" cy="669366"/>
          </a:xfrm>
          <a:prstGeom prst="rect">
            <a:avLst/>
          </a:prstGeom>
        </p:spPr>
      </p:pic>
      <p:cxnSp>
        <p:nvCxnSpPr>
          <p:cNvPr id="14" name="直接连接符 13">
            <a:extLst>
              <a:ext uri="{FF2B5EF4-FFF2-40B4-BE49-F238E27FC236}">
                <a16:creationId xmlns:a16="http://schemas.microsoft.com/office/drawing/2014/main" id="{A3B6D7FB-E515-42FE-8E1C-A781E46F435F}"/>
              </a:ext>
            </a:extLst>
          </p:cNvPr>
          <p:cNvCxnSpPr/>
          <p:nvPr/>
        </p:nvCxnSpPr>
        <p:spPr>
          <a:xfrm>
            <a:off x="0" y="1046922"/>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02BB3D71-A6BC-4CE2-9E30-EE636A94326A}"/>
              </a:ext>
            </a:extLst>
          </p:cNvPr>
          <p:cNvPicPr>
            <a:picLocks noChangeAspect="1"/>
          </p:cNvPicPr>
          <p:nvPr/>
        </p:nvPicPr>
        <p:blipFill rotWithShape="1">
          <a:blip r:embed="rId3"/>
          <a:srcRect t="9299" b="6025"/>
          <a:stretch/>
        </p:blipFill>
        <p:spPr>
          <a:xfrm>
            <a:off x="0" y="2169330"/>
            <a:ext cx="9144000" cy="4385564"/>
          </a:xfrm>
          <a:prstGeom prst="rect">
            <a:avLst/>
          </a:prstGeom>
        </p:spPr>
      </p:pic>
      <p:sp>
        <p:nvSpPr>
          <p:cNvPr id="5" name="Rectangle 4">
            <a:extLst>
              <a:ext uri="{FF2B5EF4-FFF2-40B4-BE49-F238E27FC236}">
                <a16:creationId xmlns:a16="http://schemas.microsoft.com/office/drawing/2014/main" id="{5EDFEC7B-9A1C-446E-BBF3-4BE8C0D0F36D}"/>
              </a:ext>
            </a:extLst>
          </p:cNvPr>
          <p:cNvSpPr/>
          <p:nvPr/>
        </p:nvSpPr>
        <p:spPr>
          <a:xfrm>
            <a:off x="4572000" y="1228960"/>
            <a:ext cx="1269506" cy="40737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Spider</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658929" y="303106"/>
            <a:ext cx="4213013"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2.2</a:t>
            </a:r>
            <a:r>
              <a:rPr lang="zh-CN" altLang="en-US" sz="3200" b="1" dirty="0">
                <a:latin typeface="微软雅黑" panose="020B0503020204020204" pitchFamily="34" charset="-122"/>
                <a:ea typeface="微软雅黑" panose="020B0503020204020204" pitchFamily="34" charset="-122"/>
              </a:rPr>
              <a:t> 数据集收集与整理</a:t>
            </a:r>
            <a:endParaRPr lang="zh-CN" altLang="en-US" sz="3600" b="1" dirty="0">
              <a:latin typeface="微软雅黑" panose="020B0503020204020204" pitchFamily="34" charset="-122"/>
              <a:ea typeface="微软雅黑" panose="020B0503020204020204" pitchFamily="34" charset="-122"/>
            </a:endParaRPr>
          </a:p>
        </p:txBody>
      </p:sp>
      <p:pic>
        <p:nvPicPr>
          <p:cNvPr id="13" name="Picture 12">
            <a:extLst>
              <a:ext uri="{FF2B5EF4-FFF2-40B4-BE49-F238E27FC236}">
                <a16:creationId xmlns:a16="http://schemas.microsoft.com/office/drawing/2014/main" id="{82E15F7F-A464-480B-9D0E-9F52740F9F27}"/>
              </a:ext>
            </a:extLst>
          </p:cNvPr>
          <p:cNvPicPr>
            <a:picLocks noChangeAspect="1"/>
          </p:cNvPicPr>
          <p:nvPr/>
        </p:nvPicPr>
        <p:blipFill>
          <a:blip r:embed="rId2"/>
          <a:stretch>
            <a:fillRect/>
          </a:stretch>
        </p:blipFill>
        <p:spPr>
          <a:xfrm>
            <a:off x="351946" y="207283"/>
            <a:ext cx="2352583" cy="669366"/>
          </a:xfrm>
          <a:prstGeom prst="rect">
            <a:avLst/>
          </a:prstGeom>
        </p:spPr>
      </p:pic>
      <p:cxnSp>
        <p:nvCxnSpPr>
          <p:cNvPr id="14" name="直接连接符 13">
            <a:extLst>
              <a:ext uri="{FF2B5EF4-FFF2-40B4-BE49-F238E27FC236}">
                <a16:creationId xmlns:a16="http://schemas.microsoft.com/office/drawing/2014/main" id="{A3B6D7FB-E515-42FE-8E1C-A781E46F435F}"/>
              </a:ext>
            </a:extLst>
          </p:cNvPr>
          <p:cNvCxnSpPr/>
          <p:nvPr/>
        </p:nvCxnSpPr>
        <p:spPr>
          <a:xfrm>
            <a:off x="0" y="1046922"/>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399BC5C6-633D-40B2-988A-19C984DD1113}"/>
              </a:ext>
            </a:extLst>
          </p:cNvPr>
          <p:cNvPicPr>
            <a:picLocks noChangeAspect="1"/>
          </p:cNvPicPr>
          <p:nvPr/>
        </p:nvPicPr>
        <p:blipFill rotWithShape="1">
          <a:blip r:embed="rId3">
            <a:extLst>
              <a:ext uri="{28A0092B-C50C-407E-A947-70E740481C1C}">
                <a14:useLocalDpi xmlns:a14="http://schemas.microsoft.com/office/drawing/2010/main" val="0"/>
              </a:ext>
            </a:extLst>
          </a:blip>
          <a:srcRect l="2229" r="2229"/>
          <a:stretch/>
        </p:blipFill>
        <p:spPr>
          <a:xfrm>
            <a:off x="123443" y="1330450"/>
            <a:ext cx="8897113" cy="3172584"/>
          </a:xfrm>
          <a:prstGeom prst="rect">
            <a:avLst/>
          </a:prstGeom>
        </p:spPr>
      </p:pic>
      <p:sp>
        <p:nvSpPr>
          <p:cNvPr id="2" name="Rectangle 1">
            <a:extLst>
              <a:ext uri="{FF2B5EF4-FFF2-40B4-BE49-F238E27FC236}">
                <a16:creationId xmlns:a16="http://schemas.microsoft.com/office/drawing/2014/main" id="{F968B924-6869-4068-99EF-2C400D09CDB4}"/>
              </a:ext>
            </a:extLst>
          </p:cNvPr>
          <p:cNvSpPr/>
          <p:nvPr/>
        </p:nvSpPr>
        <p:spPr>
          <a:xfrm>
            <a:off x="351946" y="4440798"/>
            <a:ext cx="8481336" cy="2104872"/>
          </a:xfrm>
          <a:prstGeom prst="rect">
            <a:avLst/>
          </a:prstGeom>
        </p:spPr>
        <p:txBody>
          <a:bodyPr wrap="square">
            <a:spAutoFit/>
          </a:bodyPr>
          <a:lstStyle/>
          <a:p>
            <a:pPr>
              <a:lnSpc>
                <a:spcPct val="150000"/>
              </a:lnSpc>
              <a:spcBef>
                <a:spcPts val="600"/>
              </a:spcBef>
              <a:spcAft>
                <a:spcPts val="1200"/>
              </a:spcAft>
            </a:pPr>
            <a:r>
              <a:rPr lang="zh-CN" altLang="en-US" dirty="0">
                <a:latin typeface="黑体" panose="02010609060101010101" pitchFamily="49" charset="-122"/>
                <a:ea typeface="黑体" panose="02010609060101010101" pitchFamily="49" charset="-122"/>
              </a:rPr>
              <a:t>基于</a:t>
            </a:r>
            <a:r>
              <a:rPr lang="en-US" altLang="zh-CN" dirty="0" err="1">
                <a:latin typeface="黑体" panose="02010609060101010101" pitchFamily="49" charset="-122"/>
                <a:ea typeface="黑体" panose="02010609060101010101" pitchFamily="49" charset="-122"/>
              </a:rPr>
              <a:t>BeautifulSoup</a:t>
            </a:r>
            <a:r>
              <a:rPr lang="zh-CN" altLang="en-US" dirty="0">
                <a:latin typeface="黑体" panose="02010609060101010101" pitchFamily="49" charset="-122"/>
                <a:ea typeface="黑体" panose="02010609060101010101" pitchFamily="49" charset="-122"/>
              </a:rPr>
              <a:t>库搭建爬虫引擎，按照”时间</a:t>
            </a:r>
            <a:r>
              <a:rPr lang="en-US" altLang="zh-CN" dirty="0">
                <a:latin typeface="黑体" panose="02010609060101010101" pitchFamily="49" charset="-122"/>
                <a:ea typeface="黑体" panose="02010609060101010101" pitchFamily="49" charset="-122"/>
              </a:rPr>
              <a:t>_</a:t>
            </a:r>
            <a:r>
              <a:rPr lang="zh-CN" altLang="en-US" dirty="0">
                <a:latin typeface="黑体" panose="02010609060101010101" pitchFamily="49" charset="-122"/>
                <a:ea typeface="黑体" panose="02010609060101010101" pitchFamily="49" charset="-122"/>
              </a:rPr>
              <a:t>流派</a:t>
            </a:r>
            <a:r>
              <a:rPr lang="en-US" altLang="zh-CN" dirty="0">
                <a:latin typeface="黑体" panose="02010609060101010101" pitchFamily="49" charset="-122"/>
                <a:ea typeface="黑体" panose="02010609060101010101" pitchFamily="49" charset="-122"/>
              </a:rPr>
              <a:t>_</a:t>
            </a:r>
            <a:r>
              <a:rPr lang="zh-CN" altLang="en-US" dirty="0">
                <a:latin typeface="黑体" panose="02010609060101010101" pitchFamily="49" charset="-122"/>
                <a:ea typeface="黑体" panose="02010609060101010101" pitchFamily="49" charset="-122"/>
              </a:rPr>
              <a:t>画家”的标签命名方式进行命名，完成在创作时间，流派和艺术家维度的标签化处理，整理形成</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个时期（文艺复兴、现代艺术、当代艺术），</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个主要派别（文艺复兴、巴洛克、浪漫主义、印象派、后印象派、表现主义、立体主义、波普主义、抽象主义）的中等规模数据集。</a:t>
            </a:r>
            <a:endParaRPr lang="zh-CN" altLang="en-US" dirty="0">
              <a:solidFill>
                <a:schemeClr val="accent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2007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658929" y="303106"/>
            <a:ext cx="3392275"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2.3</a:t>
            </a:r>
            <a:r>
              <a:rPr lang="zh-CN" altLang="en-US" sz="3200" b="1" dirty="0">
                <a:latin typeface="微软雅黑" panose="020B0503020204020204" pitchFamily="34" charset="-122"/>
                <a:ea typeface="微软雅黑" panose="020B0503020204020204" pitchFamily="34" charset="-122"/>
              </a:rPr>
              <a:t> 流派分类模型</a:t>
            </a:r>
            <a:endParaRPr lang="zh-CN" altLang="en-US" sz="3600" b="1" dirty="0">
              <a:latin typeface="微软雅黑" panose="020B0503020204020204" pitchFamily="34" charset="-122"/>
              <a:ea typeface="微软雅黑" panose="020B0503020204020204" pitchFamily="34" charset="-122"/>
            </a:endParaRPr>
          </a:p>
        </p:txBody>
      </p:sp>
      <p:pic>
        <p:nvPicPr>
          <p:cNvPr id="13" name="Picture 12">
            <a:extLst>
              <a:ext uri="{FF2B5EF4-FFF2-40B4-BE49-F238E27FC236}">
                <a16:creationId xmlns:a16="http://schemas.microsoft.com/office/drawing/2014/main" id="{82E15F7F-A464-480B-9D0E-9F52740F9F27}"/>
              </a:ext>
            </a:extLst>
          </p:cNvPr>
          <p:cNvPicPr>
            <a:picLocks noChangeAspect="1"/>
          </p:cNvPicPr>
          <p:nvPr/>
        </p:nvPicPr>
        <p:blipFill>
          <a:blip r:embed="rId2"/>
          <a:stretch>
            <a:fillRect/>
          </a:stretch>
        </p:blipFill>
        <p:spPr>
          <a:xfrm>
            <a:off x="351946" y="207283"/>
            <a:ext cx="2352583" cy="669366"/>
          </a:xfrm>
          <a:prstGeom prst="rect">
            <a:avLst/>
          </a:prstGeom>
        </p:spPr>
      </p:pic>
      <p:cxnSp>
        <p:nvCxnSpPr>
          <p:cNvPr id="14" name="直接连接符 13">
            <a:extLst>
              <a:ext uri="{FF2B5EF4-FFF2-40B4-BE49-F238E27FC236}">
                <a16:creationId xmlns:a16="http://schemas.microsoft.com/office/drawing/2014/main" id="{A3B6D7FB-E515-42FE-8E1C-A781E46F435F}"/>
              </a:ext>
            </a:extLst>
          </p:cNvPr>
          <p:cNvCxnSpPr/>
          <p:nvPr/>
        </p:nvCxnSpPr>
        <p:spPr>
          <a:xfrm>
            <a:off x="0" y="1046922"/>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649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658929" y="303106"/>
            <a:ext cx="3392275"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2.4</a:t>
            </a:r>
            <a:r>
              <a:rPr lang="zh-CN" altLang="en-US" sz="3200" b="1" dirty="0">
                <a:latin typeface="微软雅黑" panose="020B0503020204020204" pitchFamily="34" charset="-122"/>
                <a:ea typeface="微软雅黑" panose="020B0503020204020204" pitchFamily="34" charset="-122"/>
              </a:rPr>
              <a:t> 情感分析模型</a:t>
            </a:r>
            <a:endParaRPr lang="zh-CN" altLang="en-US" sz="3600" b="1" dirty="0">
              <a:latin typeface="微软雅黑" panose="020B0503020204020204" pitchFamily="34" charset="-122"/>
              <a:ea typeface="微软雅黑" panose="020B0503020204020204" pitchFamily="34" charset="-122"/>
            </a:endParaRPr>
          </a:p>
        </p:txBody>
      </p:sp>
      <p:pic>
        <p:nvPicPr>
          <p:cNvPr id="13" name="Picture 12">
            <a:extLst>
              <a:ext uri="{FF2B5EF4-FFF2-40B4-BE49-F238E27FC236}">
                <a16:creationId xmlns:a16="http://schemas.microsoft.com/office/drawing/2014/main" id="{82E15F7F-A464-480B-9D0E-9F52740F9F27}"/>
              </a:ext>
            </a:extLst>
          </p:cNvPr>
          <p:cNvPicPr>
            <a:picLocks noChangeAspect="1"/>
          </p:cNvPicPr>
          <p:nvPr/>
        </p:nvPicPr>
        <p:blipFill>
          <a:blip r:embed="rId2"/>
          <a:stretch>
            <a:fillRect/>
          </a:stretch>
        </p:blipFill>
        <p:spPr>
          <a:xfrm>
            <a:off x="351946" y="207283"/>
            <a:ext cx="2352583" cy="669366"/>
          </a:xfrm>
          <a:prstGeom prst="rect">
            <a:avLst/>
          </a:prstGeom>
        </p:spPr>
      </p:pic>
      <p:cxnSp>
        <p:nvCxnSpPr>
          <p:cNvPr id="14" name="直接连接符 13">
            <a:extLst>
              <a:ext uri="{FF2B5EF4-FFF2-40B4-BE49-F238E27FC236}">
                <a16:creationId xmlns:a16="http://schemas.microsoft.com/office/drawing/2014/main" id="{A3B6D7FB-E515-42FE-8E1C-A781E46F435F}"/>
              </a:ext>
            </a:extLst>
          </p:cNvPr>
          <p:cNvCxnSpPr/>
          <p:nvPr/>
        </p:nvCxnSpPr>
        <p:spPr>
          <a:xfrm>
            <a:off x="0" y="1046922"/>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7244702"/>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Words>
  <Application>Microsoft Office PowerPoint</Application>
  <PresentationFormat>On-screen Show (4:3)</PresentationFormat>
  <Paragraphs>48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Heiti SC Light</vt:lpstr>
      <vt:lpstr>黑体</vt:lpstr>
      <vt:lpstr>宋体</vt:lpstr>
      <vt:lpstr>微软雅黑</vt:lpstr>
      <vt:lpstr>Arial</vt:lpstr>
      <vt:lpstr>Calibri</vt:lpstr>
      <vt:lpstr>Century Gothic</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Huimin Chen</dc:creator>
  <cp:lastModifiedBy>Darkray Nirvazure</cp:lastModifiedBy>
  <cp:revision>180</cp:revision>
  <dcterms:created xsi:type="dcterms:W3CDTF">2018-04-12T14:40:00Z</dcterms:created>
  <dcterms:modified xsi:type="dcterms:W3CDTF">2019-07-02T03:08:50Z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