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Mono"/>
      <p:regular r:id="rId28"/>
      <p:bold r:id="rId29"/>
      <p:italic r:id="rId30"/>
      <p:boldItalic r:id="rId31"/>
    </p:embeddedFont>
    <p:embeddedFont>
      <p:font typeface="Comfortaa"/>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Mon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6.xml"/><Relationship Id="rId33" Type="http://schemas.openxmlformats.org/officeDocument/2006/relationships/font" Target="fonts/Comfortaa-bold.fntdata"/><Relationship Id="rId10" Type="http://schemas.openxmlformats.org/officeDocument/2006/relationships/slide" Target="slides/slide5.xml"/><Relationship Id="rId32" Type="http://schemas.openxmlformats.org/officeDocument/2006/relationships/font" Target="fonts/Comfortaa-regular.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3200874ae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3200874ae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1f53282b0a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1f53282b0a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fd7c882bc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fd7c882b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20233175ca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20233175ca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fd7c882bc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fd7c882bc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fd7c882b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1fd7c882b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1f53282b0a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1f53282b0a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200cbaa0af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200cbaa0af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1f53282b0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1f53282b0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f53282b0a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f53282b0a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20233167f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20233167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1f53282b0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1f53282b0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1f53282b0a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1f53282b0a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1f53282b0a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1f53282b0a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1f53282b0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1f53282b0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f53282b0a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f53282b0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f53282b0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f53282b0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f53282b0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f53282b0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f53282b0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f53282b0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1f54740d0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1f54740d0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1f53282b0a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1f53282b0a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f53282b0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1f53282b0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 name="Google Shape;14;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9" name="Google Shape;49;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0" name="Google Shape;50;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1" name="Google Shape;41;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3" name="Google Shape;43;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6" name="Google Shape;46;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8.xml"/><Relationship Id="rId10" Type="http://schemas.openxmlformats.org/officeDocument/2006/relationships/slideLayout" Target="../slideLayouts/slideLayout7.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2.png"/><Relationship Id="rId2" Type="http://schemas.openxmlformats.org/officeDocument/2006/relationships/image" Target="../media/image9.png"/><Relationship Id="rId3" Type="http://schemas.openxmlformats.org/officeDocument/2006/relationships/image" Target="../media/image23.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theme" Target="../theme/theme2.xml"/><Relationship Id="rId14" Type="http://schemas.openxmlformats.org/officeDocument/2006/relationships/slideLayout" Target="../slideLayouts/slideLayout1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gradFill>
          <a:gsLst>
            <a:gs pos="0">
              <a:srgbClr val="7A7A7A"/>
            </a:gs>
            <a:gs pos="100000">
              <a:srgbClr val="393939"/>
            </a:gs>
          </a:gsLst>
          <a:lin ang="5400012" scaled="0"/>
        </a:gra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8159445" y="4144200"/>
            <a:ext cx="984551" cy="999300"/>
          </a:xfrm>
          <a:prstGeom prst="rect">
            <a:avLst/>
          </a:prstGeom>
          <a:noFill/>
          <a:ln>
            <a:noFill/>
          </a:ln>
        </p:spPr>
      </p:pic>
      <p:sp>
        <p:nvSpPr>
          <p:cNvPr id="7" name="Google Shape;7;p1"/>
          <p:cNvSpPr txBox="1"/>
          <p:nvPr>
            <p:ph type="title"/>
          </p:nvPr>
        </p:nvSpPr>
        <p:spPr>
          <a:xfrm>
            <a:off x="311700" y="649750"/>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8" name="Google Shape;8;p1"/>
          <p:cNvSpPr txBox="1"/>
          <p:nvPr>
            <p:ph idx="1" type="body"/>
          </p:nvPr>
        </p:nvSpPr>
        <p:spPr>
          <a:xfrm>
            <a:off x="311700" y="1222450"/>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9" name="Google Shape;9;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pic>
        <p:nvPicPr>
          <p:cNvPr id="10" name="Google Shape;10;p1"/>
          <p:cNvPicPr preferRelativeResize="0"/>
          <p:nvPr/>
        </p:nvPicPr>
        <p:blipFill>
          <a:blip r:embed="rId2">
            <a:alphaModFix/>
          </a:blip>
          <a:stretch>
            <a:fillRect/>
          </a:stretch>
        </p:blipFill>
        <p:spPr>
          <a:xfrm>
            <a:off x="0" y="0"/>
            <a:ext cx="9144000" cy="571500"/>
          </a:xfrm>
          <a:prstGeom prst="rect">
            <a:avLst/>
          </a:prstGeom>
          <a:noFill/>
          <a:ln>
            <a:noFill/>
          </a:ln>
        </p:spPr>
      </p:pic>
      <p:pic>
        <p:nvPicPr>
          <p:cNvPr id="11" name="Google Shape;11;p1"/>
          <p:cNvPicPr preferRelativeResize="0"/>
          <p:nvPr/>
        </p:nvPicPr>
        <p:blipFill>
          <a:blip r:embed="rId3">
            <a:alphaModFix/>
          </a:blip>
          <a:stretch>
            <a:fillRect/>
          </a:stretch>
        </p:blipFill>
        <p:spPr>
          <a:xfrm>
            <a:off x="388600" y="65336"/>
            <a:ext cx="1913424" cy="44082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4"/>
    <p:sldLayoutId id="2147483649" r:id="rId5"/>
    <p:sldLayoutId id="2147483650" r:id="rId6"/>
    <p:sldLayoutId id="2147483651" r:id="rId7"/>
    <p:sldLayoutId id="2147483652" r:id="rId8"/>
    <p:sldLayoutId id="2147483653" r:id="rId9"/>
    <p:sldLayoutId id="2147483654" r:id="rId10"/>
    <p:sldLayoutId id="2147483655" r:id="rId11"/>
    <p:sldLayoutId id="2147483656" r:id="rId12"/>
    <p:sldLayoutId id="2147483657" r:id="rId13"/>
    <p:sldLayoutId id="2147483658"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7.png"/><Relationship Id="rId5"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2.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2.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6.png"/><Relationship Id="rId4" Type="http://schemas.openxmlformats.org/officeDocument/2006/relationships/image" Target="../media/image2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pic>
        <p:nvPicPr>
          <p:cNvPr id="57" name="Google Shape;57;p13"/>
          <p:cNvPicPr preferRelativeResize="0"/>
          <p:nvPr/>
        </p:nvPicPr>
        <p:blipFill>
          <a:blip r:embed="rId3">
            <a:alphaModFix/>
          </a:blip>
          <a:stretch>
            <a:fillRect/>
          </a:stretch>
        </p:blipFill>
        <p:spPr>
          <a:xfrm>
            <a:off x="434800" y="2167325"/>
            <a:ext cx="2576625" cy="2576625"/>
          </a:xfrm>
          <a:prstGeom prst="rect">
            <a:avLst/>
          </a:prstGeom>
          <a:noFill/>
          <a:ln>
            <a:noFill/>
          </a:ln>
        </p:spPr>
      </p:pic>
      <p:sp>
        <p:nvSpPr>
          <p:cNvPr id="58" name="Google Shape;58;p13"/>
          <p:cNvSpPr txBox="1"/>
          <p:nvPr/>
        </p:nvSpPr>
        <p:spPr>
          <a:xfrm>
            <a:off x="1978750" y="909525"/>
            <a:ext cx="5270700" cy="85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lt1"/>
                </a:solidFill>
                <a:highlight>
                  <a:srgbClr val="434343"/>
                </a:highlight>
                <a:latin typeface="Comfortaa"/>
                <a:ea typeface="Comfortaa"/>
                <a:cs typeface="Comfortaa"/>
                <a:sym typeface="Comfortaa"/>
              </a:rPr>
              <a:t>CREDIT CARD FRAUD DETECTION</a:t>
            </a:r>
            <a:endParaRPr b="1" sz="2200">
              <a:solidFill>
                <a:schemeClr val="lt1"/>
              </a:solidFill>
              <a:highlight>
                <a:srgbClr val="434343"/>
              </a:highlight>
              <a:latin typeface="Comfortaa"/>
              <a:ea typeface="Comfortaa"/>
              <a:cs typeface="Comfortaa"/>
              <a:sym typeface="Comfortaa"/>
            </a:endParaRPr>
          </a:p>
        </p:txBody>
      </p:sp>
      <p:sp>
        <p:nvSpPr>
          <p:cNvPr id="59" name="Google Shape;59;p13"/>
          <p:cNvSpPr txBox="1"/>
          <p:nvPr/>
        </p:nvSpPr>
        <p:spPr>
          <a:xfrm>
            <a:off x="6510825" y="3292025"/>
            <a:ext cx="2109600" cy="13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TEAM MEMBERS:</a:t>
            </a:r>
            <a:endParaRPr>
              <a:solidFill>
                <a:schemeClr val="lt1"/>
              </a:solidFill>
            </a:endParaRPr>
          </a:p>
          <a:p>
            <a:pPr indent="0" lvl="0" marL="0" rtl="0" algn="l">
              <a:spcBef>
                <a:spcPts val="0"/>
              </a:spcBef>
              <a:spcAft>
                <a:spcPts val="0"/>
              </a:spcAft>
              <a:buNone/>
            </a:pPr>
            <a:r>
              <a:rPr lang="en">
                <a:solidFill>
                  <a:schemeClr val="lt1"/>
                </a:solidFill>
              </a:rPr>
              <a:t>    	</a:t>
            </a:r>
            <a:r>
              <a:rPr lang="en" sz="1100">
                <a:solidFill>
                  <a:schemeClr val="lt1"/>
                </a:solidFill>
              </a:rPr>
              <a:t>RAMAKANTH</a:t>
            </a:r>
            <a:endParaRPr sz="1100">
              <a:solidFill>
                <a:schemeClr val="lt1"/>
              </a:solidFill>
            </a:endParaRPr>
          </a:p>
          <a:p>
            <a:pPr indent="0" lvl="0" marL="0" rtl="0" algn="l">
              <a:spcBef>
                <a:spcPts val="0"/>
              </a:spcBef>
              <a:spcAft>
                <a:spcPts val="0"/>
              </a:spcAft>
              <a:buNone/>
            </a:pPr>
            <a:r>
              <a:rPr lang="en" sz="1100">
                <a:solidFill>
                  <a:schemeClr val="lt1"/>
                </a:solidFill>
              </a:rPr>
              <a:t>      	NIRVIKA</a:t>
            </a:r>
            <a:endParaRPr sz="1100">
              <a:solidFill>
                <a:schemeClr val="lt1"/>
              </a:solidFill>
            </a:endParaRPr>
          </a:p>
          <a:p>
            <a:pPr indent="0" lvl="0" marL="0" rtl="0" algn="l">
              <a:spcBef>
                <a:spcPts val="0"/>
              </a:spcBef>
              <a:spcAft>
                <a:spcPts val="0"/>
              </a:spcAft>
              <a:buNone/>
            </a:pPr>
            <a:r>
              <a:rPr lang="en" sz="1100">
                <a:solidFill>
                  <a:schemeClr val="lt1"/>
                </a:solidFill>
              </a:rPr>
              <a:t>      	SAI KIRAN</a:t>
            </a:r>
            <a:endParaRPr sz="1100">
              <a:solidFill>
                <a:schemeClr val="lt1"/>
              </a:solidFill>
            </a:endParaRPr>
          </a:p>
          <a:p>
            <a:pPr indent="0" lvl="0" marL="0" rtl="0" algn="l">
              <a:spcBef>
                <a:spcPts val="0"/>
              </a:spcBef>
              <a:spcAft>
                <a:spcPts val="0"/>
              </a:spcAft>
              <a:buNone/>
            </a:pPr>
            <a:r>
              <a:rPr lang="en" sz="1100">
                <a:solidFill>
                  <a:schemeClr val="lt1"/>
                </a:solidFill>
              </a:rPr>
              <a:t>      	SRUTHI</a:t>
            </a:r>
            <a:endParaRPr sz="1100">
              <a:solidFill>
                <a:schemeClr val="lt1"/>
              </a:solidFill>
            </a:endParaRPr>
          </a:p>
          <a:p>
            <a:pPr indent="0" lvl="0" marL="0" rtl="0" algn="l">
              <a:spcBef>
                <a:spcPts val="0"/>
              </a:spcBef>
              <a:spcAft>
                <a:spcPts val="0"/>
              </a:spcAft>
              <a:buNone/>
            </a:pPr>
            <a:r>
              <a:rPr lang="en" sz="1100">
                <a:solidFill>
                  <a:schemeClr val="lt1"/>
                </a:solidFill>
              </a:rPr>
              <a:t>      	EESHANI</a:t>
            </a:r>
            <a:endParaRPr sz="11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chemeClr val="lt1"/>
                </a:solidFill>
                <a:latin typeface="Times New Roman"/>
                <a:ea typeface="Times New Roman"/>
                <a:cs typeface="Times New Roman"/>
                <a:sym typeface="Times New Roman"/>
              </a:rPr>
              <a:t>3. Isolation Forest</a:t>
            </a:r>
            <a:endParaRPr b="1" sz="1800">
              <a:solidFill>
                <a:schemeClr val="lt1"/>
              </a:solidFill>
              <a:latin typeface="Times New Roman"/>
              <a:ea typeface="Times New Roman"/>
              <a:cs typeface="Times New Roman"/>
              <a:sym typeface="Times New Roman"/>
            </a:endParaRPr>
          </a:p>
          <a:p>
            <a:pPr indent="0" lvl="0" marL="0" rtl="0" algn="l">
              <a:spcBef>
                <a:spcPts val="1600"/>
              </a:spcBef>
              <a:spcAft>
                <a:spcPts val="0"/>
              </a:spcAft>
              <a:buNone/>
            </a:pPr>
            <a:r>
              <a:t/>
            </a:r>
            <a:endParaRPr sz="1800">
              <a:solidFill>
                <a:schemeClr val="dk2"/>
              </a:solidFill>
            </a:endParaRPr>
          </a:p>
        </p:txBody>
      </p:sp>
      <p:sp>
        <p:nvSpPr>
          <p:cNvPr id="120" name="Google Shape;120;p22"/>
          <p:cNvSpPr txBox="1"/>
          <p:nvPr>
            <p:ph idx="1" type="body"/>
          </p:nvPr>
        </p:nvSpPr>
        <p:spPr>
          <a:xfrm>
            <a:off x="311700" y="844525"/>
            <a:ext cx="8520600" cy="42093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200">
                <a:solidFill>
                  <a:schemeClr val="lt1"/>
                </a:solidFill>
                <a:latin typeface="Times New Roman"/>
                <a:ea typeface="Times New Roman"/>
                <a:cs typeface="Times New Roman"/>
                <a:sym typeface="Times New Roman"/>
              </a:rPr>
              <a:t>Model Parameters:</a:t>
            </a:r>
            <a:endParaRPr b="1" sz="1200">
              <a:solidFill>
                <a:schemeClr val="lt1"/>
              </a:solidFill>
              <a:latin typeface="Times New Roman"/>
              <a:ea typeface="Times New Roman"/>
              <a:cs typeface="Times New Roman"/>
              <a:sym typeface="Times New Roman"/>
            </a:endParaRPr>
          </a:p>
          <a:p>
            <a:pPr indent="-304800" lvl="0" marL="457200" rtl="0" algn="l">
              <a:spcBef>
                <a:spcPts val="1200"/>
              </a:spcBef>
              <a:spcAft>
                <a:spcPts val="0"/>
              </a:spcAft>
              <a:buClr>
                <a:schemeClr val="lt1"/>
              </a:buClr>
              <a:buSzPts val="1200"/>
              <a:buChar char="●"/>
            </a:pPr>
            <a:r>
              <a:rPr b="1" lang="en" sz="1200">
                <a:solidFill>
                  <a:schemeClr val="lt1"/>
                </a:solidFill>
                <a:latin typeface="Times New Roman"/>
                <a:ea typeface="Times New Roman"/>
                <a:cs typeface="Times New Roman"/>
                <a:sym typeface="Times New Roman"/>
              </a:rPr>
              <a:t>n_estimators</a:t>
            </a:r>
            <a:r>
              <a:rPr lang="en" sz="1200">
                <a:solidFill>
                  <a:schemeClr val="lt1"/>
                </a:solidFill>
                <a:latin typeface="Times New Roman"/>
                <a:ea typeface="Times New Roman"/>
                <a:cs typeface="Times New Roman"/>
                <a:sym typeface="Times New Roman"/>
              </a:rPr>
              <a:t>: Number of trees in the Isolation Forest model. Values tuned: [50, 100, 150].</a:t>
            </a:r>
            <a:endParaRPr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Char char="●"/>
            </a:pPr>
            <a:r>
              <a:rPr b="1" lang="en" sz="1200">
                <a:solidFill>
                  <a:schemeClr val="lt1"/>
                </a:solidFill>
                <a:latin typeface="Times New Roman"/>
                <a:ea typeface="Times New Roman"/>
                <a:cs typeface="Times New Roman"/>
                <a:sym typeface="Times New Roman"/>
              </a:rPr>
              <a:t>contamination</a:t>
            </a:r>
            <a:r>
              <a:rPr lang="en" sz="1200">
                <a:solidFill>
                  <a:schemeClr val="lt1"/>
                </a:solidFill>
                <a:latin typeface="Times New Roman"/>
                <a:ea typeface="Times New Roman"/>
                <a:cs typeface="Times New Roman"/>
                <a:sym typeface="Times New Roman"/>
              </a:rPr>
              <a:t>: Expected proportion of anomalies in the dataset. Values tuned: [0.001, 0.005, 0.01].</a:t>
            </a:r>
            <a:endParaRPr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Char char="●"/>
            </a:pPr>
            <a:r>
              <a:rPr b="1" lang="en" sz="1200">
                <a:solidFill>
                  <a:schemeClr val="lt1"/>
                </a:solidFill>
                <a:latin typeface="Times New Roman"/>
                <a:ea typeface="Times New Roman"/>
                <a:cs typeface="Times New Roman"/>
                <a:sym typeface="Times New Roman"/>
              </a:rPr>
              <a:t>max_samples</a:t>
            </a:r>
            <a:r>
              <a:rPr lang="en" sz="1200">
                <a:solidFill>
                  <a:schemeClr val="lt1"/>
                </a:solidFill>
                <a:latin typeface="Times New Roman"/>
                <a:ea typeface="Times New Roman"/>
                <a:cs typeface="Times New Roman"/>
                <a:sym typeface="Times New Roman"/>
              </a:rPr>
              <a:t>: Proportion of the dataset to sample for training each tree. Values tuned: [0.8, 0.9, 1.0].</a:t>
            </a:r>
            <a:endParaRPr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Char char="●"/>
            </a:pPr>
            <a:r>
              <a:rPr b="1" lang="en" sz="1200">
                <a:solidFill>
                  <a:schemeClr val="lt1"/>
                </a:solidFill>
                <a:latin typeface="Times New Roman"/>
                <a:ea typeface="Times New Roman"/>
                <a:cs typeface="Times New Roman"/>
                <a:sym typeface="Times New Roman"/>
              </a:rPr>
              <a:t>bootstrap</a:t>
            </a:r>
            <a:r>
              <a:rPr lang="en" sz="1200">
                <a:solidFill>
                  <a:schemeClr val="lt1"/>
                </a:solidFill>
                <a:latin typeface="Times New Roman"/>
                <a:ea typeface="Times New Roman"/>
                <a:cs typeface="Times New Roman"/>
                <a:sym typeface="Times New Roman"/>
              </a:rPr>
              <a:t>: Whether samples are drawn with replacement. Values tuned: [True, False].</a:t>
            </a:r>
            <a:endParaRPr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Char char="●"/>
            </a:pPr>
            <a:r>
              <a:rPr b="1" lang="en" sz="1200">
                <a:solidFill>
                  <a:schemeClr val="lt1"/>
                </a:solidFill>
                <a:latin typeface="Times New Roman"/>
                <a:ea typeface="Times New Roman"/>
                <a:cs typeface="Times New Roman"/>
                <a:sym typeface="Times New Roman"/>
              </a:rPr>
              <a:t>random_state</a:t>
            </a:r>
            <a:r>
              <a:rPr lang="en" sz="1200">
                <a:solidFill>
                  <a:schemeClr val="lt1"/>
                </a:solidFill>
                <a:latin typeface="Times New Roman"/>
                <a:ea typeface="Times New Roman"/>
                <a:cs typeface="Times New Roman"/>
                <a:sym typeface="Times New Roman"/>
              </a:rPr>
              <a:t>: Fixed at 42 for reproducibility.</a:t>
            </a:r>
            <a:endParaRPr b="1" sz="1200">
              <a:solidFill>
                <a:schemeClr val="lt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200">
                <a:solidFill>
                  <a:schemeClr val="lt1"/>
                </a:solidFill>
                <a:latin typeface="Times New Roman"/>
                <a:ea typeface="Times New Roman"/>
                <a:cs typeface="Times New Roman"/>
                <a:sym typeface="Times New Roman"/>
              </a:rPr>
              <a:t>Evaluation Metrics</a:t>
            </a:r>
            <a:r>
              <a:rPr lang="en" sz="1200">
                <a:solidFill>
                  <a:schemeClr val="lt1"/>
                </a:solidFill>
                <a:latin typeface="Times New Roman"/>
                <a:ea typeface="Times New Roman"/>
                <a:cs typeface="Times New Roman"/>
                <a:sym typeface="Times New Roman"/>
              </a:rPr>
              <a:t>:</a:t>
            </a:r>
            <a:endParaRPr sz="1200">
              <a:solidFill>
                <a:schemeClr val="lt1"/>
              </a:solidFill>
              <a:latin typeface="Times New Roman"/>
              <a:ea typeface="Times New Roman"/>
              <a:cs typeface="Times New Roman"/>
              <a:sym typeface="Times New Roman"/>
            </a:endParaRPr>
          </a:p>
          <a:p>
            <a:pPr indent="-304800" lvl="0" marL="457200" rtl="0" algn="l">
              <a:spcBef>
                <a:spcPts val="1200"/>
              </a:spcBef>
              <a:spcAft>
                <a:spcPts val="0"/>
              </a:spcAft>
              <a:buClr>
                <a:schemeClr val="lt1"/>
              </a:buClr>
              <a:buSzPts val="1200"/>
              <a:buChar char="●"/>
            </a:pPr>
            <a:r>
              <a:rPr b="1" lang="en" sz="1200">
                <a:solidFill>
                  <a:schemeClr val="lt1"/>
                </a:solidFill>
                <a:latin typeface="Times New Roman"/>
                <a:ea typeface="Times New Roman"/>
                <a:cs typeface="Times New Roman"/>
                <a:sym typeface="Times New Roman"/>
              </a:rPr>
              <a:t>Precision</a:t>
            </a:r>
            <a:r>
              <a:rPr lang="en" sz="1200">
                <a:solidFill>
                  <a:schemeClr val="lt1"/>
                </a:solidFill>
                <a:latin typeface="Times New Roman"/>
                <a:ea typeface="Times New Roman"/>
                <a:cs typeface="Times New Roman"/>
                <a:sym typeface="Times New Roman"/>
              </a:rPr>
              <a:t>:</a:t>
            </a:r>
            <a:endParaRPr sz="1200">
              <a:solidFill>
                <a:schemeClr val="lt1"/>
              </a:solidFill>
              <a:latin typeface="Times New Roman"/>
              <a:ea typeface="Times New Roman"/>
              <a:cs typeface="Times New Roman"/>
              <a:sym typeface="Times New Roman"/>
            </a:endParaRPr>
          </a:p>
          <a:p>
            <a:pPr indent="-304800" lvl="1" marL="914400" rtl="0" algn="l">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Normal (0): 1.00</a:t>
            </a:r>
            <a:endParaRPr sz="1200">
              <a:solidFill>
                <a:schemeClr val="lt1"/>
              </a:solidFill>
              <a:latin typeface="Times New Roman"/>
              <a:ea typeface="Times New Roman"/>
              <a:cs typeface="Times New Roman"/>
              <a:sym typeface="Times New Roman"/>
            </a:endParaRPr>
          </a:p>
          <a:p>
            <a:pPr indent="-304800" lvl="1" marL="914400" rtl="0" algn="l">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Anomalies (1): 0.34</a:t>
            </a:r>
            <a:endParaRPr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Char char="●"/>
            </a:pPr>
            <a:r>
              <a:rPr b="1" lang="en" sz="1200">
                <a:solidFill>
                  <a:schemeClr val="lt1"/>
                </a:solidFill>
                <a:latin typeface="Times New Roman"/>
                <a:ea typeface="Times New Roman"/>
                <a:cs typeface="Times New Roman"/>
                <a:sym typeface="Times New Roman"/>
              </a:rPr>
              <a:t>Recall</a:t>
            </a:r>
            <a:r>
              <a:rPr lang="en" sz="1200">
                <a:solidFill>
                  <a:schemeClr val="lt1"/>
                </a:solidFill>
                <a:latin typeface="Times New Roman"/>
                <a:ea typeface="Times New Roman"/>
                <a:cs typeface="Times New Roman"/>
                <a:sym typeface="Times New Roman"/>
              </a:rPr>
              <a:t>:</a:t>
            </a:r>
            <a:endParaRPr sz="1200">
              <a:solidFill>
                <a:schemeClr val="lt1"/>
              </a:solidFill>
              <a:latin typeface="Times New Roman"/>
              <a:ea typeface="Times New Roman"/>
              <a:cs typeface="Times New Roman"/>
              <a:sym typeface="Times New Roman"/>
            </a:endParaRPr>
          </a:p>
          <a:p>
            <a:pPr indent="-304800" lvl="1" marL="914400" rtl="0" algn="l">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Normal (0): 0.99</a:t>
            </a:r>
            <a:endParaRPr sz="1200">
              <a:solidFill>
                <a:schemeClr val="lt1"/>
              </a:solidFill>
              <a:latin typeface="Times New Roman"/>
              <a:ea typeface="Times New Roman"/>
              <a:cs typeface="Times New Roman"/>
              <a:sym typeface="Times New Roman"/>
            </a:endParaRPr>
          </a:p>
          <a:p>
            <a:pPr indent="-304800" lvl="1" marL="914400" rtl="0" algn="l">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Anomalies (1): 0.86</a:t>
            </a:r>
            <a:endParaRPr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Char char="●"/>
            </a:pPr>
            <a:r>
              <a:rPr b="1" lang="en" sz="1200">
                <a:solidFill>
                  <a:schemeClr val="lt1"/>
                </a:solidFill>
                <a:latin typeface="Times New Roman"/>
                <a:ea typeface="Times New Roman"/>
                <a:cs typeface="Times New Roman"/>
                <a:sym typeface="Times New Roman"/>
              </a:rPr>
              <a:t>F1-Score</a:t>
            </a:r>
            <a:r>
              <a:rPr lang="en" sz="1200">
                <a:solidFill>
                  <a:schemeClr val="lt1"/>
                </a:solidFill>
                <a:latin typeface="Times New Roman"/>
                <a:ea typeface="Times New Roman"/>
                <a:cs typeface="Times New Roman"/>
                <a:sym typeface="Times New Roman"/>
              </a:rPr>
              <a:t>:</a:t>
            </a:r>
            <a:endParaRPr sz="1200">
              <a:solidFill>
                <a:schemeClr val="lt1"/>
              </a:solidFill>
              <a:latin typeface="Times New Roman"/>
              <a:ea typeface="Times New Roman"/>
              <a:cs typeface="Times New Roman"/>
              <a:sym typeface="Times New Roman"/>
            </a:endParaRPr>
          </a:p>
          <a:p>
            <a:pPr indent="-304800" lvl="1" marL="914400" rtl="0" algn="l">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Normal (0): 1.00</a:t>
            </a:r>
            <a:endParaRPr sz="1200">
              <a:solidFill>
                <a:schemeClr val="lt1"/>
              </a:solidFill>
              <a:latin typeface="Times New Roman"/>
              <a:ea typeface="Times New Roman"/>
              <a:cs typeface="Times New Roman"/>
              <a:sym typeface="Times New Roman"/>
            </a:endParaRPr>
          </a:p>
          <a:p>
            <a:pPr indent="-304800" lvl="1" marL="914400" rtl="0" algn="l">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Anomalies (1): 0.49</a:t>
            </a:r>
            <a:endParaRPr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Char char="●"/>
            </a:pPr>
            <a:r>
              <a:rPr b="1" lang="en" sz="1200">
                <a:solidFill>
                  <a:schemeClr val="lt1"/>
                </a:solidFill>
                <a:latin typeface="Times New Roman"/>
                <a:ea typeface="Times New Roman"/>
                <a:cs typeface="Times New Roman"/>
                <a:sym typeface="Times New Roman"/>
              </a:rPr>
              <a:t>Accuracy</a:t>
            </a:r>
            <a:r>
              <a:rPr lang="en" sz="1200">
                <a:solidFill>
                  <a:schemeClr val="lt1"/>
                </a:solidFill>
                <a:latin typeface="Times New Roman"/>
                <a:ea typeface="Times New Roman"/>
                <a:cs typeface="Times New Roman"/>
                <a:sym typeface="Times New Roman"/>
              </a:rPr>
              <a:t>: 99%</a:t>
            </a:r>
            <a:endParaRPr sz="1200">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sz="1200">
              <a:solidFill>
                <a:schemeClr val="lt1"/>
              </a:solidFill>
              <a:latin typeface="Times New Roman"/>
              <a:ea typeface="Times New Roman"/>
              <a:cs typeface="Times New Roman"/>
              <a:sym typeface="Times New Roman"/>
            </a:endParaRPr>
          </a:p>
          <a:p>
            <a:pPr indent="0" lvl="0" marL="457200" rtl="0" algn="l">
              <a:spcBef>
                <a:spcPts val="1200"/>
              </a:spcBef>
              <a:spcAft>
                <a:spcPts val="1600"/>
              </a:spcAft>
              <a:buNone/>
            </a:pPr>
            <a:r>
              <a:t/>
            </a:r>
            <a:endParaRPr sz="1900">
              <a:solidFill>
                <a:schemeClr val="lt1"/>
              </a:solidFill>
              <a:latin typeface="Times New Roman"/>
              <a:ea typeface="Times New Roman"/>
              <a:cs typeface="Times New Roman"/>
              <a:sym typeface="Times New Roman"/>
            </a:endParaRPr>
          </a:p>
        </p:txBody>
      </p:sp>
      <p:pic>
        <p:nvPicPr>
          <p:cNvPr id="121" name="Google Shape;121;p22"/>
          <p:cNvPicPr preferRelativeResize="0"/>
          <p:nvPr/>
        </p:nvPicPr>
        <p:blipFill>
          <a:blip r:embed="rId3">
            <a:alphaModFix/>
          </a:blip>
          <a:stretch>
            <a:fillRect/>
          </a:stretch>
        </p:blipFill>
        <p:spPr>
          <a:xfrm>
            <a:off x="4054625" y="2518875"/>
            <a:ext cx="3653450" cy="2304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1600"/>
              </a:spcBef>
              <a:spcAft>
                <a:spcPts val="0"/>
              </a:spcAft>
              <a:buNone/>
            </a:pPr>
            <a:r>
              <a:t/>
            </a:r>
            <a:endParaRPr sz="1800">
              <a:solidFill>
                <a:schemeClr val="dk2"/>
              </a:solidFill>
            </a:endParaRPr>
          </a:p>
        </p:txBody>
      </p:sp>
      <p:sp>
        <p:nvSpPr>
          <p:cNvPr id="127" name="Google Shape;127;p23"/>
          <p:cNvSpPr txBox="1"/>
          <p:nvPr>
            <p:ph idx="1" type="body"/>
          </p:nvPr>
        </p:nvSpPr>
        <p:spPr>
          <a:xfrm>
            <a:off x="472500" y="239554"/>
            <a:ext cx="8199000" cy="16047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t/>
            </a:r>
            <a:endParaRPr b="1" sz="1100">
              <a:solidFill>
                <a:schemeClr val="lt1"/>
              </a:solidFill>
            </a:endParaRPr>
          </a:p>
          <a:p>
            <a:pPr indent="0" lvl="0" marL="0" rtl="0" algn="l">
              <a:spcBef>
                <a:spcPts val="1200"/>
              </a:spcBef>
              <a:spcAft>
                <a:spcPts val="0"/>
              </a:spcAft>
              <a:buNone/>
            </a:pPr>
            <a:r>
              <a:rPr b="1" lang="en" sz="1100">
                <a:solidFill>
                  <a:schemeClr val="lt1"/>
                </a:solidFill>
              </a:rPr>
              <a:t>Hyperparameter Tuning:</a:t>
            </a:r>
            <a:endParaRPr b="1" sz="1100">
              <a:solidFill>
                <a:schemeClr val="lt1"/>
              </a:solidFill>
            </a:endParaRPr>
          </a:p>
          <a:p>
            <a:pPr indent="-298450" lvl="0" marL="457200" rtl="0" algn="l">
              <a:spcBef>
                <a:spcPts val="1200"/>
              </a:spcBef>
              <a:spcAft>
                <a:spcPts val="0"/>
              </a:spcAft>
              <a:buClr>
                <a:schemeClr val="lt1"/>
              </a:buClr>
              <a:buSzPts val="1100"/>
              <a:buChar char="●"/>
            </a:pPr>
            <a:r>
              <a:rPr lang="en" sz="1100">
                <a:solidFill>
                  <a:schemeClr val="lt1"/>
                </a:solidFill>
              </a:rPr>
              <a:t>Explored combinations of </a:t>
            </a:r>
            <a:r>
              <a:rPr lang="en" sz="1100">
                <a:solidFill>
                  <a:schemeClr val="lt1"/>
                </a:solidFill>
                <a:latin typeface="Roboto Mono"/>
                <a:ea typeface="Roboto Mono"/>
                <a:cs typeface="Roboto Mono"/>
                <a:sym typeface="Roboto Mono"/>
              </a:rPr>
              <a:t>n_estimators</a:t>
            </a:r>
            <a:r>
              <a:rPr lang="en" sz="1100">
                <a:solidFill>
                  <a:schemeClr val="lt1"/>
                </a:solidFill>
              </a:rPr>
              <a:t>, </a:t>
            </a:r>
            <a:r>
              <a:rPr lang="en" sz="1100">
                <a:solidFill>
                  <a:schemeClr val="lt1"/>
                </a:solidFill>
                <a:latin typeface="Roboto Mono"/>
                <a:ea typeface="Roboto Mono"/>
                <a:cs typeface="Roboto Mono"/>
                <a:sym typeface="Roboto Mono"/>
              </a:rPr>
              <a:t>contamination</a:t>
            </a:r>
            <a:r>
              <a:rPr lang="en" sz="1100">
                <a:solidFill>
                  <a:schemeClr val="lt1"/>
                </a:solidFill>
              </a:rPr>
              <a:t>, </a:t>
            </a:r>
            <a:r>
              <a:rPr lang="en" sz="1100">
                <a:solidFill>
                  <a:schemeClr val="lt1"/>
                </a:solidFill>
                <a:latin typeface="Roboto Mono"/>
                <a:ea typeface="Roboto Mono"/>
                <a:cs typeface="Roboto Mono"/>
                <a:sym typeface="Roboto Mono"/>
              </a:rPr>
              <a:t>max_samples</a:t>
            </a:r>
            <a:r>
              <a:rPr lang="en" sz="1100">
                <a:solidFill>
                  <a:schemeClr val="lt1"/>
                </a:solidFill>
              </a:rPr>
              <a:t>, and </a:t>
            </a:r>
            <a:r>
              <a:rPr lang="en" sz="1100">
                <a:solidFill>
                  <a:schemeClr val="lt1"/>
                </a:solidFill>
                <a:latin typeface="Roboto Mono"/>
                <a:ea typeface="Roboto Mono"/>
                <a:cs typeface="Roboto Mono"/>
                <a:sym typeface="Roboto Mono"/>
              </a:rPr>
              <a:t>bootstrap</a:t>
            </a:r>
            <a:r>
              <a:rPr lang="en" sz="1100">
                <a:solidFill>
                  <a:schemeClr val="lt1"/>
                </a:solidFill>
              </a:rPr>
              <a:t> to find the best model.</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Evaluated models using the </a:t>
            </a:r>
            <a:r>
              <a:rPr b="1" lang="en" sz="1100">
                <a:solidFill>
                  <a:schemeClr val="lt1"/>
                </a:solidFill>
              </a:rPr>
              <a:t>F1 score</a:t>
            </a:r>
            <a:r>
              <a:rPr lang="en" sz="1100">
                <a:solidFill>
                  <a:schemeClr val="lt1"/>
                </a:solidFill>
              </a:rPr>
              <a:t> on labeled data (</a:t>
            </a:r>
            <a:r>
              <a:rPr lang="en" sz="1100">
                <a:solidFill>
                  <a:schemeClr val="lt1"/>
                </a:solidFill>
                <a:latin typeface="Roboto Mono"/>
                <a:ea typeface="Roboto Mono"/>
                <a:cs typeface="Roboto Mono"/>
                <a:sym typeface="Roboto Mono"/>
              </a:rPr>
              <a:t>y</a:t>
            </a:r>
            <a:r>
              <a:rPr lang="en" sz="1100">
                <a:solidFill>
                  <a:schemeClr val="lt1"/>
                </a:solidFill>
              </a:rPr>
              <a:t>).</a:t>
            </a:r>
            <a:endParaRPr sz="1100">
              <a:solidFill>
                <a:schemeClr val="lt1"/>
              </a:solidFill>
            </a:endParaRPr>
          </a:p>
          <a:p>
            <a:pPr indent="0" lvl="0" marL="0" rtl="0" algn="l">
              <a:spcBef>
                <a:spcPts val="1200"/>
              </a:spcBef>
              <a:spcAft>
                <a:spcPts val="0"/>
              </a:spcAft>
              <a:buNone/>
            </a:pPr>
            <a:r>
              <a:rPr b="1" lang="en" sz="1100">
                <a:solidFill>
                  <a:schemeClr val="lt1"/>
                </a:solidFill>
              </a:rPr>
              <a:t>Model Training:</a:t>
            </a:r>
            <a:endParaRPr b="1" sz="1100">
              <a:solidFill>
                <a:schemeClr val="lt1"/>
              </a:solidFill>
            </a:endParaRPr>
          </a:p>
          <a:p>
            <a:pPr indent="-298450" lvl="0" marL="457200" rtl="0" algn="l">
              <a:spcBef>
                <a:spcPts val="1200"/>
              </a:spcBef>
              <a:spcAft>
                <a:spcPts val="0"/>
              </a:spcAft>
              <a:buClr>
                <a:schemeClr val="lt1"/>
              </a:buClr>
              <a:buSzPts val="1100"/>
              <a:buChar char="●"/>
            </a:pPr>
            <a:r>
              <a:rPr lang="en" sz="1100">
                <a:solidFill>
                  <a:schemeClr val="lt1"/>
                </a:solidFill>
              </a:rPr>
              <a:t>Trained Isolation Forest models on scaled data (</a:t>
            </a:r>
            <a:r>
              <a:rPr lang="en" sz="1100">
                <a:solidFill>
                  <a:schemeClr val="lt1"/>
                </a:solidFill>
                <a:latin typeface="Roboto Mono"/>
                <a:ea typeface="Roboto Mono"/>
                <a:cs typeface="Roboto Mono"/>
                <a:sym typeface="Roboto Mono"/>
              </a:rPr>
              <a:t>X_scaled</a:t>
            </a:r>
            <a:r>
              <a:rPr lang="en" sz="1100">
                <a:solidFill>
                  <a:schemeClr val="lt1"/>
                </a:solidFill>
              </a:rPr>
              <a:t>) with each parameter combination.</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Predicted anomalies as -1 (anomaly) and 1 (normal).</a:t>
            </a:r>
            <a:endParaRPr sz="1100">
              <a:solidFill>
                <a:schemeClr val="lt1"/>
              </a:solidFill>
            </a:endParaRPr>
          </a:p>
          <a:p>
            <a:pPr indent="0" lvl="0" marL="0" rtl="0" algn="l">
              <a:spcBef>
                <a:spcPts val="1200"/>
              </a:spcBef>
              <a:spcAft>
                <a:spcPts val="0"/>
              </a:spcAft>
              <a:buNone/>
            </a:pPr>
            <a:r>
              <a:rPr b="1" lang="en" sz="1100">
                <a:solidFill>
                  <a:schemeClr val="lt1"/>
                </a:solidFill>
              </a:rPr>
              <a:t>Model Selection:</a:t>
            </a:r>
            <a:endParaRPr b="1" sz="1100">
              <a:solidFill>
                <a:schemeClr val="lt1"/>
              </a:solidFill>
            </a:endParaRPr>
          </a:p>
          <a:p>
            <a:pPr indent="-298450" lvl="0" marL="457200" rtl="0" algn="l">
              <a:spcBef>
                <a:spcPts val="1200"/>
              </a:spcBef>
              <a:spcAft>
                <a:spcPts val="0"/>
              </a:spcAft>
              <a:buClr>
                <a:schemeClr val="lt1"/>
              </a:buClr>
              <a:buSzPts val="1100"/>
              <a:buChar char="●"/>
            </a:pPr>
            <a:r>
              <a:rPr lang="en" sz="1100">
                <a:solidFill>
                  <a:schemeClr val="lt1"/>
                </a:solidFill>
              </a:rPr>
              <a:t>Selected the best-performing model based on the highest F1 score.</a:t>
            </a:r>
            <a:endParaRPr sz="1100">
              <a:solidFill>
                <a:schemeClr val="lt1"/>
              </a:solidFill>
            </a:endParaRPr>
          </a:p>
          <a:p>
            <a:pPr indent="0" lvl="0" marL="0" rtl="0" algn="l">
              <a:spcBef>
                <a:spcPts val="1200"/>
              </a:spcBef>
              <a:spcAft>
                <a:spcPts val="0"/>
              </a:spcAft>
              <a:buNone/>
            </a:pPr>
            <a:r>
              <a:rPr b="1" lang="en" sz="1100">
                <a:solidFill>
                  <a:schemeClr val="lt1"/>
                </a:solidFill>
              </a:rPr>
              <a:t>Evaluation of Best Model:</a:t>
            </a:r>
            <a:endParaRPr b="1" sz="1100">
              <a:solidFill>
                <a:schemeClr val="lt1"/>
              </a:solidFill>
            </a:endParaRPr>
          </a:p>
          <a:p>
            <a:pPr indent="-298450" lvl="0" marL="457200" rtl="0" algn="l">
              <a:spcBef>
                <a:spcPts val="1200"/>
              </a:spcBef>
              <a:spcAft>
                <a:spcPts val="0"/>
              </a:spcAft>
              <a:buClr>
                <a:schemeClr val="lt1"/>
              </a:buClr>
              <a:buSzPts val="1100"/>
              <a:buChar char="●"/>
            </a:pPr>
            <a:r>
              <a:rPr lang="en" sz="1100">
                <a:solidFill>
                  <a:schemeClr val="lt1"/>
                </a:solidFill>
              </a:rPr>
              <a:t>Computed classification metrics such as precision, recall, F1-score, and confusion matrix on the labeled dataset.</a:t>
            </a:r>
            <a:endParaRPr sz="1100">
              <a:solidFill>
                <a:schemeClr val="lt1"/>
              </a:solidFill>
            </a:endParaRPr>
          </a:p>
          <a:p>
            <a:pPr indent="0" lvl="0" marL="0" rtl="0" algn="l">
              <a:spcBef>
                <a:spcPts val="1200"/>
              </a:spcBef>
              <a:spcAft>
                <a:spcPts val="0"/>
              </a:spcAft>
              <a:buNone/>
            </a:pPr>
            <a:r>
              <a:rPr b="1" lang="en" sz="1100">
                <a:solidFill>
                  <a:schemeClr val="lt1"/>
                </a:solidFill>
              </a:rPr>
              <a:t>Anomaly Score Analysis:</a:t>
            </a:r>
            <a:endParaRPr b="1" sz="1100">
              <a:solidFill>
                <a:schemeClr val="lt1"/>
              </a:solidFill>
            </a:endParaRPr>
          </a:p>
          <a:p>
            <a:pPr indent="-298450" lvl="0" marL="457200" rtl="0" algn="l">
              <a:spcBef>
                <a:spcPts val="1200"/>
              </a:spcBef>
              <a:spcAft>
                <a:spcPts val="0"/>
              </a:spcAft>
              <a:buClr>
                <a:schemeClr val="lt1"/>
              </a:buClr>
              <a:buSzPts val="1100"/>
              <a:buChar char="●"/>
            </a:pPr>
            <a:r>
              <a:rPr lang="en" sz="1100">
                <a:solidFill>
                  <a:schemeClr val="lt1"/>
                </a:solidFill>
              </a:rPr>
              <a:t>Visualized the distribution of anomaly scores using a histogram to understand the model's decision function.</a:t>
            </a:r>
            <a:endParaRPr sz="1100">
              <a:solidFill>
                <a:schemeClr val="lt1"/>
              </a:solidFill>
            </a:endParaRPr>
          </a:p>
          <a:p>
            <a:pPr indent="0" lvl="0" marL="0" rtl="0" algn="l">
              <a:spcBef>
                <a:spcPts val="1200"/>
              </a:spcBef>
              <a:spcAft>
                <a:spcPts val="0"/>
              </a:spcAft>
              <a:buNone/>
            </a:pPr>
            <a:r>
              <a:t/>
            </a:r>
            <a:endParaRPr b="1" sz="1100">
              <a:solidFill>
                <a:schemeClr val="lt1"/>
              </a:solidFill>
            </a:endParaRPr>
          </a:p>
          <a:p>
            <a:pPr indent="0" lvl="0" marL="457200" rtl="0" algn="l">
              <a:spcBef>
                <a:spcPts val="1200"/>
              </a:spcBef>
              <a:spcAft>
                <a:spcPts val="0"/>
              </a:spcAft>
              <a:buClr>
                <a:schemeClr val="dk1"/>
              </a:buClr>
              <a:buSzPts val="1100"/>
              <a:buFont typeface="Arial"/>
              <a:buNone/>
            </a:pPr>
            <a:r>
              <a:t/>
            </a:r>
            <a:endParaRPr>
              <a:solidFill>
                <a:schemeClr val="lt1"/>
              </a:solidFill>
            </a:endParaRPr>
          </a:p>
          <a:p>
            <a:pPr indent="0" lvl="0" marL="457200" rtl="0" algn="l">
              <a:spcBef>
                <a:spcPts val="1600"/>
              </a:spcBef>
              <a:spcAft>
                <a:spcPts val="1600"/>
              </a:spcAft>
              <a:buNone/>
            </a:pPr>
            <a:r>
              <a:t/>
            </a:r>
            <a:endParaRPr>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300">
                <a:solidFill>
                  <a:schemeClr val="lt1"/>
                </a:solidFill>
                <a:latin typeface="Times New Roman"/>
                <a:ea typeface="Times New Roman"/>
                <a:cs typeface="Times New Roman"/>
                <a:sym typeface="Times New Roman"/>
              </a:rPr>
              <a:t>PLOTS</a:t>
            </a:r>
            <a:endParaRPr b="1" sz="2300">
              <a:solidFill>
                <a:schemeClr val="lt1"/>
              </a:solidFill>
              <a:latin typeface="Times New Roman"/>
              <a:ea typeface="Times New Roman"/>
              <a:cs typeface="Times New Roman"/>
              <a:sym typeface="Times New Roman"/>
            </a:endParaRPr>
          </a:p>
        </p:txBody>
      </p:sp>
      <p:pic>
        <p:nvPicPr>
          <p:cNvPr id="133" name="Google Shape;133;p24"/>
          <p:cNvPicPr preferRelativeResize="0"/>
          <p:nvPr/>
        </p:nvPicPr>
        <p:blipFill>
          <a:blip r:embed="rId3">
            <a:alphaModFix/>
          </a:blip>
          <a:stretch>
            <a:fillRect/>
          </a:stretch>
        </p:blipFill>
        <p:spPr>
          <a:xfrm>
            <a:off x="374800" y="1704963"/>
            <a:ext cx="2707226" cy="2110426"/>
          </a:xfrm>
          <a:prstGeom prst="rect">
            <a:avLst/>
          </a:prstGeom>
          <a:noFill/>
          <a:ln>
            <a:noFill/>
          </a:ln>
        </p:spPr>
      </p:pic>
      <p:pic>
        <p:nvPicPr>
          <p:cNvPr id="134" name="Google Shape;134;p24"/>
          <p:cNvPicPr preferRelativeResize="0"/>
          <p:nvPr/>
        </p:nvPicPr>
        <p:blipFill>
          <a:blip r:embed="rId4">
            <a:alphaModFix/>
          </a:blip>
          <a:stretch>
            <a:fillRect/>
          </a:stretch>
        </p:blipFill>
        <p:spPr>
          <a:xfrm>
            <a:off x="3192258" y="1704974"/>
            <a:ext cx="2759492" cy="2110424"/>
          </a:xfrm>
          <a:prstGeom prst="rect">
            <a:avLst/>
          </a:prstGeom>
          <a:noFill/>
          <a:ln>
            <a:noFill/>
          </a:ln>
        </p:spPr>
      </p:pic>
      <p:pic>
        <p:nvPicPr>
          <p:cNvPr id="135" name="Google Shape;135;p24"/>
          <p:cNvPicPr preferRelativeResize="0"/>
          <p:nvPr/>
        </p:nvPicPr>
        <p:blipFill>
          <a:blip r:embed="rId5">
            <a:alphaModFix/>
          </a:blip>
          <a:stretch>
            <a:fillRect/>
          </a:stretch>
        </p:blipFill>
        <p:spPr>
          <a:xfrm>
            <a:off x="6133300" y="1704973"/>
            <a:ext cx="2656500" cy="20721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lt1"/>
                </a:solidFill>
              </a:rPr>
              <a:t>4. Random Forest</a:t>
            </a:r>
            <a:endParaRPr sz="1800">
              <a:solidFill>
                <a:schemeClr val="lt1"/>
              </a:solidFill>
            </a:endParaRPr>
          </a:p>
          <a:p>
            <a:pPr indent="0" lvl="0" marL="0" rtl="0" algn="l">
              <a:spcBef>
                <a:spcPts val="1600"/>
              </a:spcBef>
              <a:spcAft>
                <a:spcPts val="0"/>
              </a:spcAft>
              <a:buNone/>
            </a:pPr>
            <a:r>
              <a:t/>
            </a:r>
            <a:endParaRPr sz="1800">
              <a:solidFill>
                <a:schemeClr val="lt1"/>
              </a:solidFill>
            </a:endParaRPr>
          </a:p>
        </p:txBody>
      </p:sp>
      <p:sp>
        <p:nvSpPr>
          <p:cNvPr id="141" name="Google Shape;141;p25"/>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1800"/>
              </a:spcBef>
              <a:spcAft>
                <a:spcPts val="0"/>
              </a:spcAft>
              <a:buClr>
                <a:schemeClr val="dk1"/>
              </a:buClr>
              <a:buSzPts val="1100"/>
              <a:buFont typeface="Arial"/>
              <a:buNone/>
            </a:pPr>
            <a:r>
              <a:rPr b="1" lang="en" sz="1100">
                <a:solidFill>
                  <a:schemeClr val="lt1"/>
                </a:solidFill>
              </a:rPr>
              <a:t>Model Parameters:</a:t>
            </a:r>
            <a:endParaRPr b="1" sz="1100">
              <a:solidFill>
                <a:schemeClr val="lt1"/>
              </a:solidFill>
            </a:endParaRPr>
          </a:p>
          <a:p>
            <a:pPr indent="-298450" lvl="0" marL="457200" rtl="0" algn="l">
              <a:spcBef>
                <a:spcPts val="1800"/>
              </a:spcBef>
              <a:spcAft>
                <a:spcPts val="0"/>
              </a:spcAft>
              <a:buClr>
                <a:schemeClr val="lt1"/>
              </a:buClr>
              <a:buSzPts val="1100"/>
              <a:buChar char="●"/>
            </a:pPr>
            <a:r>
              <a:rPr b="1" lang="en" sz="1100">
                <a:solidFill>
                  <a:schemeClr val="lt1"/>
                </a:solidFill>
              </a:rPr>
              <a:t>n_estimators:</a:t>
            </a:r>
            <a:r>
              <a:rPr lang="en" sz="1100">
                <a:solidFill>
                  <a:schemeClr val="lt1"/>
                </a:solidFill>
              </a:rPr>
              <a:t> 100 (number of trees in the forest)</a:t>
            </a:r>
            <a:endParaRPr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random_state:</a:t>
            </a:r>
            <a:r>
              <a:rPr lang="en" sz="1100">
                <a:solidFill>
                  <a:schemeClr val="lt1"/>
                </a:solidFill>
              </a:rPr>
              <a:t> 42 (for reproducibility)</a:t>
            </a:r>
            <a:endParaRPr sz="1100">
              <a:solidFill>
                <a:schemeClr val="lt1"/>
              </a:solidFill>
            </a:endParaRPr>
          </a:p>
          <a:p>
            <a:pPr indent="0" lvl="0" marL="0" rtl="0" algn="l">
              <a:spcBef>
                <a:spcPts val="1800"/>
              </a:spcBef>
              <a:spcAft>
                <a:spcPts val="0"/>
              </a:spcAft>
              <a:buNone/>
            </a:pPr>
            <a:r>
              <a:rPr b="1" lang="en" sz="1100">
                <a:solidFill>
                  <a:schemeClr val="lt1"/>
                </a:solidFill>
              </a:rPr>
              <a:t>Steps Performed:</a:t>
            </a:r>
            <a:endParaRPr b="1" sz="1100">
              <a:solidFill>
                <a:schemeClr val="lt1"/>
              </a:solidFill>
            </a:endParaRPr>
          </a:p>
          <a:p>
            <a:pPr indent="-298450" lvl="0" marL="457200" rtl="0" algn="l">
              <a:spcBef>
                <a:spcPts val="1200"/>
              </a:spcBef>
              <a:spcAft>
                <a:spcPts val="0"/>
              </a:spcAft>
              <a:buClr>
                <a:schemeClr val="lt1"/>
              </a:buClr>
              <a:buSzPts val="1100"/>
              <a:buAutoNum type="arabicPeriod"/>
            </a:pPr>
            <a:r>
              <a:rPr b="1" lang="en" sz="1100">
                <a:solidFill>
                  <a:schemeClr val="lt1"/>
                </a:solidFill>
              </a:rPr>
              <a:t>Model Initialization:</a:t>
            </a:r>
            <a:endParaRPr b="1"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Created a </a:t>
            </a:r>
            <a:r>
              <a:rPr lang="en" sz="1100">
                <a:solidFill>
                  <a:schemeClr val="lt1"/>
                </a:solidFill>
                <a:latin typeface="Roboto Mono"/>
                <a:ea typeface="Roboto Mono"/>
                <a:cs typeface="Roboto Mono"/>
                <a:sym typeface="Roboto Mono"/>
              </a:rPr>
              <a:t>RandomForestClassifier</a:t>
            </a:r>
            <a:r>
              <a:rPr lang="en" sz="1100">
                <a:solidFill>
                  <a:schemeClr val="lt1"/>
                </a:solidFill>
              </a:rPr>
              <a:t> with 100 trees and set a fixed random seed for consistent results.</a:t>
            </a:r>
            <a:endParaRPr sz="1100">
              <a:solidFill>
                <a:schemeClr val="lt1"/>
              </a:solidFill>
            </a:endParaRPr>
          </a:p>
          <a:p>
            <a:pPr indent="-298450" lvl="0" marL="457200" rtl="0" algn="l">
              <a:spcBef>
                <a:spcPts val="0"/>
              </a:spcBef>
              <a:spcAft>
                <a:spcPts val="0"/>
              </a:spcAft>
              <a:buClr>
                <a:schemeClr val="lt1"/>
              </a:buClr>
              <a:buSzPts val="1100"/>
              <a:buAutoNum type="arabicPeriod"/>
            </a:pPr>
            <a:r>
              <a:rPr b="1" lang="en" sz="1100">
                <a:solidFill>
                  <a:schemeClr val="lt1"/>
                </a:solidFill>
              </a:rPr>
              <a:t>Model Training:</a:t>
            </a:r>
            <a:endParaRPr b="1"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Trained the model on the training dataset (</a:t>
            </a:r>
            <a:r>
              <a:rPr lang="en" sz="1100">
                <a:solidFill>
                  <a:schemeClr val="lt1"/>
                </a:solidFill>
                <a:latin typeface="Roboto Mono"/>
                <a:ea typeface="Roboto Mono"/>
                <a:cs typeface="Roboto Mono"/>
                <a:sym typeface="Roboto Mono"/>
              </a:rPr>
              <a:t>X_train</a:t>
            </a:r>
            <a:r>
              <a:rPr lang="en" sz="1100">
                <a:solidFill>
                  <a:schemeClr val="lt1"/>
                </a:solidFill>
              </a:rPr>
              <a:t>, </a:t>
            </a:r>
            <a:r>
              <a:rPr lang="en" sz="1100">
                <a:solidFill>
                  <a:schemeClr val="lt1"/>
                </a:solidFill>
                <a:latin typeface="Roboto Mono"/>
                <a:ea typeface="Roboto Mono"/>
                <a:cs typeface="Roboto Mono"/>
                <a:sym typeface="Roboto Mono"/>
              </a:rPr>
              <a:t>y_train</a:t>
            </a:r>
            <a:r>
              <a:rPr lang="en" sz="1100">
                <a:solidFill>
                  <a:schemeClr val="lt1"/>
                </a:solidFill>
              </a:rPr>
              <a:t>).</a:t>
            </a:r>
            <a:endParaRPr sz="1100">
              <a:solidFill>
                <a:schemeClr val="lt1"/>
              </a:solidFill>
            </a:endParaRPr>
          </a:p>
          <a:p>
            <a:pPr indent="-298450" lvl="0" marL="457200" rtl="0" algn="l">
              <a:spcBef>
                <a:spcPts val="0"/>
              </a:spcBef>
              <a:spcAft>
                <a:spcPts val="0"/>
              </a:spcAft>
              <a:buClr>
                <a:schemeClr val="lt1"/>
              </a:buClr>
              <a:buSzPts val="1100"/>
              <a:buAutoNum type="arabicPeriod"/>
            </a:pPr>
            <a:r>
              <a:rPr b="1" lang="en" sz="1100">
                <a:solidFill>
                  <a:schemeClr val="lt1"/>
                </a:solidFill>
              </a:rPr>
              <a:t>Predictions:</a:t>
            </a:r>
            <a:endParaRPr b="1"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Made predictions on the test dataset (</a:t>
            </a:r>
            <a:r>
              <a:rPr lang="en" sz="1100">
                <a:solidFill>
                  <a:schemeClr val="lt1"/>
                </a:solidFill>
                <a:latin typeface="Roboto Mono"/>
                <a:ea typeface="Roboto Mono"/>
                <a:cs typeface="Roboto Mono"/>
                <a:sym typeface="Roboto Mono"/>
              </a:rPr>
              <a:t>X_test</a:t>
            </a:r>
            <a:r>
              <a:rPr lang="en" sz="1100">
                <a:solidFill>
                  <a:schemeClr val="lt1"/>
                </a:solidFill>
              </a:rPr>
              <a:t>) using:</a:t>
            </a:r>
            <a:endParaRPr sz="1100">
              <a:solidFill>
                <a:schemeClr val="lt1"/>
              </a:solidFill>
            </a:endParaRPr>
          </a:p>
          <a:p>
            <a:pPr indent="-298450" lvl="2" marL="1371600" rtl="0" algn="l">
              <a:spcBef>
                <a:spcPts val="0"/>
              </a:spcBef>
              <a:spcAft>
                <a:spcPts val="0"/>
              </a:spcAft>
              <a:buClr>
                <a:schemeClr val="lt1"/>
              </a:buClr>
              <a:buSzPts val="1100"/>
              <a:buChar char="■"/>
            </a:pPr>
            <a:r>
              <a:rPr b="1" lang="en" sz="1100">
                <a:solidFill>
                  <a:schemeClr val="lt1"/>
                </a:solidFill>
              </a:rPr>
              <a:t>Class predictions</a:t>
            </a:r>
            <a:r>
              <a:rPr lang="en" sz="1100">
                <a:solidFill>
                  <a:schemeClr val="lt1"/>
                </a:solidFill>
              </a:rPr>
              <a:t> (</a:t>
            </a:r>
            <a:r>
              <a:rPr lang="en" sz="1100">
                <a:solidFill>
                  <a:schemeClr val="lt1"/>
                </a:solidFill>
                <a:latin typeface="Roboto Mono"/>
                <a:ea typeface="Roboto Mono"/>
                <a:cs typeface="Roboto Mono"/>
                <a:sym typeface="Roboto Mono"/>
              </a:rPr>
              <a:t>y_pred</a:t>
            </a:r>
            <a:r>
              <a:rPr lang="en" sz="1100">
                <a:solidFill>
                  <a:schemeClr val="lt1"/>
                </a:solidFill>
              </a:rPr>
              <a:t>): Binary outputs for each sample.</a:t>
            </a:r>
            <a:endParaRPr sz="1100">
              <a:solidFill>
                <a:schemeClr val="lt1"/>
              </a:solidFill>
            </a:endParaRPr>
          </a:p>
          <a:p>
            <a:pPr indent="-298450" lvl="2" marL="1371600" rtl="0" algn="l">
              <a:spcBef>
                <a:spcPts val="0"/>
              </a:spcBef>
              <a:spcAft>
                <a:spcPts val="0"/>
              </a:spcAft>
              <a:buClr>
                <a:schemeClr val="lt1"/>
              </a:buClr>
              <a:buSzPts val="1100"/>
              <a:buChar char="■"/>
            </a:pPr>
            <a:r>
              <a:rPr b="1" lang="en" sz="1100">
                <a:solidFill>
                  <a:schemeClr val="lt1"/>
                </a:solidFill>
              </a:rPr>
              <a:t>Probabilities</a:t>
            </a:r>
            <a:r>
              <a:rPr lang="en" sz="1100">
                <a:solidFill>
                  <a:schemeClr val="lt1"/>
                </a:solidFill>
              </a:rPr>
              <a:t> (</a:t>
            </a:r>
            <a:r>
              <a:rPr lang="en" sz="1100">
                <a:solidFill>
                  <a:schemeClr val="lt1"/>
                </a:solidFill>
                <a:latin typeface="Roboto Mono"/>
                <a:ea typeface="Roboto Mono"/>
                <a:cs typeface="Roboto Mono"/>
                <a:sym typeface="Roboto Mono"/>
              </a:rPr>
              <a:t>y_prob</a:t>
            </a:r>
            <a:r>
              <a:rPr lang="en" sz="1100">
                <a:solidFill>
                  <a:schemeClr val="lt1"/>
                </a:solidFill>
              </a:rPr>
              <a:t>): Likelihood of belonging to the positive class.</a:t>
            </a:r>
            <a:endParaRPr sz="1100">
              <a:solidFill>
                <a:schemeClr val="lt1"/>
              </a:solidFill>
            </a:endParaRPr>
          </a:p>
          <a:p>
            <a:pPr indent="-298450" lvl="0" marL="457200" rtl="0" algn="l">
              <a:spcBef>
                <a:spcPts val="0"/>
              </a:spcBef>
              <a:spcAft>
                <a:spcPts val="0"/>
              </a:spcAft>
              <a:buClr>
                <a:schemeClr val="lt1"/>
              </a:buClr>
              <a:buSzPts val="1100"/>
              <a:buAutoNum type="arabicPeriod"/>
            </a:pPr>
            <a:r>
              <a:rPr b="1" lang="en" sz="1100">
                <a:solidFill>
                  <a:schemeClr val="lt1"/>
                </a:solidFill>
              </a:rPr>
              <a:t>Evaluation:</a:t>
            </a:r>
            <a:endParaRPr b="1"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Assessed model performance using:</a:t>
            </a:r>
            <a:endParaRPr sz="1100">
              <a:solidFill>
                <a:schemeClr val="lt1"/>
              </a:solidFill>
            </a:endParaRPr>
          </a:p>
          <a:p>
            <a:pPr indent="-298450" lvl="2" marL="1371600" rtl="0" algn="l">
              <a:spcBef>
                <a:spcPts val="0"/>
              </a:spcBef>
              <a:spcAft>
                <a:spcPts val="0"/>
              </a:spcAft>
              <a:buClr>
                <a:schemeClr val="lt1"/>
              </a:buClr>
              <a:buSzPts val="1100"/>
              <a:buChar char="■"/>
            </a:pPr>
            <a:r>
              <a:rPr b="1" lang="en" sz="1100">
                <a:solidFill>
                  <a:schemeClr val="lt1"/>
                </a:solidFill>
              </a:rPr>
              <a:t>Classification Report:</a:t>
            </a:r>
            <a:r>
              <a:rPr lang="en" sz="1100">
                <a:solidFill>
                  <a:schemeClr val="lt1"/>
                </a:solidFill>
              </a:rPr>
              <a:t> Precision, recall, F1-score, and support for each class.</a:t>
            </a:r>
            <a:endParaRPr sz="1100">
              <a:solidFill>
                <a:schemeClr val="lt1"/>
              </a:solidFill>
            </a:endParaRPr>
          </a:p>
          <a:p>
            <a:pPr indent="-298450" lvl="2" marL="1371600" rtl="0" algn="l">
              <a:spcBef>
                <a:spcPts val="0"/>
              </a:spcBef>
              <a:spcAft>
                <a:spcPts val="0"/>
              </a:spcAft>
              <a:buClr>
                <a:schemeClr val="lt1"/>
              </a:buClr>
              <a:buSzPts val="1100"/>
              <a:buChar char="■"/>
            </a:pPr>
            <a:r>
              <a:rPr b="1" lang="en" sz="1100">
                <a:solidFill>
                  <a:schemeClr val="lt1"/>
                </a:solidFill>
              </a:rPr>
              <a:t>Confusion Matrix:</a:t>
            </a:r>
            <a:r>
              <a:rPr lang="en" sz="1100">
                <a:solidFill>
                  <a:schemeClr val="lt1"/>
                </a:solidFill>
              </a:rPr>
              <a:t> True positives, true negatives, false positives, and false negatives.</a:t>
            </a:r>
            <a:endParaRPr sz="1100">
              <a:solidFill>
                <a:schemeClr val="lt1"/>
              </a:solidFill>
            </a:endParaRPr>
          </a:p>
          <a:p>
            <a:pPr indent="-298450" lvl="2" marL="1371600" rtl="0" algn="l">
              <a:spcBef>
                <a:spcPts val="0"/>
              </a:spcBef>
              <a:spcAft>
                <a:spcPts val="0"/>
              </a:spcAft>
              <a:buClr>
                <a:schemeClr val="lt1"/>
              </a:buClr>
              <a:buSzPts val="1100"/>
              <a:buChar char="■"/>
            </a:pPr>
            <a:r>
              <a:rPr b="1" lang="en" sz="1100">
                <a:solidFill>
                  <a:schemeClr val="lt1"/>
                </a:solidFill>
              </a:rPr>
              <a:t>Accuracy Score:</a:t>
            </a:r>
            <a:r>
              <a:rPr lang="en" sz="1100">
                <a:solidFill>
                  <a:schemeClr val="lt1"/>
                </a:solidFill>
              </a:rPr>
              <a:t> Overall proportion of correctly predicted samples.</a:t>
            </a:r>
            <a:endParaRPr sz="1100">
              <a:solidFill>
                <a:schemeClr val="lt1"/>
              </a:solidFill>
            </a:endParaRPr>
          </a:p>
          <a:p>
            <a:pPr indent="0" lvl="0" marL="457200" rtl="0" algn="l">
              <a:spcBef>
                <a:spcPts val="1800"/>
              </a:spcBef>
              <a:spcAft>
                <a:spcPts val="1800"/>
              </a:spcAft>
              <a:buNone/>
            </a:pPr>
            <a:r>
              <a:t/>
            </a:r>
            <a:endParaRPr sz="11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64260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sz="1800">
              <a:solidFill>
                <a:schemeClr val="dk2"/>
              </a:solidFill>
            </a:endParaRPr>
          </a:p>
          <a:p>
            <a:pPr indent="0" lvl="0" marL="0" rtl="0" algn="l">
              <a:spcBef>
                <a:spcPts val="1600"/>
              </a:spcBef>
              <a:spcAft>
                <a:spcPts val="0"/>
              </a:spcAft>
              <a:buNone/>
            </a:pPr>
            <a:r>
              <a:t/>
            </a:r>
            <a:endParaRPr sz="1800">
              <a:solidFill>
                <a:schemeClr val="dk2"/>
              </a:solidFill>
            </a:endParaRPr>
          </a:p>
        </p:txBody>
      </p:sp>
      <p:sp>
        <p:nvSpPr>
          <p:cNvPr id="147" name="Google Shape;147;p26"/>
          <p:cNvSpPr txBox="1"/>
          <p:nvPr>
            <p:ph idx="1" type="body"/>
          </p:nvPr>
        </p:nvSpPr>
        <p:spPr>
          <a:xfrm>
            <a:off x="311700" y="605650"/>
            <a:ext cx="8520600" cy="3416400"/>
          </a:xfrm>
          <a:prstGeom prst="rect">
            <a:avLst/>
          </a:prstGeom>
        </p:spPr>
        <p:txBody>
          <a:bodyPr anchorCtr="0" anchor="t" bIns="91425" lIns="91425" spcFirstLastPara="1" rIns="91425" wrap="square" tIns="91425">
            <a:noAutofit/>
          </a:bodyPr>
          <a:lstStyle/>
          <a:p>
            <a:pPr indent="0" lvl="0" marL="457200" rtl="0" algn="l">
              <a:spcBef>
                <a:spcPts val="1800"/>
              </a:spcBef>
              <a:spcAft>
                <a:spcPts val="0"/>
              </a:spcAft>
              <a:buClr>
                <a:schemeClr val="dk1"/>
              </a:buClr>
              <a:buSzPts val="1100"/>
              <a:buFont typeface="Arial"/>
              <a:buNone/>
            </a:pPr>
            <a:r>
              <a:rPr b="1" lang="en" sz="1100">
                <a:solidFill>
                  <a:schemeClr val="lt1"/>
                </a:solidFill>
              </a:rPr>
              <a:t>Performance Metrics:</a:t>
            </a:r>
            <a:endParaRPr b="1" sz="1100">
              <a:solidFill>
                <a:schemeClr val="lt1"/>
              </a:solidFill>
            </a:endParaRPr>
          </a:p>
          <a:p>
            <a:pPr indent="-298450" lvl="0" marL="457200" rtl="0" algn="l">
              <a:spcBef>
                <a:spcPts val="1800"/>
              </a:spcBef>
              <a:spcAft>
                <a:spcPts val="0"/>
              </a:spcAft>
              <a:buClr>
                <a:schemeClr val="lt1"/>
              </a:buClr>
              <a:buSzPts val="1100"/>
              <a:buChar char="●"/>
            </a:pPr>
            <a:r>
              <a:rPr b="1" lang="en" sz="1100">
                <a:solidFill>
                  <a:schemeClr val="lt1"/>
                </a:solidFill>
              </a:rPr>
              <a:t>Precision, Recall, F1-Score (Both Classes):</a:t>
            </a:r>
            <a:r>
              <a:rPr lang="en" sz="1100">
                <a:solidFill>
                  <a:schemeClr val="lt1"/>
                </a:solidFill>
              </a:rPr>
              <a:t> 100%</a:t>
            </a:r>
            <a:endParaRPr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Overall Accuracy:</a:t>
            </a:r>
            <a:r>
              <a:rPr lang="en" sz="1100">
                <a:solidFill>
                  <a:schemeClr val="lt1"/>
                </a:solidFill>
              </a:rPr>
              <a:t> 100%</a:t>
            </a:r>
            <a:endParaRPr sz="1100">
              <a:solidFill>
                <a:schemeClr val="lt1"/>
              </a:solidFill>
            </a:endParaRPr>
          </a:p>
          <a:p>
            <a:pPr indent="0" lvl="0" marL="457200" rtl="0" algn="l">
              <a:spcBef>
                <a:spcPts val="1800"/>
              </a:spcBef>
              <a:spcAft>
                <a:spcPts val="1800"/>
              </a:spcAft>
              <a:buNone/>
            </a:pPr>
            <a:r>
              <a:t/>
            </a:r>
            <a:endParaRPr sz="1100">
              <a:solidFill>
                <a:schemeClr val="lt1"/>
              </a:solidFill>
            </a:endParaRPr>
          </a:p>
        </p:txBody>
      </p:sp>
      <p:pic>
        <p:nvPicPr>
          <p:cNvPr id="148" name="Google Shape;148;p26"/>
          <p:cNvPicPr preferRelativeResize="0"/>
          <p:nvPr/>
        </p:nvPicPr>
        <p:blipFill>
          <a:blip r:embed="rId3">
            <a:alphaModFix/>
          </a:blip>
          <a:stretch>
            <a:fillRect/>
          </a:stretch>
        </p:blipFill>
        <p:spPr>
          <a:xfrm>
            <a:off x="649751" y="2249375"/>
            <a:ext cx="3085649" cy="2464299"/>
          </a:xfrm>
          <a:prstGeom prst="rect">
            <a:avLst/>
          </a:prstGeom>
          <a:noFill/>
          <a:ln>
            <a:noFill/>
          </a:ln>
        </p:spPr>
      </p:pic>
      <p:pic>
        <p:nvPicPr>
          <p:cNvPr id="149" name="Google Shape;149;p26"/>
          <p:cNvPicPr preferRelativeResize="0"/>
          <p:nvPr/>
        </p:nvPicPr>
        <p:blipFill>
          <a:blip r:embed="rId4">
            <a:alphaModFix/>
          </a:blip>
          <a:stretch>
            <a:fillRect/>
          </a:stretch>
        </p:blipFill>
        <p:spPr>
          <a:xfrm>
            <a:off x="4863624" y="2377337"/>
            <a:ext cx="2839324" cy="22083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lt1"/>
                </a:solidFill>
              </a:rPr>
              <a:t>5. Autoencoder</a:t>
            </a:r>
            <a:endParaRPr sz="1800">
              <a:solidFill>
                <a:schemeClr val="lt1"/>
              </a:solidFill>
            </a:endParaRPr>
          </a:p>
          <a:p>
            <a:pPr indent="0" lvl="0" marL="0" rtl="0" algn="l">
              <a:spcBef>
                <a:spcPts val="1600"/>
              </a:spcBef>
              <a:spcAft>
                <a:spcPts val="0"/>
              </a:spcAft>
              <a:buNone/>
            </a:pPr>
            <a:r>
              <a:t/>
            </a:r>
            <a:endParaRPr sz="1800">
              <a:solidFill>
                <a:schemeClr val="dk2"/>
              </a:solidFill>
            </a:endParaRPr>
          </a:p>
        </p:txBody>
      </p:sp>
      <p:sp>
        <p:nvSpPr>
          <p:cNvPr id="155" name="Google Shape;155;p27"/>
          <p:cNvSpPr txBox="1"/>
          <p:nvPr>
            <p:ph idx="1" type="body"/>
          </p:nvPr>
        </p:nvSpPr>
        <p:spPr>
          <a:xfrm>
            <a:off x="311700" y="116730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lt1"/>
                </a:solidFill>
              </a:rPr>
              <a:t>Autoencoder for Anomaly Detection"</a:t>
            </a:r>
            <a:endParaRPr sz="1100">
              <a:solidFill>
                <a:schemeClr val="lt1"/>
              </a:solidFill>
            </a:endParaRPr>
          </a:p>
          <a:p>
            <a:pPr indent="0" lvl="0" marL="0" rtl="0" algn="l">
              <a:spcBef>
                <a:spcPts val="0"/>
              </a:spcBef>
              <a:spcAft>
                <a:spcPts val="0"/>
              </a:spcAft>
              <a:buClr>
                <a:schemeClr val="dk1"/>
              </a:buClr>
              <a:buSzPts val="1100"/>
              <a:buFont typeface="Arial"/>
              <a:buNone/>
            </a:pPr>
            <a:r>
              <a:t/>
            </a:r>
            <a:endParaRPr b="1" sz="1100">
              <a:solidFill>
                <a:schemeClr val="lt1"/>
              </a:solidFill>
            </a:endParaRPr>
          </a:p>
          <a:p>
            <a:pPr indent="-298450" lvl="0" marL="457200" rtl="0" algn="l">
              <a:spcBef>
                <a:spcPts val="1200"/>
              </a:spcBef>
              <a:spcAft>
                <a:spcPts val="0"/>
              </a:spcAft>
              <a:buClr>
                <a:schemeClr val="lt1"/>
              </a:buClr>
              <a:buSzPts val="1100"/>
              <a:buChar char="●"/>
            </a:pPr>
            <a:r>
              <a:rPr b="1" lang="en" sz="1100">
                <a:solidFill>
                  <a:schemeClr val="lt1"/>
                </a:solidFill>
              </a:rPr>
              <a:t>What is an Autoencoder?</a:t>
            </a:r>
            <a:endParaRPr b="1"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Unsupervised neural network for reconstruction.</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Higher reconstruction loss → Likely an anomaly.</a:t>
            </a:r>
            <a:endParaRPr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Model Parameters</a:t>
            </a:r>
            <a:r>
              <a:rPr lang="en" sz="1100">
                <a:solidFill>
                  <a:schemeClr val="lt1"/>
                </a:solidFill>
              </a:rPr>
              <a:t>:</a:t>
            </a:r>
            <a:endParaRPr sz="1100">
              <a:solidFill>
                <a:schemeClr val="lt1"/>
              </a:solidFill>
            </a:endParaRPr>
          </a:p>
          <a:p>
            <a:pPr indent="-298450" lvl="1" marL="914400" rtl="0" algn="l">
              <a:spcBef>
                <a:spcPts val="0"/>
              </a:spcBef>
              <a:spcAft>
                <a:spcPts val="0"/>
              </a:spcAft>
              <a:buClr>
                <a:schemeClr val="lt1"/>
              </a:buClr>
              <a:buSzPts val="1100"/>
              <a:buChar char="○"/>
            </a:pPr>
            <a:r>
              <a:rPr b="1" lang="en" sz="1100">
                <a:solidFill>
                  <a:schemeClr val="lt1"/>
                </a:solidFill>
              </a:rPr>
              <a:t>Hidden Layers:</a:t>
            </a:r>
            <a:r>
              <a:rPr lang="en" sz="1100">
                <a:solidFill>
                  <a:schemeClr val="lt1"/>
                </a:solidFill>
              </a:rPr>
              <a:t> [64 → 32 → 16 → 8 → 16 → 32 → 64].</a:t>
            </a:r>
            <a:endParaRPr sz="1100">
              <a:solidFill>
                <a:schemeClr val="lt1"/>
              </a:solidFill>
            </a:endParaRPr>
          </a:p>
          <a:p>
            <a:pPr indent="-298450" lvl="1" marL="914400" rtl="0" algn="l">
              <a:spcBef>
                <a:spcPts val="0"/>
              </a:spcBef>
              <a:spcAft>
                <a:spcPts val="0"/>
              </a:spcAft>
              <a:buClr>
                <a:schemeClr val="lt1"/>
              </a:buClr>
              <a:buSzPts val="1100"/>
              <a:buChar char="○"/>
            </a:pPr>
            <a:r>
              <a:rPr b="1" lang="en" sz="1100">
                <a:solidFill>
                  <a:schemeClr val="lt1"/>
                </a:solidFill>
              </a:rPr>
              <a:t>Latent Space (Bottleneck):</a:t>
            </a:r>
            <a:r>
              <a:rPr lang="en" sz="1100">
                <a:solidFill>
                  <a:schemeClr val="lt1"/>
                </a:solidFill>
              </a:rPr>
              <a:t> Size = </a:t>
            </a:r>
            <a:r>
              <a:rPr b="1" lang="en" sz="1100">
                <a:solidFill>
                  <a:schemeClr val="lt1"/>
                </a:solidFill>
              </a:rPr>
              <a:t>8</a:t>
            </a:r>
            <a:r>
              <a:rPr lang="en" sz="1100">
                <a:solidFill>
                  <a:schemeClr val="lt1"/>
                </a:solidFill>
              </a:rPr>
              <a:t>.</a:t>
            </a:r>
            <a:endParaRPr sz="1100">
              <a:solidFill>
                <a:schemeClr val="lt1"/>
              </a:solidFill>
            </a:endParaRPr>
          </a:p>
          <a:p>
            <a:pPr indent="-298450" lvl="1" marL="914400" rtl="0" algn="l">
              <a:spcBef>
                <a:spcPts val="0"/>
              </a:spcBef>
              <a:spcAft>
                <a:spcPts val="0"/>
              </a:spcAft>
              <a:buClr>
                <a:schemeClr val="lt1"/>
              </a:buClr>
              <a:buSzPts val="1100"/>
              <a:buChar char="○"/>
            </a:pPr>
            <a:r>
              <a:rPr b="1" lang="en" sz="1100">
                <a:solidFill>
                  <a:schemeClr val="lt1"/>
                </a:solidFill>
              </a:rPr>
              <a:t>Loss Function:</a:t>
            </a:r>
            <a:r>
              <a:rPr lang="en" sz="1100">
                <a:solidFill>
                  <a:schemeClr val="lt1"/>
                </a:solidFill>
              </a:rPr>
              <a:t> Mean Squared Error (MSE).</a:t>
            </a:r>
            <a:endParaRPr sz="1100">
              <a:solidFill>
                <a:schemeClr val="lt1"/>
              </a:solidFill>
            </a:endParaRPr>
          </a:p>
          <a:p>
            <a:pPr indent="-298450" lvl="1" marL="914400" rtl="0" algn="l">
              <a:spcBef>
                <a:spcPts val="0"/>
              </a:spcBef>
              <a:spcAft>
                <a:spcPts val="0"/>
              </a:spcAft>
              <a:buClr>
                <a:schemeClr val="lt1"/>
              </a:buClr>
              <a:buSzPts val="1100"/>
              <a:buChar char="○"/>
            </a:pPr>
            <a:r>
              <a:rPr b="1" lang="en" sz="1100">
                <a:solidFill>
                  <a:schemeClr val="lt1"/>
                </a:solidFill>
              </a:rPr>
              <a:t>Optimizer:</a:t>
            </a:r>
            <a:r>
              <a:rPr lang="en" sz="1100">
                <a:solidFill>
                  <a:schemeClr val="lt1"/>
                </a:solidFill>
              </a:rPr>
              <a:t> Adam.</a:t>
            </a:r>
            <a:endParaRPr sz="1100">
              <a:solidFill>
                <a:schemeClr val="lt1"/>
              </a:solidFill>
            </a:endParaRPr>
          </a:p>
          <a:p>
            <a:pPr indent="-298450" lvl="1" marL="914400" rtl="0" algn="l">
              <a:spcBef>
                <a:spcPts val="0"/>
              </a:spcBef>
              <a:spcAft>
                <a:spcPts val="0"/>
              </a:spcAft>
              <a:buClr>
                <a:schemeClr val="lt1"/>
              </a:buClr>
              <a:buSzPts val="1100"/>
              <a:buChar char="○"/>
            </a:pPr>
            <a:r>
              <a:rPr b="1" lang="en" sz="1100">
                <a:solidFill>
                  <a:schemeClr val="lt1"/>
                </a:solidFill>
              </a:rPr>
              <a:t>Epochs:</a:t>
            </a:r>
            <a:r>
              <a:rPr lang="en" sz="1100">
                <a:solidFill>
                  <a:schemeClr val="lt1"/>
                </a:solidFill>
              </a:rPr>
              <a:t> 50.</a:t>
            </a:r>
            <a:endParaRPr sz="1100">
              <a:solidFill>
                <a:schemeClr val="lt1"/>
              </a:solidFill>
            </a:endParaRPr>
          </a:p>
          <a:p>
            <a:pPr indent="-298450" lvl="1" marL="914400" rtl="0" algn="l">
              <a:spcBef>
                <a:spcPts val="0"/>
              </a:spcBef>
              <a:spcAft>
                <a:spcPts val="0"/>
              </a:spcAft>
              <a:buClr>
                <a:schemeClr val="lt1"/>
              </a:buClr>
              <a:buSzPts val="1100"/>
              <a:buChar char="○"/>
            </a:pPr>
            <a:r>
              <a:rPr b="1" lang="en" sz="1100">
                <a:solidFill>
                  <a:schemeClr val="lt1"/>
                </a:solidFill>
              </a:rPr>
              <a:t>Batch Size:</a:t>
            </a:r>
            <a:r>
              <a:rPr lang="en" sz="1100">
                <a:solidFill>
                  <a:schemeClr val="lt1"/>
                </a:solidFill>
              </a:rPr>
              <a:t> 32.</a:t>
            </a:r>
            <a:endParaRPr sz="1100">
              <a:solidFill>
                <a:schemeClr val="lt1"/>
              </a:solidFill>
            </a:endParaRPr>
          </a:p>
          <a:p>
            <a:pPr indent="-298450" lvl="0" marL="457200" rtl="0" algn="l">
              <a:spcBef>
                <a:spcPts val="0"/>
              </a:spcBef>
              <a:spcAft>
                <a:spcPts val="0"/>
              </a:spcAft>
              <a:buClr>
                <a:schemeClr val="lt1"/>
              </a:buClr>
              <a:buSzPts val="1100"/>
              <a:buChar char="●"/>
            </a:pPr>
            <a:r>
              <a:t/>
            </a:r>
            <a:endParaRPr sz="1100">
              <a:solidFill>
                <a:schemeClr val="lt1"/>
              </a:solidFill>
            </a:endParaRPr>
          </a:p>
          <a:p>
            <a:pPr indent="0" lvl="0" marL="457200" rtl="0" algn="l">
              <a:spcBef>
                <a:spcPts val="1200"/>
              </a:spcBef>
              <a:spcAft>
                <a:spcPts val="16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idx="1" type="body"/>
          </p:nvPr>
        </p:nvSpPr>
        <p:spPr>
          <a:xfrm>
            <a:off x="248675" y="7892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lt1"/>
                </a:solidFill>
              </a:rPr>
              <a:t>Hyperparameter Tuning</a:t>
            </a:r>
            <a:r>
              <a:rPr lang="en" sz="1100">
                <a:solidFill>
                  <a:schemeClr val="lt1"/>
                </a:solidFill>
              </a:rPr>
              <a:t>:</a:t>
            </a:r>
            <a:endParaRPr sz="1100">
              <a:solidFill>
                <a:schemeClr val="lt1"/>
              </a:solidFill>
            </a:endParaRPr>
          </a:p>
          <a:p>
            <a:pPr indent="-298450" lvl="0" marL="457200" rtl="0" algn="l">
              <a:spcBef>
                <a:spcPts val="1200"/>
              </a:spcBef>
              <a:spcAft>
                <a:spcPts val="0"/>
              </a:spcAft>
              <a:buClr>
                <a:schemeClr val="lt1"/>
              </a:buClr>
              <a:buSzPts val="1100"/>
              <a:buChar char="●"/>
            </a:pPr>
            <a:r>
              <a:rPr lang="en" sz="1100">
                <a:solidFill>
                  <a:schemeClr val="lt1"/>
                </a:solidFill>
              </a:rPr>
              <a:t>Tuned Parameters:</a:t>
            </a:r>
            <a:endParaRPr sz="1100">
              <a:solidFill>
                <a:schemeClr val="lt1"/>
              </a:solidFill>
            </a:endParaRPr>
          </a:p>
          <a:p>
            <a:pPr indent="-298450" lvl="1" marL="914400" rtl="0" algn="l">
              <a:spcBef>
                <a:spcPts val="0"/>
              </a:spcBef>
              <a:spcAft>
                <a:spcPts val="0"/>
              </a:spcAft>
              <a:buClr>
                <a:schemeClr val="lt1"/>
              </a:buClr>
              <a:buSzPts val="1100"/>
              <a:buChar char="○"/>
            </a:pPr>
            <a:r>
              <a:rPr b="1" lang="en" sz="1100">
                <a:solidFill>
                  <a:schemeClr val="lt1"/>
                </a:solidFill>
              </a:rPr>
              <a:t>Hidden Layers:</a:t>
            </a:r>
            <a:r>
              <a:rPr lang="en" sz="1100">
                <a:solidFill>
                  <a:schemeClr val="lt1"/>
                </a:solidFill>
              </a:rPr>
              <a:t> [128-64-32-8], [64-32-16-8].</a:t>
            </a:r>
            <a:endParaRPr sz="1100">
              <a:solidFill>
                <a:schemeClr val="lt1"/>
              </a:solidFill>
            </a:endParaRPr>
          </a:p>
          <a:p>
            <a:pPr indent="-298450" lvl="1" marL="914400" rtl="0" algn="l">
              <a:spcBef>
                <a:spcPts val="0"/>
              </a:spcBef>
              <a:spcAft>
                <a:spcPts val="0"/>
              </a:spcAft>
              <a:buClr>
                <a:schemeClr val="lt1"/>
              </a:buClr>
              <a:buSzPts val="1100"/>
              <a:buChar char="○"/>
            </a:pPr>
            <a:r>
              <a:rPr b="1" lang="en" sz="1100">
                <a:solidFill>
                  <a:schemeClr val="lt1"/>
                </a:solidFill>
              </a:rPr>
              <a:t>Learning Rate:</a:t>
            </a:r>
            <a:r>
              <a:rPr lang="en" sz="1100">
                <a:solidFill>
                  <a:schemeClr val="lt1"/>
                </a:solidFill>
              </a:rPr>
              <a:t> [0.001, 0.0005].</a:t>
            </a:r>
            <a:endParaRPr sz="1100">
              <a:solidFill>
                <a:schemeClr val="lt1"/>
              </a:solidFill>
            </a:endParaRPr>
          </a:p>
          <a:p>
            <a:pPr indent="-298450" lvl="1" marL="914400" rtl="0" algn="l">
              <a:spcBef>
                <a:spcPts val="0"/>
              </a:spcBef>
              <a:spcAft>
                <a:spcPts val="0"/>
              </a:spcAft>
              <a:buClr>
                <a:schemeClr val="lt1"/>
              </a:buClr>
              <a:buSzPts val="1100"/>
              <a:buChar char="○"/>
            </a:pPr>
            <a:r>
              <a:rPr b="1" lang="en" sz="1100">
                <a:solidFill>
                  <a:schemeClr val="lt1"/>
                </a:solidFill>
              </a:rPr>
              <a:t>Batch Size:</a:t>
            </a:r>
            <a:r>
              <a:rPr lang="en" sz="1100">
                <a:solidFill>
                  <a:schemeClr val="lt1"/>
                </a:solidFill>
              </a:rPr>
              <a:t> [32, 64].</a:t>
            </a:r>
            <a:endParaRPr sz="1100">
              <a:solidFill>
                <a:schemeClr val="lt1"/>
              </a:solidFill>
            </a:endParaRPr>
          </a:p>
          <a:p>
            <a:pPr indent="-298450" lvl="1" marL="914400" rtl="0" algn="l">
              <a:spcBef>
                <a:spcPts val="0"/>
              </a:spcBef>
              <a:spcAft>
                <a:spcPts val="0"/>
              </a:spcAft>
              <a:buClr>
                <a:schemeClr val="lt1"/>
              </a:buClr>
              <a:buSzPts val="1100"/>
              <a:buChar char="○"/>
            </a:pPr>
            <a:r>
              <a:rPr b="1" lang="en" sz="1100">
                <a:solidFill>
                  <a:schemeClr val="lt1"/>
                </a:solidFill>
              </a:rPr>
              <a:t>Epochs:</a:t>
            </a:r>
            <a:r>
              <a:rPr lang="en" sz="1100">
                <a:solidFill>
                  <a:schemeClr val="lt1"/>
                </a:solidFill>
              </a:rPr>
              <a:t> [50, 100].</a:t>
            </a:r>
            <a:endParaRPr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Strategy</a:t>
            </a:r>
            <a:r>
              <a:rPr lang="en" sz="1100">
                <a:solidFill>
                  <a:schemeClr val="lt1"/>
                </a:solidFill>
              </a:rPr>
              <a:t>: Grid Search to minimize reconstruction loss on validation data.</a:t>
            </a:r>
            <a:endParaRPr sz="1100">
              <a:solidFill>
                <a:schemeClr val="lt1"/>
              </a:solidFill>
            </a:endParaRPr>
          </a:p>
          <a:p>
            <a:pPr indent="0" lvl="0" marL="0" rtl="0" algn="l">
              <a:spcBef>
                <a:spcPts val="1200"/>
              </a:spcBef>
              <a:spcAft>
                <a:spcPts val="0"/>
              </a:spcAft>
              <a:buClr>
                <a:schemeClr val="dk1"/>
              </a:buClr>
              <a:buSzPts val="1100"/>
              <a:buFont typeface="Arial"/>
              <a:buNone/>
            </a:pPr>
            <a:r>
              <a:rPr b="1" lang="en" sz="1100">
                <a:solidFill>
                  <a:schemeClr val="lt1"/>
                </a:solidFill>
              </a:rPr>
              <a:t>Model Training</a:t>
            </a:r>
            <a:r>
              <a:rPr lang="en" sz="1100">
                <a:solidFill>
                  <a:schemeClr val="lt1"/>
                </a:solidFill>
              </a:rPr>
              <a:t>:</a:t>
            </a:r>
            <a:endParaRPr sz="1100">
              <a:solidFill>
                <a:schemeClr val="lt1"/>
              </a:solidFill>
            </a:endParaRPr>
          </a:p>
          <a:p>
            <a:pPr indent="-298450" lvl="0" marL="457200" rtl="0" algn="l">
              <a:spcBef>
                <a:spcPts val="1200"/>
              </a:spcBef>
              <a:spcAft>
                <a:spcPts val="0"/>
              </a:spcAft>
              <a:buClr>
                <a:schemeClr val="lt1"/>
              </a:buClr>
              <a:buSzPts val="1100"/>
              <a:buChar char="●"/>
            </a:pPr>
            <a:r>
              <a:rPr lang="en" sz="1100">
                <a:solidFill>
                  <a:schemeClr val="lt1"/>
                </a:solidFill>
              </a:rPr>
              <a:t>Scaled data using </a:t>
            </a:r>
            <a:r>
              <a:rPr b="1" lang="en" sz="1100">
                <a:solidFill>
                  <a:schemeClr val="lt1"/>
                </a:solidFill>
              </a:rPr>
              <a:t>MinMaxScaler</a:t>
            </a:r>
            <a:r>
              <a:rPr lang="en" sz="1100">
                <a:solidFill>
                  <a:schemeClr val="lt1"/>
                </a:solidFill>
              </a:rPr>
              <a:t>.</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Trained on </a:t>
            </a:r>
            <a:r>
              <a:rPr b="1" lang="en" sz="1100">
                <a:solidFill>
                  <a:schemeClr val="lt1"/>
                </a:solidFill>
              </a:rPr>
              <a:t>normal data</a:t>
            </a:r>
            <a:r>
              <a:rPr lang="en" sz="1100">
                <a:solidFill>
                  <a:schemeClr val="lt1"/>
                </a:solidFill>
              </a:rPr>
              <a:t> (unsupervised).</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Early stopping to prevent overfitting.</a:t>
            </a:r>
            <a:endParaRPr sz="1100">
              <a:solidFill>
                <a:schemeClr val="lt1"/>
              </a:solidFill>
            </a:endParaRPr>
          </a:p>
          <a:p>
            <a:pPr indent="0" lvl="0" marL="0" rtl="0" algn="l">
              <a:spcBef>
                <a:spcPts val="1200"/>
              </a:spcBef>
              <a:spcAft>
                <a:spcPts val="0"/>
              </a:spcAft>
              <a:buClr>
                <a:schemeClr val="dk1"/>
              </a:buClr>
              <a:buSzPts val="1100"/>
              <a:buFont typeface="Arial"/>
              <a:buNone/>
            </a:pPr>
            <a:r>
              <a:rPr b="1" lang="en" sz="1100">
                <a:solidFill>
                  <a:schemeClr val="lt1"/>
                </a:solidFill>
              </a:rPr>
              <a:t>Model Selection</a:t>
            </a:r>
            <a:r>
              <a:rPr lang="en" sz="1100">
                <a:solidFill>
                  <a:schemeClr val="lt1"/>
                </a:solidFill>
              </a:rPr>
              <a:t>:</a:t>
            </a:r>
            <a:endParaRPr sz="1100">
              <a:solidFill>
                <a:schemeClr val="lt1"/>
              </a:solidFill>
            </a:endParaRPr>
          </a:p>
          <a:p>
            <a:pPr indent="-298450" lvl="0" marL="457200" rtl="0" algn="l">
              <a:spcBef>
                <a:spcPts val="1200"/>
              </a:spcBef>
              <a:spcAft>
                <a:spcPts val="0"/>
              </a:spcAft>
              <a:buClr>
                <a:schemeClr val="lt1"/>
              </a:buClr>
              <a:buSzPts val="1100"/>
              <a:buChar char="●"/>
            </a:pPr>
            <a:r>
              <a:rPr lang="en" sz="1100">
                <a:solidFill>
                  <a:schemeClr val="lt1"/>
                </a:solidFill>
              </a:rPr>
              <a:t>Best Model:</a:t>
            </a:r>
            <a:endParaRPr sz="1100">
              <a:solidFill>
                <a:schemeClr val="lt1"/>
              </a:solidFill>
            </a:endParaRPr>
          </a:p>
          <a:p>
            <a:pPr indent="-298450" lvl="1" marL="914400" rtl="0" algn="l">
              <a:spcBef>
                <a:spcPts val="0"/>
              </a:spcBef>
              <a:spcAft>
                <a:spcPts val="0"/>
              </a:spcAft>
              <a:buClr>
                <a:schemeClr val="lt1"/>
              </a:buClr>
              <a:buSzPts val="1100"/>
              <a:buChar char="○"/>
            </a:pPr>
            <a:r>
              <a:rPr b="1" lang="en" sz="1100">
                <a:solidFill>
                  <a:schemeClr val="lt1"/>
                </a:solidFill>
              </a:rPr>
              <a:t>Hidden Layers:</a:t>
            </a:r>
            <a:r>
              <a:rPr lang="en" sz="1100">
                <a:solidFill>
                  <a:schemeClr val="lt1"/>
                </a:solidFill>
              </a:rPr>
              <a:t> [64 → 32 → 16 → 8].</a:t>
            </a:r>
            <a:endParaRPr sz="1100">
              <a:solidFill>
                <a:schemeClr val="lt1"/>
              </a:solidFill>
            </a:endParaRPr>
          </a:p>
          <a:p>
            <a:pPr indent="-298450" lvl="1" marL="914400" rtl="0" algn="l">
              <a:spcBef>
                <a:spcPts val="0"/>
              </a:spcBef>
              <a:spcAft>
                <a:spcPts val="0"/>
              </a:spcAft>
              <a:buClr>
                <a:schemeClr val="lt1"/>
              </a:buClr>
              <a:buSzPts val="1100"/>
              <a:buChar char="○"/>
            </a:pPr>
            <a:r>
              <a:rPr b="1" lang="en" sz="1100">
                <a:solidFill>
                  <a:schemeClr val="lt1"/>
                </a:solidFill>
              </a:rPr>
              <a:t>Epochs:</a:t>
            </a:r>
            <a:r>
              <a:rPr lang="en" sz="1100">
                <a:solidFill>
                  <a:schemeClr val="lt1"/>
                </a:solidFill>
              </a:rPr>
              <a:t> 50.</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Selection based on </a:t>
            </a:r>
            <a:r>
              <a:rPr b="1" lang="en" sz="1100">
                <a:solidFill>
                  <a:schemeClr val="lt1"/>
                </a:solidFill>
              </a:rPr>
              <a:t>lowest validation reconstruction loss</a:t>
            </a:r>
            <a:r>
              <a:rPr lang="en" sz="1100">
                <a:solidFill>
                  <a:schemeClr val="lt1"/>
                </a:solidFill>
              </a:rPr>
              <a:t>.</a:t>
            </a:r>
            <a:endParaRPr sz="11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9"/>
          <p:cNvSpPr txBox="1"/>
          <p:nvPr>
            <p:ph idx="1" type="body"/>
          </p:nvPr>
        </p:nvSpPr>
        <p:spPr>
          <a:xfrm>
            <a:off x="240800" y="62722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lt1"/>
                </a:solidFill>
              </a:rPr>
              <a:t>Evaluation Metrics</a:t>
            </a:r>
            <a:r>
              <a:rPr lang="en" sz="1100">
                <a:solidFill>
                  <a:schemeClr val="lt1"/>
                </a:solidFill>
              </a:rPr>
              <a:t>:</a:t>
            </a:r>
            <a:endParaRPr sz="1100">
              <a:solidFill>
                <a:schemeClr val="lt1"/>
              </a:solidFill>
            </a:endParaRPr>
          </a:p>
          <a:p>
            <a:pPr indent="-298450" lvl="0" marL="457200" rtl="0" algn="l">
              <a:spcBef>
                <a:spcPts val="1200"/>
              </a:spcBef>
              <a:spcAft>
                <a:spcPts val="0"/>
              </a:spcAft>
              <a:buClr>
                <a:schemeClr val="lt1"/>
              </a:buClr>
              <a:buSzPts val="1100"/>
              <a:buChar char="●"/>
            </a:pPr>
            <a:r>
              <a:rPr b="1" lang="en" sz="1100">
                <a:solidFill>
                  <a:schemeClr val="lt1"/>
                </a:solidFill>
              </a:rPr>
              <a:t>Precision</a:t>
            </a:r>
            <a:r>
              <a:rPr lang="en" sz="1100">
                <a:solidFill>
                  <a:schemeClr val="lt1"/>
                </a:solidFill>
              </a:rPr>
              <a:t>:</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Normal (0): </a:t>
            </a:r>
            <a:r>
              <a:rPr b="1" lang="en" sz="1100">
                <a:solidFill>
                  <a:schemeClr val="lt1"/>
                </a:solidFill>
              </a:rPr>
              <a:t>1.00</a:t>
            </a:r>
            <a:r>
              <a:rPr lang="en" sz="1100">
                <a:solidFill>
                  <a:schemeClr val="lt1"/>
                </a:solidFill>
              </a:rPr>
              <a:t>, Anomalies (1): </a:t>
            </a:r>
            <a:r>
              <a:rPr b="1" lang="en" sz="1100">
                <a:solidFill>
                  <a:schemeClr val="lt1"/>
                </a:solidFill>
              </a:rPr>
              <a:t>0.42</a:t>
            </a:r>
            <a:r>
              <a:rPr lang="en" sz="1100">
                <a:solidFill>
                  <a:schemeClr val="lt1"/>
                </a:solidFill>
              </a:rPr>
              <a:t>.</a:t>
            </a:r>
            <a:endParaRPr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Recall</a:t>
            </a:r>
            <a:r>
              <a:rPr lang="en" sz="1100">
                <a:solidFill>
                  <a:schemeClr val="lt1"/>
                </a:solidFill>
              </a:rPr>
              <a:t>:</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Normal (0): </a:t>
            </a:r>
            <a:r>
              <a:rPr b="1" lang="en" sz="1100">
                <a:solidFill>
                  <a:schemeClr val="lt1"/>
                </a:solidFill>
              </a:rPr>
              <a:t>0.98</a:t>
            </a:r>
            <a:r>
              <a:rPr lang="en" sz="1100">
                <a:solidFill>
                  <a:schemeClr val="lt1"/>
                </a:solidFill>
              </a:rPr>
              <a:t>, Anomalies (1): </a:t>
            </a:r>
            <a:r>
              <a:rPr b="1" lang="en" sz="1100">
                <a:solidFill>
                  <a:schemeClr val="lt1"/>
                </a:solidFill>
              </a:rPr>
              <a:t>0.83</a:t>
            </a:r>
            <a:r>
              <a:rPr lang="en" sz="1100">
                <a:solidFill>
                  <a:schemeClr val="lt1"/>
                </a:solidFill>
              </a:rPr>
              <a:t>.</a:t>
            </a:r>
            <a:endParaRPr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F1-Score</a:t>
            </a:r>
            <a:r>
              <a:rPr lang="en" sz="1100">
                <a:solidFill>
                  <a:schemeClr val="lt1"/>
                </a:solidFill>
              </a:rPr>
              <a:t>:</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Normal (0): </a:t>
            </a:r>
            <a:r>
              <a:rPr b="1" lang="en" sz="1100">
                <a:solidFill>
                  <a:schemeClr val="lt1"/>
                </a:solidFill>
              </a:rPr>
              <a:t>0.99</a:t>
            </a:r>
            <a:r>
              <a:rPr lang="en" sz="1100">
                <a:solidFill>
                  <a:schemeClr val="lt1"/>
                </a:solidFill>
              </a:rPr>
              <a:t>, Anomalies (1): </a:t>
            </a:r>
            <a:r>
              <a:rPr b="1" lang="en" sz="1100">
                <a:solidFill>
                  <a:schemeClr val="lt1"/>
                </a:solidFill>
              </a:rPr>
              <a:t>0.56</a:t>
            </a:r>
            <a:r>
              <a:rPr lang="en" sz="1100">
                <a:solidFill>
                  <a:schemeClr val="lt1"/>
                </a:solidFill>
              </a:rPr>
              <a:t>.</a:t>
            </a:r>
            <a:endParaRPr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Accuracy:</a:t>
            </a:r>
            <a:r>
              <a:rPr lang="en" sz="1100">
                <a:solidFill>
                  <a:schemeClr val="lt1"/>
                </a:solidFill>
              </a:rPr>
              <a:t> </a:t>
            </a:r>
            <a:r>
              <a:rPr b="1" lang="en" sz="1100">
                <a:solidFill>
                  <a:schemeClr val="lt1"/>
                </a:solidFill>
              </a:rPr>
              <a:t>98.7%</a:t>
            </a:r>
            <a:r>
              <a:rPr lang="en" sz="1100">
                <a:solidFill>
                  <a:schemeClr val="lt1"/>
                </a:solidFill>
              </a:rPr>
              <a:t>.</a:t>
            </a:r>
            <a:endParaRPr sz="1100">
              <a:solidFill>
                <a:schemeClr val="lt1"/>
              </a:solidFill>
            </a:endParaRPr>
          </a:p>
          <a:p>
            <a:pPr indent="0" lvl="0" marL="0" rtl="0" algn="l">
              <a:spcBef>
                <a:spcPts val="1200"/>
              </a:spcBef>
              <a:spcAft>
                <a:spcPts val="0"/>
              </a:spcAft>
              <a:buClr>
                <a:schemeClr val="dk1"/>
              </a:buClr>
              <a:buSzPts val="1100"/>
              <a:buFont typeface="Arial"/>
              <a:buNone/>
            </a:pPr>
            <a:r>
              <a:rPr b="1" lang="en" sz="1100">
                <a:solidFill>
                  <a:schemeClr val="lt1"/>
                </a:solidFill>
              </a:rPr>
              <a:t>Anomaly Score Analysis</a:t>
            </a:r>
            <a:r>
              <a:rPr lang="en" sz="1100">
                <a:solidFill>
                  <a:schemeClr val="lt1"/>
                </a:solidFill>
              </a:rPr>
              <a:t>:</a:t>
            </a:r>
            <a:endParaRPr sz="1100">
              <a:solidFill>
                <a:schemeClr val="lt1"/>
              </a:solidFill>
            </a:endParaRPr>
          </a:p>
          <a:p>
            <a:pPr indent="-298450" lvl="0" marL="457200" rtl="0" algn="l">
              <a:spcBef>
                <a:spcPts val="1200"/>
              </a:spcBef>
              <a:spcAft>
                <a:spcPts val="0"/>
              </a:spcAft>
              <a:buClr>
                <a:schemeClr val="lt1"/>
              </a:buClr>
              <a:buSzPts val="1100"/>
              <a:buChar char="●"/>
            </a:pPr>
            <a:r>
              <a:rPr b="1" lang="en" sz="1100">
                <a:solidFill>
                  <a:schemeClr val="lt1"/>
                </a:solidFill>
              </a:rPr>
              <a:t>Reconstruction Loss</a:t>
            </a:r>
            <a:r>
              <a:rPr lang="en" sz="1100">
                <a:solidFill>
                  <a:schemeClr val="lt1"/>
                </a:solidFill>
              </a:rPr>
              <a:t>:</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Normal Data → Low loss.</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Anomalies → High loss.</a:t>
            </a:r>
            <a:endParaRPr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Threshold Selection</a:t>
            </a:r>
            <a:r>
              <a:rPr lang="en" sz="1100">
                <a:solidFill>
                  <a:schemeClr val="lt1"/>
                </a:solidFill>
              </a:rPr>
              <a:t>:</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Optimized to balance recall and precision.</a:t>
            </a:r>
            <a:endParaRPr sz="1100">
              <a:solidFill>
                <a:schemeClr val="lt1"/>
              </a:solidFill>
            </a:endParaRPr>
          </a:p>
          <a:p>
            <a:pPr indent="0" lvl="0" marL="0" rtl="0" algn="l">
              <a:spcBef>
                <a:spcPts val="1200"/>
              </a:spcBef>
              <a:spcAft>
                <a:spcPts val="0"/>
              </a:spcAft>
              <a:buClr>
                <a:schemeClr val="dk1"/>
              </a:buClr>
              <a:buSzPts val="1100"/>
              <a:buFont typeface="Arial"/>
              <a:buNone/>
            </a:pPr>
            <a:r>
              <a:rPr b="1" lang="en" sz="1100">
                <a:solidFill>
                  <a:schemeClr val="lt1"/>
                </a:solidFill>
              </a:rPr>
              <a:t>Visuals</a:t>
            </a:r>
            <a:r>
              <a:rPr lang="en" sz="1100">
                <a:solidFill>
                  <a:schemeClr val="lt1"/>
                </a:solidFill>
              </a:rPr>
              <a:t>:</a:t>
            </a:r>
            <a:endParaRPr sz="1100">
              <a:solidFill>
                <a:schemeClr val="lt1"/>
              </a:solidFill>
            </a:endParaRPr>
          </a:p>
          <a:p>
            <a:pPr indent="-298450" lvl="0" marL="457200" rtl="0" algn="l">
              <a:spcBef>
                <a:spcPts val="1200"/>
              </a:spcBef>
              <a:spcAft>
                <a:spcPts val="0"/>
              </a:spcAft>
              <a:buClr>
                <a:schemeClr val="lt1"/>
              </a:buClr>
              <a:buSzPts val="1100"/>
              <a:buChar char="●"/>
            </a:pPr>
            <a:r>
              <a:rPr b="1" lang="en" sz="1100">
                <a:solidFill>
                  <a:schemeClr val="lt1"/>
                </a:solidFill>
              </a:rPr>
              <a:t>Histogram</a:t>
            </a:r>
            <a:r>
              <a:rPr lang="en" sz="1100">
                <a:solidFill>
                  <a:schemeClr val="lt1"/>
                </a:solidFill>
              </a:rPr>
              <a:t> of Reconstruction Loss:</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Highlight threshold for anomalies.</a:t>
            </a:r>
            <a:endParaRPr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Confusion Matrix</a:t>
            </a:r>
            <a:r>
              <a:rPr lang="en" sz="1100">
                <a:solidFill>
                  <a:schemeClr val="lt1"/>
                </a:solidFill>
              </a:rPr>
              <a:t> showing model performance.</a:t>
            </a:r>
            <a:endParaRPr sz="1100">
              <a:solidFill>
                <a:schemeClr val="lt1"/>
              </a:solidFill>
            </a:endParaRPr>
          </a:p>
          <a:p>
            <a:pPr indent="0" lvl="0" marL="0" rtl="0" algn="l">
              <a:spcBef>
                <a:spcPts val="1200"/>
              </a:spcBef>
              <a:spcAft>
                <a:spcPts val="16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lt1"/>
                </a:solidFill>
                <a:latin typeface="Times New Roman"/>
                <a:ea typeface="Times New Roman"/>
                <a:cs typeface="Times New Roman"/>
                <a:sym typeface="Times New Roman"/>
              </a:rPr>
              <a:t>Best model : </a:t>
            </a:r>
            <a:r>
              <a:rPr b="1" lang="en" sz="1900">
                <a:solidFill>
                  <a:schemeClr val="lt1"/>
                </a:solidFill>
                <a:latin typeface="Times New Roman"/>
                <a:ea typeface="Times New Roman"/>
                <a:cs typeface="Times New Roman"/>
                <a:sym typeface="Times New Roman"/>
              </a:rPr>
              <a:t>Logistic Regression with Isolation Forest Features</a:t>
            </a:r>
            <a:endParaRPr b="1" sz="19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b="1" sz="2400">
              <a:solidFill>
                <a:schemeClr val="lt1"/>
              </a:solidFill>
              <a:latin typeface="Times New Roman"/>
              <a:ea typeface="Times New Roman"/>
              <a:cs typeface="Times New Roman"/>
              <a:sym typeface="Times New Roman"/>
            </a:endParaRPr>
          </a:p>
        </p:txBody>
      </p:sp>
      <p:sp>
        <p:nvSpPr>
          <p:cNvPr id="171" name="Google Shape;171;p30"/>
          <p:cNvSpPr txBox="1"/>
          <p:nvPr>
            <p:ph idx="1" type="body"/>
          </p:nvPr>
        </p:nvSpPr>
        <p:spPr>
          <a:xfrm>
            <a:off x="311700" y="1222450"/>
            <a:ext cx="4483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100">
                <a:solidFill>
                  <a:schemeClr val="lt1"/>
                </a:solidFill>
                <a:latin typeface="Times New Roman"/>
                <a:ea typeface="Times New Roman"/>
                <a:cs typeface="Times New Roman"/>
                <a:sym typeface="Times New Roman"/>
              </a:rPr>
              <a:t>Combines </a:t>
            </a:r>
            <a:r>
              <a:rPr b="1" lang="en" sz="1100">
                <a:solidFill>
                  <a:schemeClr val="lt1"/>
                </a:solidFill>
                <a:latin typeface="Times New Roman"/>
                <a:ea typeface="Times New Roman"/>
                <a:cs typeface="Times New Roman"/>
                <a:sym typeface="Times New Roman"/>
              </a:rPr>
              <a:t>Isolation Forest</a:t>
            </a:r>
            <a:r>
              <a:rPr lang="en" sz="1100">
                <a:solidFill>
                  <a:schemeClr val="lt1"/>
                </a:solidFill>
                <a:latin typeface="Times New Roman"/>
                <a:ea typeface="Times New Roman"/>
                <a:cs typeface="Times New Roman"/>
                <a:sym typeface="Times New Roman"/>
              </a:rPr>
              <a:t> for anomaly detection and </a:t>
            </a:r>
            <a:r>
              <a:rPr b="1" lang="en" sz="1100">
                <a:solidFill>
                  <a:schemeClr val="lt1"/>
                </a:solidFill>
                <a:latin typeface="Times New Roman"/>
                <a:ea typeface="Times New Roman"/>
                <a:cs typeface="Times New Roman"/>
                <a:sym typeface="Times New Roman"/>
              </a:rPr>
              <a:t>Logistic Regression</a:t>
            </a:r>
            <a:r>
              <a:rPr lang="en" sz="1100">
                <a:solidFill>
                  <a:schemeClr val="lt1"/>
                </a:solidFill>
                <a:latin typeface="Times New Roman"/>
                <a:ea typeface="Times New Roman"/>
                <a:cs typeface="Times New Roman"/>
                <a:sym typeface="Times New Roman"/>
              </a:rPr>
              <a:t> for classification.</a:t>
            </a:r>
            <a:endParaRPr sz="11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rPr lang="en" sz="1100">
                <a:solidFill>
                  <a:schemeClr val="lt1"/>
                </a:solidFill>
                <a:latin typeface="Times New Roman"/>
                <a:ea typeface="Times New Roman"/>
                <a:cs typeface="Times New Roman"/>
                <a:sym typeface="Times New Roman"/>
              </a:rPr>
              <a:t>Handles class imbalance effectively by leveraging anomaly scores as new features.</a:t>
            </a:r>
            <a:endParaRPr sz="1100">
              <a:solidFill>
                <a:schemeClr val="lt1"/>
              </a:solidFill>
              <a:latin typeface="Times New Roman"/>
              <a:ea typeface="Times New Roman"/>
              <a:cs typeface="Times New Roman"/>
              <a:sym typeface="Times New Roman"/>
            </a:endParaRPr>
          </a:p>
          <a:p>
            <a:pPr indent="0" lvl="0" marL="0" rtl="0" algn="l">
              <a:spcBef>
                <a:spcPts val="1400"/>
              </a:spcBef>
              <a:spcAft>
                <a:spcPts val="0"/>
              </a:spcAft>
              <a:buNone/>
            </a:pPr>
            <a:r>
              <a:rPr b="1" lang="en" sz="1100">
                <a:solidFill>
                  <a:schemeClr val="lt1"/>
                </a:solidFill>
                <a:latin typeface="Times New Roman"/>
                <a:ea typeface="Times New Roman"/>
                <a:cs typeface="Times New Roman"/>
                <a:sym typeface="Times New Roman"/>
              </a:rPr>
              <a:t>Why Choose Logistic Regression with Isolation Forest?</a:t>
            </a:r>
            <a:endParaRPr b="1" sz="1100">
              <a:solidFill>
                <a:schemeClr val="lt1"/>
              </a:solidFill>
              <a:latin typeface="Times New Roman"/>
              <a:ea typeface="Times New Roman"/>
              <a:cs typeface="Times New Roman"/>
              <a:sym typeface="Times New Roman"/>
            </a:endParaRPr>
          </a:p>
          <a:p>
            <a:pPr indent="-298450" lvl="0" marL="457200" rtl="0" algn="l">
              <a:spcBef>
                <a:spcPts val="1200"/>
              </a:spcBef>
              <a:spcAft>
                <a:spcPts val="0"/>
              </a:spcAft>
              <a:buClr>
                <a:schemeClr val="lt1"/>
              </a:buClr>
              <a:buSzPts val="1100"/>
              <a:buFont typeface="Times New Roman"/>
              <a:buChar char="●"/>
            </a:pPr>
            <a:r>
              <a:rPr b="1" lang="en" sz="1100">
                <a:solidFill>
                  <a:schemeClr val="lt1"/>
                </a:solidFill>
                <a:latin typeface="Times New Roman"/>
                <a:ea typeface="Times New Roman"/>
                <a:cs typeface="Times New Roman"/>
                <a:sym typeface="Times New Roman"/>
              </a:rPr>
              <a:t>Key Criterion: Recall</a:t>
            </a:r>
            <a:endParaRPr b="1" sz="1100">
              <a:solidFill>
                <a:schemeClr val="lt1"/>
              </a:solidFill>
              <a:latin typeface="Times New Roman"/>
              <a:ea typeface="Times New Roman"/>
              <a:cs typeface="Times New Roman"/>
              <a:sym typeface="Times New Roman"/>
            </a:endParaRPr>
          </a:p>
          <a:p>
            <a:pPr indent="-298450" lvl="1" marL="914400" rtl="0" algn="l">
              <a:spcBef>
                <a:spcPts val="0"/>
              </a:spcBef>
              <a:spcAft>
                <a:spcPts val="0"/>
              </a:spcAft>
              <a:buClr>
                <a:schemeClr val="lt1"/>
              </a:buClr>
              <a:buSzPts val="1100"/>
              <a:buChar char="○"/>
            </a:pPr>
            <a:r>
              <a:rPr lang="en" sz="1100">
                <a:solidFill>
                  <a:schemeClr val="lt1"/>
                </a:solidFill>
                <a:latin typeface="Times New Roman"/>
                <a:ea typeface="Times New Roman"/>
                <a:cs typeface="Times New Roman"/>
                <a:sym typeface="Times New Roman"/>
              </a:rPr>
              <a:t>High recall for both </a:t>
            </a:r>
            <a:r>
              <a:rPr b="1" lang="en" sz="1100">
                <a:solidFill>
                  <a:schemeClr val="lt1"/>
                </a:solidFill>
                <a:latin typeface="Times New Roman"/>
                <a:ea typeface="Times New Roman"/>
                <a:cs typeface="Times New Roman"/>
                <a:sym typeface="Times New Roman"/>
              </a:rPr>
              <a:t>Legitimate (0.99)</a:t>
            </a:r>
            <a:r>
              <a:rPr lang="en" sz="1100">
                <a:solidFill>
                  <a:schemeClr val="lt1"/>
                </a:solidFill>
                <a:latin typeface="Times New Roman"/>
                <a:ea typeface="Times New Roman"/>
                <a:cs typeface="Times New Roman"/>
                <a:sym typeface="Times New Roman"/>
              </a:rPr>
              <a:t> and </a:t>
            </a:r>
            <a:r>
              <a:rPr b="1" lang="en" sz="1100">
                <a:solidFill>
                  <a:schemeClr val="lt1"/>
                </a:solidFill>
                <a:latin typeface="Times New Roman"/>
                <a:ea typeface="Times New Roman"/>
                <a:cs typeface="Times New Roman"/>
                <a:sym typeface="Times New Roman"/>
              </a:rPr>
              <a:t>Fraudulent (0.96)</a:t>
            </a:r>
            <a:r>
              <a:rPr lang="en" sz="1100">
                <a:solidFill>
                  <a:schemeClr val="lt1"/>
                </a:solidFill>
                <a:latin typeface="Times New Roman"/>
                <a:ea typeface="Times New Roman"/>
                <a:cs typeface="Times New Roman"/>
                <a:sym typeface="Times New Roman"/>
              </a:rPr>
              <a:t> transactions, minimizing missed fraudulent cases (False Negatives), crucial for fraud detection.</a:t>
            </a:r>
            <a:endParaRPr sz="1100">
              <a:solidFill>
                <a:schemeClr val="lt1"/>
              </a:solidFill>
              <a:latin typeface="Times New Roman"/>
              <a:ea typeface="Times New Roman"/>
              <a:cs typeface="Times New Roman"/>
              <a:sym typeface="Times New Roman"/>
            </a:endParaRPr>
          </a:p>
          <a:p>
            <a:pPr indent="-298450" lvl="0" marL="457200" rtl="0" algn="l">
              <a:spcBef>
                <a:spcPts val="0"/>
              </a:spcBef>
              <a:spcAft>
                <a:spcPts val="0"/>
              </a:spcAft>
              <a:buClr>
                <a:schemeClr val="lt1"/>
              </a:buClr>
              <a:buSzPts val="1100"/>
              <a:buFont typeface="Times New Roman"/>
              <a:buChar char="●"/>
            </a:pPr>
            <a:r>
              <a:rPr b="1" lang="en" sz="1100">
                <a:solidFill>
                  <a:schemeClr val="lt1"/>
                </a:solidFill>
                <a:latin typeface="Times New Roman"/>
                <a:ea typeface="Times New Roman"/>
                <a:cs typeface="Times New Roman"/>
                <a:sym typeface="Times New Roman"/>
              </a:rPr>
              <a:t>Accuracy:</a:t>
            </a:r>
            <a:endParaRPr b="1" sz="1100">
              <a:solidFill>
                <a:schemeClr val="lt1"/>
              </a:solidFill>
              <a:latin typeface="Times New Roman"/>
              <a:ea typeface="Times New Roman"/>
              <a:cs typeface="Times New Roman"/>
              <a:sym typeface="Times New Roman"/>
            </a:endParaRPr>
          </a:p>
          <a:p>
            <a:pPr indent="-298450" lvl="1" marL="914400" rtl="0" algn="l">
              <a:spcBef>
                <a:spcPts val="0"/>
              </a:spcBef>
              <a:spcAft>
                <a:spcPts val="0"/>
              </a:spcAft>
              <a:buClr>
                <a:schemeClr val="lt1"/>
              </a:buClr>
              <a:buSzPts val="1100"/>
              <a:buFont typeface="Times New Roman"/>
              <a:buChar char="○"/>
            </a:pPr>
            <a:r>
              <a:rPr lang="en" sz="1100">
                <a:solidFill>
                  <a:schemeClr val="lt1"/>
                </a:solidFill>
                <a:latin typeface="Times New Roman"/>
                <a:ea typeface="Times New Roman"/>
                <a:cs typeface="Times New Roman"/>
                <a:sym typeface="Times New Roman"/>
              </a:rPr>
              <a:t>This model achieves 98% accuracy, significantly outperforming others and demonstrating greater reliability overall.</a:t>
            </a:r>
            <a:endParaRPr sz="1100">
              <a:solidFill>
                <a:schemeClr val="lt1"/>
              </a:solidFill>
              <a:latin typeface="Times New Roman"/>
              <a:ea typeface="Times New Roman"/>
              <a:cs typeface="Times New Roman"/>
              <a:sym typeface="Times New Roman"/>
            </a:endParaRPr>
          </a:p>
          <a:p>
            <a:pPr indent="-298450" lvl="0" marL="457200" rtl="0" algn="l">
              <a:spcBef>
                <a:spcPts val="0"/>
              </a:spcBef>
              <a:spcAft>
                <a:spcPts val="0"/>
              </a:spcAft>
              <a:buClr>
                <a:schemeClr val="lt1"/>
              </a:buClr>
              <a:buSzPts val="1100"/>
              <a:buFont typeface="Times New Roman"/>
              <a:buChar char="●"/>
            </a:pPr>
            <a:r>
              <a:rPr b="1" lang="en" sz="1100">
                <a:solidFill>
                  <a:schemeClr val="lt1"/>
                </a:solidFill>
                <a:latin typeface="Times New Roman"/>
                <a:ea typeface="Times New Roman"/>
                <a:cs typeface="Times New Roman"/>
                <a:sym typeface="Times New Roman"/>
              </a:rPr>
              <a:t>Balanced Performance:</a:t>
            </a:r>
            <a:endParaRPr b="1" sz="1100">
              <a:solidFill>
                <a:schemeClr val="lt1"/>
              </a:solidFill>
              <a:latin typeface="Times New Roman"/>
              <a:ea typeface="Times New Roman"/>
              <a:cs typeface="Times New Roman"/>
              <a:sym typeface="Times New Roman"/>
            </a:endParaRPr>
          </a:p>
          <a:p>
            <a:pPr indent="-298450" lvl="1" marL="914400" rtl="0" algn="l">
              <a:spcBef>
                <a:spcPts val="0"/>
              </a:spcBef>
              <a:spcAft>
                <a:spcPts val="0"/>
              </a:spcAft>
              <a:buClr>
                <a:schemeClr val="lt1"/>
              </a:buClr>
              <a:buSzPts val="1100"/>
              <a:buFont typeface="Times New Roman"/>
              <a:buChar char="○"/>
            </a:pPr>
            <a:r>
              <a:rPr lang="en" sz="1100">
                <a:solidFill>
                  <a:schemeClr val="lt1"/>
                </a:solidFill>
                <a:latin typeface="Times New Roman"/>
                <a:ea typeface="Times New Roman"/>
                <a:cs typeface="Times New Roman"/>
                <a:sym typeface="Times New Roman"/>
              </a:rPr>
              <a:t>High precision and recall for both classes lead to better overall performance and reduced misclassification of fraudulent transactions.</a:t>
            </a:r>
            <a:endParaRPr sz="1100">
              <a:solidFill>
                <a:schemeClr val="lt1"/>
              </a:solidFill>
              <a:latin typeface="Times New Roman"/>
              <a:ea typeface="Times New Roman"/>
              <a:cs typeface="Times New Roman"/>
              <a:sym typeface="Times New Roman"/>
            </a:endParaRPr>
          </a:p>
          <a:p>
            <a:pPr indent="0" lvl="0" marL="457200" rtl="0" algn="l">
              <a:spcBef>
                <a:spcPts val="1200"/>
              </a:spcBef>
              <a:spcAft>
                <a:spcPts val="0"/>
              </a:spcAft>
              <a:buNone/>
            </a:pPr>
            <a:r>
              <a:t/>
            </a:r>
            <a:endParaRPr b="1" sz="1100">
              <a:solidFill>
                <a:schemeClr val="lt1"/>
              </a:solidFill>
              <a:latin typeface="Times New Roman"/>
              <a:ea typeface="Times New Roman"/>
              <a:cs typeface="Times New Roman"/>
              <a:sym typeface="Times New Roman"/>
            </a:endParaRPr>
          </a:p>
          <a:p>
            <a:pPr indent="0" lvl="0" marL="0" rtl="0" algn="l">
              <a:spcBef>
                <a:spcPts val="1200"/>
              </a:spcBef>
              <a:spcAft>
                <a:spcPts val="1600"/>
              </a:spcAft>
              <a:buNone/>
            </a:pPr>
            <a:r>
              <a:t/>
            </a:r>
            <a:endParaRPr sz="1100">
              <a:solidFill>
                <a:schemeClr val="lt1"/>
              </a:solidFill>
              <a:latin typeface="Times New Roman"/>
              <a:ea typeface="Times New Roman"/>
              <a:cs typeface="Times New Roman"/>
              <a:sym typeface="Times New Roman"/>
            </a:endParaRPr>
          </a:p>
        </p:txBody>
      </p:sp>
      <p:pic>
        <p:nvPicPr>
          <p:cNvPr id="172" name="Google Shape;172;p30"/>
          <p:cNvPicPr preferRelativeResize="0"/>
          <p:nvPr/>
        </p:nvPicPr>
        <p:blipFill>
          <a:blip r:embed="rId3">
            <a:alphaModFix/>
          </a:blip>
          <a:stretch>
            <a:fillRect/>
          </a:stretch>
        </p:blipFill>
        <p:spPr>
          <a:xfrm>
            <a:off x="5213599" y="1262000"/>
            <a:ext cx="3446849" cy="32265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218550" y="649750"/>
            <a:ext cx="8613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solidFill>
                  <a:schemeClr val="lt1"/>
                </a:solidFill>
                <a:latin typeface="Times New Roman"/>
                <a:ea typeface="Times New Roman"/>
                <a:cs typeface="Times New Roman"/>
                <a:sym typeface="Times New Roman"/>
              </a:rPr>
              <a:t>Performance </a:t>
            </a:r>
            <a:r>
              <a:rPr b="1" lang="en" sz="1900">
                <a:solidFill>
                  <a:schemeClr val="lt1"/>
                </a:solidFill>
                <a:latin typeface="Times New Roman"/>
                <a:ea typeface="Times New Roman"/>
                <a:cs typeface="Times New Roman"/>
                <a:sym typeface="Times New Roman"/>
              </a:rPr>
              <a:t>Evaluation</a:t>
            </a:r>
            <a:endParaRPr b="1" sz="1900">
              <a:solidFill>
                <a:schemeClr val="lt1"/>
              </a:solidFill>
              <a:latin typeface="Times New Roman"/>
              <a:ea typeface="Times New Roman"/>
              <a:cs typeface="Times New Roman"/>
              <a:sym typeface="Times New Roman"/>
            </a:endParaRPr>
          </a:p>
        </p:txBody>
      </p:sp>
      <p:sp>
        <p:nvSpPr>
          <p:cNvPr id="178" name="Google Shape;178;p31"/>
          <p:cNvSpPr txBox="1"/>
          <p:nvPr>
            <p:ph idx="1" type="body"/>
          </p:nvPr>
        </p:nvSpPr>
        <p:spPr>
          <a:xfrm>
            <a:off x="168625" y="895425"/>
            <a:ext cx="5207100" cy="4093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b="1" lang="en" sz="1200">
                <a:solidFill>
                  <a:schemeClr val="lt1"/>
                </a:solidFill>
                <a:latin typeface="Times New Roman"/>
                <a:ea typeface="Times New Roman"/>
                <a:cs typeface="Times New Roman"/>
                <a:sym typeface="Times New Roman"/>
              </a:rPr>
              <a:t>True Positives (Legitimate Transactions):</a:t>
            </a:r>
            <a:endParaRPr b="1" sz="1200">
              <a:solidFill>
                <a:schemeClr val="lt1"/>
              </a:solidFill>
              <a:latin typeface="Times New Roman"/>
              <a:ea typeface="Times New Roman"/>
              <a:cs typeface="Times New Roman"/>
              <a:sym typeface="Times New Roman"/>
            </a:endParaRPr>
          </a:p>
          <a:p>
            <a:pPr indent="-304800" lvl="0" marL="457200" rtl="0" algn="l">
              <a:spcBef>
                <a:spcPts val="120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Adjusted Threshold: 284,292</a:t>
            </a:r>
            <a:endParaRPr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Logistic Regression + Isolation Forest: 56,150</a:t>
            </a:r>
            <a:br>
              <a:rPr lang="en" sz="1200">
                <a:solidFill>
                  <a:schemeClr val="lt1"/>
                </a:solidFill>
                <a:latin typeface="Times New Roman"/>
                <a:ea typeface="Times New Roman"/>
                <a:cs typeface="Times New Roman"/>
                <a:sym typeface="Times New Roman"/>
              </a:rPr>
            </a:br>
            <a:r>
              <a:rPr lang="en" sz="1200">
                <a:solidFill>
                  <a:schemeClr val="lt1"/>
                </a:solidFill>
                <a:latin typeface="Times New Roman"/>
                <a:ea typeface="Times New Roman"/>
                <a:cs typeface="Times New Roman"/>
                <a:sym typeface="Times New Roman"/>
              </a:rPr>
              <a:t>The Adjusted Threshold detects more legitimate transactions, but with lower recall for fraudulent transactions.</a:t>
            </a:r>
            <a:endParaRPr sz="1200">
              <a:solidFill>
                <a:schemeClr val="lt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200">
                <a:solidFill>
                  <a:schemeClr val="lt1"/>
                </a:solidFill>
                <a:latin typeface="Times New Roman"/>
                <a:ea typeface="Times New Roman"/>
                <a:cs typeface="Times New Roman"/>
                <a:sym typeface="Times New Roman"/>
              </a:rPr>
              <a:t>False Negatives (Missed Fraudulent Transactions):</a:t>
            </a:r>
            <a:endParaRPr b="1" sz="1200">
              <a:solidFill>
                <a:schemeClr val="lt1"/>
              </a:solidFill>
              <a:latin typeface="Times New Roman"/>
              <a:ea typeface="Times New Roman"/>
              <a:cs typeface="Times New Roman"/>
              <a:sym typeface="Times New Roman"/>
            </a:endParaRPr>
          </a:p>
          <a:p>
            <a:pPr indent="-304800" lvl="0" marL="457200" rtl="0" algn="l">
              <a:spcBef>
                <a:spcPts val="120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Adjusted Threshold: 279,850</a:t>
            </a:r>
            <a:endParaRPr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Logistic Regression + Isolation Forest: 2,123</a:t>
            </a:r>
            <a:br>
              <a:rPr lang="en" sz="1200">
                <a:solidFill>
                  <a:schemeClr val="lt1"/>
                </a:solidFill>
                <a:latin typeface="Times New Roman"/>
                <a:ea typeface="Times New Roman"/>
                <a:cs typeface="Times New Roman"/>
                <a:sym typeface="Times New Roman"/>
              </a:rPr>
            </a:br>
            <a:r>
              <a:rPr lang="en" sz="1200">
                <a:solidFill>
                  <a:schemeClr val="lt1"/>
                </a:solidFill>
                <a:latin typeface="Times New Roman"/>
                <a:ea typeface="Times New Roman"/>
                <a:cs typeface="Times New Roman"/>
                <a:sym typeface="Times New Roman"/>
              </a:rPr>
              <a:t>The Logistic Regression + Isolation Forest model misses fewer fraudulent transactions, crucial for fraud detection.</a:t>
            </a:r>
            <a:endParaRPr sz="1200">
              <a:solidFill>
                <a:schemeClr val="lt1"/>
              </a:solidFill>
              <a:latin typeface="Times New Roman"/>
              <a:ea typeface="Times New Roman"/>
              <a:cs typeface="Times New Roman"/>
              <a:sym typeface="Times New Roman"/>
            </a:endParaRPr>
          </a:p>
          <a:p>
            <a:pPr indent="0" lvl="0" marL="0" rtl="0" algn="l">
              <a:spcBef>
                <a:spcPts val="1200"/>
              </a:spcBef>
              <a:spcAft>
                <a:spcPts val="0"/>
              </a:spcAft>
              <a:buClr>
                <a:schemeClr val="dk1"/>
              </a:buClr>
              <a:buSzPts val="1100"/>
              <a:buFont typeface="Arial"/>
              <a:buNone/>
            </a:pPr>
            <a:r>
              <a:rPr b="1" lang="en" sz="1200">
                <a:solidFill>
                  <a:schemeClr val="lt1"/>
                </a:solidFill>
                <a:latin typeface="Times New Roman"/>
                <a:ea typeface="Times New Roman"/>
                <a:cs typeface="Times New Roman"/>
                <a:sym typeface="Times New Roman"/>
              </a:rPr>
              <a:t>True Negatives (Fraudulent Transactions Correctly Identified):</a:t>
            </a:r>
            <a:endParaRPr b="1" sz="1200">
              <a:solidFill>
                <a:schemeClr val="lt1"/>
              </a:solidFill>
              <a:latin typeface="Times New Roman"/>
              <a:ea typeface="Times New Roman"/>
              <a:cs typeface="Times New Roman"/>
              <a:sym typeface="Times New Roman"/>
            </a:endParaRPr>
          </a:p>
          <a:p>
            <a:pPr indent="-304800" lvl="0" marL="457200" rtl="0" algn="l">
              <a:spcBef>
                <a:spcPts val="120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Adjusted Threshold: 4,465</a:t>
            </a:r>
            <a:endParaRPr sz="1200">
              <a:solidFill>
                <a:schemeClr val="lt1"/>
              </a:solidFill>
              <a:latin typeface="Times New Roman"/>
              <a:ea typeface="Times New Roman"/>
              <a:cs typeface="Times New Roman"/>
              <a:sym typeface="Times New Roman"/>
            </a:endParaRPr>
          </a:p>
          <a:p>
            <a:pPr indent="-304800" lvl="0" marL="457200" rtl="0" algn="l">
              <a:spcBef>
                <a:spcPts val="0"/>
              </a:spcBef>
              <a:spcAft>
                <a:spcPts val="0"/>
              </a:spcAft>
              <a:buClr>
                <a:schemeClr val="lt1"/>
              </a:buClr>
              <a:buSzPts val="1200"/>
              <a:buFont typeface="Times New Roman"/>
              <a:buChar char="●"/>
            </a:pPr>
            <a:r>
              <a:rPr lang="en" sz="1200">
                <a:solidFill>
                  <a:schemeClr val="lt1"/>
                </a:solidFill>
                <a:latin typeface="Times New Roman"/>
                <a:ea typeface="Times New Roman"/>
                <a:cs typeface="Times New Roman"/>
                <a:sym typeface="Times New Roman"/>
              </a:rPr>
              <a:t>Logistic Regression + Isolation Forest: 54,853</a:t>
            </a:r>
            <a:br>
              <a:rPr lang="en" sz="1200">
                <a:solidFill>
                  <a:schemeClr val="lt1"/>
                </a:solidFill>
                <a:latin typeface="Times New Roman"/>
                <a:ea typeface="Times New Roman"/>
                <a:cs typeface="Times New Roman"/>
                <a:sym typeface="Times New Roman"/>
              </a:rPr>
            </a:br>
            <a:r>
              <a:rPr lang="en" sz="1200">
                <a:solidFill>
                  <a:schemeClr val="lt1"/>
                </a:solidFill>
                <a:latin typeface="Times New Roman"/>
                <a:ea typeface="Times New Roman"/>
                <a:cs typeface="Times New Roman"/>
                <a:sym typeface="Times New Roman"/>
              </a:rPr>
              <a:t>The Logistic Regression + Isolation Forest model better identifies fraudulent transactions.</a:t>
            </a:r>
            <a:endParaRPr sz="1900">
              <a:solidFill>
                <a:schemeClr val="lt1"/>
              </a:solidFill>
              <a:latin typeface="Times New Roman"/>
              <a:ea typeface="Times New Roman"/>
              <a:cs typeface="Times New Roman"/>
              <a:sym typeface="Times New Roman"/>
            </a:endParaRPr>
          </a:p>
        </p:txBody>
      </p:sp>
      <p:pic>
        <p:nvPicPr>
          <p:cNvPr id="179" name="Google Shape;179;p31"/>
          <p:cNvPicPr preferRelativeResize="0"/>
          <p:nvPr/>
        </p:nvPicPr>
        <p:blipFill>
          <a:blip r:embed="rId3">
            <a:alphaModFix/>
          </a:blip>
          <a:stretch>
            <a:fillRect/>
          </a:stretch>
        </p:blipFill>
        <p:spPr>
          <a:xfrm>
            <a:off x="5375725" y="1174875"/>
            <a:ext cx="3456575" cy="3158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b="1" sz="1200">
              <a:solidFill>
                <a:schemeClr val="lt1"/>
              </a:solidFill>
            </a:endParaRPr>
          </a:p>
          <a:p>
            <a:pPr indent="0" lvl="0" marL="0" rtl="0" algn="l">
              <a:lnSpc>
                <a:spcPct val="115000"/>
              </a:lnSpc>
              <a:spcBef>
                <a:spcPts val="1200"/>
              </a:spcBef>
              <a:spcAft>
                <a:spcPts val="0"/>
              </a:spcAft>
              <a:buNone/>
            </a:pPr>
            <a:r>
              <a:rPr b="1" lang="en" sz="1200">
                <a:solidFill>
                  <a:schemeClr val="lt1"/>
                </a:solidFill>
              </a:rPr>
              <a:t>Objective:</a:t>
            </a:r>
            <a:r>
              <a:rPr lang="en" sz="1200">
                <a:solidFill>
                  <a:schemeClr val="lt1"/>
                </a:solidFill>
              </a:rPr>
              <a:t> Showcase a comprehensive solution to detect fraudulent credit card transactions using the provided dataset.</a:t>
            </a:r>
            <a:endParaRPr sz="1200">
              <a:solidFill>
                <a:schemeClr val="lt1"/>
              </a:solidFill>
            </a:endParaRPr>
          </a:p>
          <a:p>
            <a:pPr indent="0" lvl="0" marL="0" rtl="0" algn="l">
              <a:lnSpc>
                <a:spcPct val="115000"/>
              </a:lnSpc>
              <a:spcBef>
                <a:spcPts val="1200"/>
              </a:spcBef>
              <a:spcAft>
                <a:spcPts val="0"/>
              </a:spcAft>
              <a:buNone/>
            </a:pPr>
            <a:r>
              <a:rPr b="1" lang="en" sz="1100">
                <a:solidFill>
                  <a:schemeClr val="lt1"/>
                </a:solidFill>
              </a:rPr>
              <a:t>Key Question:</a:t>
            </a:r>
            <a:r>
              <a:rPr lang="en" sz="1100">
                <a:solidFill>
                  <a:schemeClr val="lt1"/>
                </a:solidFill>
              </a:rPr>
              <a:t> Can we reliably identify fraudulent transactions while minimizing false positives?</a:t>
            </a:r>
            <a:endParaRPr sz="1100">
              <a:solidFill>
                <a:schemeClr val="lt1"/>
              </a:solidFill>
            </a:endParaRPr>
          </a:p>
          <a:p>
            <a:pPr indent="0" lvl="0" marL="0" rtl="0" algn="l">
              <a:lnSpc>
                <a:spcPct val="115000"/>
              </a:lnSpc>
              <a:spcBef>
                <a:spcPts val="1200"/>
              </a:spcBef>
              <a:spcAft>
                <a:spcPts val="0"/>
              </a:spcAft>
              <a:buClr>
                <a:schemeClr val="dk1"/>
              </a:buClr>
              <a:buSzPts val="1100"/>
              <a:buFont typeface="Arial"/>
              <a:buNone/>
            </a:pPr>
            <a:r>
              <a:t/>
            </a:r>
            <a:endParaRPr sz="1200">
              <a:solidFill>
                <a:schemeClr val="lt1"/>
              </a:solidFill>
            </a:endParaRPr>
          </a:p>
          <a:p>
            <a:pPr indent="0" lvl="0" marL="0" rtl="0" algn="l">
              <a:spcBef>
                <a:spcPts val="1200"/>
              </a:spcBef>
              <a:spcAft>
                <a:spcPts val="0"/>
              </a:spcAft>
              <a:buNone/>
            </a:pPr>
            <a:r>
              <a:t/>
            </a:r>
            <a:endParaRPr sz="2700">
              <a:solidFill>
                <a:schemeClr val="lt1"/>
              </a:solidFill>
            </a:endParaRPr>
          </a:p>
        </p:txBody>
      </p:sp>
      <p:sp>
        <p:nvSpPr>
          <p:cNvPr id="65" name="Google Shape;65;p14"/>
          <p:cNvSpPr txBox="1"/>
          <p:nvPr>
            <p:ph idx="1" type="body"/>
          </p:nvPr>
        </p:nvSpPr>
        <p:spPr>
          <a:xfrm>
            <a:off x="311700" y="1111875"/>
            <a:ext cx="8520600" cy="352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p>
          <a:p>
            <a:pPr indent="0" lvl="0" marL="0" rtl="0" algn="just">
              <a:spcBef>
                <a:spcPts val="1600"/>
              </a:spcBef>
              <a:spcAft>
                <a:spcPts val="0"/>
              </a:spcAft>
              <a:buNone/>
            </a:pPr>
            <a:r>
              <a:t/>
            </a:r>
            <a:endParaRPr b="1" sz="1200">
              <a:solidFill>
                <a:schemeClr val="lt1"/>
              </a:solidFill>
            </a:endParaRPr>
          </a:p>
          <a:p>
            <a:pPr indent="0" lvl="0" marL="0" rtl="0" algn="just">
              <a:spcBef>
                <a:spcPts val="1600"/>
              </a:spcBef>
              <a:spcAft>
                <a:spcPts val="0"/>
              </a:spcAft>
              <a:buNone/>
            </a:pPr>
            <a:r>
              <a:rPr b="1" lang="en" sz="1200">
                <a:solidFill>
                  <a:schemeClr val="lt1"/>
                </a:solidFill>
              </a:rPr>
              <a:t>Data description:</a:t>
            </a:r>
            <a:endParaRPr b="1" sz="1200">
              <a:solidFill>
                <a:schemeClr val="lt1"/>
              </a:solidFill>
            </a:endParaRPr>
          </a:p>
          <a:p>
            <a:pPr indent="0" lvl="0" marL="0" rtl="0" algn="l">
              <a:spcBef>
                <a:spcPts val="1600"/>
              </a:spcBef>
              <a:spcAft>
                <a:spcPts val="0"/>
              </a:spcAft>
              <a:buNone/>
            </a:pPr>
            <a:r>
              <a:rPr b="1" lang="en" sz="1100">
                <a:solidFill>
                  <a:schemeClr val="lt1"/>
                </a:solidFill>
              </a:rPr>
              <a:t>Source:</a:t>
            </a:r>
            <a:r>
              <a:rPr lang="en" sz="1100">
                <a:solidFill>
                  <a:schemeClr val="lt1"/>
                </a:solidFill>
              </a:rPr>
              <a:t> Kaggle - Credit Card Fraud Detection Dataset</a:t>
            </a:r>
            <a:endParaRPr sz="1100">
              <a:solidFill>
                <a:schemeClr val="lt1"/>
              </a:solidFill>
            </a:endParaRPr>
          </a:p>
          <a:p>
            <a:pPr indent="-298450" lvl="0" marL="457200" rtl="0" algn="l">
              <a:spcBef>
                <a:spcPts val="1200"/>
              </a:spcBef>
              <a:spcAft>
                <a:spcPts val="0"/>
              </a:spcAft>
              <a:buClr>
                <a:schemeClr val="lt1"/>
              </a:buClr>
              <a:buSzPts val="1100"/>
              <a:buChar char="●"/>
            </a:pPr>
            <a:r>
              <a:rPr b="1" lang="en" sz="1100">
                <a:solidFill>
                  <a:schemeClr val="lt1"/>
                </a:solidFill>
              </a:rPr>
              <a:t>Overview:</a:t>
            </a:r>
            <a:endParaRPr b="1"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Total Transactions: 284,807</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Fraudulent Transactions: 492 (~0.17%)</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Features: 30 numerical features, including </a:t>
            </a:r>
            <a:r>
              <a:rPr b="1" lang="en" sz="1100">
                <a:solidFill>
                  <a:schemeClr val="lt1"/>
                </a:solidFill>
              </a:rPr>
              <a:t>Time</a:t>
            </a:r>
            <a:r>
              <a:rPr lang="en" sz="1100">
                <a:solidFill>
                  <a:schemeClr val="lt1"/>
                </a:solidFill>
              </a:rPr>
              <a:t>, </a:t>
            </a:r>
            <a:r>
              <a:rPr b="1" lang="en" sz="1100">
                <a:solidFill>
                  <a:schemeClr val="lt1"/>
                </a:solidFill>
              </a:rPr>
              <a:t>Amount</a:t>
            </a:r>
            <a:r>
              <a:rPr lang="en" sz="1100">
                <a:solidFill>
                  <a:schemeClr val="lt1"/>
                </a:solidFill>
              </a:rPr>
              <a:t>, and 28 anonymized PCA components (</a:t>
            </a:r>
            <a:r>
              <a:rPr b="1" lang="en" sz="1100">
                <a:solidFill>
                  <a:schemeClr val="lt1"/>
                </a:solidFill>
              </a:rPr>
              <a:t>V1-V28</a:t>
            </a:r>
            <a:r>
              <a:rPr lang="en" sz="1100">
                <a:solidFill>
                  <a:schemeClr val="lt1"/>
                </a:solidFill>
              </a:rPr>
              <a:t>)</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Target</a:t>
            </a:r>
            <a:r>
              <a:rPr lang="en" sz="1100">
                <a:solidFill>
                  <a:schemeClr val="lt1"/>
                </a:solidFill>
              </a:rPr>
              <a:t> Variable: </a:t>
            </a:r>
            <a:r>
              <a:rPr b="1" lang="en" sz="1100">
                <a:solidFill>
                  <a:schemeClr val="lt1"/>
                </a:solidFill>
              </a:rPr>
              <a:t>Class</a:t>
            </a:r>
            <a:r>
              <a:rPr lang="en" sz="1100">
                <a:solidFill>
                  <a:schemeClr val="lt1"/>
                </a:solidFill>
              </a:rPr>
              <a:t>, </a:t>
            </a:r>
            <a:r>
              <a:rPr lang="en" sz="1100">
                <a:solidFill>
                  <a:schemeClr val="lt1"/>
                </a:solidFill>
              </a:rPr>
              <a:t>1 for fraudulent transactions, 0 otherwise</a:t>
            </a:r>
            <a:endParaRPr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Key Characteristics:</a:t>
            </a:r>
            <a:endParaRPr b="1"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Highly imbalanced dataset</a:t>
            </a:r>
            <a:endParaRPr sz="1100">
              <a:solidFill>
                <a:schemeClr val="lt1"/>
              </a:solidFill>
            </a:endParaRPr>
          </a:p>
          <a:p>
            <a:pPr indent="-298450" lvl="1" marL="914400" rtl="0" algn="l">
              <a:spcBef>
                <a:spcPts val="0"/>
              </a:spcBef>
              <a:spcAft>
                <a:spcPts val="0"/>
              </a:spcAft>
              <a:buClr>
                <a:schemeClr val="lt1"/>
              </a:buClr>
              <a:buSzPts val="1100"/>
              <a:buChar char="○"/>
            </a:pPr>
            <a:r>
              <a:rPr lang="en" sz="1100">
                <a:solidFill>
                  <a:schemeClr val="lt1"/>
                </a:solidFill>
              </a:rPr>
              <a:t>Features are scaled to ensure privacy</a:t>
            </a:r>
            <a:endParaRPr sz="1100">
              <a:solidFill>
                <a:schemeClr val="lt1"/>
              </a:solidFill>
            </a:endParaRPr>
          </a:p>
          <a:p>
            <a:pPr indent="0" lvl="0" marL="0" rtl="0" algn="l">
              <a:spcBef>
                <a:spcPts val="1200"/>
              </a:spcBef>
              <a:spcAft>
                <a:spcPts val="0"/>
              </a:spcAft>
              <a:buNone/>
            </a:pPr>
            <a:r>
              <a:t/>
            </a:r>
            <a:endParaRPr sz="1100">
              <a:solidFill>
                <a:schemeClr val="dk1"/>
              </a:solidFill>
            </a:endParaRPr>
          </a:p>
          <a:p>
            <a:pPr indent="0" lvl="0" marL="0" rtl="0" algn="just">
              <a:spcBef>
                <a:spcPts val="0"/>
              </a:spcBef>
              <a:spcAft>
                <a:spcPts val="0"/>
              </a:spcAft>
              <a:buNone/>
            </a:pPr>
            <a:r>
              <a:t/>
            </a:r>
            <a:endParaRPr sz="1200">
              <a:highlight>
                <a:srgbClr val="FFFFFF"/>
              </a:highlight>
            </a:endParaRPr>
          </a:p>
          <a:p>
            <a:pPr indent="0" lvl="0" marL="457200" rtl="0" algn="l">
              <a:spcBef>
                <a:spcPts val="0"/>
              </a:spcBef>
              <a:spcAft>
                <a:spcPts val="1600"/>
              </a:spcAft>
              <a:buNone/>
            </a:pPr>
            <a:r>
              <a:t/>
            </a:r>
            <a:endParaRPr sz="900">
              <a:solidFill>
                <a:srgbClr val="5F6368"/>
              </a:solidFill>
              <a:highlight>
                <a:srgbClr val="FFFFFF"/>
              </a:high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500">
                <a:solidFill>
                  <a:schemeClr val="lt1"/>
                </a:solidFill>
                <a:latin typeface="Times New Roman"/>
                <a:ea typeface="Times New Roman"/>
                <a:cs typeface="Times New Roman"/>
                <a:sym typeface="Times New Roman"/>
              </a:rPr>
              <a:t>      </a:t>
            </a:r>
            <a:r>
              <a:rPr b="1" lang="en" sz="2500">
                <a:solidFill>
                  <a:schemeClr val="lt1"/>
                </a:solidFill>
                <a:latin typeface="Times New Roman"/>
                <a:ea typeface="Times New Roman"/>
                <a:cs typeface="Times New Roman"/>
                <a:sym typeface="Times New Roman"/>
              </a:rPr>
              <a:t>Deployment</a:t>
            </a:r>
            <a:endParaRPr b="1" sz="2500">
              <a:solidFill>
                <a:schemeClr val="lt1"/>
              </a:solidFill>
              <a:latin typeface="Times New Roman"/>
              <a:ea typeface="Times New Roman"/>
              <a:cs typeface="Times New Roman"/>
              <a:sym typeface="Times New Roman"/>
            </a:endParaRPr>
          </a:p>
        </p:txBody>
      </p:sp>
      <p:sp>
        <p:nvSpPr>
          <p:cNvPr id="185" name="Google Shape;185;p32"/>
          <p:cNvSpPr txBox="1"/>
          <p:nvPr>
            <p:ph idx="1" type="body"/>
          </p:nvPr>
        </p:nvSpPr>
        <p:spPr>
          <a:xfrm>
            <a:off x="311700" y="1468350"/>
            <a:ext cx="3280800" cy="31704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lt1"/>
              </a:buClr>
              <a:buSzPts val="1100"/>
              <a:buChar char="●"/>
            </a:pPr>
            <a:r>
              <a:rPr lang="en" sz="1100">
                <a:solidFill>
                  <a:schemeClr val="lt1"/>
                </a:solidFill>
              </a:rPr>
              <a:t>Deployed the </a:t>
            </a:r>
            <a:r>
              <a:rPr b="1" lang="en" sz="1100">
                <a:solidFill>
                  <a:schemeClr val="lt1"/>
                </a:solidFill>
              </a:rPr>
              <a:t>Logistic Regression with Isolation Forest</a:t>
            </a:r>
            <a:r>
              <a:rPr lang="en" sz="1100">
                <a:solidFill>
                  <a:schemeClr val="lt1"/>
                </a:solidFill>
              </a:rPr>
              <a:t> model for fraud detection using </a:t>
            </a:r>
            <a:r>
              <a:rPr b="1" lang="en" sz="1100">
                <a:solidFill>
                  <a:schemeClr val="lt1"/>
                </a:solidFill>
              </a:rPr>
              <a:t>Gradio</a:t>
            </a:r>
            <a:r>
              <a:rPr lang="en" sz="1100">
                <a:solidFill>
                  <a:schemeClr val="lt1"/>
                </a:solidFill>
              </a:rPr>
              <a:t> for interactive prediction.</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We utilized the top 10 highly correlated features, such as V4, V1, V18, V7, V3, V16, V10, V12, V14, and V17, which were already transformed using PCA for dimensionality reduction, and and anomaly scores as inputs for the fraud detection model to protect user identities and sensitive data.</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Outputs </a:t>
            </a:r>
            <a:r>
              <a:rPr b="1" lang="en" sz="1100">
                <a:solidFill>
                  <a:schemeClr val="lt1"/>
                </a:solidFill>
              </a:rPr>
              <a:t>"Fraudulent"</a:t>
            </a:r>
            <a:r>
              <a:rPr lang="en" sz="1100">
                <a:solidFill>
                  <a:schemeClr val="lt1"/>
                </a:solidFill>
              </a:rPr>
              <a:t> or </a:t>
            </a:r>
            <a:r>
              <a:rPr b="1" lang="en" sz="1100">
                <a:solidFill>
                  <a:schemeClr val="lt1"/>
                </a:solidFill>
              </a:rPr>
              <a:t>"Legitimate"</a:t>
            </a:r>
            <a:r>
              <a:rPr lang="en" sz="1100">
                <a:solidFill>
                  <a:schemeClr val="lt1"/>
                </a:solidFill>
              </a:rPr>
              <a:t> based on the model’s prediction.</a:t>
            </a:r>
            <a:endParaRPr sz="1100">
              <a:solidFill>
                <a:schemeClr val="lt1"/>
              </a:solidFill>
            </a:endParaRPr>
          </a:p>
          <a:p>
            <a:pPr indent="-298450" lvl="0" marL="457200" rtl="0" algn="l">
              <a:spcBef>
                <a:spcPts val="0"/>
              </a:spcBef>
              <a:spcAft>
                <a:spcPts val="0"/>
              </a:spcAft>
              <a:buClr>
                <a:schemeClr val="lt1"/>
              </a:buClr>
              <a:buSzPts val="1100"/>
              <a:buChar char="●"/>
            </a:pPr>
            <a:r>
              <a:rPr lang="en" sz="1100">
                <a:solidFill>
                  <a:schemeClr val="lt1"/>
                </a:solidFill>
              </a:rPr>
              <a:t>Model is loaded with </a:t>
            </a:r>
            <a:r>
              <a:rPr b="1" lang="en" sz="1100">
                <a:solidFill>
                  <a:schemeClr val="lt1"/>
                </a:solidFill>
              </a:rPr>
              <a:t>joblib</a:t>
            </a:r>
            <a:r>
              <a:rPr lang="en" sz="1100">
                <a:solidFill>
                  <a:schemeClr val="lt1"/>
                </a:solidFill>
              </a:rPr>
              <a:t>, and </a:t>
            </a:r>
            <a:r>
              <a:rPr b="1" lang="en" sz="1100">
                <a:solidFill>
                  <a:schemeClr val="lt1"/>
                </a:solidFill>
              </a:rPr>
              <a:t>Gradio</a:t>
            </a:r>
            <a:r>
              <a:rPr lang="en" sz="1100">
                <a:solidFill>
                  <a:schemeClr val="lt1"/>
                </a:solidFill>
              </a:rPr>
              <a:t> manages the interface and deployment for real-time fraud detection.</a:t>
            </a:r>
            <a:endParaRPr sz="1100">
              <a:solidFill>
                <a:schemeClr val="lt1"/>
              </a:solidFill>
            </a:endParaRPr>
          </a:p>
          <a:p>
            <a:pPr indent="0" lvl="0" marL="457200" rtl="0" algn="l">
              <a:spcBef>
                <a:spcPts val="1600"/>
              </a:spcBef>
              <a:spcAft>
                <a:spcPts val="1600"/>
              </a:spcAft>
              <a:buNone/>
            </a:pPr>
            <a:r>
              <a:t/>
            </a:r>
            <a:endParaRPr>
              <a:solidFill>
                <a:schemeClr val="lt1"/>
              </a:solidFill>
            </a:endParaRPr>
          </a:p>
        </p:txBody>
      </p:sp>
      <p:pic>
        <p:nvPicPr>
          <p:cNvPr id="186" name="Google Shape;186;p32"/>
          <p:cNvPicPr preferRelativeResize="0"/>
          <p:nvPr/>
        </p:nvPicPr>
        <p:blipFill>
          <a:blip r:embed="rId3">
            <a:alphaModFix/>
          </a:blip>
          <a:stretch>
            <a:fillRect/>
          </a:stretch>
        </p:blipFill>
        <p:spPr>
          <a:xfrm>
            <a:off x="4044075" y="1062925"/>
            <a:ext cx="4338371" cy="36162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200">
              <a:solidFill>
                <a:srgbClr val="262626"/>
              </a:solidFill>
              <a:highlight>
                <a:srgbClr val="FFFFFF"/>
              </a:highlight>
            </a:endParaRPr>
          </a:p>
          <a:p>
            <a:pPr indent="0" lvl="0" marL="0" rtl="0" algn="l">
              <a:spcBef>
                <a:spcPts val="0"/>
              </a:spcBef>
              <a:spcAft>
                <a:spcPts val="0"/>
              </a:spcAft>
              <a:buNone/>
            </a:pPr>
            <a:r>
              <a:t/>
            </a:r>
            <a:endParaRPr/>
          </a:p>
        </p:txBody>
      </p:sp>
      <p:sp>
        <p:nvSpPr>
          <p:cNvPr id="192" name="Google Shape;192;p33"/>
          <p:cNvSpPr txBox="1"/>
          <p:nvPr>
            <p:ph idx="1" type="body"/>
          </p:nvPr>
        </p:nvSpPr>
        <p:spPr>
          <a:xfrm>
            <a:off x="311700" y="698100"/>
            <a:ext cx="8163300" cy="39408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n" sz="1200">
                <a:solidFill>
                  <a:schemeClr val="lt1"/>
                </a:solidFill>
              </a:rPr>
              <a:t>Alternative Approaches:</a:t>
            </a:r>
            <a:endParaRPr b="1" sz="1200">
              <a:solidFill>
                <a:schemeClr val="lt1"/>
              </a:solidFill>
            </a:endParaRPr>
          </a:p>
          <a:p>
            <a:pPr indent="-298450" lvl="0" marL="457200" rtl="0" algn="just">
              <a:spcBef>
                <a:spcPts val="1200"/>
              </a:spcBef>
              <a:spcAft>
                <a:spcPts val="0"/>
              </a:spcAft>
              <a:buClr>
                <a:schemeClr val="lt1"/>
              </a:buClr>
              <a:buSzPts val="1100"/>
              <a:buChar char="●"/>
            </a:pPr>
            <a:r>
              <a:rPr lang="en" sz="1100">
                <a:solidFill>
                  <a:schemeClr val="lt1"/>
                </a:solidFill>
              </a:rPr>
              <a:t>Explore ensemble techniques like stacking</a:t>
            </a:r>
            <a:endParaRPr sz="1100">
              <a:solidFill>
                <a:schemeClr val="lt1"/>
              </a:solidFill>
            </a:endParaRPr>
          </a:p>
          <a:p>
            <a:pPr indent="-298450" lvl="0" marL="457200" rtl="0" algn="just">
              <a:spcBef>
                <a:spcPts val="0"/>
              </a:spcBef>
              <a:spcAft>
                <a:spcPts val="0"/>
              </a:spcAft>
              <a:buClr>
                <a:schemeClr val="lt1"/>
              </a:buClr>
              <a:buSzPts val="1100"/>
              <a:buChar char="●"/>
            </a:pPr>
            <a:r>
              <a:rPr lang="en" sz="1100">
                <a:solidFill>
                  <a:schemeClr val="lt1"/>
                </a:solidFill>
              </a:rPr>
              <a:t>Utilize cost-sensitive learning methods</a:t>
            </a:r>
            <a:endParaRPr sz="1100">
              <a:solidFill>
                <a:schemeClr val="lt1"/>
              </a:solidFill>
            </a:endParaRPr>
          </a:p>
          <a:p>
            <a:pPr indent="0" lvl="0" marL="0" rtl="0" algn="just">
              <a:spcBef>
                <a:spcPts val="1200"/>
              </a:spcBef>
              <a:spcAft>
                <a:spcPts val="0"/>
              </a:spcAft>
              <a:buNone/>
            </a:pPr>
            <a:r>
              <a:rPr b="1" lang="en" sz="1200">
                <a:solidFill>
                  <a:schemeClr val="lt1"/>
                </a:solidFill>
              </a:rPr>
              <a:t>Further Analysis:</a:t>
            </a:r>
            <a:endParaRPr b="1" sz="1200">
              <a:solidFill>
                <a:schemeClr val="lt1"/>
              </a:solidFill>
            </a:endParaRPr>
          </a:p>
          <a:p>
            <a:pPr indent="-298450" lvl="0" marL="457200" rtl="0" algn="just">
              <a:spcBef>
                <a:spcPts val="1200"/>
              </a:spcBef>
              <a:spcAft>
                <a:spcPts val="0"/>
              </a:spcAft>
              <a:buClr>
                <a:schemeClr val="lt1"/>
              </a:buClr>
              <a:buSzPts val="1100"/>
              <a:buChar char="●"/>
            </a:pPr>
            <a:r>
              <a:rPr lang="en" sz="1100">
                <a:solidFill>
                  <a:schemeClr val="lt1"/>
                </a:solidFill>
              </a:rPr>
              <a:t>Examine temporal patterns in fraud occurrences</a:t>
            </a:r>
            <a:endParaRPr sz="1100">
              <a:solidFill>
                <a:schemeClr val="lt1"/>
              </a:solidFill>
            </a:endParaRPr>
          </a:p>
          <a:p>
            <a:pPr indent="-298450" lvl="0" marL="457200" rtl="0" algn="just">
              <a:spcBef>
                <a:spcPts val="0"/>
              </a:spcBef>
              <a:spcAft>
                <a:spcPts val="0"/>
              </a:spcAft>
              <a:buClr>
                <a:schemeClr val="lt1"/>
              </a:buClr>
              <a:buSzPts val="1100"/>
              <a:buChar char="●"/>
            </a:pPr>
            <a:r>
              <a:rPr lang="en" sz="1100">
                <a:solidFill>
                  <a:schemeClr val="lt1"/>
                </a:solidFill>
              </a:rPr>
              <a:t>Integrate external data sources to improve feature richness</a:t>
            </a:r>
            <a:endParaRPr sz="1100">
              <a:solidFill>
                <a:schemeClr val="lt1"/>
              </a:solidFill>
            </a:endParaRPr>
          </a:p>
          <a:p>
            <a:pPr indent="0" lvl="0" marL="0" rtl="0" algn="just">
              <a:spcBef>
                <a:spcPts val="1200"/>
              </a:spcBef>
              <a:spcAft>
                <a:spcPts val="0"/>
              </a:spcAft>
              <a:buNone/>
            </a:pPr>
            <a:r>
              <a:rPr b="1" lang="en" sz="1200">
                <a:solidFill>
                  <a:schemeClr val="lt1"/>
                </a:solidFill>
              </a:rPr>
              <a:t>Next Steps:</a:t>
            </a:r>
            <a:endParaRPr b="1" sz="1200">
              <a:solidFill>
                <a:schemeClr val="lt1"/>
              </a:solidFill>
            </a:endParaRPr>
          </a:p>
          <a:p>
            <a:pPr indent="-298450" lvl="0" marL="457200" rtl="0" algn="just">
              <a:spcBef>
                <a:spcPts val="1200"/>
              </a:spcBef>
              <a:spcAft>
                <a:spcPts val="0"/>
              </a:spcAft>
              <a:buClr>
                <a:schemeClr val="lt1"/>
              </a:buClr>
              <a:buSzPts val="1100"/>
              <a:buChar char="●"/>
            </a:pPr>
            <a:r>
              <a:rPr lang="en" sz="1100">
                <a:solidFill>
                  <a:schemeClr val="lt1"/>
                </a:solidFill>
              </a:rPr>
              <a:t>Monitor performance and adapt to evolving fraud tactics</a:t>
            </a:r>
            <a:endParaRPr sz="1100">
              <a:solidFill>
                <a:schemeClr val="lt1"/>
              </a:solidFill>
            </a:endParaRPr>
          </a:p>
          <a:p>
            <a:pPr indent="-298450" lvl="0" marL="457200" rtl="0" algn="just">
              <a:spcBef>
                <a:spcPts val="0"/>
              </a:spcBef>
              <a:spcAft>
                <a:spcPts val="0"/>
              </a:spcAft>
              <a:buClr>
                <a:schemeClr val="lt1"/>
              </a:buClr>
              <a:buSzPts val="1100"/>
              <a:buChar char="●"/>
            </a:pPr>
            <a:r>
              <a:rPr lang="en" sz="1100">
                <a:solidFill>
                  <a:schemeClr val="lt1"/>
                </a:solidFill>
              </a:rPr>
              <a:t>Explainability: Leverage SHAP or LIME for model interpretability.</a:t>
            </a:r>
            <a:endParaRPr sz="1100">
              <a:solidFill>
                <a:schemeClr val="lt1"/>
              </a:solidFill>
            </a:endParaRPr>
          </a:p>
          <a:p>
            <a:pPr indent="-298450" lvl="0" marL="457200" rtl="0" algn="just">
              <a:spcBef>
                <a:spcPts val="0"/>
              </a:spcBef>
              <a:spcAft>
                <a:spcPts val="0"/>
              </a:spcAft>
              <a:buClr>
                <a:schemeClr val="lt1"/>
              </a:buClr>
              <a:buSzPts val="1100"/>
              <a:buChar char="●"/>
            </a:pPr>
            <a:r>
              <a:rPr lang="en" sz="1100">
                <a:solidFill>
                  <a:schemeClr val="lt1"/>
                </a:solidFill>
              </a:rPr>
              <a:t>Seasonal Analysis: Investigate temporal and seasonal fraud patterns.</a:t>
            </a:r>
            <a:endParaRPr sz="1100">
              <a:solidFill>
                <a:schemeClr val="lt1"/>
              </a:solidFill>
            </a:endParaRPr>
          </a:p>
          <a:p>
            <a:pPr indent="-298450" lvl="0" marL="457200" rtl="0" algn="just">
              <a:spcBef>
                <a:spcPts val="0"/>
              </a:spcBef>
              <a:spcAft>
                <a:spcPts val="0"/>
              </a:spcAft>
              <a:buClr>
                <a:schemeClr val="lt1"/>
              </a:buClr>
              <a:buSzPts val="1100"/>
              <a:buChar char="●"/>
            </a:pPr>
            <a:r>
              <a:rPr lang="en" sz="1100">
                <a:solidFill>
                  <a:schemeClr val="lt1"/>
                </a:solidFill>
              </a:rPr>
              <a:t>Real-time Detection: Develop a real-time fraud detection system.</a:t>
            </a:r>
            <a:endParaRPr sz="1100">
              <a:solidFill>
                <a:schemeClr val="lt1"/>
              </a:solidFill>
            </a:endParaRPr>
          </a:p>
          <a:p>
            <a:pPr indent="0" lvl="0" marL="0" rtl="0" algn="just">
              <a:spcBef>
                <a:spcPts val="1200"/>
              </a:spcBef>
              <a:spcAft>
                <a:spcPts val="0"/>
              </a:spcAft>
              <a:buNone/>
            </a:pPr>
            <a:r>
              <a:rPr b="1" lang="en" sz="1200">
                <a:solidFill>
                  <a:schemeClr val="lt1"/>
                </a:solidFill>
              </a:rPr>
              <a:t>Summary:</a:t>
            </a:r>
            <a:endParaRPr b="1" sz="1200">
              <a:solidFill>
                <a:schemeClr val="lt1"/>
              </a:solidFill>
            </a:endParaRPr>
          </a:p>
          <a:p>
            <a:pPr indent="-298450" lvl="0" marL="457200" rtl="0" algn="just">
              <a:spcBef>
                <a:spcPts val="1200"/>
              </a:spcBef>
              <a:spcAft>
                <a:spcPts val="0"/>
              </a:spcAft>
              <a:buClr>
                <a:schemeClr val="lt1"/>
              </a:buClr>
              <a:buSzPts val="1100"/>
              <a:buChar char="●"/>
            </a:pPr>
            <a:r>
              <a:rPr lang="en" sz="1100">
                <a:solidFill>
                  <a:schemeClr val="lt1"/>
                </a:solidFill>
              </a:rPr>
              <a:t>Effective fraud detection requires advanced techniques to handle imbalanced and complex data</a:t>
            </a:r>
            <a:endParaRPr sz="1100">
              <a:solidFill>
                <a:schemeClr val="lt1"/>
              </a:solidFill>
            </a:endParaRPr>
          </a:p>
          <a:p>
            <a:pPr indent="-298450" lvl="0" marL="457200" rtl="0" algn="just">
              <a:spcBef>
                <a:spcPts val="0"/>
              </a:spcBef>
              <a:spcAft>
                <a:spcPts val="0"/>
              </a:spcAft>
              <a:buClr>
                <a:schemeClr val="lt1"/>
              </a:buClr>
              <a:buSzPts val="1100"/>
              <a:buChar char="●"/>
            </a:pPr>
            <a:r>
              <a:rPr lang="en" sz="1100">
                <a:solidFill>
                  <a:schemeClr val="lt1"/>
                </a:solidFill>
              </a:rPr>
              <a:t>The proposed solution demonstrates strong performance but highlights areas for further improvement</a:t>
            </a:r>
            <a:endParaRPr sz="1100">
              <a:solidFill>
                <a:schemeClr val="lt1"/>
              </a:solidFill>
            </a:endParaRPr>
          </a:p>
          <a:p>
            <a:pPr indent="0" lvl="0" marL="0" rtl="0" algn="just">
              <a:spcBef>
                <a:spcPts val="1200"/>
              </a:spcBef>
              <a:spcAft>
                <a:spcPts val="1600"/>
              </a:spcAft>
              <a:buNone/>
            </a:pPr>
            <a:r>
              <a:t/>
            </a:r>
            <a:endParaRPr sz="1200">
              <a:solidFill>
                <a:schemeClr val="lt1"/>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idx="1" type="body"/>
          </p:nvPr>
        </p:nvSpPr>
        <p:spPr>
          <a:xfrm>
            <a:off x="2987625" y="2092225"/>
            <a:ext cx="2400000" cy="1324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 sz="3100">
                <a:solidFill>
                  <a:schemeClr val="lt1"/>
                </a:solidFill>
                <a:latin typeface="Times New Roman"/>
                <a:ea typeface="Times New Roman"/>
                <a:cs typeface="Times New Roman"/>
                <a:sym typeface="Times New Roman"/>
              </a:rPr>
              <a:t>  </a:t>
            </a:r>
            <a:r>
              <a:rPr b="1" lang="en" sz="3100">
                <a:solidFill>
                  <a:schemeClr val="lt1"/>
                </a:solidFill>
                <a:latin typeface="Times New Roman"/>
                <a:ea typeface="Times New Roman"/>
                <a:cs typeface="Times New Roman"/>
                <a:sym typeface="Times New Roman"/>
              </a:rPr>
              <a:t>Thank You</a:t>
            </a:r>
            <a:endParaRPr b="1" sz="3100">
              <a:solidFill>
                <a:schemeClr val="lt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100">
                <a:solidFill>
                  <a:schemeClr val="lt1"/>
                </a:solidFill>
              </a:rPr>
              <a:t>Class Distribution:</a:t>
            </a:r>
            <a:r>
              <a:rPr lang="en" sz="1100">
                <a:solidFill>
                  <a:schemeClr val="lt1"/>
                </a:solidFill>
              </a:rPr>
              <a:t> Extreme imbalance between legitimate                The histogram shows the distribution of transaction times,           </a:t>
            </a:r>
            <a:endParaRPr sz="1100">
              <a:solidFill>
                <a:schemeClr val="lt1"/>
              </a:solidFill>
            </a:endParaRPr>
          </a:p>
          <a:p>
            <a:pPr indent="0" lvl="0" marL="0" rtl="0" algn="l">
              <a:lnSpc>
                <a:spcPct val="100000"/>
              </a:lnSpc>
              <a:spcBef>
                <a:spcPts val="0"/>
              </a:spcBef>
              <a:spcAft>
                <a:spcPts val="0"/>
              </a:spcAft>
              <a:buClr>
                <a:schemeClr val="dk1"/>
              </a:buClr>
              <a:buSzPts val="1100"/>
              <a:buFont typeface="Arial"/>
              <a:buNone/>
            </a:pPr>
            <a:r>
              <a:rPr lang="en" sz="1100">
                <a:solidFill>
                  <a:schemeClr val="lt1"/>
                </a:solidFill>
              </a:rPr>
              <a:t>and fraudulent transactions.                                                                   </a:t>
            </a:r>
            <a:r>
              <a:rPr lang="en" sz="1100">
                <a:solidFill>
                  <a:schemeClr val="lt1"/>
                </a:solidFill>
              </a:rPr>
              <a:t>highlighting activity patterns across the dataset.</a:t>
            </a:r>
            <a:endParaRPr sz="1100">
              <a:solidFill>
                <a:schemeClr val="lt1"/>
              </a:solidFill>
            </a:endParaRPr>
          </a:p>
          <a:p>
            <a:pPr indent="0" lvl="0" marL="0" rtl="0" algn="l">
              <a:spcBef>
                <a:spcPts val="0"/>
              </a:spcBef>
              <a:spcAft>
                <a:spcPts val="1600"/>
              </a:spcAft>
              <a:buNone/>
            </a:pPr>
            <a:r>
              <a:t/>
            </a:r>
            <a:endParaRPr>
              <a:solidFill>
                <a:schemeClr val="lt1"/>
              </a:solidFill>
            </a:endParaRPr>
          </a:p>
        </p:txBody>
      </p:sp>
      <p:pic>
        <p:nvPicPr>
          <p:cNvPr id="71" name="Google Shape;71;p15"/>
          <p:cNvPicPr preferRelativeResize="0"/>
          <p:nvPr/>
        </p:nvPicPr>
        <p:blipFill>
          <a:blip r:embed="rId3">
            <a:alphaModFix/>
          </a:blip>
          <a:stretch>
            <a:fillRect/>
          </a:stretch>
        </p:blipFill>
        <p:spPr>
          <a:xfrm>
            <a:off x="577450" y="2158425"/>
            <a:ext cx="2951274" cy="2720626"/>
          </a:xfrm>
          <a:prstGeom prst="rect">
            <a:avLst/>
          </a:prstGeom>
          <a:noFill/>
          <a:ln>
            <a:noFill/>
          </a:ln>
        </p:spPr>
      </p:pic>
      <p:pic>
        <p:nvPicPr>
          <p:cNvPr id="72" name="Google Shape;72;p15"/>
          <p:cNvPicPr preferRelativeResize="0"/>
          <p:nvPr/>
        </p:nvPicPr>
        <p:blipFill>
          <a:blip r:embed="rId4">
            <a:alphaModFix/>
          </a:blip>
          <a:stretch>
            <a:fillRect/>
          </a:stretch>
        </p:blipFill>
        <p:spPr>
          <a:xfrm>
            <a:off x="4400700" y="2158435"/>
            <a:ext cx="4286576" cy="2557225"/>
          </a:xfrm>
          <a:prstGeom prst="rect">
            <a:avLst/>
          </a:prstGeom>
          <a:noFill/>
          <a:ln>
            <a:noFill/>
          </a:ln>
        </p:spPr>
      </p:pic>
      <p:sp>
        <p:nvSpPr>
          <p:cNvPr id="73" name="Google Shape;73;p15"/>
          <p:cNvSpPr txBox="1"/>
          <p:nvPr/>
        </p:nvSpPr>
        <p:spPr>
          <a:xfrm>
            <a:off x="339500" y="698100"/>
            <a:ext cx="8313600" cy="52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800"/>
              </a:spcBef>
              <a:spcAft>
                <a:spcPts val="0"/>
              </a:spcAft>
              <a:buNone/>
            </a:pPr>
            <a:r>
              <a:rPr b="1" lang="en" sz="1700">
                <a:solidFill>
                  <a:schemeClr val="lt1"/>
                </a:solidFill>
              </a:rPr>
              <a:t>Exploratory Data Analysis (EDA)</a:t>
            </a:r>
            <a:endParaRPr b="1" sz="1700">
              <a:solidFill>
                <a:schemeClr val="lt1"/>
              </a:solidFill>
            </a:endParaRPr>
          </a:p>
          <a:p>
            <a:pPr indent="0" lvl="0" marL="0" rtl="0" algn="l">
              <a:spcBef>
                <a:spcPts val="400"/>
              </a:spcBef>
              <a:spcAft>
                <a:spcPts val="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idx="1" type="body"/>
          </p:nvPr>
        </p:nvSpPr>
        <p:spPr>
          <a:xfrm>
            <a:off x="311700" y="812700"/>
            <a:ext cx="8520600" cy="3826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sz="1100">
              <a:solidFill>
                <a:schemeClr val="lt1"/>
              </a:solidFill>
            </a:endParaRPr>
          </a:p>
          <a:p>
            <a:pPr indent="0" lvl="0" marL="0" rtl="0" algn="just">
              <a:spcBef>
                <a:spcPts val="0"/>
              </a:spcBef>
              <a:spcAft>
                <a:spcPts val="0"/>
              </a:spcAft>
              <a:buNone/>
            </a:pPr>
            <a:r>
              <a:rPr lang="en" sz="1100">
                <a:solidFill>
                  <a:schemeClr val="lt1"/>
                </a:solidFill>
              </a:rPr>
              <a:t>The density plot compares transaction times for fraudulent and                     The plot shows the cumulative transaction amount over </a:t>
            </a:r>
            <a:endParaRPr sz="1100">
              <a:solidFill>
                <a:schemeClr val="lt1"/>
              </a:solidFill>
            </a:endParaRPr>
          </a:p>
          <a:p>
            <a:pPr indent="0" lvl="0" marL="0" rtl="0" algn="just">
              <a:spcBef>
                <a:spcPts val="0"/>
              </a:spcBef>
              <a:spcAft>
                <a:spcPts val="0"/>
              </a:spcAft>
              <a:buNone/>
            </a:pPr>
            <a:r>
              <a:rPr lang="en" sz="1100">
                <a:solidFill>
                  <a:schemeClr val="lt1"/>
                </a:solidFill>
              </a:rPr>
              <a:t>non-fraudulent transactions, revealing overlapping activity patterns.              </a:t>
            </a:r>
            <a:r>
              <a:rPr lang="en" sz="1100">
                <a:solidFill>
                  <a:schemeClr val="lt1"/>
                </a:solidFill>
              </a:rPr>
              <a:t>time, reflecting the overall transaction growth.</a:t>
            </a:r>
            <a:endParaRPr sz="1100">
              <a:solidFill>
                <a:schemeClr val="lt1"/>
              </a:solidFill>
            </a:endParaRPr>
          </a:p>
        </p:txBody>
      </p:sp>
      <p:pic>
        <p:nvPicPr>
          <p:cNvPr id="79" name="Google Shape;79;p16"/>
          <p:cNvPicPr preferRelativeResize="0"/>
          <p:nvPr/>
        </p:nvPicPr>
        <p:blipFill rotWithShape="1">
          <a:blip r:embed="rId3">
            <a:alphaModFix/>
          </a:blip>
          <a:srcRect b="0" l="0" r="0" t="8155"/>
          <a:stretch/>
        </p:blipFill>
        <p:spPr>
          <a:xfrm>
            <a:off x="279875" y="1745450"/>
            <a:ext cx="4458849" cy="2975625"/>
          </a:xfrm>
          <a:prstGeom prst="rect">
            <a:avLst/>
          </a:prstGeom>
          <a:noFill/>
          <a:ln>
            <a:noFill/>
          </a:ln>
        </p:spPr>
      </p:pic>
      <p:pic>
        <p:nvPicPr>
          <p:cNvPr id="80" name="Google Shape;80;p16"/>
          <p:cNvPicPr preferRelativeResize="0"/>
          <p:nvPr/>
        </p:nvPicPr>
        <p:blipFill>
          <a:blip r:embed="rId4">
            <a:alphaModFix/>
          </a:blip>
          <a:stretch>
            <a:fillRect/>
          </a:stretch>
        </p:blipFill>
        <p:spPr>
          <a:xfrm>
            <a:off x="4854025" y="1646600"/>
            <a:ext cx="3838749" cy="2890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lang="en" sz="1100">
                <a:solidFill>
                  <a:schemeClr val="lt1"/>
                </a:solidFill>
              </a:rPr>
              <a:t>The pair plot visualizes relationships between top features,                      The histogram compares the distribution of transaction </a:t>
            </a:r>
            <a:endParaRPr sz="1100">
              <a:solidFill>
                <a:schemeClr val="lt1"/>
              </a:solidFill>
            </a:endParaRPr>
          </a:p>
          <a:p>
            <a:pPr indent="0" lvl="0" marL="0" rtl="0" algn="just">
              <a:spcBef>
                <a:spcPts val="0"/>
              </a:spcBef>
              <a:spcAft>
                <a:spcPts val="0"/>
              </a:spcAft>
              <a:buNone/>
            </a:pPr>
            <a:r>
              <a:rPr lang="en" sz="1100">
                <a:solidFill>
                  <a:schemeClr val="lt1"/>
                </a:solidFill>
              </a:rPr>
              <a:t>highlighting separability between fraud and non-fraud classes.                 </a:t>
            </a:r>
            <a:r>
              <a:rPr lang="en" sz="1100">
                <a:solidFill>
                  <a:schemeClr val="lt1"/>
                </a:solidFill>
              </a:rPr>
              <a:t>amounts for legitimate and fraudulent transactions.</a:t>
            </a:r>
            <a:endParaRPr sz="1100">
              <a:solidFill>
                <a:schemeClr val="lt1"/>
              </a:solidFill>
            </a:endParaRPr>
          </a:p>
          <a:p>
            <a:pPr indent="0" lvl="0" marL="0" rtl="0" algn="just">
              <a:spcBef>
                <a:spcPts val="0"/>
              </a:spcBef>
              <a:spcAft>
                <a:spcPts val="0"/>
              </a:spcAft>
              <a:buClr>
                <a:schemeClr val="dk1"/>
              </a:buClr>
              <a:buSzPts val="1100"/>
              <a:buFont typeface="Arial"/>
              <a:buNone/>
            </a:pPr>
            <a:r>
              <a:t/>
            </a:r>
            <a:endParaRPr sz="1100">
              <a:solidFill>
                <a:schemeClr val="lt1"/>
              </a:solidFill>
            </a:endParaRPr>
          </a:p>
          <a:p>
            <a:pPr indent="0" lvl="0" marL="0" rtl="0" algn="l">
              <a:spcBef>
                <a:spcPts val="0"/>
              </a:spcBef>
              <a:spcAft>
                <a:spcPts val="0"/>
              </a:spcAft>
              <a:buClr>
                <a:schemeClr val="dk1"/>
              </a:buClr>
              <a:buSzPts val="1100"/>
              <a:buFont typeface="Arial"/>
              <a:buNone/>
            </a:pPr>
            <a:r>
              <a:t/>
            </a:r>
            <a:endParaRPr>
              <a:solidFill>
                <a:schemeClr val="lt1"/>
              </a:solidFill>
            </a:endParaRPr>
          </a:p>
          <a:p>
            <a:pPr indent="0" lvl="0" marL="0" rtl="0" algn="l">
              <a:spcBef>
                <a:spcPts val="0"/>
              </a:spcBef>
              <a:spcAft>
                <a:spcPts val="0"/>
              </a:spcAft>
              <a:buNone/>
            </a:pPr>
            <a:r>
              <a:t/>
            </a:r>
            <a:endParaRPr>
              <a:solidFill>
                <a:schemeClr val="lt1"/>
              </a:solidFill>
            </a:endParaRPr>
          </a:p>
        </p:txBody>
      </p:sp>
      <p:pic>
        <p:nvPicPr>
          <p:cNvPr id="86" name="Google Shape;86;p17"/>
          <p:cNvPicPr preferRelativeResize="0"/>
          <p:nvPr/>
        </p:nvPicPr>
        <p:blipFill rotWithShape="1">
          <a:blip r:embed="rId3">
            <a:alphaModFix/>
          </a:blip>
          <a:srcRect b="1859" l="0" r="0" t="-1860"/>
          <a:stretch/>
        </p:blipFill>
        <p:spPr>
          <a:xfrm>
            <a:off x="371325" y="1195825"/>
            <a:ext cx="3857624" cy="3614525"/>
          </a:xfrm>
          <a:prstGeom prst="rect">
            <a:avLst/>
          </a:prstGeom>
          <a:noFill/>
          <a:ln>
            <a:noFill/>
          </a:ln>
        </p:spPr>
      </p:pic>
      <p:pic>
        <p:nvPicPr>
          <p:cNvPr id="87" name="Google Shape;87;p17"/>
          <p:cNvPicPr preferRelativeResize="0"/>
          <p:nvPr/>
        </p:nvPicPr>
        <p:blipFill>
          <a:blip r:embed="rId4">
            <a:alphaModFix/>
          </a:blip>
          <a:stretch>
            <a:fillRect/>
          </a:stretch>
        </p:blipFill>
        <p:spPr>
          <a:xfrm>
            <a:off x="4381349" y="1374850"/>
            <a:ext cx="4610251" cy="27503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id="92" name="Google Shape;92;p18"/>
          <p:cNvPicPr preferRelativeResize="0"/>
          <p:nvPr/>
        </p:nvPicPr>
        <p:blipFill>
          <a:blip r:embed="rId3">
            <a:alphaModFix/>
          </a:blip>
          <a:stretch>
            <a:fillRect/>
          </a:stretch>
        </p:blipFill>
        <p:spPr>
          <a:xfrm>
            <a:off x="1841500" y="1311162"/>
            <a:ext cx="5396375" cy="3646425"/>
          </a:xfrm>
          <a:prstGeom prst="rect">
            <a:avLst/>
          </a:prstGeom>
          <a:noFill/>
          <a:ln>
            <a:noFill/>
          </a:ln>
        </p:spPr>
      </p:pic>
      <p:sp>
        <p:nvSpPr>
          <p:cNvPr id="93" name="Google Shape;93;p18"/>
          <p:cNvSpPr txBox="1"/>
          <p:nvPr/>
        </p:nvSpPr>
        <p:spPr>
          <a:xfrm>
            <a:off x="1797250" y="742675"/>
            <a:ext cx="4774200" cy="464700"/>
          </a:xfrm>
          <a:prstGeom prst="rect">
            <a:avLst/>
          </a:prstGeom>
          <a:noFill/>
          <a:ln>
            <a:noFill/>
          </a:ln>
        </p:spPr>
        <p:txBody>
          <a:bodyPr anchorCtr="0" anchor="t" bIns="91425" lIns="91425" spcFirstLastPara="1" rIns="91425" wrap="square" tIns="91425">
            <a:noAutofit/>
          </a:bodyPr>
          <a:lstStyle/>
          <a:p>
            <a:pPr indent="0" lvl="0" marL="457200" rtl="0" algn="just">
              <a:lnSpc>
                <a:spcPct val="115000"/>
              </a:lnSpc>
              <a:spcBef>
                <a:spcPts val="0"/>
              </a:spcBef>
              <a:spcAft>
                <a:spcPts val="0"/>
              </a:spcAft>
              <a:buNone/>
            </a:pPr>
            <a:r>
              <a:rPr b="1" lang="en" sz="900">
                <a:solidFill>
                  <a:schemeClr val="lt1"/>
                </a:solidFill>
              </a:rPr>
              <a:t>T</a:t>
            </a:r>
            <a:r>
              <a:rPr b="1" lang="en" sz="900">
                <a:solidFill>
                  <a:schemeClr val="lt1"/>
                </a:solidFill>
              </a:rPr>
              <a:t>he heatmap displays the correlation matrix  for top features, showing relationships between them and the target variable.</a:t>
            </a:r>
            <a:endParaRPr b="1" sz="900">
              <a:solidFill>
                <a:schemeClr val="lt1"/>
              </a:solidFill>
            </a:endParaRPr>
          </a:p>
          <a:p>
            <a:pPr indent="0" lvl="0" marL="457200" rtl="0" algn="l">
              <a:lnSpc>
                <a:spcPct val="115000"/>
              </a:lnSpc>
              <a:spcBef>
                <a:spcPts val="0"/>
              </a:spcBef>
              <a:spcAft>
                <a:spcPts val="0"/>
              </a:spcAft>
              <a:buClr>
                <a:schemeClr val="dk1"/>
              </a:buClr>
              <a:buSzPts val="1100"/>
              <a:buFont typeface="Arial"/>
              <a:buNone/>
            </a:pPr>
            <a:r>
              <a:t/>
            </a:r>
            <a:endParaRPr b="1" sz="900">
              <a:solidFill>
                <a:schemeClr val="lt1"/>
              </a:solidFill>
            </a:endParaRPr>
          </a:p>
          <a:p>
            <a:pPr indent="0" lvl="0" marL="0" rtl="0" algn="l">
              <a:spcBef>
                <a:spcPts val="1600"/>
              </a:spcBef>
              <a:spcAft>
                <a:spcPts val="0"/>
              </a:spcAft>
              <a:buNone/>
            </a:pPr>
            <a:r>
              <a:t/>
            </a:r>
            <a:endParaRPr sz="19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6497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chemeClr val="lt1"/>
                </a:solidFill>
              </a:rPr>
              <a:t>SMOTE</a:t>
            </a:r>
            <a:endParaRPr sz="2500">
              <a:solidFill>
                <a:schemeClr val="lt1"/>
              </a:solidFill>
            </a:endParaRPr>
          </a:p>
        </p:txBody>
      </p:sp>
      <p:sp>
        <p:nvSpPr>
          <p:cNvPr id="99" name="Google Shape;99;p19"/>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1400"/>
              </a:spcBef>
              <a:spcAft>
                <a:spcPts val="0"/>
              </a:spcAft>
              <a:buClr>
                <a:schemeClr val="dk1"/>
              </a:buClr>
              <a:buSzPts val="1100"/>
              <a:buFont typeface="Arial"/>
              <a:buNone/>
            </a:pPr>
            <a:r>
              <a:rPr b="1" lang="en" sz="1300">
                <a:solidFill>
                  <a:schemeClr val="lt1"/>
                </a:solidFill>
              </a:rPr>
              <a:t>SMOTE (Synthetic Minority Over-sampling Technique)</a:t>
            </a:r>
            <a:endParaRPr b="1" sz="1300">
              <a:solidFill>
                <a:schemeClr val="lt1"/>
              </a:solidFill>
            </a:endParaRPr>
          </a:p>
          <a:p>
            <a:pPr indent="0" lvl="0" marL="0" rtl="0" algn="l">
              <a:spcBef>
                <a:spcPts val="1200"/>
              </a:spcBef>
              <a:spcAft>
                <a:spcPts val="0"/>
              </a:spcAft>
              <a:buNone/>
            </a:pPr>
            <a:r>
              <a:rPr lang="en" sz="1100">
                <a:solidFill>
                  <a:schemeClr val="lt1"/>
                </a:solidFill>
              </a:rPr>
              <a:t>Why SMOTE?</a:t>
            </a:r>
            <a:endParaRPr sz="1100">
              <a:solidFill>
                <a:schemeClr val="lt1"/>
              </a:solidFill>
            </a:endParaRPr>
          </a:p>
          <a:p>
            <a:pPr indent="0" lvl="0" marL="457200" rtl="0" algn="l">
              <a:spcBef>
                <a:spcPts val="1200"/>
              </a:spcBef>
              <a:spcAft>
                <a:spcPts val="0"/>
              </a:spcAft>
              <a:buNone/>
            </a:pPr>
            <a:r>
              <a:rPr lang="en" sz="1100">
                <a:solidFill>
                  <a:schemeClr val="lt1"/>
                </a:solidFill>
              </a:rPr>
              <a:t>Addresses class imbalance by generating synthetic samples for the minority class</a:t>
            </a:r>
            <a:endParaRPr sz="1100">
              <a:solidFill>
                <a:schemeClr val="lt1"/>
              </a:solidFill>
            </a:endParaRPr>
          </a:p>
          <a:p>
            <a:pPr indent="0" lvl="0" marL="0" rtl="0" algn="l">
              <a:spcBef>
                <a:spcPts val="1200"/>
              </a:spcBef>
              <a:spcAft>
                <a:spcPts val="0"/>
              </a:spcAft>
              <a:buNone/>
            </a:pPr>
            <a:r>
              <a:rPr lang="en" sz="1100">
                <a:solidFill>
                  <a:schemeClr val="lt1"/>
                </a:solidFill>
              </a:rPr>
              <a:t> How It Works:</a:t>
            </a:r>
            <a:endParaRPr sz="1100">
              <a:solidFill>
                <a:schemeClr val="lt1"/>
              </a:solidFill>
            </a:endParaRPr>
          </a:p>
          <a:p>
            <a:pPr indent="0" lvl="0" marL="457200" rtl="0" algn="l">
              <a:spcBef>
                <a:spcPts val="1200"/>
              </a:spcBef>
              <a:spcAft>
                <a:spcPts val="0"/>
              </a:spcAft>
              <a:buNone/>
            </a:pPr>
            <a:r>
              <a:rPr lang="en" sz="1100">
                <a:solidFill>
                  <a:schemeClr val="lt1"/>
                </a:solidFill>
              </a:rPr>
              <a:t>Interpolates between existing minority class samples and their nearest neighbors.</a:t>
            </a:r>
            <a:endParaRPr sz="1100">
              <a:solidFill>
                <a:schemeClr val="lt1"/>
              </a:solidFill>
            </a:endParaRPr>
          </a:p>
          <a:p>
            <a:pPr indent="0" lvl="0" marL="457200" rtl="0" algn="l">
              <a:spcBef>
                <a:spcPts val="1200"/>
              </a:spcBef>
              <a:spcAft>
                <a:spcPts val="0"/>
              </a:spcAft>
              <a:buNone/>
            </a:pPr>
            <a:r>
              <a:rPr lang="en" sz="1100">
                <a:solidFill>
                  <a:schemeClr val="lt1"/>
                </a:solidFill>
              </a:rPr>
              <a:t>Avoids overfitting caused by simple duplication.</a:t>
            </a:r>
            <a:endParaRPr sz="1100">
              <a:solidFill>
                <a:schemeClr val="lt1"/>
              </a:solidFill>
            </a:endParaRPr>
          </a:p>
          <a:p>
            <a:pPr indent="0" lvl="0" marL="0" rtl="0" algn="l">
              <a:spcBef>
                <a:spcPts val="1200"/>
              </a:spcBef>
              <a:spcAft>
                <a:spcPts val="0"/>
              </a:spcAft>
              <a:buClr>
                <a:schemeClr val="dk1"/>
              </a:buClr>
              <a:buSzPts val="1100"/>
              <a:buFont typeface="Arial"/>
              <a:buNone/>
            </a:pPr>
            <a:r>
              <a:rPr lang="en" sz="1100">
                <a:solidFill>
                  <a:schemeClr val="lt1"/>
                </a:solidFill>
              </a:rPr>
              <a:t>Impact in Fraud Detection:</a:t>
            </a:r>
            <a:endParaRPr sz="1100">
              <a:solidFill>
                <a:schemeClr val="lt1"/>
              </a:solidFill>
            </a:endParaRPr>
          </a:p>
          <a:p>
            <a:pPr indent="0" lvl="0" marL="457200" rtl="0" algn="l">
              <a:spcBef>
                <a:spcPts val="1200"/>
              </a:spcBef>
              <a:spcAft>
                <a:spcPts val="0"/>
              </a:spcAft>
              <a:buNone/>
            </a:pPr>
            <a:r>
              <a:rPr lang="en" sz="1100">
                <a:solidFill>
                  <a:schemeClr val="lt1"/>
                </a:solidFill>
              </a:rPr>
              <a:t>Balanced the dataset, improving recall and F1-score for fraud cases.</a:t>
            </a:r>
            <a:endParaRPr sz="1100">
              <a:solidFill>
                <a:schemeClr val="lt1"/>
              </a:solidFill>
            </a:endParaRPr>
          </a:p>
          <a:p>
            <a:pPr indent="0" lvl="0" marL="457200" rtl="0" algn="l">
              <a:spcBef>
                <a:spcPts val="1200"/>
              </a:spcBef>
              <a:spcAft>
                <a:spcPts val="0"/>
              </a:spcAft>
              <a:buNone/>
            </a:pPr>
            <a:r>
              <a:rPr lang="en" sz="1100">
                <a:solidFill>
                  <a:schemeClr val="lt1"/>
                </a:solidFill>
              </a:rPr>
              <a:t>Enhanced the model's ability to detect rare fraudulent transactions.</a:t>
            </a:r>
            <a:endParaRPr sz="1100">
              <a:solidFill>
                <a:schemeClr val="lt1"/>
              </a:solidFill>
            </a:endParaRPr>
          </a:p>
          <a:p>
            <a:pPr indent="0" lvl="0" marL="0" rtl="0" algn="l">
              <a:spcBef>
                <a:spcPts val="1200"/>
              </a:spcBef>
              <a:spcAft>
                <a:spcPts val="0"/>
              </a:spcAft>
              <a:buNone/>
            </a:pPr>
            <a:r>
              <a:t/>
            </a:r>
            <a:endParaRPr b="1" sz="1100">
              <a:solidFill>
                <a:schemeClr val="lt1"/>
              </a:solidFill>
            </a:endParaRPr>
          </a:p>
          <a:p>
            <a:pPr indent="0" lvl="0" marL="0" rtl="0" algn="l">
              <a:spcBef>
                <a:spcPts val="1200"/>
              </a:spcBef>
              <a:spcAft>
                <a:spcPts val="160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649750"/>
            <a:ext cx="8520600" cy="494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100">
                <a:solidFill>
                  <a:schemeClr val="lt1"/>
                </a:solidFill>
                <a:latin typeface="Times New Roman"/>
                <a:ea typeface="Times New Roman"/>
                <a:cs typeface="Times New Roman"/>
                <a:sym typeface="Times New Roman"/>
              </a:rPr>
              <a:t>MODELS TRAINED</a:t>
            </a:r>
            <a:endParaRPr b="1" sz="2100">
              <a:solidFill>
                <a:schemeClr val="lt1"/>
              </a:solidFill>
              <a:latin typeface="Times New Roman"/>
              <a:ea typeface="Times New Roman"/>
              <a:cs typeface="Times New Roman"/>
              <a:sym typeface="Times New Roman"/>
            </a:endParaRPr>
          </a:p>
        </p:txBody>
      </p:sp>
      <p:sp>
        <p:nvSpPr>
          <p:cNvPr id="105" name="Google Shape;105;p20"/>
          <p:cNvSpPr txBox="1"/>
          <p:nvPr>
            <p:ph idx="1" type="body"/>
          </p:nvPr>
        </p:nvSpPr>
        <p:spPr>
          <a:xfrm>
            <a:off x="311700" y="1080050"/>
            <a:ext cx="8520600" cy="35586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None/>
            </a:pPr>
            <a:r>
              <a:rPr b="1" lang="en" sz="1200">
                <a:solidFill>
                  <a:schemeClr val="lt1"/>
                </a:solidFill>
              </a:rPr>
              <a:t>1. Baseline Model: Logistic Regression</a:t>
            </a:r>
            <a:endParaRPr b="1" sz="1200">
              <a:solidFill>
                <a:schemeClr val="lt1"/>
              </a:solidFill>
            </a:endParaRPr>
          </a:p>
          <a:p>
            <a:pPr indent="-298450" lvl="0" marL="457200" rtl="0" algn="just">
              <a:spcBef>
                <a:spcPts val="1200"/>
              </a:spcBef>
              <a:spcAft>
                <a:spcPts val="0"/>
              </a:spcAft>
              <a:buClr>
                <a:schemeClr val="lt1"/>
              </a:buClr>
              <a:buSzPts val="1100"/>
              <a:buChar char="●"/>
            </a:pPr>
            <a:r>
              <a:rPr b="1" lang="en" sz="1100">
                <a:solidFill>
                  <a:schemeClr val="lt1"/>
                </a:solidFill>
              </a:rPr>
              <a:t>Class Weight:</a:t>
            </a:r>
            <a:r>
              <a:rPr lang="en" sz="1100">
                <a:solidFill>
                  <a:schemeClr val="lt1"/>
                </a:solidFill>
              </a:rPr>
              <a:t> Balanced (Handles Imbalanced Classes)</a:t>
            </a:r>
            <a:endParaRPr sz="1100">
              <a:solidFill>
                <a:schemeClr val="lt1"/>
              </a:solidFill>
            </a:endParaRPr>
          </a:p>
          <a:p>
            <a:pPr indent="-298450" lvl="0" marL="457200" rtl="0" algn="just">
              <a:spcBef>
                <a:spcPts val="0"/>
              </a:spcBef>
              <a:spcAft>
                <a:spcPts val="0"/>
              </a:spcAft>
              <a:buClr>
                <a:schemeClr val="lt1"/>
              </a:buClr>
              <a:buSzPts val="1100"/>
              <a:buChar char="●"/>
            </a:pPr>
            <a:r>
              <a:rPr b="1" lang="en" sz="1100">
                <a:solidFill>
                  <a:schemeClr val="lt1"/>
                </a:solidFill>
              </a:rPr>
              <a:t>Performance:</a:t>
            </a:r>
            <a:endParaRPr b="1" sz="1100">
              <a:solidFill>
                <a:schemeClr val="lt1"/>
              </a:solidFill>
            </a:endParaRPr>
          </a:p>
          <a:p>
            <a:pPr indent="-298450" lvl="1" marL="914400" rtl="0" algn="just">
              <a:spcBef>
                <a:spcPts val="0"/>
              </a:spcBef>
              <a:spcAft>
                <a:spcPts val="0"/>
              </a:spcAft>
              <a:buClr>
                <a:schemeClr val="lt1"/>
              </a:buClr>
              <a:buSzPts val="1100"/>
              <a:buChar char="○"/>
            </a:pPr>
            <a:r>
              <a:rPr b="1" lang="en" sz="1100">
                <a:solidFill>
                  <a:schemeClr val="lt1"/>
                </a:solidFill>
              </a:rPr>
              <a:t>Precision:</a:t>
            </a:r>
            <a:r>
              <a:rPr lang="en" sz="1100">
                <a:solidFill>
                  <a:schemeClr val="lt1"/>
                </a:solidFill>
              </a:rPr>
              <a:t> 0.96 (Class 0), 0.99 (Class 1)</a:t>
            </a:r>
            <a:endParaRPr sz="1100">
              <a:solidFill>
                <a:schemeClr val="lt1"/>
              </a:solidFill>
            </a:endParaRPr>
          </a:p>
          <a:p>
            <a:pPr indent="-298450" lvl="1" marL="914400" rtl="0" algn="just">
              <a:spcBef>
                <a:spcPts val="0"/>
              </a:spcBef>
              <a:spcAft>
                <a:spcPts val="0"/>
              </a:spcAft>
              <a:buClr>
                <a:schemeClr val="lt1"/>
              </a:buClr>
              <a:buSzPts val="1100"/>
              <a:buChar char="○"/>
            </a:pPr>
            <a:r>
              <a:rPr b="1" lang="en" sz="1100">
                <a:solidFill>
                  <a:schemeClr val="lt1"/>
                </a:solidFill>
              </a:rPr>
              <a:t>Recall:</a:t>
            </a:r>
            <a:r>
              <a:rPr lang="en" sz="1100">
                <a:solidFill>
                  <a:schemeClr val="lt1"/>
                </a:solidFill>
              </a:rPr>
              <a:t> 0.99 (Class 0), 0.96 (Class 1)</a:t>
            </a:r>
            <a:endParaRPr sz="1100">
              <a:solidFill>
                <a:schemeClr val="lt1"/>
              </a:solidFill>
            </a:endParaRPr>
          </a:p>
          <a:p>
            <a:pPr indent="-298450" lvl="1" marL="914400" rtl="0" algn="just">
              <a:spcBef>
                <a:spcPts val="0"/>
              </a:spcBef>
              <a:spcAft>
                <a:spcPts val="0"/>
              </a:spcAft>
              <a:buClr>
                <a:schemeClr val="lt1"/>
              </a:buClr>
              <a:buSzPts val="1100"/>
              <a:buChar char="○"/>
            </a:pPr>
            <a:r>
              <a:rPr b="1" lang="en" sz="1100">
                <a:solidFill>
                  <a:schemeClr val="lt1"/>
                </a:solidFill>
              </a:rPr>
              <a:t>F1-Score:</a:t>
            </a:r>
            <a:r>
              <a:rPr lang="en" sz="1100">
                <a:solidFill>
                  <a:schemeClr val="lt1"/>
                </a:solidFill>
              </a:rPr>
              <a:t> 0.98 for both classes</a:t>
            </a:r>
            <a:endParaRPr sz="1100">
              <a:solidFill>
                <a:schemeClr val="lt1"/>
              </a:solidFill>
            </a:endParaRPr>
          </a:p>
          <a:p>
            <a:pPr indent="-298450" lvl="1" marL="914400" rtl="0" algn="just">
              <a:spcBef>
                <a:spcPts val="0"/>
              </a:spcBef>
              <a:spcAft>
                <a:spcPts val="0"/>
              </a:spcAft>
              <a:buClr>
                <a:schemeClr val="lt1"/>
              </a:buClr>
              <a:buSzPts val="1100"/>
              <a:buChar char="○"/>
            </a:pPr>
            <a:r>
              <a:rPr b="1" lang="en" sz="1100">
                <a:solidFill>
                  <a:schemeClr val="lt1"/>
                </a:solidFill>
              </a:rPr>
              <a:t>Accuracy:</a:t>
            </a:r>
            <a:r>
              <a:rPr lang="en" sz="1100">
                <a:solidFill>
                  <a:schemeClr val="lt1"/>
                </a:solidFill>
              </a:rPr>
              <a:t> 98%</a:t>
            </a:r>
            <a:endParaRPr sz="1100">
              <a:solidFill>
                <a:schemeClr val="lt1"/>
              </a:solidFill>
            </a:endParaRPr>
          </a:p>
          <a:p>
            <a:pPr indent="-298450" lvl="0" marL="457200" rtl="0" algn="just">
              <a:spcBef>
                <a:spcPts val="0"/>
              </a:spcBef>
              <a:spcAft>
                <a:spcPts val="0"/>
              </a:spcAft>
              <a:buClr>
                <a:schemeClr val="lt1"/>
              </a:buClr>
              <a:buSzPts val="1100"/>
              <a:buChar char="●"/>
            </a:pPr>
            <a:r>
              <a:rPr b="1" lang="en" sz="1100">
                <a:solidFill>
                  <a:schemeClr val="lt1"/>
                </a:solidFill>
              </a:rPr>
              <a:t>Confusion Matrix:</a:t>
            </a:r>
            <a:endParaRPr b="1" sz="1100">
              <a:solidFill>
                <a:schemeClr val="lt1"/>
              </a:solidFill>
            </a:endParaRPr>
          </a:p>
          <a:p>
            <a:pPr indent="-298450" lvl="1" marL="914400" rtl="0" algn="just">
              <a:spcBef>
                <a:spcPts val="0"/>
              </a:spcBef>
              <a:spcAft>
                <a:spcPts val="0"/>
              </a:spcAft>
              <a:buClr>
                <a:schemeClr val="lt1"/>
              </a:buClr>
              <a:buSzPts val="1100"/>
              <a:buChar char="○"/>
            </a:pPr>
            <a:r>
              <a:rPr b="1" lang="en" sz="1100">
                <a:solidFill>
                  <a:schemeClr val="lt1"/>
                </a:solidFill>
              </a:rPr>
              <a:t>Legitimate (Class 0):</a:t>
            </a:r>
            <a:r>
              <a:rPr lang="en" sz="1100">
                <a:solidFill>
                  <a:schemeClr val="lt1"/>
                </a:solidFill>
              </a:rPr>
              <a:t> 84437 TP, 858 FN</a:t>
            </a:r>
            <a:endParaRPr sz="1100">
              <a:solidFill>
                <a:schemeClr val="lt1"/>
              </a:solidFill>
            </a:endParaRPr>
          </a:p>
          <a:p>
            <a:pPr indent="-298450" lvl="1" marL="914400" rtl="0" algn="just">
              <a:spcBef>
                <a:spcPts val="0"/>
              </a:spcBef>
              <a:spcAft>
                <a:spcPts val="0"/>
              </a:spcAft>
              <a:buClr>
                <a:schemeClr val="lt1"/>
              </a:buClr>
              <a:buSzPts val="1100"/>
              <a:buChar char="○"/>
            </a:pPr>
            <a:r>
              <a:rPr b="1" lang="en" sz="1100">
                <a:solidFill>
                  <a:schemeClr val="lt1"/>
                </a:solidFill>
              </a:rPr>
              <a:t>Fraudulent (Class 1):</a:t>
            </a:r>
            <a:r>
              <a:rPr lang="en" sz="1100">
                <a:solidFill>
                  <a:schemeClr val="lt1"/>
                </a:solidFill>
              </a:rPr>
              <a:t> 82054 TP, 3240 FN</a:t>
            </a:r>
            <a:endParaRPr sz="1100">
              <a:solidFill>
                <a:schemeClr val="lt1"/>
              </a:solidFill>
            </a:endParaRPr>
          </a:p>
          <a:p>
            <a:pPr indent="0" lvl="0" marL="0" rtl="0" algn="just">
              <a:spcBef>
                <a:spcPts val="1200"/>
              </a:spcBef>
              <a:spcAft>
                <a:spcPts val="0"/>
              </a:spcAft>
              <a:buNone/>
            </a:pPr>
            <a:r>
              <a:rPr b="1" lang="en" sz="1100">
                <a:solidFill>
                  <a:schemeClr val="lt1"/>
                </a:solidFill>
              </a:rPr>
              <a:t>Key Insights:</a:t>
            </a:r>
            <a:endParaRPr b="1" sz="1100">
              <a:solidFill>
                <a:schemeClr val="lt1"/>
              </a:solidFill>
            </a:endParaRPr>
          </a:p>
          <a:p>
            <a:pPr indent="-298450" lvl="0" marL="457200" rtl="0" algn="just">
              <a:spcBef>
                <a:spcPts val="1200"/>
              </a:spcBef>
              <a:spcAft>
                <a:spcPts val="0"/>
              </a:spcAft>
              <a:buClr>
                <a:schemeClr val="lt1"/>
              </a:buClr>
              <a:buSzPts val="1100"/>
              <a:buChar char="●"/>
            </a:pPr>
            <a:r>
              <a:rPr b="1" lang="en" sz="1100">
                <a:solidFill>
                  <a:schemeClr val="lt1"/>
                </a:solidFill>
              </a:rPr>
              <a:t>Class Imbalance Handling:</a:t>
            </a:r>
            <a:r>
              <a:rPr lang="en" sz="1100">
                <a:solidFill>
                  <a:schemeClr val="lt1"/>
                </a:solidFill>
              </a:rPr>
              <a:t> Achieved with </a:t>
            </a:r>
            <a:r>
              <a:rPr lang="en" sz="1100">
                <a:solidFill>
                  <a:schemeClr val="lt1"/>
                </a:solidFill>
                <a:latin typeface="Roboto Mono"/>
                <a:ea typeface="Roboto Mono"/>
                <a:cs typeface="Roboto Mono"/>
                <a:sym typeface="Roboto Mono"/>
              </a:rPr>
              <a:t>class_weight='balanced'</a:t>
            </a:r>
            <a:r>
              <a:rPr lang="en" sz="1100">
                <a:solidFill>
                  <a:schemeClr val="lt1"/>
                </a:solidFill>
              </a:rPr>
              <a:t>.</a:t>
            </a:r>
            <a:endParaRPr sz="1100">
              <a:solidFill>
                <a:schemeClr val="lt1"/>
              </a:solidFill>
            </a:endParaRPr>
          </a:p>
          <a:p>
            <a:pPr indent="-298450" lvl="0" marL="457200" rtl="0" algn="just">
              <a:spcBef>
                <a:spcPts val="0"/>
              </a:spcBef>
              <a:spcAft>
                <a:spcPts val="0"/>
              </a:spcAft>
              <a:buClr>
                <a:schemeClr val="lt1"/>
              </a:buClr>
              <a:buSzPts val="1100"/>
              <a:buChar char="●"/>
            </a:pPr>
            <a:r>
              <a:rPr b="1" lang="en" sz="1100">
                <a:solidFill>
                  <a:schemeClr val="lt1"/>
                </a:solidFill>
              </a:rPr>
              <a:t>Performance Consistency:</a:t>
            </a:r>
            <a:r>
              <a:rPr lang="en" sz="1100">
                <a:solidFill>
                  <a:schemeClr val="lt1"/>
                </a:solidFill>
              </a:rPr>
              <a:t> Grid Search, Random Search, and Manual Tuning </a:t>
            </a:r>
            <a:endParaRPr sz="1100">
              <a:solidFill>
                <a:schemeClr val="lt1"/>
              </a:solidFill>
            </a:endParaRPr>
          </a:p>
          <a:p>
            <a:pPr indent="0" lvl="0" marL="457200" rtl="0" algn="just">
              <a:spcBef>
                <a:spcPts val="0"/>
              </a:spcBef>
              <a:spcAft>
                <a:spcPts val="0"/>
              </a:spcAft>
              <a:buNone/>
            </a:pPr>
            <a:r>
              <a:rPr lang="en" sz="1100">
                <a:solidFill>
                  <a:schemeClr val="lt1"/>
                </a:solidFill>
              </a:rPr>
              <a:t>                                               yield no significant improvement over Baseline.</a:t>
            </a:r>
            <a:endParaRPr sz="1100">
              <a:solidFill>
                <a:schemeClr val="lt1"/>
              </a:solidFill>
            </a:endParaRPr>
          </a:p>
          <a:p>
            <a:pPr indent="-298450" lvl="0" marL="457200" rtl="0" algn="just">
              <a:spcBef>
                <a:spcPts val="0"/>
              </a:spcBef>
              <a:spcAft>
                <a:spcPts val="0"/>
              </a:spcAft>
              <a:buClr>
                <a:schemeClr val="lt1"/>
              </a:buClr>
              <a:buSzPts val="1100"/>
              <a:buChar char="●"/>
            </a:pPr>
            <a:r>
              <a:rPr b="1" lang="en" sz="1100">
                <a:solidFill>
                  <a:schemeClr val="lt1"/>
                </a:solidFill>
              </a:rPr>
              <a:t>Best Model Parameters:</a:t>
            </a:r>
            <a:r>
              <a:rPr lang="en" sz="1100">
                <a:solidFill>
                  <a:schemeClr val="lt1"/>
                </a:solidFill>
              </a:rPr>
              <a:t> C=0.1, penalty='l1', solver='liblinear'.</a:t>
            </a:r>
            <a:endParaRPr sz="1100">
              <a:solidFill>
                <a:schemeClr val="lt1"/>
              </a:solidFill>
            </a:endParaRPr>
          </a:p>
          <a:p>
            <a:pPr indent="-298450" lvl="0" marL="457200" rtl="0" algn="just">
              <a:spcBef>
                <a:spcPts val="0"/>
              </a:spcBef>
              <a:spcAft>
                <a:spcPts val="0"/>
              </a:spcAft>
              <a:buClr>
                <a:schemeClr val="lt1"/>
              </a:buClr>
              <a:buSzPts val="1100"/>
              <a:buChar char="●"/>
            </a:pPr>
            <a:r>
              <a:rPr b="1" lang="en" sz="1100">
                <a:solidFill>
                  <a:schemeClr val="lt1"/>
                </a:solidFill>
              </a:rPr>
              <a:t>Efficiency:</a:t>
            </a:r>
            <a:r>
              <a:rPr lang="en" sz="1100">
                <a:solidFill>
                  <a:schemeClr val="lt1"/>
                </a:solidFill>
              </a:rPr>
              <a:t> Hyperparameter tuning showed minimal impact due to strong baseline performance.</a:t>
            </a:r>
            <a:endParaRPr sz="1100">
              <a:solidFill>
                <a:schemeClr val="lt1"/>
              </a:solidFill>
            </a:endParaRPr>
          </a:p>
          <a:p>
            <a:pPr indent="0" lvl="0" marL="457200" rtl="0" algn="just">
              <a:spcBef>
                <a:spcPts val="1200"/>
              </a:spcBef>
              <a:spcAft>
                <a:spcPts val="0"/>
              </a:spcAft>
              <a:buNone/>
            </a:pPr>
            <a:r>
              <a:t/>
            </a:r>
            <a:endParaRPr>
              <a:solidFill>
                <a:schemeClr val="lt1"/>
              </a:solidFill>
            </a:endParaRPr>
          </a:p>
          <a:p>
            <a:pPr indent="0" lvl="0" marL="0" rtl="0" algn="just">
              <a:spcBef>
                <a:spcPts val="1600"/>
              </a:spcBef>
              <a:spcAft>
                <a:spcPts val="0"/>
              </a:spcAft>
              <a:buNone/>
            </a:pPr>
            <a:r>
              <a:t/>
            </a:r>
            <a:endParaRPr>
              <a:solidFill>
                <a:schemeClr val="lt1"/>
              </a:solidFill>
            </a:endParaRPr>
          </a:p>
          <a:p>
            <a:pPr indent="0" lvl="0" marL="457200" rtl="0" algn="just">
              <a:spcBef>
                <a:spcPts val="1600"/>
              </a:spcBef>
              <a:spcAft>
                <a:spcPts val="1600"/>
              </a:spcAft>
              <a:buNone/>
            </a:pPr>
            <a:r>
              <a:t/>
            </a:r>
            <a:endParaRPr>
              <a:solidFill>
                <a:schemeClr val="lt1"/>
              </a:solidFill>
            </a:endParaRPr>
          </a:p>
        </p:txBody>
      </p:sp>
      <p:pic>
        <p:nvPicPr>
          <p:cNvPr id="106" name="Google Shape;106;p20"/>
          <p:cNvPicPr preferRelativeResize="0"/>
          <p:nvPr/>
        </p:nvPicPr>
        <p:blipFill>
          <a:blip r:embed="rId3">
            <a:alphaModFix/>
          </a:blip>
          <a:stretch>
            <a:fillRect/>
          </a:stretch>
        </p:blipFill>
        <p:spPr>
          <a:xfrm>
            <a:off x="5666825" y="825575"/>
            <a:ext cx="3038150" cy="29558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787225"/>
            <a:ext cx="8520600" cy="43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Clr>
                <a:schemeClr val="dk1"/>
              </a:buClr>
              <a:buSzPts val="1100"/>
              <a:buFont typeface="Arial"/>
              <a:buNone/>
            </a:pPr>
            <a:r>
              <a:rPr b="1" lang="en" sz="1200">
                <a:solidFill>
                  <a:schemeClr val="lt2"/>
                </a:solidFill>
              </a:rPr>
              <a:t>2. DBSCAN (Density-Based Spatial Clustering of Applications with Noise)</a:t>
            </a:r>
            <a:endParaRPr b="1" sz="2200">
              <a:solidFill>
                <a:schemeClr val="lt2"/>
              </a:solidFill>
            </a:endParaRPr>
          </a:p>
        </p:txBody>
      </p:sp>
      <p:sp>
        <p:nvSpPr>
          <p:cNvPr id="112" name="Google Shape;112;p21"/>
          <p:cNvSpPr txBox="1"/>
          <p:nvPr>
            <p:ph idx="1" type="body"/>
          </p:nvPr>
        </p:nvSpPr>
        <p:spPr>
          <a:xfrm>
            <a:off x="311700" y="12224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100">
                <a:solidFill>
                  <a:schemeClr val="lt1"/>
                </a:solidFill>
              </a:rPr>
              <a:t>DBSCAN Parameters</a:t>
            </a:r>
            <a:r>
              <a:rPr lang="en" sz="1100">
                <a:solidFill>
                  <a:schemeClr val="lt1"/>
                </a:solidFill>
              </a:rPr>
              <a:t>:</a:t>
            </a:r>
            <a:endParaRPr sz="1100">
              <a:solidFill>
                <a:schemeClr val="lt1"/>
              </a:solidFill>
            </a:endParaRPr>
          </a:p>
          <a:p>
            <a:pPr indent="-298450" lvl="0" marL="457200" rtl="0" algn="l">
              <a:spcBef>
                <a:spcPts val="1600"/>
              </a:spcBef>
              <a:spcAft>
                <a:spcPts val="0"/>
              </a:spcAft>
              <a:buClr>
                <a:schemeClr val="lt1"/>
              </a:buClr>
              <a:buSzPts val="1100"/>
              <a:buChar char="●"/>
            </a:pPr>
            <a:r>
              <a:rPr b="1" lang="en" sz="1100">
                <a:solidFill>
                  <a:schemeClr val="lt1"/>
                </a:solidFill>
              </a:rPr>
              <a:t>eps</a:t>
            </a:r>
            <a:r>
              <a:rPr lang="en" sz="1100">
                <a:solidFill>
                  <a:schemeClr val="lt1"/>
                </a:solidFill>
              </a:rPr>
              <a:t> = 0.2: Max distance between points in a cluster.</a:t>
            </a:r>
            <a:endParaRPr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min_samples</a:t>
            </a:r>
            <a:r>
              <a:rPr lang="en" sz="1100">
                <a:solidFill>
                  <a:schemeClr val="lt1"/>
                </a:solidFill>
              </a:rPr>
              <a:t> = 3: Minimum points needed to form a cluster.</a:t>
            </a:r>
            <a:endParaRPr sz="1100">
              <a:solidFill>
                <a:schemeClr val="lt1"/>
              </a:solidFill>
            </a:endParaRPr>
          </a:p>
          <a:p>
            <a:pPr indent="0" lvl="0" marL="0" rtl="0" algn="l">
              <a:spcBef>
                <a:spcPts val="1200"/>
              </a:spcBef>
              <a:spcAft>
                <a:spcPts val="0"/>
              </a:spcAft>
              <a:buClr>
                <a:schemeClr val="dk1"/>
              </a:buClr>
              <a:buSzPts val="1100"/>
              <a:buFont typeface="Arial"/>
              <a:buNone/>
            </a:pPr>
            <a:r>
              <a:rPr b="1" lang="en" sz="1100">
                <a:solidFill>
                  <a:schemeClr val="lt1"/>
                </a:solidFill>
              </a:rPr>
              <a:t>Model Outcome</a:t>
            </a:r>
            <a:r>
              <a:rPr lang="en" sz="1100">
                <a:solidFill>
                  <a:schemeClr val="lt1"/>
                </a:solidFill>
              </a:rPr>
              <a:t>:</a:t>
            </a:r>
            <a:endParaRPr sz="1100">
              <a:solidFill>
                <a:schemeClr val="lt1"/>
              </a:solidFill>
            </a:endParaRPr>
          </a:p>
          <a:p>
            <a:pPr indent="-298450" lvl="0" marL="457200" rtl="0" algn="l">
              <a:spcBef>
                <a:spcPts val="1200"/>
              </a:spcBef>
              <a:spcAft>
                <a:spcPts val="0"/>
              </a:spcAft>
              <a:buClr>
                <a:schemeClr val="lt1"/>
              </a:buClr>
              <a:buSzPts val="1100"/>
              <a:buChar char="●"/>
            </a:pPr>
            <a:r>
              <a:rPr b="1" lang="en" sz="1100">
                <a:solidFill>
                  <a:schemeClr val="lt1"/>
                </a:solidFill>
              </a:rPr>
              <a:t>Precision (Legitimate)</a:t>
            </a:r>
            <a:r>
              <a:rPr lang="en" sz="1100">
                <a:solidFill>
                  <a:schemeClr val="lt1"/>
                </a:solidFill>
              </a:rPr>
              <a:t>: 1.00, </a:t>
            </a:r>
            <a:r>
              <a:rPr b="1" lang="en" sz="1100">
                <a:solidFill>
                  <a:schemeClr val="lt1"/>
                </a:solidFill>
              </a:rPr>
              <a:t>Recall (Legitimate)</a:t>
            </a:r>
            <a:r>
              <a:rPr lang="en" sz="1100">
                <a:solidFill>
                  <a:schemeClr val="lt1"/>
                </a:solidFill>
              </a:rPr>
              <a:t>: 0.12, </a:t>
            </a:r>
            <a:endParaRPr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Precision (Fraudulent)</a:t>
            </a:r>
            <a:r>
              <a:rPr lang="en" sz="1100">
                <a:solidFill>
                  <a:schemeClr val="lt1"/>
                </a:solidFill>
              </a:rPr>
              <a:t>: 0.00, </a:t>
            </a:r>
            <a:r>
              <a:rPr b="1" lang="en" sz="1100">
                <a:solidFill>
                  <a:schemeClr val="lt1"/>
                </a:solidFill>
              </a:rPr>
              <a:t>Recall (Fraudulent)</a:t>
            </a:r>
            <a:r>
              <a:rPr lang="en" sz="1100">
                <a:solidFill>
                  <a:schemeClr val="lt1"/>
                </a:solidFill>
              </a:rPr>
              <a:t>: 0.98</a:t>
            </a:r>
            <a:endParaRPr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F1-Score</a:t>
            </a:r>
            <a:r>
              <a:rPr lang="en" sz="1100">
                <a:solidFill>
                  <a:schemeClr val="lt1"/>
                </a:solidFill>
              </a:rPr>
              <a:t>: 0.22 for Legitimate, 0.00 for Fraudulent</a:t>
            </a:r>
            <a:endParaRPr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Accuracy</a:t>
            </a:r>
            <a:r>
              <a:rPr lang="en" sz="1100">
                <a:solidFill>
                  <a:schemeClr val="lt1"/>
                </a:solidFill>
              </a:rPr>
              <a:t>: 0.12, indicating poor overall performance due to high </a:t>
            </a:r>
            <a:endParaRPr sz="1100">
              <a:solidFill>
                <a:schemeClr val="lt1"/>
              </a:solidFill>
            </a:endParaRPr>
          </a:p>
          <a:p>
            <a:pPr indent="0" lvl="0" marL="457200" rtl="0" algn="l">
              <a:spcBef>
                <a:spcPts val="0"/>
              </a:spcBef>
              <a:spcAft>
                <a:spcPts val="0"/>
              </a:spcAft>
              <a:buNone/>
            </a:pPr>
            <a:r>
              <a:rPr lang="en" sz="1100">
                <a:solidFill>
                  <a:schemeClr val="lt1"/>
                </a:solidFill>
              </a:rPr>
              <a:t>false positives.</a:t>
            </a:r>
            <a:endParaRPr sz="1100">
              <a:solidFill>
                <a:schemeClr val="lt1"/>
              </a:solidFill>
            </a:endParaRPr>
          </a:p>
          <a:p>
            <a:pPr indent="0" lvl="0" marL="457200" rtl="0" algn="l">
              <a:spcBef>
                <a:spcPts val="0"/>
              </a:spcBef>
              <a:spcAft>
                <a:spcPts val="0"/>
              </a:spcAft>
              <a:buNone/>
            </a:pPr>
            <a:r>
              <a:t/>
            </a:r>
            <a:endParaRPr sz="1100">
              <a:solidFill>
                <a:schemeClr val="lt1"/>
              </a:solidFill>
            </a:endParaRPr>
          </a:p>
          <a:p>
            <a:pPr indent="0" lvl="0" marL="0" rtl="0" algn="l">
              <a:spcBef>
                <a:spcPts val="0"/>
              </a:spcBef>
              <a:spcAft>
                <a:spcPts val="0"/>
              </a:spcAft>
              <a:buClr>
                <a:schemeClr val="dk1"/>
              </a:buClr>
              <a:buSzPts val="1100"/>
              <a:buFont typeface="Arial"/>
              <a:buNone/>
            </a:pPr>
            <a:r>
              <a:rPr b="1" lang="en" sz="1100">
                <a:solidFill>
                  <a:schemeClr val="lt1"/>
                </a:solidFill>
              </a:rPr>
              <a:t>Confusion Matrix</a:t>
            </a:r>
            <a:r>
              <a:rPr lang="en" sz="1100">
                <a:solidFill>
                  <a:schemeClr val="lt1"/>
                </a:solidFill>
              </a:rPr>
              <a:t>:</a:t>
            </a:r>
            <a:endParaRPr sz="1100">
              <a:solidFill>
                <a:schemeClr val="lt1"/>
              </a:solidFill>
            </a:endParaRPr>
          </a:p>
          <a:p>
            <a:pPr indent="-298450" lvl="0" marL="457200" rtl="0" algn="l">
              <a:spcBef>
                <a:spcPts val="1200"/>
              </a:spcBef>
              <a:spcAft>
                <a:spcPts val="0"/>
              </a:spcAft>
              <a:buClr>
                <a:schemeClr val="lt1"/>
              </a:buClr>
              <a:buSzPts val="1100"/>
              <a:buChar char="●"/>
            </a:pPr>
            <a:r>
              <a:rPr b="1" lang="en" sz="1100">
                <a:solidFill>
                  <a:schemeClr val="lt1"/>
                </a:solidFill>
              </a:rPr>
              <a:t>High False Positives</a:t>
            </a:r>
            <a:r>
              <a:rPr lang="en" sz="1100">
                <a:solidFill>
                  <a:schemeClr val="lt1"/>
                </a:solidFill>
              </a:rPr>
              <a:t>: 249,798 legitimate transactions classified as fraud.</a:t>
            </a:r>
            <a:endParaRPr sz="1100">
              <a:solidFill>
                <a:schemeClr val="lt1"/>
              </a:solidFill>
            </a:endParaRPr>
          </a:p>
          <a:p>
            <a:pPr indent="-298450" lvl="0" marL="457200" rtl="0" algn="l">
              <a:spcBef>
                <a:spcPts val="0"/>
              </a:spcBef>
              <a:spcAft>
                <a:spcPts val="0"/>
              </a:spcAft>
              <a:buClr>
                <a:schemeClr val="lt1"/>
              </a:buClr>
              <a:buSzPts val="1100"/>
              <a:buChar char="●"/>
            </a:pPr>
            <a:r>
              <a:rPr b="1" lang="en" sz="1100">
                <a:solidFill>
                  <a:schemeClr val="lt1"/>
                </a:solidFill>
              </a:rPr>
              <a:t>Low True Positives</a:t>
            </a:r>
            <a:r>
              <a:rPr lang="en" sz="1100">
                <a:solidFill>
                  <a:schemeClr val="lt1"/>
                </a:solidFill>
              </a:rPr>
              <a:t>: Only 481 fraudulent transactions correctly classified.</a:t>
            </a:r>
            <a:endParaRPr sz="1100">
              <a:solidFill>
                <a:schemeClr val="lt1"/>
              </a:solidFill>
            </a:endParaRPr>
          </a:p>
        </p:txBody>
      </p:sp>
      <p:pic>
        <p:nvPicPr>
          <p:cNvPr id="113" name="Google Shape;113;p21"/>
          <p:cNvPicPr preferRelativeResize="0"/>
          <p:nvPr/>
        </p:nvPicPr>
        <p:blipFill>
          <a:blip r:embed="rId3">
            <a:alphaModFix/>
          </a:blip>
          <a:stretch>
            <a:fillRect/>
          </a:stretch>
        </p:blipFill>
        <p:spPr>
          <a:xfrm>
            <a:off x="5667600" y="859600"/>
            <a:ext cx="2998250" cy="2257475"/>
          </a:xfrm>
          <a:prstGeom prst="rect">
            <a:avLst/>
          </a:prstGeom>
          <a:noFill/>
          <a:ln>
            <a:noFill/>
          </a:ln>
        </p:spPr>
      </p:pic>
      <p:pic>
        <p:nvPicPr>
          <p:cNvPr id="114" name="Google Shape;114;p21"/>
          <p:cNvPicPr preferRelativeResize="0"/>
          <p:nvPr/>
        </p:nvPicPr>
        <p:blipFill>
          <a:blip r:embed="rId4">
            <a:alphaModFix/>
          </a:blip>
          <a:stretch>
            <a:fillRect/>
          </a:stretch>
        </p:blipFill>
        <p:spPr>
          <a:xfrm>
            <a:off x="5921750" y="3160250"/>
            <a:ext cx="2406725" cy="1905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