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  <p:sldMasterId id="2147483672" r:id="rId2"/>
    <p:sldMasterId id="2147483673" r:id="rId3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5143500" type="screen16x9"/>
  <p:notesSz cx="6858000" cy="9144000"/>
  <p:embeddedFontLst>
    <p:embeddedFont>
      <p:font typeface="Anton" pitchFamily="2" charset="77"/>
      <p:regular r:id="rId20"/>
    </p:embeddedFont>
    <p:embeddedFont>
      <p:font typeface="Impact" panose="020B0806030902050204" pitchFamily="3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7"/>
  </p:normalViewPr>
  <p:slideViewPr>
    <p:cSldViewPr snapToGrid="0">
      <p:cViewPr varScale="1">
        <p:scale>
          <a:sx n="147" d="100"/>
          <a:sy n="147" d="100"/>
        </p:scale>
        <p:origin x="66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15b05769_5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3615b05769_5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3615b05769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g33615b05769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615b0576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3615b0576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3615b05769_0_3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3615b05769_0_3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3615b05769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g33615b05769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3615b05769_5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6" name="Google Shape;306;g33615b05769_5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615b05769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g33615b05769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3615b05769_5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g33615b05769_5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615b05769_5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g33615b05769_5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615b05769_5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g33615b05769_5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615b05769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33615b05769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3615b0576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g33615b0576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3615b05769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3615b05769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615b05769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g33615b05769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3615b05769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g33615b05769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8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3305175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200150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076325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4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463778" y="1371600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600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/>
          <p:nvPr/>
        </p:nvSpPr>
        <p:spPr>
          <a:xfrm>
            <a:off x="0" y="0"/>
            <a:ext cx="9141713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7" descr="Angled shot of pen on a graph"/>
          <p:cNvPicPr preferRelativeResize="0"/>
          <p:nvPr/>
        </p:nvPicPr>
        <p:blipFill rotWithShape="1">
          <a:blip r:embed="rId3">
            <a:alphaModFix amt="80000"/>
          </a:blip>
          <a:srcRect r="10998" b="-1"/>
          <a:stretch/>
        </p:blipFill>
        <p:spPr>
          <a:xfrm>
            <a:off x="20" y="8"/>
            <a:ext cx="9143980" cy="5143493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7"/>
          <p:cNvSpPr txBox="1">
            <a:spLocks noGrp="1"/>
          </p:cNvSpPr>
          <p:nvPr>
            <p:ph type="ctrTitle"/>
          </p:nvPr>
        </p:nvSpPr>
        <p:spPr>
          <a:xfrm>
            <a:off x="898635" y="841772"/>
            <a:ext cx="7346728" cy="1665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00"/>
              <a:buFont typeface="Calibri"/>
              <a:buNone/>
            </a:pPr>
            <a:r>
              <a:rPr lang="en" sz="4500">
                <a:solidFill>
                  <a:srgbClr val="000000"/>
                </a:solidFill>
              </a:rPr>
              <a:t>Portfolio Analysis and Volatility Prediction</a:t>
            </a:r>
            <a:endParaRPr/>
          </a:p>
        </p:txBody>
      </p:sp>
      <p:sp>
        <p:nvSpPr>
          <p:cNvPr id="143" name="Google Shape;143;p27"/>
          <p:cNvSpPr txBox="1">
            <a:spLocks noGrp="1"/>
          </p:cNvSpPr>
          <p:nvPr>
            <p:ph type="subTitle" idx="1"/>
          </p:nvPr>
        </p:nvSpPr>
        <p:spPr>
          <a:xfrm>
            <a:off x="898635" y="2636139"/>
            <a:ext cx="7346728" cy="13072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None/>
            </a:pPr>
            <a:r>
              <a:rPr lang="en">
                <a:solidFill>
                  <a:srgbClr val="000000"/>
                </a:solidFill>
              </a:rPr>
              <a:t>DATA 690 Final Project </a:t>
            </a:r>
            <a:endParaRPr/>
          </a:p>
        </p:txBody>
      </p:sp>
      <p:sp>
        <p:nvSpPr>
          <p:cNvPr id="144" name="Google Shape;144;p27"/>
          <p:cNvSpPr txBox="1"/>
          <p:nvPr/>
        </p:nvSpPr>
        <p:spPr>
          <a:xfrm>
            <a:off x="6293200" y="3943350"/>
            <a:ext cx="25770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Submitted By: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Nirvika Rajendra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Mera Mathew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6"/>
          <p:cNvSpPr/>
          <p:nvPr/>
        </p:nvSpPr>
        <p:spPr>
          <a:xfrm>
            <a:off x="0" y="1004800"/>
            <a:ext cx="89817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275" name="Google Shape;275;p36"/>
          <p:cNvSpPr/>
          <p:nvPr/>
        </p:nvSpPr>
        <p:spPr>
          <a:xfrm flipH="1">
            <a:off x="0" y="0"/>
            <a:ext cx="9144000" cy="6375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6"/>
          <p:cNvSpPr/>
          <p:nvPr/>
        </p:nvSpPr>
        <p:spPr>
          <a:xfrm rot="10800000" flipH="1">
            <a:off x="6096650" y="26"/>
            <a:ext cx="3047400" cy="6522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36"/>
          <p:cNvSpPr/>
          <p:nvPr/>
        </p:nvSpPr>
        <p:spPr>
          <a:xfrm rot="5400000">
            <a:off x="4122000" y="-4384450"/>
            <a:ext cx="9000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title"/>
          </p:nvPr>
        </p:nvSpPr>
        <p:spPr>
          <a:xfrm>
            <a:off x="551425" y="4325"/>
            <a:ext cx="80103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Insights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-514400" y="740825"/>
            <a:ext cx="5323800" cy="3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High Alignment with Actuals</a:t>
            </a:r>
            <a:r>
              <a:rPr lang="en" sz="1100">
                <a:solidFill>
                  <a:schemeClr val="dk1"/>
                </a:solidFill>
              </a:rPr>
              <a:t>: Both default and tuned Random Forest models closely track actual market volatility over a 1-year period.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Strong Predictive Stability</a:t>
            </a:r>
            <a:r>
              <a:rPr lang="en" sz="1100">
                <a:solidFill>
                  <a:schemeClr val="dk1"/>
                </a:solidFill>
              </a:rPr>
              <a:t>: Predictions remain smooth and consistent, avoiding overfitting or noisy fluctuations — critical for financial deployment.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Captures Volatility Spikes</a:t>
            </a:r>
            <a:r>
              <a:rPr lang="en" sz="1100">
                <a:solidFill>
                  <a:schemeClr val="dk1"/>
                </a:solidFill>
              </a:rPr>
              <a:t>: Models effectively predict major volatility surges (e.g., March 2025), though with slight lag during rapid spikes.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Tuned Model Shows Edge</a:t>
            </a:r>
            <a:r>
              <a:rPr lang="en" sz="1100">
                <a:solidFill>
                  <a:schemeClr val="dk1"/>
                </a:solidFill>
              </a:rPr>
              <a:t>: Hyperparameter tuning improves responsiveness to sharp changes, especially in high-volatility periods.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Low-to-Moderate Volatility Precision</a:t>
            </a:r>
            <a:r>
              <a:rPr lang="en" sz="1100">
                <a:solidFill>
                  <a:schemeClr val="dk1"/>
                </a:solidFill>
              </a:rPr>
              <a:t>: Both models excel in calm market regimes, demonstrating high baseline accuracy.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9144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100" b="1">
                <a:solidFill>
                  <a:schemeClr val="dk1"/>
                </a:solidFill>
              </a:rPr>
              <a:t>Real-Time Readiness</a:t>
            </a:r>
            <a:r>
              <a:rPr lang="en" sz="1100">
                <a:solidFill>
                  <a:schemeClr val="dk1"/>
                </a:solidFill>
              </a:rPr>
              <a:t>: Models are mature enough for integration into real-time dashboards or volatility-triggered risk controls.</a:t>
            </a:r>
            <a:endParaRPr sz="11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0" name="Google Shape;28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4775" y="851601"/>
            <a:ext cx="3588974" cy="24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7"/>
          <p:cNvSpPr txBox="1">
            <a:spLocks noGrp="1"/>
          </p:cNvSpPr>
          <p:nvPr>
            <p:ph type="body" idx="1"/>
          </p:nvPr>
        </p:nvSpPr>
        <p:spPr>
          <a:xfrm>
            <a:off x="39375" y="76300"/>
            <a:ext cx="3935100" cy="498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Volatility Regimes: Actual vs Predicted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Trend Capture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Model accurately tracks key regime shifts between high and low volatility periods.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Regime Distribution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Most periods fall into low volatility zones, with occasional sharp high-risk spikes (e.g., early 2025).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Minor Mismatches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Small lags or misclassifications appear near regime boundaries, common in fast market transitions.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Volatility-Based Investment Signal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Threshold-Based Logic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: If predicted volatility &gt;= 75th percentile (=0.361) -&gt; High Risk, Else -&gt; Low Risk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Risk Alerts: 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Red zones correspond to market stress, allowing pre-emptive portfolio rebalancing.</a:t>
            </a:r>
            <a:br>
              <a:rPr lang="en" sz="1100">
                <a:latin typeface="Arial"/>
                <a:ea typeface="Arial"/>
                <a:cs typeface="Arial"/>
                <a:sym typeface="Arial"/>
              </a:rPr>
            </a:b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Mostly Investable:</a:t>
            </a:r>
            <a:r>
              <a:rPr lang="en" sz="1100">
                <a:latin typeface="Arial"/>
                <a:ea typeface="Arial"/>
                <a:cs typeface="Arial"/>
                <a:sym typeface="Arial"/>
              </a:rPr>
              <a:t> Majority of days fall in the investable zone, enabling frequent market participation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/>
          </a:p>
        </p:txBody>
      </p:sp>
      <p:pic>
        <p:nvPicPr>
          <p:cNvPr id="286" name="Google Shape;28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8900" y="172275"/>
            <a:ext cx="4901751" cy="236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6300" y="2687450"/>
            <a:ext cx="5105301" cy="2036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8"/>
          <p:cNvSpPr txBox="1">
            <a:spLocks noGrp="1"/>
          </p:cNvSpPr>
          <p:nvPr>
            <p:ph type="body" idx="1"/>
          </p:nvPr>
        </p:nvSpPr>
        <p:spPr>
          <a:xfrm>
            <a:off x="39375" y="188850"/>
            <a:ext cx="4356300" cy="4761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latin typeface="Arial"/>
                <a:ea typeface="Arial"/>
                <a:cs typeface="Arial"/>
                <a:sym typeface="Arial"/>
              </a:rPr>
              <a:t>Volatility Regime Classification &amp; Threshold Choice</a:t>
            </a:r>
            <a:endParaRPr sz="1100" b="1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Recent Regimes:</a:t>
            </a:r>
            <a:br>
              <a:rPr lang="en" sz="1000" b="1">
                <a:latin typeface="Arial"/>
                <a:ea typeface="Arial"/>
                <a:cs typeface="Arial"/>
                <a:sym typeface="Arial"/>
              </a:rPr>
            </a:br>
            <a:r>
              <a:rPr lang="en" sz="1000" b="1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Invest (Low Risk): 201 days (~75%)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Avoid (High Risk): 68 days (~25%)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Threshold: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 75th percentile of predicted volatility = 0.361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Below threshold -&gt; Invest (Low Risk)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Above threshold -&gt; Avoid (High Risk)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Why 75th Percentile?</a:t>
            </a:r>
            <a:br>
              <a:rPr lang="en" sz="1000" b="1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Captures the top 25% of volatility spikes (significant risk)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Arial"/>
                <a:ea typeface="Arial"/>
                <a:cs typeface="Arial"/>
                <a:sym typeface="Arial"/>
              </a:rPr>
              <a:t>- Balances between too strict and too lenient cutoffs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Adapts dynamically to data distribution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Simplifies decision-making with clear risk zones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457200" lvl="0" indent="-2921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n" sz="1000" b="1">
                <a:latin typeface="Arial"/>
                <a:ea typeface="Arial"/>
                <a:cs typeface="Arial"/>
                <a:sym typeface="Arial"/>
              </a:rPr>
              <a:t>Impact:</a:t>
            </a:r>
            <a:br>
              <a:rPr lang="en" sz="1000" b="1">
                <a:latin typeface="Arial"/>
                <a:ea typeface="Arial"/>
                <a:cs typeface="Arial"/>
                <a:sym typeface="Arial"/>
              </a:rPr>
            </a:br>
            <a:r>
              <a:rPr lang="en" sz="1000" b="1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000">
                <a:latin typeface="Arial"/>
                <a:ea typeface="Arial"/>
                <a:cs typeface="Arial"/>
                <a:sym typeface="Arial"/>
              </a:rPr>
              <a:t>Provides a practical, data-driven tool to identify safer vs. riskier market conditions</a:t>
            </a:r>
            <a:br>
              <a:rPr lang="en" sz="1000">
                <a:latin typeface="Arial"/>
                <a:ea typeface="Arial"/>
                <a:cs typeface="Arial"/>
                <a:sym typeface="Arial"/>
              </a:rPr>
            </a:br>
            <a:r>
              <a:rPr lang="en" sz="1000">
                <a:latin typeface="Arial"/>
                <a:ea typeface="Arial"/>
                <a:cs typeface="Arial"/>
                <a:sym typeface="Arial"/>
              </a:rPr>
              <a:t>- Helps investors adjust strategies proactively based on predicted risk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224" y="930141"/>
            <a:ext cx="3976475" cy="27809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/>
          <p:nvPr/>
        </p:nvSpPr>
        <p:spPr>
          <a:xfrm>
            <a:off x="0" y="1004800"/>
            <a:ext cx="89817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299" name="Google Shape;299;p39"/>
          <p:cNvSpPr/>
          <p:nvPr/>
        </p:nvSpPr>
        <p:spPr>
          <a:xfrm flipH="1">
            <a:off x="0" y="0"/>
            <a:ext cx="9144000" cy="6375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39"/>
          <p:cNvSpPr/>
          <p:nvPr/>
        </p:nvSpPr>
        <p:spPr>
          <a:xfrm rot="10800000" flipH="1">
            <a:off x="6096650" y="26"/>
            <a:ext cx="3047400" cy="6522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39"/>
          <p:cNvSpPr/>
          <p:nvPr/>
        </p:nvSpPr>
        <p:spPr>
          <a:xfrm rot="5400000">
            <a:off x="4122000" y="-4384450"/>
            <a:ext cx="9000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9"/>
          <p:cNvSpPr txBox="1">
            <a:spLocks noGrp="1"/>
          </p:cNvSpPr>
          <p:nvPr>
            <p:ph type="title"/>
          </p:nvPr>
        </p:nvSpPr>
        <p:spPr>
          <a:xfrm>
            <a:off x="551425" y="4325"/>
            <a:ext cx="80103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303" name="Google Shape;303;p39"/>
          <p:cNvSpPr txBox="1"/>
          <p:nvPr/>
        </p:nvSpPr>
        <p:spPr>
          <a:xfrm>
            <a:off x="334725" y="948500"/>
            <a:ext cx="8227200" cy="37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Predicting volatility and classifying risk regimes enables dynamic adjustment of portfolio exposure based on changing market conditions.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approach simplifies complex volatility data into clear “Invest” or “Avoid” signals, making investment decisions more straightforward and actionable.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By combining machine learning predictive accuracy with portfolio optimization techniques, the method leverages the strengths of both data-driven forecasting and efficient asset allocation.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This integration allows for proactive portfolio adjustments that aim to maximize returns while effectively managing risk.</a:t>
            </a:r>
            <a:br>
              <a:rPr lang="en" sz="1200">
                <a:solidFill>
                  <a:schemeClr val="dk1"/>
                </a:solidFill>
              </a:rPr>
            </a:br>
            <a:endParaRPr sz="1200">
              <a:solidFill>
                <a:schemeClr val="dk1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Ultimately, this combined approach supports practical and adaptive investment strategies, improving the potential for better risk-adjusted performance in diverse market environments.</a:t>
            </a:r>
            <a:endParaRPr sz="1200">
              <a:solidFill>
                <a:schemeClr val="dk1"/>
              </a:solidFill>
            </a:endParaRPr>
          </a:p>
          <a:p>
            <a:pPr marL="13716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4141"/>
        </a:solidFill>
        <a:effectLst/>
      </p:bgPr>
    </p:bg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"/>
          <p:cNvSpPr txBox="1"/>
          <p:nvPr/>
        </p:nvSpPr>
        <p:spPr>
          <a:xfrm>
            <a:off x="-55525" y="635025"/>
            <a:ext cx="4350900" cy="3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2" b="1" i="0" u="none" strike="noStrike" cap="none">
                <a:solidFill>
                  <a:schemeClr val="lt1"/>
                </a:solidFill>
              </a:rPr>
              <a:t>FUTURE WORK</a:t>
            </a:r>
            <a:br>
              <a:rPr lang="en" sz="1450" i="0" u="none" strike="noStrike" cap="none">
                <a:solidFill>
                  <a:schemeClr val="lt1"/>
                </a:solidFill>
              </a:rPr>
            </a:br>
            <a:endParaRPr sz="1450" i="0" u="none" strike="noStrike" cap="none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72" i="0" u="none" strike="noStrike" cap="none">
                <a:solidFill>
                  <a:schemeClr val="lt1"/>
                </a:solidFill>
              </a:rPr>
              <a:t>• Incorporate additional financial indicators    (e.g., P/E ratio, volume).</a:t>
            </a:r>
            <a:endParaRPr sz="1972" i="0" u="none" strike="noStrike" cap="none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72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72" i="0" u="none" strike="noStrike" cap="none">
                <a:solidFill>
                  <a:schemeClr val="lt1"/>
                </a:solidFill>
              </a:rPr>
              <a:t>• Use more advanced models such as XGBoost or LSTM for return prediction.</a:t>
            </a:r>
            <a:endParaRPr sz="1972" i="0" u="none" strike="noStrike" cap="none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72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72" i="0" u="none" strike="noStrike" cap="none">
                <a:solidFill>
                  <a:schemeClr val="lt1"/>
                </a:solidFill>
              </a:rPr>
              <a:t>• Apply Monte Carlo simulation for forecasting future price paths.</a:t>
            </a:r>
            <a:endParaRPr sz="1972" i="0" u="none" strike="noStrike" cap="none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972">
              <a:solidFill>
                <a:schemeClr val="lt1"/>
              </a:solidFill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972" i="0" u="none" strike="noStrike" cap="none">
                <a:solidFill>
                  <a:schemeClr val="lt1"/>
                </a:solidFill>
              </a:rPr>
              <a:t>• Include ESG or sector-based diversification strategies.</a:t>
            </a:r>
            <a:endParaRPr sz="1972"/>
          </a:p>
          <a:p>
            <a:pPr marL="0" marR="0" lvl="0" indent="85725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ct val="93103"/>
              <a:buFont typeface="Arial"/>
              <a:buNone/>
            </a:pPr>
            <a:endParaRPr sz="145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309" name="Google Shape;309;p40"/>
          <p:cNvSpPr/>
          <p:nvPr/>
        </p:nvSpPr>
        <p:spPr>
          <a:xfrm flipH="1">
            <a:off x="4419600" y="0"/>
            <a:ext cx="4724400" cy="3689258"/>
          </a:xfrm>
          <a:custGeom>
            <a:avLst/>
            <a:gdLst/>
            <a:ahLst/>
            <a:cxnLst/>
            <a:rect l="l" t="t" r="r" b="b"/>
            <a:pathLst>
              <a:path w="5609220" h="5840278" extrusionOk="0">
                <a:moveTo>
                  <a:pt x="0" y="0"/>
                </a:moveTo>
                <a:lnTo>
                  <a:pt x="4637091" y="0"/>
                </a:lnTo>
                <a:lnTo>
                  <a:pt x="4822569" y="204077"/>
                </a:lnTo>
                <a:cubicBezTo>
                  <a:pt x="5314007" y="799562"/>
                  <a:pt x="5609220" y="1562987"/>
                  <a:pt x="5609220" y="2395363"/>
                </a:cubicBezTo>
                <a:cubicBezTo>
                  <a:pt x="5609220" y="4297937"/>
                  <a:pt x="4066879" y="5840278"/>
                  <a:pt x="2164305" y="5840278"/>
                </a:cubicBezTo>
                <a:cubicBezTo>
                  <a:pt x="1450840" y="5840278"/>
                  <a:pt x="788032" y="5623387"/>
                  <a:pt x="238220" y="5251941"/>
                </a:cubicBezTo>
                <a:lnTo>
                  <a:pt x="0" y="5073803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0"/>
          <p:cNvSpPr/>
          <p:nvPr/>
        </p:nvSpPr>
        <p:spPr>
          <a:xfrm>
            <a:off x="4560561" y="1129"/>
            <a:ext cx="4583439" cy="3572181"/>
          </a:xfrm>
          <a:custGeom>
            <a:avLst/>
            <a:gdLst/>
            <a:ahLst/>
            <a:cxnLst/>
            <a:rect l="l" t="t" r="r" b="b"/>
            <a:pathLst>
              <a:path w="5441859" h="5654940" extrusionOk="0">
                <a:moveTo>
                  <a:pt x="1041368" y="0"/>
                </a:moveTo>
                <a:lnTo>
                  <a:pt x="5441859" y="0"/>
                </a:lnTo>
                <a:lnTo>
                  <a:pt x="5441859" y="4820612"/>
                </a:lnTo>
                <a:lnTo>
                  <a:pt x="5285166" y="4957981"/>
                </a:lnTo>
                <a:cubicBezTo>
                  <a:pt x="4729628" y="5394557"/>
                  <a:pt x="4029081" y="5654940"/>
                  <a:pt x="3267719" y="5654940"/>
                </a:cubicBezTo>
                <a:cubicBezTo>
                  <a:pt x="1463008" y="5654940"/>
                  <a:pt x="0" y="4191932"/>
                  <a:pt x="0" y="2387221"/>
                </a:cubicBezTo>
                <a:cubicBezTo>
                  <a:pt x="0" y="1484866"/>
                  <a:pt x="365752" y="667936"/>
                  <a:pt x="957093" y="76595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1" name="Google Shape;311;p40" descr="Bar Graph with Upward Tren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2767" y="364139"/>
            <a:ext cx="2398403" cy="2398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1"/>
          <p:cNvSpPr/>
          <p:nvPr/>
        </p:nvSpPr>
        <p:spPr>
          <a:xfrm>
            <a:off x="0" y="1004800"/>
            <a:ext cx="89817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317" name="Google Shape;317;p41"/>
          <p:cNvSpPr/>
          <p:nvPr/>
        </p:nvSpPr>
        <p:spPr>
          <a:xfrm flipH="1">
            <a:off x="0" y="0"/>
            <a:ext cx="9144000" cy="6375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 rot="10800000" flipH="1">
            <a:off x="6096650" y="26"/>
            <a:ext cx="3047400" cy="6522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 rot="5400000">
            <a:off x="2077950" y="-2340400"/>
            <a:ext cx="49881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 txBox="1">
            <a:spLocks noGrp="1"/>
          </p:cNvSpPr>
          <p:nvPr>
            <p:ph type="title"/>
          </p:nvPr>
        </p:nvSpPr>
        <p:spPr>
          <a:xfrm>
            <a:off x="2998050" y="1650875"/>
            <a:ext cx="2530200" cy="7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1428"/>
              <a:buFont typeface="Arial"/>
              <a:buNone/>
            </a:pPr>
            <a:r>
              <a:rPr lang="en" sz="3500" b="1"/>
              <a:t>  THANK YOU</a:t>
            </a:r>
            <a:endParaRPr sz="35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8"/>
          <p:cNvSpPr/>
          <p:nvPr/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197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8"/>
          <p:cNvSpPr/>
          <p:nvPr/>
        </p:nvSpPr>
        <p:spPr>
          <a:xfrm flipH="1">
            <a:off x="6062114" y="0"/>
            <a:ext cx="3072908" cy="1627996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8"/>
          <p:cNvSpPr/>
          <p:nvPr/>
        </p:nvSpPr>
        <p:spPr>
          <a:xfrm rot="-5400000" flipH="1">
            <a:off x="3757985" y="-3757532"/>
            <a:ext cx="1628032" cy="9144000"/>
          </a:xfrm>
          <a:prstGeom prst="rect">
            <a:avLst/>
          </a:prstGeom>
          <a:gradFill>
            <a:gsLst>
              <a:gs pos="0">
                <a:srgbClr val="366092">
                  <a:alpha val="15686"/>
                </a:srgbClr>
              </a:gs>
              <a:gs pos="23000">
                <a:srgbClr val="366092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8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Calibri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Project Objective</a:t>
            </a:r>
            <a:r>
              <a:rPr lang="en" sz="3500">
                <a:solidFill>
                  <a:srgbClr val="FFFFFF"/>
                </a:solidFill>
              </a:rPr>
              <a:t> </a:t>
            </a:r>
            <a:endParaRPr/>
          </a:p>
        </p:txBody>
      </p:sp>
      <p:grpSp>
        <p:nvGrpSpPr>
          <p:cNvPr id="154" name="Google Shape;154;p28"/>
          <p:cNvGrpSpPr/>
          <p:nvPr/>
        </p:nvGrpSpPr>
        <p:grpSpPr>
          <a:xfrm>
            <a:off x="483042" y="2000875"/>
            <a:ext cx="8261683" cy="2689271"/>
            <a:chOff x="0" y="51855"/>
            <a:chExt cx="8261683" cy="3585694"/>
          </a:xfrm>
        </p:grpSpPr>
        <p:sp>
          <p:nvSpPr>
            <p:cNvPr id="155" name="Google Shape;155;p28"/>
            <p:cNvSpPr/>
            <p:nvPr/>
          </p:nvSpPr>
          <p:spPr>
            <a:xfrm>
              <a:off x="0" y="51855"/>
              <a:ext cx="2561209" cy="3585693"/>
            </a:xfrm>
            <a:prstGeom prst="rect">
              <a:avLst/>
            </a:prstGeom>
            <a:solidFill>
              <a:srgbClr val="E7CFCF">
                <a:alpha val="89803"/>
              </a:srgbClr>
            </a:solidFill>
            <a:ln w="25400" cap="flat" cmpd="sng">
              <a:solidFill>
                <a:srgbClr val="E7CF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8"/>
            <p:cNvSpPr txBox="1"/>
            <p:nvPr/>
          </p:nvSpPr>
          <p:spPr>
            <a:xfrm>
              <a:off x="0" y="1414419"/>
              <a:ext cx="2561209" cy="2151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675" tIns="330200" rIns="1996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Optimize portfolio allocation using historical financial data</a:t>
              </a:r>
              <a:endParaRPr/>
            </a:p>
          </p:txBody>
        </p:sp>
        <p:sp>
          <p:nvSpPr>
            <p:cNvPr id="157" name="Google Shape;157;p28"/>
            <p:cNvSpPr/>
            <p:nvPr/>
          </p:nvSpPr>
          <p:spPr>
            <a:xfrm>
              <a:off x="742750" y="410425"/>
              <a:ext cx="1075708" cy="1075708"/>
            </a:xfrm>
            <a:prstGeom prst="ellipse">
              <a:avLst/>
            </a:prstGeom>
            <a:solidFill>
              <a:srgbClr val="BF504D"/>
            </a:solidFill>
            <a:ln w="25400" cap="flat" cmpd="sng">
              <a:solidFill>
                <a:srgbClr val="BF504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8"/>
            <p:cNvSpPr txBox="1"/>
            <p:nvPr/>
          </p:nvSpPr>
          <p:spPr>
            <a:xfrm>
              <a:off x="900284" y="567959"/>
              <a:ext cx="760640" cy="76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50" tIns="12700" rIns="8385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9" name="Google Shape;159;p28"/>
            <p:cNvSpPr/>
            <p:nvPr/>
          </p:nvSpPr>
          <p:spPr>
            <a:xfrm>
              <a:off x="0" y="3637477"/>
              <a:ext cx="2561209" cy="72"/>
            </a:xfrm>
            <a:prstGeom prst="rect">
              <a:avLst/>
            </a:prstGeom>
            <a:solidFill>
              <a:srgbClr val="BD6D4F"/>
            </a:solidFill>
            <a:ln w="25400" cap="flat" cmpd="sng">
              <a:solidFill>
                <a:srgbClr val="BD6D4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8"/>
            <p:cNvSpPr/>
            <p:nvPr/>
          </p:nvSpPr>
          <p:spPr>
            <a:xfrm>
              <a:off x="2817330" y="51855"/>
              <a:ext cx="2561209" cy="3585693"/>
            </a:xfrm>
            <a:prstGeom prst="rect">
              <a:avLst/>
            </a:prstGeom>
            <a:solidFill>
              <a:srgbClr val="E5DECE">
                <a:alpha val="89803"/>
              </a:srgbClr>
            </a:solidFill>
            <a:ln w="25400" cap="flat" cmpd="sng">
              <a:solidFill>
                <a:srgbClr val="E5DECE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 txBox="1"/>
            <p:nvPr/>
          </p:nvSpPr>
          <p:spPr>
            <a:xfrm>
              <a:off x="2817330" y="1414419"/>
              <a:ext cx="2561209" cy="21514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675" tIns="330200" rIns="1996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 and predict portfolio-level volatility using machine learning</a:t>
              </a:r>
              <a:endParaRPr/>
            </a:p>
          </p:txBody>
        </p:sp>
        <p:sp>
          <p:nvSpPr>
            <p:cNvPr id="162" name="Google Shape;162;p28"/>
            <p:cNvSpPr/>
            <p:nvPr/>
          </p:nvSpPr>
          <p:spPr>
            <a:xfrm>
              <a:off x="3560081" y="410425"/>
              <a:ext cx="1075708" cy="1075708"/>
            </a:xfrm>
            <a:prstGeom prst="ellipse">
              <a:avLst/>
            </a:prstGeom>
            <a:solidFill>
              <a:srgbClr val="BC8B51"/>
            </a:solidFill>
            <a:ln w="25400" cap="flat" cmpd="sng">
              <a:solidFill>
                <a:srgbClr val="BC8B5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8"/>
            <p:cNvSpPr txBox="1"/>
            <p:nvPr/>
          </p:nvSpPr>
          <p:spPr>
            <a:xfrm>
              <a:off x="3717615" y="567959"/>
              <a:ext cx="760640" cy="76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50" tIns="12700" rIns="8385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2817330" y="3637477"/>
              <a:ext cx="2561209" cy="72"/>
            </a:xfrm>
            <a:prstGeom prst="rect">
              <a:avLst/>
            </a:prstGeom>
            <a:solidFill>
              <a:srgbClr val="BBA754"/>
            </a:solidFill>
            <a:ln w="25400" cap="flat" cmpd="sng">
              <a:solidFill>
                <a:srgbClr val="BBA75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/>
            <p:nvPr/>
          </p:nvSpPr>
          <p:spPr>
            <a:xfrm>
              <a:off x="5634661" y="51855"/>
              <a:ext cx="2561209" cy="3585693"/>
            </a:xfrm>
            <a:prstGeom prst="rect">
              <a:avLst/>
            </a:prstGeom>
            <a:solidFill>
              <a:srgbClr val="DCE4CF">
                <a:alpha val="89803"/>
              </a:srgbClr>
            </a:solidFill>
            <a:ln w="25400" cap="flat" cmpd="sng">
              <a:solidFill>
                <a:srgbClr val="DCE4CF">
                  <a:alpha val="89803"/>
                </a:srgbClr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8"/>
            <p:cNvSpPr txBox="1"/>
            <p:nvPr/>
          </p:nvSpPr>
          <p:spPr>
            <a:xfrm>
              <a:off x="5579083" y="1262921"/>
              <a:ext cx="2682600" cy="230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99675" tIns="330200" rIns="199675" bIns="3302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rPr lang="en" sz="21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Classify market conditions into risk-based regimes to guide investment decisions</a:t>
              </a: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6377412" y="410425"/>
              <a:ext cx="1075708" cy="1075708"/>
            </a:xfrm>
            <a:prstGeom prst="ellipse">
              <a:avLst/>
            </a:prstGeom>
            <a:solidFill>
              <a:srgbClr val="B4BA55"/>
            </a:solidFill>
            <a:ln w="25400" cap="flat" cmpd="sng">
              <a:solidFill>
                <a:srgbClr val="B4BA5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6534946" y="567959"/>
              <a:ext cx="760640" cy="7606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3850" tIns="12700" rIns="8385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Calibri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sp>
          <p:nvSpPr>
            <p:cNvPr id="169" name="Google Shape;169;p28"/>
            <p:cNvSpPr/>
            <p:nvPr/>
          </p:nvSpPr>
          <p:spPr>
            <a:xfrm>
              <a:off x="5634661" y="3637477"/>
              <a:ext cx="2561209" cy="72"/>
            </a:xfrm>
            <a:prstGeom prst="rect">
              <a:avLst/>
            </a:prstGeom>
            <a:solidFill>
              <a:srgbClr val="99B958"/>
            </a:solidFill>
            <a:ln w="25400" cap="flat" cmpd="sng">
              <a:solidFill>
                <a:srgbClr val="99B95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9"/>
          <p:cNvSpPr/>
          <p:nvPr/>
        </p:nvSpPr>
        <p:spPr>
          <a:xfrm>
            <a:off x="29774" y="1244175"/>
            <a:ext cx="8959800" cy="373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9"/>
          <p:cNvSpPr/>
          <p:nvPr/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9"/>
          <p:cNvSpPr/>
          <p:nvPr/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9"/>
          <p:cNvSpPr/>
          <p:nvPr/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title"/>
          </p:nvPr>
        </p:nvSpPr>
        <p:spPr>
          <a:xfrm>
            <a:off x="620926" y="261650"/>
            <a:ext cx="79407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lang="en" sz="3233" dirty="0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  <a:endParaRPr sz="3233" dirty="0">
              <a:solidFill>
                <a:schemeClr val="lt1"/>
              </a:solidFill>
              <a:latin typeface="Anton"/>
              <a:ea typeface="Anton"/>
              <a:cs typeface="Anton"/>
              <a:sym typeface="Anto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388888"/>
              <a:buFont typeface="Calibri"/>
              <a:buNone/>
            </a:pPr>
            <a:endParaRPr sz="900" dirty="0">
              <a:solidFill>
                <a:srgbClr val="FFFFFF"/>
              </a:solidFill>
            </a:endParaRPr>
          </a:p>
        </p:txBody>
      </p:sp>
      <p:sp>
        <p:nvSpPr>
          <p:cNvPr id="179" name="Google Shape;179;p29"/>
          <p:cNvSpPr txBox="1"/>
          <p:nvPr/>
        </p:nvSpPr>
        <p:spPr>
          <a:xfrm>
            <a:off x="412400" y="1404025"/>
            <a:ext cx="29472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solidFill>
                <a:schemeClr val="dk1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363750" y="1404025"/>
            <a:ext cx="8410500" cy="37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In this project, we began by </a:t>
            </a:r>
            <a:r>
              <a:rPr lang="en" sz="1300" b="1" dirty="0">
                <a:solidFill>
                  <a:schemeClr val="dk1"/>
                </a:solidFill>
              </a:rPr>
              <a:t>optimizing a portfolio</a:t>
            </a:r>
            <a:r>
              <a:rPr lang="en" sz="1300" dirty="0">
                <a:solidFill>
                  <a:schemeClr val="dk1"/>
                </a:solidFill>
              </a:rPr>
              <a:t> using historical stock data. The goal was to find the ideal asset allocation that balances risk and return.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These weights are then used to train machine learning models </a:t>
            </a:r>
            <a:r>
              <a:rPr lang="en" sz="1300" b="1" dirty="0">
                <a:solidFill>
                  <a:schemeClr val="dk1"/>
                </a:solidFill>
              </a:rPr>
              <a:t>(KNN and Random Forest)</a:t>
            </a:r>
            <a:r>
              <a:rPr lang="en" sz="1300" dirty="0">
                <a:solidFill>
                  <a:schemeClr val="dk1"/>
                </a:solidFill>
              </a:rPr>
              <a:t> to predict portfolio volatility more accurately.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By applying a volatility threshold, the model classifies market conditions into</a:t>
            </a:r>
            <a:r>
              <a:rPr lang="en" sz="1300" b="1" dirty="0">
                <a:solidFill>
                  <a:schemeClr val="dk1"/>
                </a:solidFill>
              </a:rPr>
              <a:t> "Invest" or "Avoid" </a:t>
            </a:r>
            <a:r>
              <a:rPr lang="en" sz="1300" dirty="0">
                <a:solidFill>
                  <a:schemeClr val="dk1"/>
                </a:solidFill>
              </a:rPr>
              <a:t>regimes, supporting risk-aware investment decisions.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This flexible system combines </a:t>
            </a:r>
            <a:r>
              <a:rPr lang="en" sz="1300" b="1" dirty="0">
                <a:solidFill>
                  <a:schemeClr val="dk1"/>
                </a:solidFill>
              </a:rPr>
              <a:t>financial theory and machine learning</a:t>
            </a:r>
            <a:r>
              <a:rPr lang="en" sz="1300" dirty="0">
                <a:solidFill>
                  <a:schemeClr val="dk1"/>
                </a:solidFill>
              </a:rPr>
              <a:t>, allowing users to personalize portfolios and make data-driven choices aligned with their risk preferences.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The model is dynamic, adapting to changing risk conditions using rolling volatility.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Visualizations and classification metrics validate the model’s performance and help interpret regime shifts for practical application.</a:t>
            </a:r>
            <a:endParaRPr sz="13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/>
          <p:nvPr/>
        </p:nvSpPr>
        <p:spPr>
          <a:xfrm>
            <a:off x="210825" y="1285875"/>
            <a:ext cx="86250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The core motivation behind this project is risk management.</a:t>
            </a:r>
            <a:endParaRPr sz="13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b="1" dirty="0">
                <a:solidFill>
                  <a:schemeClr val="dk1"/>
                </a:solidFill>
              </a:rPr>
              <a:t>Volatility</a:t>
            </a:r>
            <a:r>
              <a:rPr lang="en" sz="1300" dirty="0">
                <a:solidFill>
                  <a:schemeClr val="dk1"/>
                </a:solidFill>
              </a:rPr>
              <a:t> represents how much an asset's price fluctuates, which directly ties to the level of risk an investor takes on.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Portfolio weights are crucial here, they determine how much of each asset you hold, and they influence overall performance.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Combining </a:t>
            </a:r>
            <a:r>
              <a:rPr lang="en" sz="1300" b="1" dirty="0">
                <a:solidFill>
                  <a:schemeClr val="dk1"/>
                </a:solidFill>
              </a:rPr>
              <a:t>volatility prediction with portfolio weights</a:t>
            </a:r>
            <a:r>
              <a:rPr lang="en" sz="1300" dirty="0">
                <a:solidFill>
                  <a:schemeClr val="dk1"/>
                </a:solidFill>
              </a:rPr>
              <a:t> allows estimation of the portfolio’s future risk more precisely.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This dynamic approach captures changing market conditions, providing a realistic view of portfolio risk.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This gives us the power to adjust asset allocation proactively, minimizing exposure during risky periods</a:t>
            </a:r>
            <a:br>
              <a:rPr lang="en" sz="1300" dirty="0">
                <a:solidFill>
                  <a:schemeClr val="dk1"/>
                </a:solidFill>
              </a:rPr>
            </a:br>
            <a:endParaRPr sz="1300" dirty="0">
              <a:solidFill>
                <a:schemeClr val="dk1"/>
              </a:solidFill>
            </a:endParaRPr>
          </a:p>
          <a:p>
            <a:pPr marL="457200" lvl="0" indent="-31115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 dirty="0">
                <a:solidFill>
                  <a:schemeClr val="dk1"/>
                </a:solidFill>
              </a:rPr>
              <a:t>The ultimate goal is to make investment decisions that are not just profitable, but also resilient and risk-aware.</a:t>
            </a:r>
            <a:endParaRPr sz="1300" dirty="0">
              <a:solidFill>
                <a:schemeClr val="dk1"/>
              </a:solidFill>
            </a:endParaRPr>
          </a:p>
          <a:p>
            <a:pPr marL="914400" lvl="0" indent="0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</a:endParaRPr>
          </a:p>
        </p:txBody>
      </p:sp>
      <p:sp>
        <p:nvSpPr>
          <p:cNvPr id="186" name="Google Shape;186;p30"/>
          <p:cNvSpPr/>
          <p:nvPr/>
        </p:nvSpPr>
        <p:spPr>
          <a:xfrm flipH="1">
            <a:off x="1" y="0"/>
            <a:ext cx="9143999" cy="1181966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30"/>
          <p:cNvSpPr/>
          <p:nvPr/>
        </p:nvSpPr>
        <p:spPr>
          <a:xfrm rot="10800000" flipH="1">
            <a:off x="6096642" y="0"/>
            <a:ext cx="3047358" cy="1182309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30"/>
          <p:cNvSpPr/>
          <p:nvPr/>
        </p:nvSpPr>
        <p:spPr>
          <a:xfrm rot="5400000">
            <a:off x="3980833" y="-3980834"/>
            <a:ext cx="1182335" cy="9144002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30"/>
          <p:cNvSpPr txBox="1">
            <a:spLocks noGrp="1"/>
          </p:cNvSpPr>
          <p:nvPr>
            <p:ph type="title"/>
          </p:nvPr>
        </p:nvSpPr>
        <p:spPr>
          <a:xfrm>
            <a:off x="551426" y="261650"/>
            <a:ext cx="8010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Motivation</a:t>
            </a:r>
            <a:endParaRPr sz="3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/>
          <p:nvPr/>
        </p:nvSpPr>
        <p:spPr>
          <a:xfrm>
            <a:off x="98450" y="701401"/>
            <a:ext cx="5517300" cy="42942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METHODOLOGY :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dk1"/>
                </a:solidFill>
              </a:rPr>
              <a:t>DATA PREPARATION </a:t>
            </a:r>
            <a:endParaRPr sz="1100" b="1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Collected historical returns for selected stocks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</a:rPr>
              <a:t>Calculated </a:t>
            </a:r>
            <a:r>
              <a:rPr lang="en" sz="1100" b="1" dirty="0">
                <a:solidFill>
                  <a:schemeClr val="dk1"/>
                </a:solidFill>
              </a:rPr>
              <a:t>mean returns</a:t>
            </a:r>
            <a:r>
              <a:rPr lang="en" sz="1100" dirty="0">
                <a:solidFill>
                  <a:schemeClr val="dk1"/>
                </a:solidFill>
              </a:rPr>
              <a:t> and </a:t>
            </a:r>
            <a:r>
              <a:rPr lang="en" sz="1100" b="1" dirty="0">
                <a:solidFill>
                  <a:schemeClr val="dk1"/>
                </a:solidFill>
              </a:rPr>
              <a:t>covariance matrix</a:t>
            </a:r>
            <a:br>
              <a:rPr lang="en" sz="1100" b="1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-29845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 sz="1100" b="1" dirty="0">
                <a:solidFill>
                  <a:schemeClr val="dk1"/>
                </a:solidFill>
              </a:rPr>
              <a:t>PORTFOLIO OPTIMISATION - </a:t>
            </a:r>
            <a:r>
              <a:rPr lang="en" sz="1100" dirty="0">
                <a:solidFill>
                  <a:schemeClr val="dk1"/>
                </a:solidFill>
              </a:rPr>
              <a:t>It is the process of selecting the best asset allocation to maximize returns while minimizing risk based on an investor’s goals and constraints.</a:t>
            </a:r>
            <a:endParaRPr sz="11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Objective:</a:t>
            </a:r>
            <a:br>
              <a:rPr lang="en" sz="1100" b="1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 – Maximize the </a:t>
            </a:r>
            <a:r>
              <a:rPr lang="en" sz="1100" b="1" dirty="0">
                <a:solidFill>
                  <a:schemeClr val="dk1"/>
                </a:solidFill>
              </a:rPr>
              <a:t>Sharpe Ratio</a:t>
            </a:r>
            <a:r>
              <a:rPr lang="en" sz="1100" dirty="0">
                <a:solidFill>
                  <a:schemeClr val="dk1"/>
                </a:solidFill>
              </a:rPr>
              <a:t> (risk-adjusted return) by finding the best combination of asset weights.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Constraints &amp; Bounds:</a:t>
            </a:r>
            <a:br>
              <a:rPr lang="en" sz="1100" b="1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 – Weights must </a:t>
            </a:r>
            <a:r>
              <a:rPr lang="en" sz="1100" b="1" dirty="0">
                <a:solidFill>
                  <a:schemeClr val="dk1"/>
                </a:solidFill>
              </a:rPr>
              <a:t>sum to 1</a:t>
            </a:r>
            <a:r>
              <a:rPr lang="en" sz="1100" dirty="0">
                <a:solidFill>
                  <a:schemeClr val="dk1"/>
                </a:solidFill>
              </a:rPr>
              <a:t> (full investment) and lie within </a:t>
            </a:r>
            <a:r>
              <a:rPr lang="en" sz="1100" b="1" dirty="0">
                <a:solidFill>
                  <a:schemeClr val="dk1"/>
                </a:solidFill>
              </a:rPr>
              <a:t>[0, 1]</a:t>
            </a:r>
            <a:r>
              <a:rPr lang="en" sz="1100" dirty="0">
                <a:solidFill>
                  <a:schemeClr val="dk1"/>
                </a:solidFill>
              </a:rPr>
              <a:t>, meaning no short selling or leverage.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45720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</a:rPr>
              <a:t>Optimization Method:</a:t>
            </a:r>
            <a:br>
              <a:rPr lang="en" sz="1100" b="1" dirty="0">
                <a:solidFill>
                  <a:schemeClr val="dk1"/>
                </a:solidFill>
              </a:rPr>
            </a:br>
            <a:r>
              <a:rPr lang="en" sz="1100" dirty="0">
                <a:solidFill>
                  <a:schemeClr val="dk1"/>
                </a:solidFill>
              </a:rPr>
              <a:t> – Used </a:t>
            </a:r>
            <a:r>
              <a:rPr lang="en" sz="1100" b="1" dirty="0">
                <a:solidFill>
                  <a:schemeClr val="dk1"/>
                </a:solidFill>
              </a:rPr>
              <a:t>SLSQP</a:t>
            </a:r>
            <a:r>
              <a:rPr lang="en" sz="1100" dirty="0">
                <a:solidFill>
                  <a:schemeClr val="dk1"/>
                </a:solidFill>
              </a:rPr>
              <a:t> (Sequential Least Squares Programming) algorithm for constrained optimization.</a:t>
            </a: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dirty="0">
                <a:solidFill>
                  <a:schemeClr val="dk1"/>
                </a:solidFill>
              </a:rPr>
            </a:br>
            <a:endParaRPr sz="1100" dirty="0">
              <a:solidFill>
                <a:schemeClr val="dk1"/>
              </a:solidFill>
            </a:endParaRPr>
          </a:p>
        </p:txBody>
      </p:sp>
      <p:sp>
        <p:nvSpPr>
          <p:cNvPr id="195" name="Google Shape;195;p31"/>
          <p:cNvSpPr/>
          <p:nvPr/>
        </p:nvSpPr>
        <p:spPr>
          <a:xfrm flipH="1">
            <a:off x="0" y="0"/>
            <a:ext cx="9144000" cy="7014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31"/>
          <p:cNvSpPr/>
          <p:nvPr/>
        </p:nvSpPr>
        <p:spPr>
          <a:xfrm rot="10800000" flipH="1">
            <a:off x="6096650" y="50"/>
            <a:ext cx="3047400" cy="7014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1"/>
          <p:cNvSpPr/>
          <p:nvPr/>
        </p:nvSpPr>
        <p:spPr>
          <a:xfrm rot="5400000">
            <a:off x="4221300" y="-4221300"/>
            <a:ext cx="7014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1"/>
          <p:cNvSpPr txBox="1">
            <a:spLocks noGrp="1"/>
          </p:cNvSpPr>
          <p:nvPr>
            <p:ph type="title"/>
          </p:nvPr>
        </p:nvSpPr>
        <p:spPr>
          <a:xfrm>
            <a:off x="551425" y="140300"/>
            <a:ext cx="8010300" cy="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Analysis</a:t>
            </a:r>
            <a:endParaRPr sz="3500">
              <a:solidFill>
                <a:srgbClr val="FFFFFF"/>
              </a:solidFill>
            </a:endParaRPr>
          </a:p>
        </p:txBody>
      </p:sp>
      <p:grpSp>
        <p:nvGrpSpPr>
          <p:cNvPr id="199" name="Google Shape;199;p31"/>
          <p:cNvGrpSpPr/>
          <p:nvPr/>
        </p:nvGrpSpPr>
        <p:grpSpPr>
          <a:xfrm>
            <a:off x="5615775" y="3497714"/>
            <a:ext cx="3256514" cy="1262230"/>
            <a:chOff x="78583" y="1037662"/>
            <a:chExt cx="8038791" cy="2117480"/>
          </a:xfrm>
        </p:grpSpPr>
        <p:sp>
          <p:nvSpPr>
            <p:cNvPr id="200" name="Google Shape;200;p31"/>
            <p:cNvSpPr/>
            <p:nvPr/>
          </p:nvSpPr>
          <p:spPr>
            <a:xfrm>
              <a:off x="738477" y="1037662"/>
              <a:ext cx="1079700" cy="10797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1"/>
            <p:cNvSpPr/>
            <p:nvPr/>
          </p:nvSpPr>
          <p:spPr>
            <a:xfrm>
              <a:off x="78583" y="2435142"/>
              <a:ext cx="2399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1"/>
            <p:cNvSpPr txBox="1"/>
            <p:nvPr/>
          </p:nvSpPr>
          <p:spPr>
            <a:xfrm>
              <a:off x="78583" y="2173773"/>
              <a:ext cx="2399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Source: Yahoo Finance via yfinance API</a:t>
              </a:r>
              <a:endParaRPr sz="900"/>
            </a:p>
          </p:txBody>
        </p:sp>
        <p:sp>
          <p:nvSpPr>
            <p:cNvPr id="203" name="Google Shape;203;p31"/>
            <p:cNvSpPr/>
            <p:nvPr/>
          </p:nvSpPr>
          <p:spPr>
            <a:xfrm>
              <a:off x="3558022" y="1037662"/>
              <a:ext cx="1079700" cy="10797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1"/>
            <p:cNvSpPr/>
            <p:nvPr/>
          </p:nvSpPr>
          <p:spPr>
            <a:xfrm>
              <a:off x="2898129" y="2435142"/>
              <a:ext cx="2399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1"/>
            <p:cNvSpPr txBox="1"/>
            <p:nvPr/>
          </p:nvSpPr>
          <p:spPr>
            <a:xfrm>
              <a:off x="2898143" y="2173773"/>
              <a:ext cx="2399700" cy="98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Date Range: </a:t>
              </a:r>
              <a:r>
                <a:rPr lang="en" sz="1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Jan 1, 2020</a:t>
              </a:r>
              <a:r>
                <a:rPr lang="en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to May 16, 2025</a:t>
              </a:r>
              <a:endParaRPr sz="1000"/>
            </a:p>
          </p:txBody>
        </p:sp>
        <p:sp>
          <p:nvSpPr>
            <p:cNvPr id="206" name="Google Shape;206;p31"/>
            <p:cNvSpPr/>
            <p:nvPr/>
          </p:nvSpPr>
          <p:spPr>
            <a:xfrm>
              <a:off x="6377567" y="1037662"/>
              <a:ext cx="1079700" cy="10797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1"/>
            <p:cNvSpPr/>
            <p:nvPr/>
          </p:nvSpPr>
          <p:spPr>
            <a:xfrm>
              <a:off x="5717674" y="2435142"/>
              <a:ext cx="2399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1"/>
            <p:cNvSpPr txBox="1"/>
            <p:nvPr/>
          </p:nvSpPr>
          <p:spPr>
            <a:xfrm>
              <a:off x="5717674" y="2251238"/>
              <a:ext cx="2399700" cy="72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900"/>
                <a:buFont typeface="Calibri"/>
                <a:buNone/>
              </a:pPr>
              <a:r>
                <a:rPr lang="en" sz="10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Data Type: Daily Close Prices</a:t>
              </a:r>
              <a:endParaRPr sz="1000"/>
            </a:p>
          </p:txBody>
        </p:sp>
      </p:grpSp>
      <p:grpSp>
        <p:nvGrpSpPr>
          <p:cNvPr id="209" name="Google Shape;209;p31"/>
          <p:cNvGrpSpPr/>
          <p:nvPr/>
        </p:nvGrpSpPr>
        <p:grpSpPr>
          <a:xfrm>
            <a:off x="5670763" y="1016425"/>
            <a:ext cx="3256650" cy="2029478"/>
            <a:chOff x="518589" y="211"/>
            <a:chExt cx="5299674" cy="4192270"/>
          </a:xfrm>
        </p:grpSpPr>
        <p:sp>
          <p:nvSpPr>
            <p:cNvPr id="210" name="Google Shape;210;p31"/>
            <p:cNvSpPr/>
            <p:nvPr/>
          </p:nvSpPr>
          <p:spPr>
            <a:xfrm>
              <a:off x="827085" y="211"/>
              <a:ext cx="965100" cy="965100"/>
            </a:xfrm>
            <a:prstGeom prst="ellipse">
              <a:avLst/>
            </a:prstGeom>
            <a:solidFill>
              <a:srgbClr val="BF50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1" name="Google Shape;211;p31"/>
            <p:cNvSpPr/>
            <p:nvPr/>
          </p:nvSpPr>
          <p:spPr>
            <a:xfrm>
              <a:off x="1032749" y="205875"/>
              <a:ext cx="553800" cy="55380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600"/>
            </a:p>
          </p:txBody>
        </p:sp>
        <p:sp>
          <p:nvSpPr>
            <p:cNvPr id="212" name="Google Shape;212;p31"/>
            <p:cNvSpPr/>
            <p:nvPr/>
          </p:nvSpPr>
          <p:spPr>
            <a:xfrm>
              <a:off x="518589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3" name="Google Shape;213;p31"/>
            <p:cNvSpPr txBox="1"/>
            <p:nvPr/>
          </p:nvSpPr>
          <p:spPr>
            <a:xfrm>
              <a:off x="518589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APPLE (AAPL)</a:t>
              </a:r>
              <a:endParaRPr sz="900"/>
            </a:p>
          </p:txBody>
        </p:sp>
        <p:sp>
          <p:nvSpPr>
            <p:cNvPr id="214" name="Google Shape;214;p31"/>
            <p:cNvSpPr/>
            <p:nvPr/>
          </p:nvSpPr>
          <p:spPr>
            <a:xfrm>
              <a:off x="2685972" y="211"/>
              <a:ext cx="965100" cy="96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5" name="Google Shape;215;p31"/>
            <p:cNvSpPr/>
            <p:nvPr/>
          </p:nvSpPr>
          <p:spPr>
            <a:xfrm>
              <a:off x="2891636" y="205875"/>
              <a:ext cx="553800" cy="553800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6" name="Google Shape;216;p31"/>
            <p:cNvSpPr/>
            <p:nvPr/>
          </p:nvSpPr>
          <p:spPr>
            <a:xfrm>
              <a:off x="2377476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7" name="Google Shape;217;p31"/>
            <p:cNvSpPr txBox="1"/>
            <p:nvPr/>
          </p:nvSpPr>
          <p:spPr>
            <a:xfrm>
              <a:off x="2377476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MICROSOFT (MSFT)</a:t>
              </a:r>
              <a:endParaRPr sz="900"/>
            </a:p>
          </p:txBody>
        </p:sp>
        <p:sp>
          <p:nvSpPr>
            <p:cNvPr id="218" name="Google Shape;218;p31"/>
            <p:cNvSpPr/>
            <p:nvPr/>
          </p:nvSpPr>
          <p:spPr>
            <a:xfrm>
              <a:off x="4544859" y="211"/>
              <a:ext cx="965100" cy="96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19" name="Google Shape;219;p31"/>
            <p:cNvSpPr/>
            <p:nvPr/>
          </p:nvSpPr>
          <p:spPr>
            <a:xfrm>
              <a:off x="4750523" y="205875"/>
              <a:ext cx="553800" cy="553800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0" name="Google Shape;220;p31"/>
            <p:cNvSpPr/>
            <p:nvPr/>
          </p:nvSpPr>
          <p:spPr>
            <a:xfrm>
              <a:off x="4236363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1" name="Google Shape;221;p31"/>
            <p:cNvSpPr txBox="1"/>
            <p:nvPr/>
          </p:nvSpPr>
          <p:spPr>
            <a:xfrm>
              <a:off x="4236363" y="1265836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GOOGLE (GOOGL)</a:t>
              </a:r>
              <a:endParaRPr sz="900"/>
            </a:p>
          </p:txBody>
        </p:sp>
        <p:sp>
          <p:nvSpPr>
            <p:cNvPr id="222" name="Google Shape;222;p31"/>
            <p:cNvSpPr/>
            <p:nvPr/>
          </p:nvSpPr>
          <p:spPr>
            <a:xfrm>
              <a:off x="1443849" y="1993609"/>
              <a:ext cx="965100" cy="965100"/>
            </a:xfrm>
            <a:prstGeom prst="ellipse">
              <a:avLst/>
            </a:prstGeom>
            <a:solidFill>
              <a:srgbClr val="49AC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3" name="Google Shape;223;p31"/>
            <p:cNvSpPr/>
            <p:nvPr/>
          </p:nvSpPr>
          <p:spPr>
            <a:xfrm>
              <a:off x="1649489" y="2199238"/>
              <a:ext cx="553800" cy="553800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4" name="Google Shape;224;p31"/>
            <p:cNvSpPr txBox="1"/>
            <p:nvPr/>
          </p:nvSpPr>
          <p:spPr>
            <a:xfrm>
              <a:off x="827059" y="3053627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" sz="9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AMAZON (AMZN)</a:t>
              </a:r>
              <a:endParaRPr sz="900" dirty="0"/>
            </a:p>
          </p:txBody>
        </p:sp>
        <p:sp>
          <p:nvSpPr>
            <p:cNvPr id="225" name="Google Shape;225;p31"/>
            <p:cNvSpPr/>
            <p:nvPr/>
          </p:nvSpPr>
          <p:spPr>
            <a:xfrm>
              <a:off x="3409758" y="2088494"/>
              <a:ext cx="965100" cy="965100"/>
            </a:xfrm>
            <a:prstGeom prst="ellipse">
              <a:avLst/>
            </a:prstGeom>
            <a:solidFill>
              <a:srgbClr val="F795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6" name="Google Shape;226;p31"/>
            <p:cNvSpPr/>
            <p:nvPr/>
          </p:nvSpPr>
          <p:spPr>
            <a:xfrm>
              <a:off x="3575476" y="2294183"/>
              <a:ext cx="553800" cy="553800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7" name="Google Shape;227;p31"/>
            <p:cNvSpPr/>
            <p:nvPr/>
          </p:nvSpPr>
          <p:spPr>
            <a:xfrm>
              <a:off x="3306919" y="3559781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900"/>
            </a:p>
          </p:txBody>
        </p:sp>
        <p:sp>
          <p:nvSpPr>
            <p:cNvPr id="228" name="Google Shape;228;p31"/>
            <p:cNvSpPr txBox="1"/>
            <p:nvPr/>
          </p:nvSpPr>
          <p:spPr>
            <a:xfrm>
              <a:off x="3306919" y="3053590"/>
              <a:ext cx="1581900" cy="632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lang="en" sz="9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TESLA (TSLA)</a:t>
              </a:r>
              <a:endParaRPr sz="900"/>
            </a:p>
          </p:txBody>
        </p:sp>
      </p:grpSp>
      <p:sp>
        <p:nvSpPr>
          <p:cNvPr id="229" name="Google Shape;229;p31"/>
          <p:cNvSpPr txBox="1"/>
          <p:nvPr/>
        </p:nvSpPr>
        <p:spPr>
          <a:xfrm>
            <a:off x="6492750" y="2923350"/>
            <a:ext cx="14472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SELECTED STOCKS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31"/>
          <p:cNvSpPr txBox="1"/>
          <p:nvPr/>
        </p:nvSpPr>
        <p:spPr>
          <a:xfrm>
            <a:off x="6640425" y="4759825"/>
            <a:ext cx="11742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 </a:t>
            </a: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2"/>
          <p:cNvSpPr/>
          <p:nvPr/>
        </p:nvSpPr>
        <p:spPr>
          <a:xfrm>
            <a:off x="289500" y="265825"/>
            <a:ext cx="4282500" cy="467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The Efficient Frontier illustrates the best risk-return trade-offs, highlighting the maximum Sharpe Ratio portfolio as the optimal risk-adjusted investment and the minimum Sharpe Ratio portfolio as the least efficient.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Optimized Weights Output: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Final weights: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           AAPL = 13.7%,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MSFT = 0%,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GOOGL = 0%,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AMZN = 55.13%, 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TSLA = 31.17%</a:t>
            </a:r>
            <a:endParaRPr sz="110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-</a:t>
            </a:r>
            <a:r>
              <a:rPr lang="en" sz="1100" b="1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Indicates </a:t>
            </a:r>
            <a:r>
              <a:rPr lang="en" sz="1100" b="1">
                <a:solidFill>
                  <a:schemeClr val="dk1"/>
                </a:solidFill>
              </a:rPr>
              <a:t>AMZN and TSLA dominate</a:t>
            </a:r>
            <a:r>
              <a:rPr lang="en" sz="1100">
                <a:solidFill>
                  <a:schemeClr val="dk1"/>
                </a:solidFill>
              </a:rPr>
              <a:t> the optimal portfolio due to their strong return-to-risk profiles. </a:t>
            </a:r>
            <a:r>
              <a:rPr lang="en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6052175" y="2923350"/>
            <a:ext cx="11199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32"/>
          <p:cNvSpPr txBox="1"/>
          <p:nvPr/>
        </p:nvSpPr>
        <p:spPr>
          <a:xfrm>
            <a:off x="6167875" y="4759825"/>
            <a:ext cx="864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8" name="Google Shape;23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3675" y="442975"/>
            <a:ext cx="4282600" cy="25352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675" y="3063700"/>
            <a:ext cx="3254483" cy="161520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600" y="1508000"/>
            <a:ext cx="3682200" cy="90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3"/>
          <p:cNvSpPr txBox="1">
            <a:spLocks noGrp="1"/>
          </p:cNvSpPr>
          <p:nvPr>
            <p:ph type="body" idx="1"/>
          </p:nvPr>
        </p:nvSpPr>
        <p:spPr>
          <a:xfrm>
            <a:off x="179675" y="316175"/>
            <a:ext cx="4090500" cy="4278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4. MACHINE LEARNING MODELS</a:t>
            </a:r>
            <a:endParaRPr sz="13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After constructing the optimized portfolio, we trained two ML models, Random Forest and KNN to predict future volatility.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1. Feature &amp; Target Engineering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300">
                <a:latin typeface="Arial"/>
                <a:ea typeface="Arial"/>
                <a:cs typeface="Arial"/>
                <a:sym typeface="Arial"/>
              </a:rPr>
              <a:t>- </a:t>
            </a:r>
            <a:r>
              <a:rPr lang="en" sz="1200">
                <a:latin typeface="Arial"/>
                <a:ea typeface="Arial"/>
                <a:cs typeface="Arial"/>
                <a:sym typeface="Arial"/>
              </a:rPr>
              <a:t>Computed portfolio returns using optimized weights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- Created lagged return features: last 5 days of returns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- Target: Rolling volatility 5 days into the future       (forward-shifted)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latin typeface="Arial"/>
                <a:ea typeface="Arial"/>
                <a:cs typeface="Arial"/>
                <a:sym typeface="Arial"/>
              </a:rPr>
              <a:t>2. Train-Test Split</a:t>
            </a:r>
            <a:br>
              <a:rPr lang="en" sz="13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- 80/20 split with no shuffling to preserve time sequence</a:t>
            </a:r>
            <a:br>
              <a:rPr lang="en" sz="1200">
                <a:latin typeface="Arial"/>
                <a:ea typeface="Arial"/>
                <a:cs typeface="Arial"/>
                <a:sym typeface="Arial"/>
              </a:rPr>
            </a:br>
            <a:r>
              <a:rPr lang="en" sz="1200">
                <a:latin typeface="Arial"/>
                <a:ea typeface="Arial"/>
                <a:cs typeface="Arial"/>
                <a:sym typeface="Arial"/>
              </a:rPr>
              <a:t>- Ensures model generalizes well on unseen future data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33"/>
          <p:cNvSpPr txBox="1"/>
          <p:nvPr/>
        </p:nvSpPr>
        <p:spPr>
          <a:xfrm>
            <a:off x="4270175" y="316175"/>
            <a:ext cx="4873800" cy="41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3</a:t>
            </a:r>
            <a:r>
              <a:rPr lang="en" sz="1300">
                <a:solidFill>
                  <a:schemeClr val="dk1"/>
                </a:solidFill>
              </a:rPr>
              <a:t>. </a:t>
            </a:r>
            <a:r>
              <a:rPr lang="en" sz="1300" b="1">
                <a:solidFill>
                  <a:schemeClr val="dk1"/>
                </a:solidFill>
              </a:rPr>
              <a:t>Model Training &amp; Evaluation (Baseline)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- </a:t>
            </a:r>
            <a:r>
              <a:rPr lang="en" sz="1200">
                <a:solidFill>
                  <a:schemeClr val="dk1"/>
                </a:solidFill>
              </a:rPr>
              <a:t>Trained: Random Forest Regressor and K-Nearest Neighbors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-  Metrics: </a:t>
            </a:r>
            <a:r>
              <a:rPr lang="en" sz="1200" b="1">
                <a:solidFill>
                  <a:schemeClr val="dk1"/>
                </a:solidFill>
              </a:rPr>
              <a:t>MSE</a:t>
            </a:r>
            <a:r>
              <a:rPr lang="en" sz="1200">
                <a:solidFill>
                  <a:schemeClr val="dk1"/>
                </a:solidFill>
              </a:rPr>
              <a:t> (Mean Squared Error), </a:t>
            </a:r>
            <a:r>
              <a:rPr lang="en" sz="1200" b="1">
                <a:solidFill>
                  <a:schemeClr val="dk1"/>
                </a:solidFill>
              </a:rPr>
              <a:t>R² Score</a:t>
            </a:r>
            <a:endParaRPr sz="12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-  Visualized: Actual vs. Predicted volatility for pattern accuracy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300">
                <a:solidFill>
                  <a:schemeClr val="dk1"/>
                </a:solidFill>
              </a:rPr>
            </a:br>
            <a:r>
              <a:rPr lang="en" sz="1300" b="1">
                <a:solidFill>
                  <a:schemeClr val="dk1"/>
                </a:solidFill>
              </a:rPr>
              <a:t>4.</a:t>
            </a:r>
            <a:r>
              <a:rPr lang="en" sz="1300">
                <a:solidFill>
                  <a:schemeClr val="dk1"/>
                </a:solidFill>
              </a:rPr>
              <a:t>  </a:t>
            </a:r>
            <a:r>
              <a:rPr lang="en" sz="1300" b="1">
                <a:solidFill>
                  <a:schemeClr val="dk1"/>
                </a:solidFill>
              </a:rPr>
              <a:t>Hyperparameter Tuning (Random Forest)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chemeClr val="dk1"/>
                </a:solidFill>
              </a:rPr>
              <a:t>- Used </a:t>
            </a:r>
            <a:r>
              <a:rPr lang="en" sz="1200" b="1">
                <a:solidFill>
                  <a:schemeClr val="dk1"/>
                </a:solidFill>
              </a:rPr>
              <a:t>GridSearchCV</a:t>
            </a:r>
            <a:r>
              <a:rPr lang="en" sz="1200">
                <a:solidFill>
                  <a:schemeClr val="dk1"/>
                </a:solidFill>
              </a:rPr>
              <a:t> with </a:t>
            </a:r>
            <a:r>
              <a:rPr lang="en" sz="1200" b="1">
                <a:solidFill>
                  <a:schemeClr val="dk1"/>
                </a:solidFill>
              </a:rPr>
              <a:t>5-fold cross-validation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- Tuned: n_estimators, max_depth, min_samples_split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- Selected best model based on lowest MSE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</a:rPr>
              <a:t>5</a:t>
            </a:r>
            <a:r>
              <a:rPr lang="en" sz="1300">
                <a:solidFill>
                  <a:schemeClr val="dk1"/>
                </a:solidFill>
              </a:rPr>
              <a:t>.</a:t>
            </a:r>
            <a:r>
              <a:rPr lang="en" sz="1300" b="1">
                <a:solidFill>
                  <a:schemeClr val="dk1"/>
                </a:solidFill>
              </a:rPr>
              <a:t> Final Model Evaluation</a:t>
            </a:r>
            <a:br>
              <a:rPr lang="en" sz="1300">
                <a:solidFill>
                  <a:schemeClr val="dk1"/>
                </a:solidFill>
              </a:rPr>
            </a:br>
            <a:r>
              <a:rPr lang="en" sz="1300">
                <a:solidFill>
                  <a:schemeClr val="dk1"/>
                </a:solidFill>
              </a:rPr>
              <a:t>  </a:t>
            </a:r>
            <a:r>
              <a:rPr lang="en" sz="1200">
                <a:solidFill>
                  <a:schemeClr val="dk1"/>
                </a:solidFill>
              </a:rPr>
              <a:t>-  Re-trained Random Forest using best hyperparameters</a:t>
            </a:r>
            <a:endParaRPr sz="12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  -  Evaluated again on test set (MSE, R²)</a:t>
            </a:r>
            <a:br>
              <a:rPr lang="en" sz="1200">
                <a:solidFill>
                  <a:schemeClr val="dk1"/>
                </a:solidFill>
              </a:rPr>
            </a:br>
            <a:r>
              <a:rPr lang="en" sz="1200">
                <a:solidFill>
                  <a:schemeClr val="dk1"/>
                </a:solidFill>
              </a:rPr>
              <a:t>  -  Compared with default and KNN models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4"/>
          <p:cNvSpPr/>
          <p:nvPr/>
        </p:nvSpPr>
        <p:spPr>
          <a:xfrm>
            <a:off x="0" y="1182000"/>
            <a:ext cx="89817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252" name="Google Shape;252;p34"/>
          <p:cNvSpPr/>
          <p:nvPr/>
        </p:nvSpPr>
        <p:spPr>
          <a:xfrm flipH="1">
            <a:off x="0" y="0"/>
            <a:ext cx="9144000" cy="7827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4"/>
          <p:cNvSpPr/>
          <p:nvPr/>
        </p:nvSpPr>
        <p:spPr>
          <a:xfrm rot="10800000" flipH="1">
            <a:off x="6096650" y="103"/>
            <a:ext cx="3047400" cy="7752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4"/>
          <p:cNvSpPr/>
          <p:nvPr/>
        </p:nvSpPr>
        <p:spPr>
          <a:xfrm rot="5400000">
            <a:off x="4180650" y="-4180650"/>
            <a:ext cx="7827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551425" y="261650"/>
            <a:ext cx="8010300" cy="4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02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Findings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56" name="Google Shape;256;p34"/>
          <p:cNvSpPr txBox="1"/>
          <p:nvPr/>
        </p:nvSpPr>
        <p:spPr>
          <a:xfrm>
            <a:off x="268275" y="914550"/>
            <a:ext cx="4341600" cy="377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Volatility Prediction: Key Insights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This is the evaluation results of our volatility prediction models.</a:t>
            </a:r>
            <a:endParaRPr sz="1200" b="1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Tuned Random Forest outperformed all models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Achieved the </a:t>
            </a:r>
            <a:r>
              <a:rPr lang="en" sz="1100" b="1">
                <a:solidFill>
                  <a:schemeClr val="dk1"/>
                </a:solidFill>
              </a:rPr>
              <a:t>highest R² (0.63)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 b="1">
                <a:solidFill>
                  <a:schemeClr val="dk1"/>
                </a:solidFill>
              </a:rPr>
              <a:t>lowest MSE (0.000043)</a:t>
            </a:r>
            <a:r>
              <a:rPr lang="en" sz="1100">
                <a:solidFill>
                  <a:schemeClr val="dk1"/>
                </a:solidFill>
              </a:rPr>
              <a:t>, confirming its superior ability to model the complexity of volatility dynamics.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Default Random Forest was a strong contender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Delivered </a:t>
            </a:r>
            <a:r>
              <a:rPr lang="en" sz="1100" b="1">
                <a:solidFill>
                  <a:schemeClr val="dk1"/>
                </a:solidFill>
              </a:rPr>
              <a:t>R² of 0.61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 b="1">
                <a:solidFill>
                  <a:schemeClr val="dk1"/>
                </a:solidFill>
              </a:rPr>
              <a:t>MSE of 0.000045</a:t>
            </a:r>
            <a:r>
              <a:rPr lang="en" sz="1100">
                <a:solidFill>
                  <a:schemeClr val="dk1"/>
                </a:solidFill>
              </a:rPr>
              <a:t>, indicating it was already well-tuned and robust without hyperparameter optimization.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KNN showed moderate performance but lagged behind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With </a:t>
            </a:r>
            <a:r>
              <a:rPr lang="en" sz="1100" b="1">
                <a:solidFill>
                  <a:schemeClr val="dk1"/>
                </a:solidFill>
              </a:rPr>
              <a:t>R² = 0.53</a:t>
            </a:r>
            <a:r>
              <a:rPr lang="en" sz="1100">
                <a:solidFill>
                  <a:schemeClr val="dk1"/>
                </a:solidFill>
              </a:rPr>
              <a:t> and </a:t>
            </a:r>
            <a:r>
              <a:rPr lang="en" sz="1100" b="1">
                <a:solidFill>
                  <a:schemeClr val="dk1"/>
                </a:solidFill>
              </a:rPr>
              <a:t>MSE of 0.000054</a:t>
            </a:r>
            <a:r>
              <a:rPr lang="en" sz="1100">
                <a:solidFill>
                  <a:schemeClr val="dk1"/>
                </a:solidFill>
              </a:rPr>
              <a:t>, it struggled to capture the non-linear patterns inherent in financial volatility.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4"/>
          <p:cNvSpPr txBox="1"/>
          <p:nvPr/>
        </p:nvSpPr>
        <p:spPr>
          <a:xfrm>
            <a:off x="4652125" y="2391400"/>
            <a:ext cx="4070700" cy="21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Implication: Volatility is complex and non-linear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Tree-based models like RF are better suited for predicting volatility influenced by historical returns, correlations, and lags.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 b="1">
                <a:solidFill>
                  <a:schemeClr val="dk1"/>
                </a:solidFill>
              </a:rPr>
              <a:t>Why It Matters: Better volatility prediction = better risk control</a:t>
            </a:r>
            <a:br>
              <a:rPr lang="en" sz="1100" b="1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- Accurate forecasts enhance portfolio rebalancing, Sharpe ratio optimization, and regime-based investment strategies.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8" name="Google Shape;258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7575" y="986325"/>
            <a:ext cx="4170100" cy="1315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5"/>
          <p:cNvSpPr/>
          <p:nvPr/>
        </p:nvSpPr>
        <p:spPr>
          <a:xfrm>
            <a:off x="0" y="1099250"/>
            <a:ext cx="8981700" cy="36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900">
              <a:solidFill>
                <a:schemeClr val="dk1"/>
              </a:solidFill>
            </a:endParaRPr>
          </a:p>
        </p:txBody>
      </p:sp>
      <p:sp>
        <p:nvSpPr>
          <p:cNvPr id="264" name="Google Shape;264;p35"/>
          <p:cNvSpPr/>
          <p:nvPr/>
        </p:nvSpPr>
        <p:spPr>
          <a:xfrm flipH="1">
            <a:off x="0" y="0"/>
            <a:ext cx="9144000" cy="882600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366092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35"/>
          <p:cNvSpPr/>
          <p:nvPr/>
        </p:nvSpPr>
        <p:spPr>
          <a:xfrm rot="10800000" flipH="1">
            <a:off x="6096600" y="4202"/>
            <a:ext cx="3047400" cy="878400"/>
          </a:xfrm>
          <a:prstGeom prst="rect">
            <a:avLst/>
          </a:prstGeom>
          <a:gradFill>
            <a:gsLst>
              <a:gs pos="0">
                <a:srgbClr val="244061">
                  <a:alpha val="67843"/>
                </a:srgbClr>
              </a:gs>
              <a:gs pos="19000">
                <a:srgbClr val="244061">
                  <a:alpha val="67843"/>
                </a:srgbClr>
              </a:gs>
              <a:gs pos="100000">
                <a:srgbClr val="4F81BD">
                  <a:alpha val="78823"/>
                </a:srgbClr>
              </a:gs>
            </a:gsLst>
            <a:lin ang="1920016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35"/>
          <p:cNvSpPr/>
          <p:nvPr/>
        </p:nvSpPr>
        <p:spPr>
          <a:xfrm rot="5400000">
            <a:off x="4130700" y="-4130700"/>
            <a:ext cx="882600" cy="9144000"/>
          </a:xfrm>
          <a:prstGeom prst="rect">
            <a:avLst/>
          </a:prstGeom>
          <a:gradFill>
            <a:gsLst>
              <a:gs pos="0">
                <a:srgbClr val="4F81BD">
                  <a:alpha val="0"/>
                </a:srgbClr>
              </a:gs>
              <a:gs pos="23000">
                <a:srgbClr val="4F81BD">
                  <a:alpha val="0"/>
                </a:srgbClr>
              </a:gs>
              <a:gs pos="99000">
                <a:srgbClr val="000000">
                  <a:alpha val="73725"/>
                </a:srgbClr>
              </a:gs>
              <a:gs pos="100000">
                <a:srgbClr val="000000">
                  <a:alpha val="73725"/>
                </a:srgbClr>
              </a:gs>
            </a:gsLst>
            <a:lin ang="203999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35"/>
          <p:cNvSpPr txBox="1">
            <a:spLocks noGrp="1"/>
          </p:cNvSpPr>
          <p:nvPr>
            <p:ph type="title"/>
          </p:nvPr>
        </p:nvSpPr>
        <p:spPr>
          <a:xfrm>
            <a:off x="551426" y="261650"/>
            <a:ext cx="8010300" cy="65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33">
                <a:solidFill>
                  <a:schemeClr val="lt1"/>
                </a:solidFill>
                <a:latin typeface="Anton"/>
                <a:ea typeface="Anton"/>
                <a:cs typeface="Anton"/>
                <a:sym typeface="Anton"/>
              </a:rPr>
              <a:t>Findings</a:t>
            </a:r>
            <a:endParaRPr sz="3500">
              <a:solidFill>
                <a:srgbClr val="FFFFFF"/>
              </a:solidFill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260900" y="1264650"/>
            <a:ext cx="4341600" cy="3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Positives (36): Correctly identified high-volatility periods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True Negatives (136): Correctly identified low-volatility periods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Positives (14): Incorrectly predicted high volatility when it was actually low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False Negatives (14): Missed high-volatility periods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marR="190500" lvl="0" indent="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 b="1">
                <a:solidFill>
                  <a:schemeClr val="dk1"/>
                </a:solidFill>
                <a:highlight>
                  <a:srgbClr val="FFFFFF"/>
                </a:highlight>
              </a:rPr>
              <a:t>Key Metrics</a:t>
            </a:r>
            <a:endParaRPr sz="1050" b="1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Precision (High Vol): 72% of predicted high-volatility periods were correct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Recall (High Vol): 72% of actual high-volatility periods were detected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</a:rPr>
              <a:t>Accuracy: 86% overall classification accuracy</a:t>
            </a:r>
            <a:endParaRPr sz="105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pic>
        <p:nvPicPr>
          <p:cNvPr id="269" name="Google Shape;26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5725" y="1677200"/>
            <a:ext cx="3844325" cy="2287849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1585</Words>
  <Application>Microsoft Macintosh PowerPoint</Application>
  <PresentationFormat>On-screen Show (16:9)</PresentationFormat>
  <Paragraphs>134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Calibri</vt:lpstr>
      <vt:lpstr>Anton</vt:lpstr>
      <vt:lpstr>Arial</vt:lpstr>
      <vt:lpstr>Impact</vt:lpstr>
      <vt:lpstr>Times New Roman</vt:lpstr>
      <vt:lpstr>Simple Light</vt:lpstr>
      <vt:lpstr>Office Theme</vt:lpstr>
      <vt:lpstr>Office Theme</vt:lpstr>
      <vt:lpstr>Portfolio Analysis and Volatility Prediction</vt:lpstr>
      <vt:lpstr>Project Objective </vt:lpstr>
      <vt:lpstr>Introduction </vt:lpstr>
      <vt:lpstr>Motivation</vt:lpstr>
      <vt:lpstr>Analysis</vt:lpstr>
      <vt:lpstr>PowerPoint Presentation</vt:lpstr>
      <vt:lpstr>PowerPoint Presentation</vt:lpstr>
      <vt:lpstr>Findings</vt:lpstr>
      <vt:lpstr>Findings</vt:lpstr>
      <vt:lpstr>Insights</vt:lpstr>
      <vt:lpstr>PowerPoint Presentation</vt:lpstr>
      <vt:lpstr>PowerPoint Presentation</vt:lpstr>
      <vt:lpstr>Conclusion</vt:lpstr>
      <vt:lpstr>PowerPoint Presentation</vt:lpstr>
      <vt:lpstr>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Portfolio Analysis and Volatility Prediction</dc:title>
  <cp:lastModifiedBy>Nirvika Rajendra</cp:lastModifiedBy>
  <cp:revision>5</cp:revision>
  <dcterms:modified xsi:type="dcterms:W3CDTF">2025-05-19T20:06:20Z</dcterms:modified>
</cp:coreProperties>
</file>