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Lobster"/>
      <p:regular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Courgette"/>
      <p:regular r:id="rId27"/>
    </p:embeddedFont>
    <p:embeddedFont>
      <p:font typeface="Arial Black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EAA7A3-91CB-4A3B-932C-4EE7ACCAEBBC}">
  <a:tblStyle styleId="{D8EAA7A3-91CB-4A3B-932C-4EE7ACCAEBB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30B227C6-31A9-41A7-A2F0-B0ADBF949F3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C9887BF-C6F8-4043-8A07-8CD89456523E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Lobster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ArialBlack-regular.fntdata"/><Relationship Id="rId27" Type="http://schemas.openxmlformats.org/officeDocument/2006/relationships/font" Target="fonts/Courgett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ffb21702f_0_1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ffb21702f_0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bdc868c5eb15308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6bdc868c5eb15308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6bdc868c5eb15308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ffb21702f_0_1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ffb21702f_0_1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fb21702f_0_12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ffb21702f_0_1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0156fc0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40156fc041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0156fc0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40156fc041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0156fc04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40156fc041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ffb21702f_0_14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ffb21702f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dc868c5eb15308_3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6bdc868c5eb15308_3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6bdc868c5eb15308_3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hyperlink" Target="http://drive.google.com/file/d/1hvPy5MG6mFGijlX_BWyabPX7BJRmQM7A/view" TargetMode="External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hyperlink" Target="http://drive.google.com/file/d/1NkpOfqB3lux6dTKfdPXE_P6bcIeONAVG/view" TargetMode="External"/><Relationship Id="rId7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jpg"/><Relationship Id="rId10" Type="http://schemas.openxmlformats.org/officeDocument/2006/relationships/image" Target="../media/image12.png"/><Relationship Id="rId13" Type="http://schemas.openxmlformats.org/officeDocument/2006/relationships/image" Target="../media/image25.png"/><Relationship Id="rId12" Type="http://schemas.openxmlformats.org/officeDocument/2006/relationships/hyperlink" Target="http://drive.google.com/file/d/1I3lF5OX_53SJFCn0GvG2hvVVLIKNuLS8/view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hyperlink" Target="mailto:multemark@gmail.com" TargetMode="External"/><Relationship Id="rId9" Type="http://schemas.openxmlformats.org/officeDocument/2006/relationships/image" Target="../media/image40.png"/><Relationship Id="rId5" Type="http://schemas.openxmlformats.org/officeDocument/2006/relationships/image" Target="../media/image33.png"/><Relationship Id="rId6" Type="http://schemas.openxmlformats.org/officeDocument/2006/relationships/image" Target="../media/image28.png"/><Relationship Id="rId7" Type="http://schemas.openxmlformats.org/officeDocument/2006/relationships/image" Target="../media/image38.png"/><Relationship Id="rId8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g"/><Relationship Id="rId6" Type="http://schemas.openxmlformats.org/officeDocument/2006/relationships/hyperlink" Target="http://drive.google.com/file/d/1DRRsg51SPbTaIB3dzyRk0o78PJR9QFTY/view" TargetMode="External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9.jpg"/><Relationship Id="rId5" Type="http://schemas.openxmlformats.org/officeDocument/2006/relationships/hyperlink" Target="http://drive.google.com/file/d/1EDSIKupc7BWxzop1UMcwm0sErV061RHH/view" TargetMode="External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Relationship Id="rId9" Type="http://schemas.openxmlformats.org/officeDocument/2006/relationships/image" Target="../media/image4.png"/><Relationship Id="rId5" Type="http://schemas.openxmlformats.org/officeDocument/2006/relationships/image" Target="../media/image9.jpg"/><Relationship Id="rId6" Type="http://schemas.openxmlformats.org/officeDocument/2006/relationships/image" Target="../media/image10.jpg"/><Relationship Id="rId7" Type="http://schemas.openxmlformats.org/officeDocument/2006/relationships/image" Target="../media/image17.jpg"/><Relationship Id="rId8" Type="http://schemas.openxmlformats.org/officeDocument/2006/relationships/hyperlink" Target="http://drive.google.com/file/d/1BLFT02U9lVo3NnQMFSK2d2VvMw0WKHy2/vie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hyperlink" Target="http://drive.google.com/file/d/1N6B_8-hvNksqRW3lcJcM0F0VuFwhhnUZ/view" TargetMode="External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Relationship Id="rId5" Type="http://schemas.openxmlformats.org/officeDocument/2006/relationships/hyperlink" Target="http://drive.google.com/file/d/1PVLzsrdJ01sSefrNomPrJjMfRCPKEyUN/view" TargetMode="External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hyperlink" Target="http://drive.google.com/file/d/13LEmtvIm-b-EaM0Ji-CkTxAAOZQE6a76/view" TargetMode="External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0.jpg"/><Relationship Id="rId5" Type="http://schemas.openxmlformats.org/officeDocument/2006/relationships/image" Target="../media/image8.png"/><Relationship Id="rId6" Type="http://schemas.openxmlformats.org/officeDocument/2006/relationships/hyperlink" Target="http://drive.google.com/file/d/1dT_VLB81JhwJnnulQk6itsjF7ZOfKkkz/view" TargetMode="External"/><Relationship Id="rId7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8.png"/><Relationship Id="rId5" Type="http://schemas.openxmlformats.org/officeDocument/2006/relationships/image" Target="../media/image17.jpg"/><Relationship Id="rId6" Type="http://schemas.openxmlformats.org/officeDocument/2006/relationships/hyperlink" Target="http://drive.google.com/file/d/1zRqkWlEXc-rLX27GGLf8ChxXzqGvLTJ_/view" TargetMode="External"/><Relationship Id="rId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6239025" y="4133000"/>
            <a:ext cx="2795400" cy="9375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27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“Le partenaire de votre réussite”</a:t>
            </a:r>
            <a:endParaRPr b="1" sz="27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b="0" l="1989" r="0" t="-2679"/>
          <a:stretch/>
        </p:blipFill>
        <p:spPr>
          <a:xfrm>
            <a:off x="3311475" y="3322175"/>
            <a:ext cx="2734400" cy="140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 title="Erothyme-CherryPicking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3225" y="16149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14:gallery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9B17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0" y="3831772"/>
            <a:ext cx="9144000" cy="1311728"/>
          </a:xfrm>
          <a:prstGeom prst="flowChartPunchedTape">
            <a:avLst/>
          </a:prstGeom>
          <a:solidFill>
            <a:srgbClr val="000E2A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1403252" y="1357364"/>
            <a:ext cx="57081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7200" u="none" cap="none" strike="noStrik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rPr>
              <a:t>Merci beaucoup</a:t>
            </a:r>
            <a:endParaRPr sz="1100"/>
          </a:p>
        </p:txBody>
      </p:sp>
      <p:sp>
        <p:nvSpPr>
          <p:cNvPr id="170" name="Google Shape;170;p23"/>
          <p:cNvSpPr/>
          <p:nvPr/>
        </p:nvSpPr>
        <p:spPr>
          <a:xfrm>
            <a:off x="5906476" y="1798278"/>
            <a:ext cx="453600" cy="432600"/>
          </a:xfrm>
          <a:prstGeom prst="heart">
            <a:avLst/>
          </a:prstGeom>
          <a:solidFill>
            <a:srgbClr val="000E2A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697" y="0"/>
            <a:ext cx="938302" cy="13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1150" y="1777850"/>
            <a:ext cx="1513125" cy="16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460500" cy="1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 title="merci.mp3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5725" y="33745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45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41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655950" y="167425"/>
            <a:ext cx="4081800" cy="10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2700">
                <a:latin typeface="Comic Sans MS"/>
                <a:ea typeface="Comic Sans MS"/>
                <a:cs typeface="Comic Sans MS"/>
                <a:sym typeface="Comic Sans MS"/>
              </a:rPr>
              <a:t>“Le Partenaire De Votre Réussite”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80" name="Google Shape;180;p24"/>
          <p:cNvSpPr txBox="1"/>
          <p:nvPr/>
        </p:nvSpPr>
        <p:spPr>
          <a:xfrm>
            <a:off x="5068400" y="650100"/>
            <a:ext cx="3652800" cy="6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FFFFFF"/>
                </a:solidFill>
              </a:rPr>
              <a:t>Contactez-nous</a:t>
            </a:r>
            <a:endParaRPr sz="25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lt1"/>
                </a:solidFill>
              </a:rPr>
              <a:t>                Mult e-Mark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                      </a:t>
            </a:r>
            <a:r>
              <a:rPr lang="fr" sz="1200">
                <a:solidFill>
                  <a:schemeClr val="lt1"/>
                </a:solidFill>
              </a:rPr>
              <a:t>Fianarantsoa, Madagascar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</a:rPr>
              <a:t>                 </a:t>
            </a:r>
            <a:r>
              <a:rPr lang="fr" sz="1300">
                <a:solidFill>
                  <a:schemeClr val="lt1"/>
                </a:solidFill>
              </a:rPr>
              <a:t> </a:t>
            </a:r>
            <a:r>
              <a:rPr b="1" lang="fr" sz="1300">
                <a:solidFill>
                  <a:schemeClr val="lt1"/>
                </a:solidFill>
              </a:rPr>
              <a:t>+261 34 30 205 76 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</a:rPr>
              <a:t>                 </a:t>
            </a:r>
            <a:r>
              <a:rPr lang="fr" u="sng">
                <a:solidFill>
                  <a:schemeClr val="hlink"/>
                </a:solidFill>
                <a:hlinkClick r:id="rId4"/>
              </a:rPr>
              <a:t>multemark@gmail.com</a:t>
            </a:r>
            <a:endParaRPr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</a:rPr>
              <a:t>                 </a:t>
            </a:r>
            <a:r>
              <a:rPr b="1" lang="fr" sz="1300">
                <a:solidFill>
                  <a:schemeClr val="lt1"/>
                </a:solidFill>
              </a:rPr>
              <a:t>MultE-Mark</a:t>
            </a:r>
            <a:r>
              <a:rPr b="1" lang="fr">
                <a:solidFill>
                  <a:schemeClr val="lt1"/>
                </a:solidFill>
              </a:rPr>
              <a:t>@pagefacebook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</a:rPr>
              <a:t>                </a:t>
            </a:r>
            <a:r>
              <a:rPr lang="fr" sz="1300">
                <a:solidFill>
                  <a:schemeClr val="lt1"/>
                </a:solidFill>
              </a:rPr>
              <a:t>  </a:t>
            </a:r>
            <a:r>
              <a:rPr b="1" lang="fr" sz="1300">
                <a:solidFill>
                  <a:schemeClr val="lt1"/>
                </a:solidFill>
              </a:rPr>
              <a:t> </a:t>
            </a:r>
            <a:r>
              <a:rPr b="1" lang="fr">
                <a:solidFill>
                  <a:schemeClr val="lt1"/>
                </a:solidFill>
              </a:rPr>
              <a:t>@multemark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4599" y="1717349"/>
            <a:ext cx="465125" cy="4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4598" y="2380900"/>
            <a:ext cx="465125" cy="4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4597" y="2951422"/>
            <a:ext cx="465125" cy="4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64075" y="3521950"/>
            <a:ext cx="485650" cy="4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4599" y="4129499"/>
            <a:ext cx="465125" cy="4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0550" y="1351050"/>
            <a:ext cx="3981450" cy="357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276900" y="3783725"/>
            <a:ext cx="867100" cy="13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 title="contact.mp3">
            <a:hlinkClick r:id="rId12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35825" y="4482150"/>
            <a:ext cx="28575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4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8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6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1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1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1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3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ctrTitle"/>
          </p:nvPr>
        </p:nvSpPr>
        <p:spPr>
          <a:xfrm>
            <a:off x="4102550" y="3075950"/>
            <a:ext cx="4512900" cy="13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fr" sz="3620"/>
              <a:t>LIVRABLES SUR</a:t>
            </a:r>
            <a:r>
              <a:rPr lang="fr" sz="3620"/>
              <a:t> MS Créa</a:t>
            </a:r>
            <a:endParaRPr sz="3620"/>
          </a:p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630600" y="4186250"/>
            <a:ext cx="7893000" cy="6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Du 18 juillet au 30 juillet 20</a:t>
            </a:r>
            <a:r>
              <a:rPr b="1" lang="fr">
                <a:solidFill>
                  <a:schemeClr val="dk1"/>
                </a:solidFill>
              </a:rPr>
              <a:t>22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600" y="1232500"/>
            <a:ext cx="2875250" cy="27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2800" y="0"/>
            <a:ext cx="711200" cy="9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 title="Record (Ny Hasina 1).mp3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900" y="42678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688" y="3054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69138"/>
                </a:solidFill>
              </a:rPr>
              <a:t>Introduction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99625" y="1094425"/>
            <a:ext cx="8520600" cy="3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908"/>
              <a:t>Nous l</a:t>
            </a:r>
            <a:r>
              <a:rPr b="1" lang="fr" sz="1908"/>
              <a:t>es apprenants de SAYNA en Marketing Digital </a:t>
            </a:r>
            <a:r>
              <a:rPr b="1" lang="fr" sz="1908"/>
              <a:t>devons</a:t>
            </a:r>
            <a:r>
              <a:rPr b="1" lang="fr" sz="1908"/>
              <a:t> mettre en place une stratégie marketing et élaborer un plan de communication en se basant sur une entreprise de notre choix.</a:t>
            </a:r>
            <a:endParaRPr b="1" sz="19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908"/>
              <a:t>Nous avons </a:t>
            </a:r>
            <a:r>
              <a:rPr b="1" lang="fr" sz="1908"/>
              <a:t>créé une</a:t>
            </a:r>
            <a:r>
              <a:rPr b="1" lang="fr" sz="1908"/>
              <a:t> agence marketing digitale </a:t>
            </a:r>
            <a:r>
              <a:rPr b="1" lang="fr" sz="1908"/>
              <a:t>nommée</a:t>
            </a:r>
            <a:r>
              <a:rPr b="1" lang="fr" sz="1908"/>
              <a:t> MULT e-MARK suite à notre formation. Elle est composée de quatre filles ambitieuses.</a:t>
            </a:r>
            <a:endParaRPr b="1" sz="190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908"/>
              <a:t>Nous avons choisi votre entreprise MS créa pour commencer notre aventure professionnelle. Vous avez besoin de nous pour embellir votre image sur  la  communication digitale.</a:t>
            </a:r>
            <a:endParaRPr b="1" sz="1908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0700" y="0"/>
            <a:ext cx="1003300" cy="14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 title="Record (Ny Hasina 2)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825" y="45080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2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7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7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0" y="0"/>
            <a:ext cx="9161100" cy="26370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4294967295" type="title"/>
          </p:nvPr>
        </p:nvSpPr>
        <p:spPr>
          <a:xfrm>
            <a:off x="1791900" y="220100"/>
            <a:ext cx="55599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L'équipe</a:t>
            </a:r>
            <a:endParaRPr sz="3600"/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i="1" lang="fr" sz="1600"/>
              <a:t>Nous sommes les mieux placées pour votre réussite !</a:t>
            </a:r>
            <a:endParaRPr i="1" sz="1600"/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4">
            <a:alphaModFix/>
          </a:blip>
          <a:srcRect b="22642" l="-7200" r="7200" t="0"/>
          <a:stretch/>
        </p:blipFill>
        <p:spPr>
          <a:xfrm flipH="1">
            <a:off x="430200" y="1454850"/>
            <a:ext cx="1645200" cy="164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 rotWithShape="1">
          <a:blip r:embed="rId5">
            <a:alphaModFix/>
          </a:blip>
          <a:srcRect b="22974" l="0" r="0" t="22980"/>
          <a:stretch/>
        </p:blipFill>
        <p:spPr>
          <a:xfrm flipH="1">
            <a:off x="2626305" y="1515570"/>
            <a:ext cx="1644300" cy="164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6">
            <a:alphaModFix/>
          </a:blip>
          <a:srcRect b="18856" l="0" r="0" t="10387"/>
          <a:stretch/>
        </p:blipFill>
        <p:spPr>
          <a:xfrm>
            <a:off x="4850454" y="15154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>
            <p:ph idx="4294967295" type="title"/>
          </p:nvPr>
        </p:nvSpPr>
        <p:spPr>
          <a:xfrm>
            <a:off x="101850" y="3200200"/>
            <a:ext cx="22821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69138"/>
                </a:solidFill>
              </a:rPr>
              <a:t>Corinah RAVELOARISOA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104" name="Google Shape;104;p17"/>
          <p:cNvSpPr txBox="1"/>
          <p:nvPr>
            <p:ph idx="4294967295" type="body"/>
          </p:nvPr>
        </p:nvSpPr>
        <p:spPr>
          <a:xfrm>
            <a:off x="231725" y="37248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Chef de projet en marketing digital</a:t>
            </a:r>
            <a:r>
              <a:rPr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05" name="Google Shape;105;p17"/>
          <p:cNvSpPr txBox="1"/>
          <p:nvPr>
            <p:ph idx="4294967295" type="title"/>
          </p:nvPr>
        </p:nvSpPr>
        <p:spPr>
          <a:xfrm>
            <a:off x="2317749" y="3200200"/>
            <a:ext cx="22860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69138"/>
                </a:solidFill>
              </a:rPr>
              <a:t>Ny Hasina RAVELOMANANTSOA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106" name="Google Shape;106;p17"/>
          <p:cNvSpPr txBox="1"/>
          <p:nvPr>
            <p:ph idx="4294967295" type="title"/>
          </p:nvPr>
        </p:nvSpPr>
        <p:spPr>
          <a:xfrm>
            <a:off x="4526899" y="3200200"/>
            <a:ext cx="23037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69138"/>
                </a:solidFill>
              </a:rPr>
              <a:t>Fabrina </a:t>
            </a:r>
            <a:endParaRPr sz="1600">
              <a:solidFill>
                <a:srgbClr val="E6913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69138"/>
                </a:solidFill>
              </a:rPr>
              <a:t>ROJONIAINA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107" name="Google Shape;107;p17"/>
          <p:cNvSpPr txBox="1"/>
          <p:nvPr>
            <p:ph idx="4294967295" type="body"/>
          </p:nvPr>
        </p:nvSpPr>
        <p:spPr>
          <a:xfrm>
            <a:off x="2449668" y="37248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900">
                <a:solidFill>
                  <a:schemeClr val="dk2"/>
                </a:solidFill>
              </a:rPr>
              <a:t> </a:t>
            </a:r>
            <a:r>
              <a:rPr b="1" lang="fr" sz="1900">
                <a:solidFill>
                  <a:srgbClr val="000000"/>
                </a:solidFill>
                <a:highlight>
                  <a:schemeClr val="dk1"/>
                </a:highlight>
              </a:rPr>
              <a:t>Webmarketer</a:t>
            </a:r>
            <a:endParaRPr b="1" sz="1900">
              <a:solidFill>
                <a:srgbClr val="000000"/>
              </a:solidFill>
              <a:highlight>
                <a:schemeClr val="dk1"/>
              </a:highlight>
            </a:endParaRPr>
          </a:p>
        </p:txBody>
      </p:sp>
      <p:sp>
        <p:nvSpPr>
          <p:cNvPr id="108" name="Google Shape;108;p17"/>
          <p:cNvSpPr txBox="1"/>
          <p:nvPr>
            <p:ph idx="4294967295" type="body"/>
          </p:nvPr>
        </p:nvSpPr>
        <p:spPr>
          <a:xfrm>
            <a:off x="4667629" y="37248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Rédacteur Web</a:t>
            </a:r>
            <a:endParaRPr b="1" sz="1900">
              <a:solidFill>
                <a:schemeClr val="dk2"/>
              </a:solidFill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7">
            <a:alphaModFix/>
          </a:blip>
          <a:srcRect b="21731" l="0" r="0" t="6738"/>
          <a:stretch/>
        </p:blipFill>
        <p:spPr>
          <a:xfrm>
            <a:off x="7074590" y="15154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>
            <p:ph idx="4294967295" type="title"/>
          </p:nvPr>
        </p:nvSpPr>
        <p:spPr>
          <a:xfrm>
            <a:off x="6749650" y="3200200"/>
            <a:ext cx="22941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69138"/>
                </a:solidFill>
              </a:rPr>
              <a:t>Nirisoa</a:t>
            </a:r>
            <a:endParaRPr sz="1600">
              <a:solidFill>
                <a:srgbClr val="E6913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69138"/>
                </a:solidFill>
              </a:rPr>
              <a:t> RAZANADAHY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111" name="Google Shape;111;p17"/>
          <p:cNvSpPr txBox="1"/>
          <p:nvPr>
            <p:ph idx="4294967295" type="body"/>
          </p:nvPr>
        </p:nvSpPr>
        <p:spPr>
          <a:xfrm>
            <a:off x="6885590" y="37248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Content Manager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6650" y="0"/>
            <a:ext cx="897350" cy="10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 title="Record (Ny HAsina 3).mp3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1730" y="4620225"/>
            <a:ext cx="258400" cy="2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5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9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3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05978"/>
            <a:ext cx="8229600" cy="5838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b="1" lang="fr" sz="2800">
                <a:latin typeface="Arial Black"/>
                <a:ea typeface="Arial Black"/>
                <a:cs typeface="Arial Black"/>
                <a:sym typeface="Arial Black"/>
              </a:rPr>
              <a:t>AUDIT DE </a:t>
            </a:r>
            <a:r>
              <a:rPr lang="fr" sz="2800">
                <a:latin typeface="Arial Black"/>
                <a:ea typeface="Arial Black"/>
                <a:cs typeface="Arial Black"/>
                <a:sym typeface="Arial Black"/>
              </a:rPr>
              <a:t>MS Créa</a:t>
            </a:r>
            <a:endParaRPr b="1" sz="28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fr"/>
              <a:t>L’environnement global de MS Créa,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fr"/>
              <a:t>La concurrence sur son marché,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fr"/>
              <a:t>Ses cibles,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fr"/>
              <a:t>Sa présence digitale,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fr"/>
              <a:t>Son référencement organique et payant sur les moteurs de recherches.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875" y="0"/>
            <a:ext cx="1468125" cy="189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 title="Slide_5_Audit_de_lEntrpse_corinah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4747050"/>
            <a:ext cx="244050" cy="2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6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8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57200" y="205920"/>
            <a:ext cx="822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Calibri"/>
              <a:buNone/>
            </a:pPr>
            <a:r>
              <a:rPr b="1" lang="fr" sz="2480"/>
              <a:t>MATRICE SWOT  DE MS Créa</a:t>
            </a:r>
            <a:endParaRPr b="1" sz="2480"/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335589" y="61923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{D8EAA7A3-91CB-4A3B-932C-4EE7ACCAEBBC}</a:tableStyleId>
              </a:tblPr>
              <a:tblGrid>
                <a:gridCol w="4236400"/>
                <a:gridCol w="4236400"/>
              </a:tblGrid>
              <a:tr h="16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u="none" cap="none" strike="noStrike">
                          <a:solidFill>
                            <a:schemeClr val="dk1"/>
                          </a:solidFill>
                        </a:rPr>
                        <a:t>FORCES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6175" marL="46175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u="none" cap="none" strike="noStrike">
                          <a:solidFill>
                            <a:schemeClr val="dk1"/>
                          </a:solidFill>
                        </a:rPr>
                        <a:t>FAIBLESSES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6175" marL="46175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69138"/>
                    </a:solidFill>
                  </a:tcPr>
                </a:tc>
              </a:tr>
              <a:tr h="1633950">
                <a:tc>
                  <a:txBody>
                    <a:bodyPr/>
                    <a:lstStyle/>
                    <a:p>
                      <a:pPr indent="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Qualité des produits vendus</a:t>
                      </a:r>
                      <a:endParaRPr/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Présence physique et en ligne de l’enseigne et ces produits.</a:t>
                      </a:r>
                      <a:endParaRPr/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Produits personnalisés et diversifiés.</a:t>
                      </a:r>
                      <a:endParaRPr/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Partenariats avec les médias locaux pour plus de visibilité.</a:t>
                      </a:r>
                      <a:endParaRPr/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Partenariat développé avec </a:t>
                      </a:r>
                      <a:r>
                        <a:rPr lang="fr" sz="1100">
                          <a:solidFill>
                            <a:schemeClr val="dk1"/>
                          </a:solidFill>
                        </a:rPr>
                        <a:t>quelques</a:t>
                      </a: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 influenceurs et célébrités.</a:t>
                      </a:r>
                      <a:endParaRPr/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Coût des mains d’œuvres de qualité assez avantageux.</a:t>
                      </a:r>
                      <a:endParaRPr/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Prix des produits compétitifs.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0" marB="0" marR="46175" marL="46175"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2"/>
                          </a:solidFill>
                        </a:rPr>
                        <a:t>Manque de clarté sur son positionnement face au marché.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2"/>
                          </a:solidFill>
                        </a:rPr>
                        <a:t>Pas de mise en place d’une stratégie de marketing et de communication digitale claire et pertinente.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2"/>
                          </a:solidFill>
                        </a:rPr>
                        <a:t>Ses contenus sont pauvres ni </a:t>
                      </a:r>
                      <a:r>
                        <a:rPr lang="fr" sz="1100">
                          <a:solidFill>
                            <a:schemeClr val="dk2"/>
                          </a:solidFill>
                        </a:rPr>
                        <a:t>engageants</a:t>
                      </a:r>
                      <a:r>
                        <a:rPr lang="fr" sz="1100" u="none" cap="none" strike="noStrike">
                          <a:solidFill>
                            <a:schemeClr val="dk2"/>
                          </a:solidFill>
                        </a:rPr>
                        <a:t> pour sa communauté.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2"/>
                          </a:solidFill>
                        </a:rPr>
                        <a:t>Sa présence en ligne n’est pas optimisée.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2"/>
                          </a:solidFill>
                        </a:rPr>
                        <a:t>Ses offres ne sont pas adaptées au segment qu’elle vise.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u="none" cap="none" strike="noStrike">
                          <a:solidFill>
                            <a:schemeClr val="dk2"/>
                          </a:solidFill>
                        </a:rPr>
                        <a:t> 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6175" marL="4617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u="none" cap="none" strike="noStrike">
                          <a:solidFill>
                            <a:schemeClr val="dk1"/>
                          </a:solidFill>
                        </a:rPr>
                        <a:t>OPPORTUNITES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6175" marL="46175"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u="none" cap="none" strike="noStrike">
                          <a:solidFill>
                            <a:schemeClr val="dk1"/>
                          </a:solidFill>
                        </a:rPr>
                        <a:t>MENACES</a:t>
                      </a:r>
                      <a:endParaRPr b="1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6175" marL="46175">
                    <a:solidFill>
                      <a:srgbClr val="E69138"/>
                    </a:solidFill>
                  </a:tcPr>
                </a:tc>
              </a:tr>
              <a:tr h="204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27305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Participation à l’évènement organisé par l’état à travers le Ministère de l’artisanat et du métier : Fihamy Mada Fashion.</a:t>
                      </a:r>
                      <a:endParaRPr/>
                    </a:p>
                    <a:p>
                      <a:pPr indent="-27305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Participation à des évènements de mode dans des grands hôtels.</a:t>
                      </a:r>
                      <a:endParaRPr/>
                    </a:p>
                    <a:p>
                      <a:pPr indent="-27305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L’avènement du digital, de l’e-commerce et du social selling peuvent contribuer à catapulter ce secteur sur le marché international.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6175" marL="46175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5400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∙"/>
                      </a:pPr>
                      <a:r>
                        <a:t/>
                      </a:r>
                      <a:endParaRPr sz="800"/>
                    </a:p>
                    <a:p>
                      <a:pPr indent="-26670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fr" sz="1000" u="none" cap="none" strike="noStrike">
                          <a:solidFill>
                            <a:schemeClr val="dk2"/>
                          </a:solidFill>
                        </a:rPr>
                        <a:t>Usurpation de ses créations par les couturiers classiques </a:t>
                      </a:r>
                      <a:r>
                        <a:rPr lang="fr" sz="1000">
                          <a:solidFill>
                            <a:schemeClr val="dk2"/>
                          </a:solidFill>
                        </a:rPr>
                        <a:t>locaux.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-26670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fr" sz="1000" u="none" cap="none" strike="noStrike">
                          <a:solidFill>
                            <a:schemeClr val="dk2"/>
                          </a:solidFill>
                        </a:rPr>
                        <a:t>La répercussion de la guerre en Ukraine sur les prix des matières premières et qui </a:t>
                      </a:r>
                      <a:r>
                        <a:rPr lang="fr" sz="1000">
                          <a:solidFill>
                            <a:schemeClr val="dk2"/>
                          </a:solidFill>
                        </a:rPr>
                        <a:t>impacterait</a:t>
                      </a:r>
                      <a:r>
                        <a:rPr lang="fr" sz="1000" u="none" cap="none" strike="noStrike">
                          <a:solidFill>
                            <a:schemeClr val="dk2"/>
                          </a:solidFill>
                        </a:rPr>
                        <a:t> aussi sur les prix des produits finis.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-26670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fr" sz="1000" u="none" cap="none" strike="noStrike">
                          <a:solidFill>
                            <a:schemeClr val="dk2"/>
                          </a:solidFill>
                        </a:rPr>
                        <a:t>Le pouvoir d’achat de la population malgache  est devenu de plus en plus faible.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-26670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fr" sz="1000" u="none" cap="none" strike="noStrike">
                          <a:solidFill>
                            <a:schemeClr val="dk2"/>
                          </a:solidFill>
                        </a:rPr>
                        <a:t>Et </a:t>
                      </a:r>
                      <a:r>
                        <a:rPr lang="fr" sz="1000">
                          <a:solidFill>
                            <a:schemeClr val="dk2"/>
                          </a:solidFill>
                        </a:rPr>
                        <a:t>l'inflation devient de plus</a:t>
                      </a:r>
                      <a:r>
                        <a:rPr lang="fr" sz="1000" u="none" cap="none" strike="noStrike">
                          <a:solidFill>
                            <a:schemeClr val="dk2"/>
                          </a:solidFill>
                        </a:rPr>
                        <a:t> en plus galopante à Madagascar.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-26670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fr" sz="1000" u="none" cap="none" strike="noStrike">
                          <a:solidFill>
                            <a:schemeClr val="dk2"/>
                          </a:solidFill>
                        </a:rPr>
                        <a:t>La situation économique mondiale est en récession, la plupart des pays sont actuellement en crise, ainsi ce marché peut avoir des difficultés à gagner sa part sur le marché  à l’international.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-26670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fr" sz="1000" u="none" cap="none" strike="noStrike">
                          <a:solidFill>
                            <a:schemeClr val="dk2"/>
                          </a:solidFill>
                        </a:rPr>
                        <a:t>Les chinois qui font main prise sur la plupart des matières premières des artisans à Madagascar.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0" marB="0" marR="46175" marL="46175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4975" y="0"/>
            <a:ext cx="799025" cy="11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 title="Slide_6_Matrice_SWOT_corinah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550" y="4604975"/>
            <a:ext cx="152400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3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fr" sz="2400"/>
              <a:t>Récapitulatif de la situation de MS Créa en termes de communication digital</a:t>
            </a:r>
            <a:r>
              <a:rPr lang="fr" sz="1800"/>
              <a:t> </a:t>
            </a:r>
            <a:endParaRPr b="1" sz="1800"/>
          </a:p>
        </p:txBody>
      </p:sp>
      <p:graphicFrame>
        <p:nvGraphicFramePr>
          <p:cNvPr id="135" name="Google Shape;135;p20"/>
          <p:cNvGraphicFramePr/>
          <p:nvPr/>
        </p:nvGraphicFramePr>
        <p:xfrm>
          <a:off x="984391" y="129176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{30B227C6-31A9-41A7-A2F0-B0ADBF949F39}</a:tableStyleId>
              </a:tblPr>
              <a:tblGrid>
                <a:gridCol w="2917325"/>
                <a:gridCol w="4139175"/>
              </a:tblGrid>
              <a:tr h="24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700"/>
                        <a:t>CE QUI EXISTE</a:t>
                      </a:r>
                      <a:endParaRPr b="1"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700"/>
                        <a:t>CE QUI MANQUE</a:t>
                      </a:r>
                      <a:endParaRPr b="1"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69138"/>
                    </a:solidFill>
                  </a:tcPr>
                </a:tc>
              </a:tr>
              <a:tr h="232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73050" lvl="0" marL="2540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Char char="∙"/>
                      </a:pPr>
                      <a:r>
                        <a:rPr lang="fr" sz="1300" u="none" cap="none" strike="noStrike"/>
                        <a:t>Une page Facebook pas optimisé</a:t>
                      </a:r>
                      <a:endParaRPr sz="1500"/>
                    </a:p>
                    <a:p>
                      <a:pPr indent="-273050" lvl="0" marL="2540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Char char="∙"/>
                      </a:pPr>
                      <a:r>
                        <a:rPr lang="fr" sz="1300" u="none" cap="none" strike="noStrike"/>
                        <a:t>Un site qui manque de visibilité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-27305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∙"/>
                      </a:pPr>
                      <a:r>
                        <a:rPr lang="fr" sz="1300" u="none" cap="none" strike="noStrike">
                          <a:solidFill>
                            <a:schemeClr val="dk2"/>
                          </a:solidFill>
                        </a:rPr>
                        <a:t>Sa présence dans d’autres canaux de communication digitale surtout sur les réseaux sociaux comme  Tik Tok ou  Instagram ou  Pinterest ou encore LinkedIn et pourquoi pas  YouTube.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  <a:p>
                      <a:pPr indent="-27305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∙"/>
                      </a:pPr>
                      <a:r>
                        <a:rPr lang="fr" sz="1300" u="none" cap="none" strike="noStrike">
                          <a:solidFill>
                            <a:schemeClr val="dk2"/>
                          </a:solidFill>
                        </a:rPr>
                        <a:t>Une stratégie sociale média pertinente.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  <a:p>
                      <a:pPr indent="-27305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∙"/>
                      </a:pPr>
                      <a:r>
                        <a:rPr lang="fr" sz="1300" u="none" cap="none" strike="noStrike">
                          <a:solidFill>
                            <a:schemeClr val="dk2"/>
                          </a:solidFill>
                        </a:rPr>
                        <a:t>Une ligne éditoriale et un calendrier éditorial.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  <a:p>
                      <a:pPr indent="-27305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∙"/>
                      </a:pPr>
                      <a:r>
                        <a:rPr lang="fr" sz="1300" u="none" cap="none" strike="noStrike">
                          <a:solidFill>
                            <a:schemeClr val="dk2"/>
                          </a:solidFill>
                        </a:rPr>
                        <a:t>La mise en place d’une vraie stratégie de marketing digital qui est aussi combinée avec une stratégie de marketing de contenu. 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  <a:p>
                      <a:pPr indent="-27305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∙"/>
                      </a:pPr>
                      <a:r>
                        <a:rPr lang="fr" sz="1300" u="none" cap="none" strike="noStrike">
                          <a:solidFill>
                            <a:schemeClr val="dk2"/>
                          </a:solidFill>
                        </a:rPr>
                        <a:t>Une refonte totale de son site avec une optimisation sur les points techniques, sémantiques, backlinks.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 u="none" cap="none" strike="noStrike">
                          <a:solidFill>
                            <a:schemeClr val="dk2"/>
                          </a:solidFill>
                        </a:rPr>
                        <a:t> 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p20"/>
          <p:cNvSpPr/>
          <p:nvPr/>
        </p:nvSpPr>
        <p:spPr>
          <a:xfrm>
            <a:off x="1295400" y="9202341"/>
            <a:ext cx="7686600" cy="9681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EE9F1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2575" y="22088"/>
            <a:ext cx="851425" cy="122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 title="Slide_7_Recapitulatifs_corinah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4646854"/>
            <a:ext cx="344246" cy="344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7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7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9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341150"/>
            <a:ext cx="8328000" cy="9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/>
              <a:t>Proposition d’une stratégie marketing complète pour</a:t>
            </a:r>
            <a:r>
              <a:rPr lang="fr" sz="3200"/>
              <a:t> MS Créa</a:t>
            </a:r>
            <a:endParaRPr/>
          </a:p>
        </p:txBody>
      </p:sp>
      <p:graphicFrame>
        <p:nvGraphicFramePr>
          <p:cNvPr id="144" name="Google Shape;144;p21"/>
          <p:cNvGraphicFramePr/>
          <p:nvPr/>
        </p:nvGraphicFramePr>
        <p:xfrm>
          <a:off x="85100" y="120336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{2C9887BF-C6F8-4043-8A07-8CD89456523E}</a:tableStyleId>
              </a:tblPr>
              <a:tblGrid>
                <a:gridCol w="1462400"/>
                <a:gridCol w="1462400"/>
                <a:gridCol w="1462400"/>
                <a:gridCol w="1462400"/>
              </a:tblGrid>
              <a:tr h="22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Première étape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Deuxième étape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Troisième étape 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Quatrième étape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36C09"/>
                    </a:solidFill>
                  </a:tcPr>
                </a:tc>
              </a:tr>
              <a:tr h="19943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première étape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est de créer un benchmark.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L’une des choses 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qu’il faut retenir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c’est quand on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est dans le monde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la mode il faut 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opter pour un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blog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pour donner de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fraicheur au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site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Facebook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Twitter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Instagram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Pinterest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et sans oublié le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Tiktok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qui est celui que je recommande le plus si vous voulait attirer les internautes.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seconde étape est de définir notre cible qui est en majorité des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femmes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Oui des base c’est sont les femmes qui est à la source d’inspiration d’Ms créa dont les mères des familles, les jeunes filles, mais sans oublié que les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hommes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non plus et les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enfants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non pas perdu leur place pour être original dans une tenue Gasigasy.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détermination de la fréquence de la publication est très importante car c’est de là qu’on pourra savoir du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Quand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publier? A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quelle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heure ?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Quoi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publié? Le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contenue à publier?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Combien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pub dans une journée?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 le mieux c’est que ça soit souvent pour avoir plus de visibilité.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décision et le choix du contenue est as prendre en compte aussi car il faut savoir faire le bon choix pour choisir les contenue à partager dans chaque réseaux sociaux comme par exemple sur Facebook faut attirer les gens par des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vidéos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photos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mais surtout des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concours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jeu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Google Shape;145;p21"/>
          <p:cNvGraphicFramePr/>
          <p:nvPr/>
        </p:nvGraphicFramePr>
        <p:xfrm>
          <a:off x="3196600" y="34227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{2C9887BF-C6F8-4043-8A07-8CD89456523E}</a:tableStyleId>
              </a:tblPr>
              <a:tblGrid>
                <a:gridCol w="1949450"/>
                <a:gridCol w="1950075"/>
                <a:gridCol w="1950075"/>
              </a:tblGrid>
              <a:tr h="30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Owned media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Paid media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Earned media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36C09"/>
                    </a:solidFill>
                  </a:tcPr>
                </a:tc>
              </a:tr>
              <a:tr h="12771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C’est moyen de communication est très efficace pour une entreprise de mode :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-Instagram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-Whatsapp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-Twitter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-Pinterest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-Tiktok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-Facebook Ads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-Google Ads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-Agence marketing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-Influenceur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-Agence marketing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-Communauté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6125" y="1203375"/>
            <a:ext cx="1447800" cy="19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850" y="3528250"/>
            <a:ext cx="1475550" cy="14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 title="Strategie_M.mp3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1975" y="41506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42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2900095" y="2144586"/>
            <a:ext cx="55287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b="1" lang="fr">
                <a:solidFill>
                  <a:schemeClr val="dk1"/>
                </a:solidFill>
              </a:rPr>
              <a:t>Les différents types de contenus </a:t>
            </a:r>
            <a:endParaRPr b="1">
              <a:solidFill>
                <a:schemeClr val="dk1"/>
              </a:solidFill>
            </a:endParaRPr>
          </a:p>
          <a:p>
            <a:pPr indent="-139700" lvl="0" marL="2540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-63500" y="-661925"/>
            <a:ext cx="9207500" cy="2806500"/>
          </a:xfrm>
          <a:prstGeom prst="flowChartPunchedTape">
            <a:avLst/>
          </a:prstGeom>
          <a:solidFill>
            <a:srgbClr val="F59B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2"/>
          <p:cNvSpPr txBox="1"/>
          <p:nvPr>
            <p:ph type="ctrTitle"/>
          </p:nvPr>
        </p:nvSpPr>
        <p:spPr>
          <a:xfrm>
            <a:off x="0" y="-450726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50"/>
              <a:buFont typeface="Calibri"/>
              <a:buNone/>
            </a:pPr>
            <a:r>
              <a:rPr lang="fr" sz="4120">
                <a:solidFill>
                  <a:srgbClr val="002060"/>
                </a:solidFill>
              </a:rPr>
              <a:t>La rédaction web au cœur de la stratégie de contenu</a:t>
            </a:r>
            <a:endParaRPr sz="4120"/>
          </a:p>
        </p:txBody>
      </p:sp>
      <p:sp>
        <p:nvSpPr>
          <p:cNvPr id="157" name="Google Shape;157;p22"/>
          <p:cNvSpPr txBox="1"/>
          <p:nvPr/>
        </p:nvSpPr>
        <p:spPr>
          <a:xfrm>
            <a:off x="1389379" y="2643261"/>
            <a:ext cx="4698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Arial"/>
              <a:buNone/>
            </a:pPr>
            <a:r>
              <a:rPr b="1" i="0" lang="f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Contenus proposés</a:t>
            </a:r>
            <a:endParaRPr b="1" sz="2600">
              <a:solidFill>
                <a:schemeClr val="dk1"/>
              </a:solidFill>
            </a:endParaRPr>
          </a:p>
          <a:p>
            <a:pPr indent="-139700" lvl="0" marL="254000" marR="0" rtl="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None/>
            </a:pPr>
            <a:r>
              <a:t/>
            </a:r>
            <a:endParaRPr b="0" i="0" sz="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428189" y="3212460"/>
            <a:ext cx="3344700" cy="1930800"/>
          </a:xfrm>
          <a:prstGeom prst="ellipse">
            <a:avLst/>
          </a:prstGeom>
          <a:solidFill>
            <a:srgbClr val="F59B17"/>
          </a:solidFill>
          <a:ln cap="flat" cmpd="sng" w="1270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Blog</a:t>
            </a:r>
            <a:endParaRPr b="1" sz="1100"/>
          </a:p>
        </p:txBody>
      </p:sp>
      <p:sp>
        <p:nvSpPr>
          <p:cNvPr id="159" name="Google Shape;159;p22"/>
          <p:cNvSpPr/>
          <p:nvPr/>
        </p:nvSpPr>
        <p:spPr>
          <a:xfrm>
            <a:off x="5505745" y="2571750"/>
            <a:ext cx="3344700" cy="1930800"/>
          </a:xfrm>
          <a:prstGeom prst="ellipse">
            <a:avLst/>
          </a:prstGeom>
          <a:solidFill>
            <a:srgbClr val="F59B17"/>
          </a:solidFill>
          <a:ln cap="flat" cmpd="sng" w="1270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fr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 fiches produits </a:t>
            </a:r>
            <a:endParaRPr b="1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3849" y="3391375"/>
            <a:ext cx="1250950" cy="12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8900" y="-220800"/>
            <a:ext cx="1435100" cy="200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 title="strategie_2.mp3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5288" y="4794725"/>
            <a:ext cx="196375" cy="1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5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2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9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1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7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8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3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3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3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