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2"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5E6EE22-9541-446D-9C06-3389AEA159E5}" type="datetimeFigureOut">
              <a:rPr lang="en-IN" smtClean="0"/>
              <a:t>13-06-2024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96D649-7378-4026-9BDB-6A7A827CA776}" type="slidenum">
              <a:rPr lang="en-IN" smtClean="0"/>
              <a:t>‹#›</a:t>
            </a:fld>
            <a:endParaRPr lang="en-IN"/>
          </a:p>
        </p:txBody>
      </p:sp>
    </p:spTree>
    <p:extLst>
      <p:ext uri="{BB962C8B-B14F-4D97-AF65-F5344CB8AC3E}">
        <p14:creationId xmlns:p14="http://schemas.microsoft.com/office/powerpoint/2010/main" val="2892772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996D649-7378-4026-9BDB-6A7A827CA776}" type="slidenum">
              <a:rPr lang="en-IN" smtClean="0"/>
              <a:t>5</a:t>
            </a:fld>
            <a:endParaRPr lang="en-IN"/>
          </a:p>
        </p:txBody>
      </p:sp>
    </p:spTree>
    <p:extLst>
      <p:ext uri="{BB962C8B-B14F-4D97-AF65-F5344CB8AC3E}">
        <p14:creationId xmlns:p14="http://schemas.microsoft.com/office/powerpoint/2010/main" val="109215210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03CA7B45-F690-47BC-9ABC-9AACEDB3220C}" type="datetimeFigureOut">
              <a:rPr lang="en-IN" smtClean="0"/>
              <a:t>13-06-2024</a:t>
            </a:fld>
            <a:endParaRPr lang="en-IN"/>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IN"/>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08FBC2A0-58CF-4C93-82ED-5D7B144DACCB}" type="slidenum">
              <a:rPr lang="en-IN" smtClean="0"/>
              <a:t>‹#›</a:t>
            </a:fld>
            <a:endParaRPr lang="en-IN"/>
          </a:p>
        </p:txBody>
      </p:sp>
    </p:spTree>
    <p:extLst>
      <p:ext uri="{BB962C8B-B14F-4D97-AF65-F5344CB8AC3E}">
        <p14:creationId xmlns:p14="http://schemas.microsoft.com/office/powerpoint/2010/main" val="13230663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3CA7B45-F690-47BC-9ABC-9AACEDB3220C}" type="datetimeFigureOut">
              <a:rPr lang="en-IN" smtClean="0"/>
              <a:t>13-06-2024</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08FBC2A0-58CF-4C93-82ED-5D7B144DACCB}" type="slidenum">
              <a:rPr lang="en-IN" smtClean="0"/>
              <a:t>‹#›</a:t>
            </a:fld>
            <a:endParaRPr lang="en-IN"/>
          </a:p>
        </p:txBody>
      </p:sp>
    </p:spTree>
    <p:extLst>
      <p:ext uri="{BB962C8B-B14F-4D97-AF65-F5344CB8AC3E}">
        <p14:creationId xmlns:p14="http://schemas.microsoft.com/office/powerpoint/2010/main" val="22753805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03CA7B45-F690-47BC-9ABC-9AACEDB3220C}" type="datetimeFigureOut">
              <a:rPr lang="en-IN" smtClean="0"/>
              <a:t>13-06-2024</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8FBC2A0-58CF-4C93-82ED-5D7B144DACCB}" type="slidenum">
              <a:rPr lang="en-IN" smtClean="0"/>
              <a:t>‹#›</a:t>
            </a:fld>
            <a:endParaRPr lang="en-IN"/>
          </a:p>
        </p:txBody>
      </p:sp>
    </p:spTree>
    <p:extLst>
      <p:ext uri="{BB962C8B-B14F-4D97-AF65-F5344CB8AC3E}">
        <p14:creationId xmlns:p14="http://schemas.microsoft.com/office/powerpoint/2010/main" val="39411347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03CA7B45-F690-47BC-9ABC-9AACEDB3220C}" type="datetimeFigureOut">
              <a:rPr lang="en-IN" smtClean="0"/>
              <a:t>13-06-2024</a:t>
            </a:fld>
            <a:endParaRPr lang="en-IN"/>
          </a:p>
        </p:txBody>
      </p:sp>
      <p:sp>
        <p:nvSpPr>
          <p:cNvPr id="5" name="Footer Placeholder 4"/>
          <p:cNvSpPr>
            <a:spLocks noGrp="1"/>
          </p:cNvSpPr>
          <p:nvPr>
            <p:ph type="ftr" sz="quarter" idx="11"/>
          </p:nvPr>
        </p:nvSpPr>
        <p:spPr/>
        <p:txBody>
          <a:bodyPr/>
          <a:lstStyle/>
          <a:p>
            <a:endParaRPr lang="en-IN"/>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8FBC2A0-58CF-4C93-82ED-5D7B144DACCB}" type="slidenum">
              <a:rPr lang="en-IN" smtClean="0"/>
              <a:t>‹#›</a:t>
            </a:fld>
            <a:endParaRPr lang="en-IN"/>
          </a:p>
        </p:txBody>
      </p:sp>
    </p:spTree>
    <p:extLst>
      <p:ext uri="{BB962C8B-B14F-4D97-AF65-F5344CB8AC3E}">
        <p14:creationId xmlns:p14="http://schemas.microsoft.com/office/powerpoint/2010/main" val="6221509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3CA7B45-F690-47BC-9ABC-9AACEDB3220C}" type="datetimeFigureOut">
              <a:rPr lang="en-IN" smtClean="0"/>
              <a:t>13-06-2024</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8FBC2A0-58CF-4C93-82ED-5D7B144DACCB}" type="slidenum">
              <a:rPr lang="en-IN" smtClean="0"/>
              <a:t>‹#›</a:t>
            </a:fld>
            <a:endParaRPr lang="en-IN"/>
          </a:p>
        </p:txBody>
      </p:sp>
    </p:spTree>
    <p:extLst>
      <p:ext uri="{BB962C8B-B14F-4D97-AF65-F5344CB8AC3E}">
        <p14:creationId xmlns:p14="http://schemas.microsoft.com/office/powerpoint/2010/main" val="27466450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03CA7B45-F690-47BC-9ABC-9AACEDB3220C}" type="datetimeFigureOut">
              <a:rPr lang="en-IN" smtClean="0"/>
              <a:t>13-06-2024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8FBC2A0-58CF-4C93-82ED-5D7B144DACCB}" type="slidenum">
              <a:rPr lang="en-IN" smtClean="0"/>
              <a:t>‹#›</a:t>
            </a:fld>
            <a:endParaRPr lang="en-IN"/>
          </a:p>
        </p:txBody>
      </p:sp>
    </p:spTree>
    <p:extLst>
      <p:ext uri="{BB962C8B-B14F-4D97-AF65-F5344CB8AC3E}">
        <p14:creationId xmlns:p14="http://schemas.microsoft.com/office/powerpoint/2010/main" val="33372379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03CA7B45-F690-47BC-9ABC-9AACEDB3220C}" type="datetimeFigureOut">
              <a:rPr lang="en-IN" smtClean="0"/>
              <a:t>13-06-2024</a:t>
            </a:fld>
            <a:endParaRPr lang="en-IN"/>
          </a:p>
        </p:txBody>
      </p:sp>
      <p:sp>
        <p:nvSpPr>
          <p:cNvPr id="8" name="Footer Placeholder 7"/>
          <p:cNvSpPr>
            <a:spLocks noGrp="1"/>
          </p:cNvSpPr>
          <p:nvPr>
            <p:ph type="ftr" sz="quarter" idx="11"/>
          </p:nvPr>
        </p:nvSpPr>
        <p:spPr>
          <a:xfrm>
            <a:off x="561111" y="6391838"/>
            <a:ext cx="3644282" cy="304801"/>
          </a:xfrm>
        </p:spPr>
        <p:txBody>
          <a:bodyPr/>
          <a:lstStyle/>
          <a:p>
            <a:endParaRPr lang="en-IN"/>
          </a:p>
        </p:txBody>
      </p:sp>
      <p:sp>
        <p:nvSpPr>
          <p:cNvPr id="9" name="Slide Number Placeholder 8"/>
          <p:cNvSpPr>
            <a:spLocks noGrp="1"/>
          </p:cNvSpPr>
          <p:nvPr>
            <p:ph type="sldNum" sz="quarter" idx="12"/>
          </p:nvPr>
        </p:nvSpPr>
        <p:spPr/>
        <p:txBody>
          <a:bodyPr/>
          <a:lstStyle/>
          <a:p>
            <a:fld id="{08FBC2A0-58CF-4C93-82ED-5D7B144DACCB}" type="slidenum">
              <a:rPr lang="en-IN" smtClean="0"/>
              <a:t>‹#›</a:t>
            </a:fld>
            <a:endParaRPr lang="en-IN"/>
          </a:p>
        </p:txBody>
      </p:sp>
    </p:spTree>
    <p:extLst>
      <p:ext uri="{BB962C8B-B14F-4D97-AF65-F5344CB8AC3E}">
        <p14:creationId xmlns:p14="http://schemas.microsoft.com/office/powerpoint/2010/main" val="9172345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03CA7B45-F690-47BC-9ABC-9AACEDB3220C}" type="datetimeFigureOut">
              <a:rPr lang="en-IN" smtClean="0"/>
              <a:t>13-06-2024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8FBC2A0-58CF-4C93-82ED-5D7B144DACCB}" type="slidenum">
              <a:rPr lang="en-IN" smtClean="0"/>
              <a:t>‹#›</a:t>
            </a:fld>
            <a:endParaRPr lang="en-IN"/>
          </a:p>
        </p:txBody>
      </p:sp>
    </p:spTree>
    <p:extLst>
      <p:ext uri="{BB962C8B-B14F-4D97-AF65-F5344CB8AC3E}">
        <p14:creationId xmlns:p14="http://schemas.microsoft.com/office/powerpoint/2010/main" val="21053348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03CA7B45-F690-47BC-9ABC-9AACEDB3220C}" type="datetimeFigureOut">
              <a:rPr lang="en-IN" smtClean="0"/>
              <a:t>13-06-2024</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8FBC2A0-58CF-4C93-82ED-5D7B144DACCB}" type="slidenum">
              <a:rPr lang="en-IN" smtClean="0"/>
              <a:t>‹#›</a:t>
            </a:fld>
            <a:endParaRPr lang="en-IN"/>
          </a:p>
        </p:txBody>
      </p:sp>
    </p:spTree>
    <p:extLst>
      <p:ext uri="{BB962C8B-B14F-4D97-AF65-F5344CB8AC3E}">
        <p14:creationId xmlns:p14="http://schemas.microsoft.com/office/powerpoint/2010/main" val="27642788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CA7B45-F690-47BC-9ABC-9AACEDB3220C}" type="datetimeFigureOut">
              <a:rPr lang="en-IN" smtClean="0"/>
              <a:t>13-06-2024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8FBC2A0-58CF-4C93-82ED-5D7B144DACCB}" type="slidenum">
              <a:rPr lang="en-IN" smtClean="0"/>
              <a:t>‹#›</a:t>
            </a:fld>
            <a:endParaRPr lang="en-IN"/>
          </a:p>
        </p:txBody>
      </p:sp>
    </p:spTree>
    <p:extLst>
      <p:ext uri="{BB962C8B-B14F-4D97-AF65-F5344CB8AC3E}">
        <p14:creationId xmlns:p14="http://schemas.microsoft.com/office/powerpoint/2010/main" val="24043943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3CA7B45-F690-47BC-9ABC-9AACEDB3220C}" type="datetimeFigureOut">
              <a:rPr lang="en-IN" smtClean="0"/>
              <a:t>13-06-2024</a:t>
            </a:fld>
            <a:endParaRPr lang="en-IN"/>
          </a:p>
        </p:txBody>
      </p:sp>
      <p:sp>
        <p:nvSpPr>
          <p:cNvPr id="5" name="Footer Placeholder 4"/>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8FBC2A0-58CF-4C93-82ED-5D7B144DACCB}" type="slidenum">
              <a:rPr lang="en-IN" smtClean="0"/>
              <a:t>‹#›</a:t>
            </a:fld>
            <a:endParaRPr lang="en-IN"/>
          </a:p>
        </p:txBody>
      </p:sp>
    </p:spTree>
    <p:extLst>
      <p:ext uri="{BB962C8B-B14F-4D97-AF65-F5344CB8AC3E}">
        <p14:creationId xmlns:p14="http://schemas.microsoft.com/office/powerpoint/2010/main" val="40425555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3CA7B45-F690-47BC-9ABC-9AACEDB3220C}" type="datetimeFigureOut">
              <a:rPr lang="en-IN" smtClean="0"/>
              <a:t>13-06-2024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8FBC2A0-58CF-4C93-82ED-5D7B144DACCB}" type="slidenum">
              <a:rPr lang="en-IN" smtClean="0"/>
              <a:t>‹#›</a:t>
            </a:fld>
            <a:endParaRPr lang="en-IN"/>
          </a:p>
        </p:txBody>
      </p:sp>
    </p:spTree>
    <p:extLst>
      <p:ext uri="{BB962C8B-B14F-4D97-AF65-F5344CB8AC3E}">
        <p14:creationId xmlns:p14="http://schemas.microsoft.com/office/powerpoint/2010/main" val="11214075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3CA7B45-F690-47BC-9ABC-9AACEDB3220C}" type="datetimeFigureOut">
              <a:rPr lang="en-IN" smtClean="0"/>
              <a:t>13-06-2024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8FBC2A0-58CF-4C93-82ED-5D7B144DACCB}" type="slidenum">
              <a:rPr lang="en-IN" smtClean="0"/>
              <a:t>‹#›</a:t>
            </a:fld>
            <a:endParaRPr lang="en-IN"/>
          </a:p>
        </p:txBody>
      </p:sp>
    </p:spTree>
    <p:extLst>
      <p:ext uri="{BB962C8B-B14F-4D97-AF65-F5344CB8AC3E}">
        <p14:creationId xmlns:p14="http://schemas.microsoft.com/office/powerpoint/2010/main" val="2195289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3CA7B45-F690-47BC-9ABC-9AACEDB3220C}" type="datetimeFigureOut">
              <a:rPr lang="en-IN" smtClean="0"/>
              <a:t>13-06-2024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8FBC2A0-58CF-4C93-82ED-5D7B144DACCB}" type="slidenum">
              <a:rPr lang="en-IN" smtClean="0"/>
              <a:t>‹#›</a:t>
            </a:fld>
            <a:endParaRPr lang="en-IN"/>
          </a:p>
        </p:txBody>
      </p:sp>
    </p:spTree>
    <p:extLst>
      <p:ext uri="{BB962C8B-B14F-4D97-AF65-F5344CB8AC3E}">
        <p14:creationId xmlns:p14="http://schemas.microsoft.com/office/powerpoint/2010/main" val="16282472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CA7B45-F690-47BC-9ABC-9AACEDB3220C}" type="datetimeFigureOut">
              <a:rPr lang="en-IN" smtClean="0"/>
              <a:t>13-06-2024</a:t>
            </a:fld>
            <a:endParaRPr lang="en-IN"/>
          </a:p>
        </p:txBody>
      </p:sp>
      <p:sp>
        <p:nvSpPr>
          <p:cNvPr id="3" name="Footer Placeholder 2"/>
          <p:cNvSpPr>
            <a:spLocks noGrp="1"/>
          </p:cNvSpPr>
          <p:nvPr>
            <p:ph type="ftr" sz="quarter" idx="11"/>
          </p:nvPr>
        </p:nvSpPr>
        <p:spPr/>
        <p:txBody>
          <a:bodyPr/>
          <a:lstStyle/>
          <a:p>
            <a:endParaRPr lang="en-IN"/>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08FBC2A0-58CF-4C93-82ED-5D7B144DACCB}" type="slidenum">
              <a:rPr lang="en-IN" smtClean="0"/>
              <a:t>‹#›</a:t>
            </a:fld>
            <a:endParaRPr lang="en-IN"/>
          </a:p>
        </p:txBody>
      </p:sp>
    </p:spTree>
    <p:extLst>
      <p:ext uri="{BB962C8B-B14F-4D97-AF65-F5344CB8AC3E}">
        <p14:creationId xmlns:p14="http://schemas.microsoft.com/office/powerpoint/2010/main" val="4361971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3CA7B45-F690-47BC-9ABC-9AACEDB3220C}" type="datetimeFigureOut">
              <a:rPr lang="en-IN" smtClean="0"/>
              <a:t>13-06-2024</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08FBC2A0-58CF-4C93-82ED-5D7B144DACCB}" type="slidenum">
              <a:rPr lang="en-IN" smtClean="0"/>
              <a:t>‹#›</a:t>
            </a:fld>
            <a:endParaRPr lang="en-IN"/>
          </a:p>
        </p:txBody>
      </p:sp>
    </p:spTree>
    <p:extLst>
      <p:ext uri="{BB962C8B-B14F-4D97-AF65-F5344CB8AC3E}">
        <p14:creationId xmlns:p14="http://schemas.microsoft.com/office/powerpoint/2010/main" val="40404564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3CA7B45-F690-47BC-9ABC-9AACEDB3220C}" type="datetimeFigureOut">
              <a:rPr lang="en-IN" smtClean="0"/>
              <a:t>13-06-2024</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08FBC2A0-58CF-4C93-82ED-5D7B144DACCB}" type="slidenum">
              <a:rPr lang="en-IN" smtClean="0"/>
              <a:t>‹#›</a:t>
            </a:fld>
            <a:endParaRPr lang="en-IN"/>
          </a:p>
        </p:txBody>
      </p:sp>
    </p:spTree>
    <p:extLst>
      <p:ext uri="{BB962C8B-B14F-4D97-AF65-F5344CB8AC3E}">
        <p14:creationId xmlns:p14="http://schemas.microsoft.com/office/powerpoint/2010/main" val="36945377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03CA7B45-F690-47BC-9ABC-9AACEDB3220C}" type="datetimeFigureOut">
              <a:rPr lang="en-IN" smtClean="0"/>
              <a:t>13-06-2024</a:t>
            </a:fld>
            <a:endParaRPr lang="en-IN"/>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IN"/>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08FBC2A0-58CF-4C93-82ED-5D7B144DACCB}" type="slidenum">
              <a:rPr lang="en-IN" smtClean="0"/>
              <a:t>‹#›</a:t>
            </a:fld>
            <a:endParaRPr lang="en-IN"/>
          </a:p>
        </p:txBody>
      </p:sp>
    </p:spTree>
    <p:extLst>
      <p:ext uri="{BB962C8B-B14F-4D97-AF65-F5344CB8AC3E}">
        <p14:creationId xmlns:p14="http://schemas.microsoft.com/office/powerpoint/2010/main" val="3011681513"/>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 id="2147483716" r:id="rId14"/>
    <p:sldLayoutId id="2147483717" r:id="rId15"/>
    <p:sldLayoutId id="2147483718" r:id="rId16"/>
    <p:sldLayoutId id="2147483719"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amberstudent.com/plus/service/student-internships"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amberstudent.com/blog/post/benefits-of-group-study"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amberstudent.com/blog/post/10-time-management-tips-for-students" TargetMode="External"/><Relationship Id="rId2" Type="http://schemas.openxmlformats.org/officeDocument/2006/relationships/hyperlink" Target="https://amberstudent.com/blog/post/when-is-the-best-time-to-study"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amberstudent.com/?utm_medium=blog&amp;utm_source=organic&amp;utm_campaign=home_lead"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amberstudent.com/blog/post/an-ultimate-guide-to-coping-with-depression-in-college-students"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0900CC-7CDE-0B56-8D85-499065B9BB0C}"/>
              </a:ext>
            </a:extLst>
          </p:cNvPr>
          <p:cNvSpPr>
            <a:spLocks noGrp="1"/>
          </p:cNvSpPr>
          <p:nvPr>
            <p:ph type="ctrTitle"/>
          </p:nvPr>
        </p:nvSpPr>
        <p:spPr>
          <a:xfrm>
            <a:off x="1331935" y="2078162"/>
            <a:ext cx="8825658" cy="2677648"/>
          </a:xfrm>
        </p:spPr>
        <p:txBody>
          <a:bodyPr>
            <a:normAutofit/>
          </a:bodyPr>
          <a:lstStyle/>
          <a:p>
            <a:r>
              <a:rPr lang="en-US" dirty="0">
                <a:solidFill>
                  <a:srgbClr val="FFFF00"/>
                </a:solidFill>
                <a:latin typeface="Algerian" panose="04020705040A02060702" pitchFamily="82" charset="0"/>
              </a:rPr>
              <a:t>COMMON PROBLEMS FACED BY STUDENTS</a:t>
            </a:r>
            <a:endParaRPr lang="en-IN" dirty="0">
              <a:solidFill>
                <a:srgbClr val="FFFF00"/>
              </a:solidFill>
              <a:latin typeface="Algerian" panose="04020705040A02060702" pitchFamily="82" charset="0"/>
            </a:endParaRPr>
          </a:p>
        </p:txBody>
      </p:sp>
      <p:sp>
        <p:nvSpPr>
          <p:cNvPr id="3" name="Subtitle 2">
            <a:extLst>
              <a:ext uri="{FF2B5EF4-FFF2-40B4-BE49-F238E27FC236}">
                <a16:creationId xmlns:a16="http://schemas.microsoft.com/office/drawing/2014/main" id="{4D6BF0E8-675B-DFCE-A8BB-87183472E388}"/>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2279337880"/>
      </p:ext>
    </p:extLst>
  </p:cSld>
  <p:clrMapOvr>
    <a:masterClrMapping/>
  </p:clrMapOvr>
  <mc:AlternateContent xmlns:mc="http://schemas.openxmlformats.org/markup-compatibility/2006">
    <mc:Choice xmlns:p14="http://schemas.microsoft.com/office/powerpoint/2010/main" Requires="p14">
      <p:transition spd="slow" p14:dur="1200" advClick="0">
        <p:dissolve/>
      </p:transition>
    </mc:Choice>
    <mc:Fallback>
      <p:transition spd="slow" advClick="0">
        <p:dissolv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FCEED5-86AB-AE23-D0B8-D413BB678CB5}"/>
              </a:ext>
            </a:extLst>
          </p:cNvPr>
          <p:cNvSpPr>
            <a:spLocks noGrp="1"/>
          </p:cNvSpPr>
          <p:nvPr>
            <p:ph type="title"/>
          </p:nvPr>
        </p:nvSpPr>
        <p:spPr/>
        <p:txBody>
          <a:bodyPr/>
          <a:lstStyle/>
          <a:p>
            <a:r>
              <a:rPr lang="en-IN" b="1" dirty="0">
                <a:solidFill>
                  <a:srgbClr val="000000"/>
                </a:solidFill>
                <a:highlight>
                  <a:srgbClr val="FFFFFF"/>
                </a:highlight>
                <a:latin typeface="Opensauceone"/>
              </a:rPr>
              <a:t>9</a:t>
            </a:r>
            <a:r>
              <a:rPr lang="en-IN" b="1" i="0" dirty="0">
                <a:solidFill>
                  <a:srgbClr val="000000"/>
                </a:solidFill>
                <a:effectLst/>
                <a:highlight>
                  <a:srgbClr val="FFFFFF"/>
                </a:highlight>
                <a:latin typeface="Opensauceone"/>
              </a:rPr>
              <a:t>. </a:t>
            </a:r>
            <a:r>
              <a:rPr lang="en-IN" b="1" i="0" dirty="0">
                <a:solidFill>
                  <a:srgbClr val="000000"/>
                </a:solidFill>
                <a:effectLst/>
                <a:highlight>
                  <a:srgbClr val="FFFFFF"/>
                </a:highlight>
                <a:latin typeface="Mongolian Baiti" panose="03000500000000000000" pitchFamily="66" charset="0"/>
                <a:cs typeface="Mongolian Baiti" panose="03000500000000000000" pitchFamily="66" charset="0"/>
              </a:rPr>
              <a:t>Test Anxiety</a:t>
            </a:r>
            <a:br>
              <a:rPr lang="en-IN" b="1" i="0" dirty="0">
                <a:solidFill>
                  <a:srgbClr val="000000"/>
                </a:solidFill>
                <a:effectLst/>
                <a:highlight>
                  <a:srgbClr val="FFFFFF"/>
                </a:highlight>
                <a:latin typeface="Opensauceone"/>
              </a:rPr>
            </a:br>
            <a:endParaRPr lang="en-IN" dirty="0"/>
          </a:p>
        </p:txBody>
      </p:sp>
      <p:sp>
        <p:nvSpPr>
          <p:cNvPr id="3" name="Content Placeholder 2">
            <a:extLst>
              <a:ext uri="{FF2B5EF4-FFF2-40B4-BE49-F238E27FC236}">
                <a16:creationId xmlns:a16="http://schemas.microsoft.com/office/drawing/2014/main" id="{A711B222-DDC8-2FD4-040E-A4F1DA31E94A}"/>
              </a:ext>
            </a:extLst>
          </p:cNvPr>
          <p:cNvSpPr>
            <a:spLocks noGrp="1"/>
          </p:cNvSpPr>
          <p:nvPr>
            <p:ph idx="1"/>
          </p:nvPr>
        </p:nvSpPr>
        <p:spPr/>
        <p:txBody>
          <a:bodyPr>
            <a:normAutofit fontScale="92500" lnSpcReduction="10000"/>
          </a:bodyPr>
          <a:lstStyle/>
          <a:p>
            <a:pPr algn="l">
              <a:buFont typeface="Wingdings" panose="05000000000000000000" pitchFamily="2" charset="2"/>
              <a:buChar char="v"/>
            </a:pPr>
            <a:r>
              <a:rPr lang="en-US" sz="2400" b="0" i="0" dirty="0">
                <a:solidFill>
                  <a:srgbClr val="000000"/>
                </a:solidFill>
                <a:effectLst/>
                <a:highlight>
                  <a:srgbClr val="FFFFFF"/>
                </a:highlight>
                <a:latin typeface="Opensauceone"/>
              </a:rPr>
              <a:t>Test anxiety emerges as a silent adversary for many students. The palpable stress before tests, sleepless nights fueled by worry, and the fear of underperforming paint a vivid picture of this shared struggle. The overwhelming student problems can intensify this anxiety. </a:t>
            </a:r>
          </a:p>
          <a:p>
            <a:pPr marL="0" indent="0" algn="l">
              <a:buNone/>
            </a:pPr>
            <a:r>
              <a:rPr lang="en-US" sz="2400" b="1" i="0" dirty="0">
                <a:solidFill>
                  <a:srgbClr val="000000"/>
                </a:solidFill>
                <a:effectLst/>
                <a:highlight>
                  <a:srgbClr val="FFFFFF"/>
                </a:highlight>
                <a:latin typeface="Opensauceone"/>
              </a:rPr>
              <a:t> Solution:</a:t>
            </a:r>
            <a:endParaRPr lang="en-US" sz="2400" b="0" i="0" dirty="0">
              <a:solidFill>
                <a:srgbClr val="000000"/>
              </a:solidFill>
              <a:effectLst/>
              <a:highlight>
                <a:srgbClr val="FFFFFF"/>
              </a:highlight>
              <a:latin typeface="Opensauceone"/>
            </a:endParaRPr>
          </a:p>
          <a:p>
            <a:pPr algn="l"/>
            <a:r>
              <a:rPr lang="en-US" sz="2400" b="0" i="0" dirty="0">
                <a:solidFill>
                  <a:srgbClr val="000000"/>
                </a:solidFill>
                <a:effectLst/>
                <a:highlight>
                  <a:srgbClr val="FFFFFF"/>
                </a:highlight>
                <a:latin typeface="Opensauceone"/>
              </a:rPr>
              <a:t>However, a practical solution lies in creating a supportive environment, encouraging open conversations about mental health, and promoting effective study habits. This will not only help you cope with the anxiety but also allow you to study and concentrate more during your studies and on paper.</a:t>
            </a:r>
          </a:p>
          <a:p>
            <a:endParaRPr lang="en-IN" dirty="0"/>
          </a:p>
        </p:txBody>
      </p:sp>
    </p:spTree>
    <p:extLst>
      <p:ext uri="{BB962C8B-B14F-4D97-AF65-F5344CB8AC3E}">
        <p14:creationId xmlns:p14="http://schemas.microsoft.com/office/powerpoint/2010/main" val="25787692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8E4E3E-83A3-3118-B4F0-1CE4D381071E}"/>
              </a:ext>
            </a:extLst>
          </p:cNvPr>
          <p:cNvSpPr>
            <a:spLocks noGrp="1"/>
          </p:cNvSpPr>
          <p:nvPr>
            <p:ph type="title"/>
          </p:nvPr>
        </p:nvSpPr>
        <p:spPr/>
        <p:txBody>
          <a:bodyPr/>
          <a:lstStyle/>
          <a:p>
            <a:r>
              <a:rPr lang="en-IN" b="1" i="0" dirty="0">
                <a:solidFill>
                  <a:srgbClr val="000000"/>
                </a:solidFill>
                <a:effectLst/>
                <a:highlight>
                  <a:srgbClr val="FFFFFF"/>
                </a:highlight>
                <a:latin typeface="Opensauceone"/>
              </a:rPr>
              <a:t>10. </a:t>
            </a:r>
            <a:r>
              <a:rPr lang="en-IN" b="1" i="0" dirty="0">
                <a:solidFill>
                  <a:srgbClr val="000000"/>
                </a:solidFill>
                <a:effectLst/>
                <a:highlight>
                  <a:srgbClr val="FFFFFF"/>
                </a:highlight>
                <a:latin typeface="Mongolian Baiti" panose="03000500000000000000" pitchFamily="66" charset="0"/>
                <a:cs typeface="Mongolian Baiti" panose="03000500000000000000" pitchFamily="66" charset="0"/>
              </a:rPr>
              <a:t>Technology Related Problems</a:t>
            </a:r>
            <a:br>
              <a:rPr lang="en-IN" b="1" i="0" dirty="0">
                <a:solidFill>
                  <a:srgbClr val="000000"/>
                </a:solidFill>
                <a:effectLst/>
                <a:highlight>
                  <a:srgbClr val="FFFFFF"/>
                </a:highlight>
                <a:latin typeface="Opensauceone"/>
              </a:rPr>
            </a:br>
            <a:endParaRPr lang="en-IN" dirty="0"/>
          </a:p>
        </p:txBody>
      </p:sp>
      <p:sp>
        <p:nvSpPr>
          <p:cNvPr id="3" name="Content Placeholder 2">
            <a:extLst>
              <a:ext uri="{FF2B5EF4-FFF2-40B4-BE49-F238E27FC236}">
                <a16:creationId xmlns:a16="http://schemas.microsoft.com/office/drawing/2014/main" id="{DCC0A1D3-DCE6-0912-7924-C2C582BB9889}"/>
              </a:ext>
            </a:extLst>
          </p:cNvPr>
          <p:cNvSpPr>
            <a:spLocks noGrp="1"/>
          </p:cNvSpPr>
          <p:nvPr>
            <p:ph idx="1"/>
          </p:nvPr>
        </p:nvSpPr>
        <p:spPr/>
        <p:txBody>
          <a:bodyPr>
            <a:normAutofit lnSpcReduction="10000"/>
          </a:bodyPr>
          <a:lstStyle/>
          <a:p>
            <a:pPr algn="l">
              <a:buFont typeface="Wingdings" panose="05000000000000000000" pitchFamily="2" charset="2"/>
              <a:buChar char="v"/>
            </a:pPr>
            <a:r>
              <a:rPr lang="en-US" sz="2400" b="0" i="0" dirty="0">
                <a:solidFill>
                  <a:srgbClr val="000000"/>
                </a:solidFill>
                <a:effectLst/>
                <a:highlight>
                  <a:srgbClr val="FFFFFF"/>
                </a:highlight>
                <a:latin typeface="Opensauceone"/>
              </a:rPr>
              <a:t>In the fast-paced world of academia, imagine you are burning the midnight oil, only to have your laptop succumb to a sudden malfunction, risking lost assignments and sleepless nights. The constant need for online resources and </a:t>
            </a:r>
            <a:r>
              <a:rPr lang="en-US" sz="2400" b="1" i="0" u="sng" dirty="0">
                <a:solidFill>
                  <a:srgbClr val="ED3A56"/>
                </a:solidFill>
                <a:effectLst/>
                <a:highlight>
                  <a:srgbClr val="FFFFFF"/>
                </a:highlight>
                <a:latin typeface="Opensauceone"/>
                <a:hlinkClick r:id="rId2"/>
              </a:rPr>
              <a:t>online study courses</a:t>
            </a:r>
            <a:r>
              <a:rPr lang="en-US" sz="2400" b="0" i="0" dirty="0">
                <a:solidFill>
                  <a:srgbClr val="000000"/>
                </a:solidFill>
                <a:effectLst/>
                <a:highlight>
                  <a:srgbClr val="FFFFFF"/>
                </a:highlight>
                <a:latin typeface="Opensauceone"/>
              </a:rPr>
              <a:t> amplifies these student problems. </a:t>
            </a:r>
          </a:p>
          <a:p>
            <a:pPr marL="0" indent="0" algn="l">
              <a:buNone/>
            </a:pPr>
            <a:r>
              <a:rPr lang="en-US" sz="2400" b="1" i="0" dirty="0">
                <a:solidFill>
                  <a:srgbClr val="000000"/>
                </a:solidFill>
                <a:effectLst/>
                <a:highlight>
                  <a:srgbClr val="FFFFFF"/>
                </a:highlight>
                <a:latin typeface="Opensauceone"/>
              </a:rPr>
              <a:t> Solution:</a:t>
            </a:r>
            <a:endParaRPr lang="en-US" sz="2400" b="0" i="0" dirty="0">
              <a:solidFill>
                <a:srgbClr val="000000"/>
              </a:solidFill>
              <a:effectLst/>
              <a:highlight>
                <a:srgbClr val="FFFFFF"/>
              </a:highlight>
              <a:latin typeface="Opensauceone"/>
            </a:endParaRPr>
          </a:p>
          <a:p>
            <a:pPr algn="l"/>
            <a:r>
              <a:rPr lang="en-US" sz="2400" b="0" i="0" dirty="0">
                <a:solidFill>
                  <a:srgbClr val="000000"/>
                </a:solidFill>
                <a:effectLst/>
                <a:highlight>
                  <a:srgbClr val="FFFFFF"/>
                </a:highlight>
                <a:latin typeface="Opensauceone"/>
              </a:rPr>
              <a:t>By cultivating proactive tech habits, such as regular backups and software updates, and investing in reliable devices, you can safeguard against these disruptions.</a:t>
            </a:r>
          </a:p>
          <a:p>
            <a:endParaRPr lang="en-IN" dirty="0"/>
          </a:p>
        </p:txBody>
      </p:sp>
    </p:spTree>
    <p:extLst>
      <p:ext uri="{BB962C8B-B14F-4D97-AF65-F5344CB8AC3E}">
        <p14:creationId xmlns:p14="http://schemas.microsoft.com/office/powerpoint/2010/main" val="4790876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4A828B-196C-231D-90FE-1AA8718E7948}"/>
              </a:ext>
            </a:extLst>
          </p:cNvPr>
          <p:cNvSpPr>
            <a:spLocks noGrp="1"/>
          </p:cNvSpPr>
          <p:nvPr>
            <p:ph type="title"/>
          </p:nvPr>
        </p:nvSpPr>
        <p:spPr/>
        <p:txBody>
          <a:bodyPr/>
          <a:lstStyle/>
          <a:p>
            <a:r>
              <a:rPr lang="en-IN" b="1" i="0" dirty="0">
                <a:solidFill>
                  <a:srgbClr val="000000"/>
                </a:solidFill>
                <a:effectLst/>
                <a:highlight>
                  <a:srgbClr val="FFFFFF"/>
                </a:highlight>
                <a:latin typeface="Opensauceone"/>
              </a:rPr>
              <a:t>11. </a:t>
            </a:r>
            <a:r>
              <a:rPr lang="en-IN" b="1" i="0" dirty="0">
                <a:solidFill>
                  <a:srgbClr val="000000"/>
                </a:solidFill>
                <a:effectLst/>
                <a:highlight>
                  <a:srgbClr val="FFFFFF"/>
                </a:highlight>
                <a:latin typeface="Mongolian Baiti" panose="03000500000000000000" pitchFamily="66" charset="0"/>
                <a:cs typeface="Mongolian Baiti" panose="03000500000000000000" pitchFamily="66" charset="0"/>
              </a:rPr>
              <a:t>Loneliness</a:t>
            </a:r>
            <a:br>
              <a:rPr lang="en-IN" b="1" i="0" dirty="0">
                <a:solidFill>
                  <a:srgbClr val="000000"/>
                </a:solidFill>
                <a:effectLst/>
                <a:highlight>
                  <a:srgbClr val="FFFFFF"/>
                </a:highlight>
                <a:latin typeface="Opensauceone"/>
              </a:rPr>
            </a:br>
            <a:endParaRPr lang="en-IN" dirty="0"/>
          </a:p>
        </p:txBody>
      </p:sp>
      <p:sp>
        <p:nvSpPr>
          <p:cNvPr id="3" name="Content Placeholder 2">
            <a:extLst>
              <a:ext uri="{FF2B5EF4-FFF2-40B4-BE49-F238E27FC236}">
                <a16:creationId xmlns:a16="http://schemas.microsoft.com/office/drawing/2014/main" id="{073C2078-6CC0-3BD8-2064-18722065F436}"/>
              </a:ext>
            </a:extLst>
          </p:cNvPr>
          <p:cNvSpPr>
            <a:spLocks noGrp="1"/>
          </p:cNvSpPr>
          <p:nvPr>
            <p:ph idx="1"/>
          </p:nvPr>
        </p:nvSpPr>
        <p:spPr/>
        <p:txBody>
          <a:bodyPr>
            <a:normAutofit fontScale="25000" lnSpcReduction="20000"/>
          </a:bodyPr>
          <a:lstStyle/>
          <a:p>
            <a:pPr algn="l">
              <a:buFont typeface="Wingdings" panose="05000000000000000000" pitchFamily="2" charset="2"/>
              <a:buChar char="v"/>
            </a:pPr>
            <a:r>
              <a:rPr lang="en-US" sz="7400" b="0" i="0" dirty="0">
                <a:solidFill>
                  <a:srgbClr val="000000"/>
                </a:solidFill>
                <a:effectLst/>
                <a:highlight>
                  <a:srgbClr val="FFFFFF"/>
                </a:highlight>
                <a:latin typeface="Opensauceone"/>
              </a:rPr>
              <a:t>University life, bustling with academic challenges, often conceals a silent struggle: loneliness. Imagine studying far from home, navigating a sea of unfamiliar faces. Loneliness becomes a constant companion, impacting mental well-being. However, students can break this isolation by joining clubs, attending events, and fostering connections. </a:t>
            </a:r>
          </a:p>
          <a:p>
            <a:pPr marL="0" indent="0" algn="l">
              <a:buNone/>
            </a:pPr>
            <a:r>
              <a:rPr lang="en-US" sz="7400" b="1" i="0" dirty="0">
                <a:solidFill>
                  <a:srgbClr val="000000"/>
                </a:solidFill>
                <a:effectLst/>
                <a:highlight>
                  <a:srgbClr val="FFFFFF"/>
                </a:highlight>
                <a:latin typeface="Opensauceone"/>
              </a:rPr>
              <a:t>   Solution:</a:t>
            </a:r>
            <a:endParaRPr lang="en-US" sz="7400" b="0" i="0" dirty="0">
              <a:solidFill>
                <a:srgbClr val="000000"/>
              </a:solidFill>
              <a:effectLst/>
              <a:highlight>
                <a:srgbClr val="FFFFFF"/>
              </a:highlight>
              <a:latin typeface="Opensauceone"/>
            </a:endParaRPr>
          </a:p>
          <a:p>
            <a:pPr algn="l"/>
            <a:r>
              <a:rPr lang="en-US" sz="7400" b="0" i="0" dirty="0">
                <a:solidFill>
                  <a:srgbClr val="000000"/>
                </a:solidFill>
                <a:effectLst/>
                <a:highlight>
                  <a:srgbClr val="FFFFFF"/>
                </a:highlight>
                <a:latin typeface="Opensauceone"/>
              </a:rPr>
              <a:t>In case you are facing a huge problem of loneliness, leading to mental and physical health issues, you can reach out to someone or participate in peer mentoring programs that provide a lifeline to those drowning in isolation. </a:t>
            </a:r>
          </a:p>
          <a:p>
            <a:pPr algn="l"/>
            <a:r>
              <a:rPr lang="en-US" sz="7400" b="0" i="0" dirty="0">
                <a:solidFill>
                  <a:srgbClr val="000000"/>
                </a:solidFill>
                <a:effectLst/>
                <a:highlight>
                  <a:srgbClr val="FFFFFF"/>
                </a:highlight>
                <a:latin typeface="Opensauceone"/>
              </a:rPr>
              <a:t>Between demanding coursework, part-time jobs, and planning for post-grad life, students must adeptly balance packed schedules. Even basic tasks like setting up Wi-Fi or paying phone bills can prove challenging during busy weeks filled with deadlines. To overcome loneliness and give that additional boost to your study routine, you can opt for studying with friends while considering the </a:t>
            </a:r>
            <a:r>
              <a:rPr lang="en-US" sz="7400" b="1" i="0" u="sng" dirty="0">
                <a:solidFill>
                  <a:schemeClr val="accent4"/>
                </a:solidFill>
                <a:effectLst/>
                <a:highlight>
                  <a:srgbClr val="FFFFFF"/>
                </a:highlight>
                <a:latin typeface="Opensauceone"/>
                <a:hlinkClick r:id="rId2">
                  <a:extLst>
                    <a:ext uri="{A12FA001-AC4F-418D-AE19-62706E023703}">
                      <ahyp:hlinkClr xmlns:ahyp="http://schemas.microsoft.com/office/drawing/2018/hyperlinkcolor" val="tx"/>
                    </a:ext>
                  </a:extLst>
                </a:hlinkClick>
              </a:rPr>
              <a:t>benefits of group studying</a:t>
            </a:r>
            <a:r>
              <a:rPr lang="en-US" sz="7400" b="0" i="0" dirty="0">
                <a:solidFill>
                  <a:schemeClr val="accent4"/>
                </a:solidFill>
                <a:effectLst/>
                <a:highlight>
                  <a:srgbClr val="FFFFFF"/>
                </a:highlight>
                <a:latin typeface="Opensauceone"/>
              </a:rPr>
              <a:t>.</a:t>
            </a:r>
          </a:p>
          <a:p>
            <a:endParaRPr lang="en-IN" dirty="0"/>
          </a:p>
        </p:txBody>
      </p:sp>
    </p:spTree>
    <p:extLst>
      <p:ext uri="{BB962C8B-B14F-4D97-AF65-F5344CB8AC3E}">
        <p14:creationId xmlns:p14="http://schemas.microsoft.com/office/powerpoint/2010/main" val="24208710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454D0-A7AD-978C-ADDD-98E70AC8D0FD}"/>
              </a:ext>
            </a:extLst>
          </p:cNvPr>
          <p:cNvSpPr>
            <a:spLocks noGrp="1"/>
          </p:cNvSpPr>
          <p:nvPr>
            <p:ph type="title"/>
          </p:nvPr>
        </p:nvSpPr>
        <p:spPr/>
        <p:txBody>
          <a:bodyPr/>
          <a:lstStyle/>
          <a:p>
            <a:br>
              <a:rPr lang="en-IN" b="1" dirty="0">
                <a:solidFill>
                  <a:srgbClr val="000000"/>
                </a:solidFill>
                <a:highlight>
                  <a:srgbClr val="FFFFFF"/>
                </a:highlight>
                <a:latin typeface="Opensauceone"/>
              </a:rPr>
            </a:br>
            <a:r>
              <a:rPr lang="en-IN" b="1" dirty="0">
                <a:solidFill>
                  <a:srgbClr val="000000"/>
                </a:solidFill>
                <a:highlight>
                  <a:srgbClr val="FFFFFF"/>
                </a:highlight>
                <a:latin typeface="Opensauceone"/>
              </a:rPr>
              <a:t>1. </a:t>
            </a:r>
            <a:r>
              <a:rPr lang="en-IN" b="1" dirty="0">
                <a:solidFill>
                  <a:srgbClr val="000000"/>
                </a:solidFill>
                <a:highlight>
                  <a:srgbClr val="FFFFFF"/>
                </a:highlight>
                <a:latin typeface="Mongolian Baiti" panose="03000500000000000000" pitchFamily="66" charset="0"/>
                <a:cs typeface="Mongolian Baiti" panose="03000500000000000000" pitchFamily="66" charset="0"/>
              </a:rPr>
              <a:t>Time Management</a:t>
            </a:r>
            <a:endParaRPr lang="en-IN" dirty="0">
              <a:latin typeface="Mongolian Baiti" panose="03000500000000000000" pitchFamily="66" charset="0"/>
              <a:cs typeface="Mongolian Baiti" panose="03000500000000000000" pitchFamily="66" charset="0"/>
            </a:endParaRPr>
          </a:p>
        </p:txBody>
      </p:sp>
      <p:sp>
        <p:nvSpPr>
          <p:cNvPr id="3" name="Content Placeholder 2">
            <a:extLst>
              <a:ext uri="{FF2B5EF4-FFF2-40B4-BE49-F238E27FC236}">
                <a16:creationId xmlns:a16="http://schemas.microsoft.com/office/drawing/2014/main" id="{FA96F1CE-F2A2-E949-A31C-A4425246475D}"/>
              </a:ext>
            </a:extLst>
          </p:cNvPr>
          <p:cNvSpPr>
            <a:spLocks noGrp="1"/>
          </p:cNvSpPr>
          <p:nvPr>
            <p:ph idx="1"/>
          </p:nvPr>
        </p:nvSpPr>
        <p:spPr/>
        <p:txBody>
          <a:bodyPr>
            <a:normAutofit fontScale="85000" lnSpcReduction="20000"/>
          </a:bodyPr>
          <a:lstStyle/>
          <a:p>
            <a:pPr algn="l">
              <a:buFont typeface="Wingdings" panose="05000000000000000000" pitchFamily="2" charset="2"/>
              <a:buChar char="v"/>
            </a:pPr>
            <a:r>
              <a:rPr lang="en-US" sz="2600" b="0" i="0" dirty="0">
                <a:solidFill>
                  <a:srgbClr val="000000"/>
                </a:solidFill>
                <a:effectLst/>
                <a:highlight>
                  <a:srgbClr val="FFFFFF"/>
                </a:highlight>
                <a:latin typeface="Opensauceone"/>
              </a:rPr>
              <a:t>In the whirlwind of university life, students often grapple with the challenge of time management, which is as tough as common as the morning coffee routine. Managing lectures, assignments, and a semblance of social life or figuring out the </a:t>
            </a:r>
            <a:r>
              <a:rPr lang="en-US" sz="2600" b="1" i="0" u="sng" dirty="0">
                <a:solidFill>
                  <a:srgbClr val="FFC000"/>
                </a:solidFill>
                <a:effectLst/>
                <a:highlight>
                  <a:srgbClr val="FFFFFF"/>
                </a:highlight>
                <a:latin typeface="Opensauceone"/>
                <a:hlinkClick r:id="rId2">
                  <a:extLst>
                    <a:ext uri="{A12FA001-AC4F-418D-AE19-62706E023703}">
                      <ahyp:hlinkClr xmlns:ahyp="http://schemas.microsoft.com/office/drawing/2018/hyperlinkcolor" val="tx"/>
                    </a:ext>
                  </a:extLst>
                </a:hlinkClick>
              </a:rPr>
              <a:t>best time to study</a:t>
            </a:r>
            <a:r>
              <a:rPr lang="en-US" sz="2600" b="0" i="0" dirty="0">
                <a:solidFill>
                  <a:srgbClr val="FFC000"/>
                </a:solidFill>
                <a:effectLst/>
                <a:highlight>
                  <a:srgbClr val="FFFFFF"/>
                </a:highlight>
                <a:latin typeface="Opensauceone"/>
              </a:rPr>
              <a:t> </a:t>
            </a:r>
            <a:r>
              <a:rPr lang="en-US" sz="2600" b="0" i="0" dirty="0">
                <a:solidFill>
                  <a:srgbClr val="000000"/>
                </a:solidFill>
                <a:effectLst/>
                <a:highlight>
                  <a:srgbClr val="FFFFFF"/>
                </a:highlight>
                <a:latin typeface="Opensauceone"/>
              </a:rPr>
              <a:t>can feel like an unattainable feat. </a:t>
            </a:r>
          </a:p>
          <a:p>
            <a:pPr marL="0" indent="0" algn="l">
              <a:buNone/>
            </a:pPr>
            <a:r>
              <a:rPr lang="en-US" sz="2600" b="1" i="0" dirty="0">
                <a:solidFill>
                  <a:srgbClr val="000000"/>
                </a:solidFill>
                <a:effectLst/>
                <a:highlight>
                  <a:srgbClr val="FFFFFF"/>
                </a:highlight>
                <a:latin typeface="Opensauceone"/>
              </a:rPr>
              <a:t>    Solution:</a:t>
            </a:r>
            <a:endParaRPr lang="en-US" sz="2600" b="0" i="0" dirty="0">
              <a:solidFill>
                <a:srgbClr val="000000"/>
              </a:solidFill>
              <a:effectLst/>
              <a:highlight>
                <a:srgbClr val="FFFFFF"/>
              </a:highlight>
              <a:latin typeface="Opensauceone"/>
            </a:endParaRPr>
          </a:p>
          <a:p>
            <a:pPr algn="l"/>
            <a:r>
              <a:rPr lang="en-US" sz="2600" b="0" i="0" dirty="0">
                <a:solidFill>
                  <a:srgbClr val="000000"/>
                </a:solidFill>
                <a:effectLst/>
                <a:highlight>
                  <a:srgbClr val="FFFFFF"/>
                </a:highlight>
                <a:latin typeface="Opensauceone"/>
              </a:rPr>
              <a:t>Amidst this chaos, a practical solution emerges - crafting a personalised schedule. By prioritising tasks, setting realistic goals, and incorporating breaks, students can navigate the maze of academic demands. If you are grappling with time student problems, here are a few </a:t>
            </a:r>
            <a:r>
              <a:rPr lang="en-US" sz="2600" b="1" i="0" u="sng" dirty="0">
                <a:solidFill>
                  <a:srgbClr val="FFC000"/>
                </a:solidFill>
                <a:effectLst/>
                <a:highlight>
                  <a:srgbClr val="FFFFFF"/>
                </a:highlight>
                <a:latin typeface="Opensauceone"/>
                <a:hlinkClick r:id="rId3">
                  <a:extLst>
                    <a:ext uri="{A12FA001-AC4F-418D-AE19-62706E023703}">
                      <ahyp:hlinkClr xmlns:ahyp="http://schemas.microsoft.com/office/drawing/2018/hyperlinkcolor" val="tx"/>
                    </a:ext>
                  </a:extLst>
                </a:hlinkClick>
              </a:rPr>
              <a:t>time management tips for students</a:t>
            </a:r>
            <a:r>
              <a:rPr lang="en-US" sz="2600" b="0" i="0" dirty="0">
                <a:solidFill>
                  <a:srgbClr val="FFC000"/>
                </a:solidFill>
                <a:effectLst/>
                <a:highlight>
                  <a:srgbClr val="FFFFFF"/>
                </a:highlight>
                <a:latin typeface="Opensauceone"/>
              </a:rPr>
              <a:t> </a:t>
            </a:r>
            <a:r>
              <a:rPr lang="en-US" sz="2600" b="0" i="0" dirty="0">
                <a:solidFill>
                  <a:srgbClr val="000000"/>
                </a:solidFill>
                <a:effectLst/>
                <a:highlight>
                  <a:srgbClr val="FFFFFF"/>
                </a:highlight>
                <a:latin typeface="Opensauceone"/>
              </a:rPr>
              <a:t>that offer a beacon of guidance.</a:t>
            </a:r>
          </a:p>
          <a:p>
            <a:endParaRPr lang="en-IN" dirty="0"/>
          </a:p>
        </p:txBody>
      </p:sp>
    </p:spTree>
    <p:extLst>
      <p:ext uri="{BB962C8B-B14F-4D97-AF65-F5344CB8AC3E}">
        <p14:creationId xmlns:p14="http://schemas.microsoft.com/office/powerpoint/2010/main" val="67321876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C71DD4-1986-95CA-13AA-B96D8A8D0DB8}"/>
              </a:ext>
            </a:extLst>
          </p:cNvPr>
          <p:cNvSpPr>
            <a:spLocks noGrp="1"/>
          </p:cNvSpPr>
          <p:nvPr>
            <p:ph type="title"/>
          </p:nvPr>
        </p:nvSpPr>
        <p:spPr/>
        <p:txBody>
          <a:bodyPr/>
          <a:lstStyle/>
          <a:p>
            <a:r>
              <a:rPr lang="en-IN" b="1" i="0" dirty="0">
                <a:solidFill>
                  <a:srgbClr val="000000"/>
                </a:solidFill>
                <a:effectLst/>
                <a:highlight>
                  <a:srgbClr val="FFFFFF"/>
                </a:highlight>
                <a:latin typeface="Opensauceone"/>
              </a:rPr>
              <a:t>2. </a:t>
            </a:r>
            <a:r>
              <a:rPr lang="en-IN" b="1" i="0" dirty="0">
                <a:solidFill>
                  <a:srgbClr val="000000"/>
                </a:solidFill>
                <a:effectLst/>
                <a:highlight>
                  <a:srgbClr val="FFFFFF"/>
                </a:highlight>
                <a:latin typeface="Mongolian Baiti" panose="03000500000000000000" pitchFamily="66" charset="0"/>
                <a:cs typeface="Mongolian Baiti" panose="03000500000000000000" pitchFamily="66" charset="0"/>
              </a:rPr>
              <a:t>Experiencing Low Motivation</a:t>
            </a:r>
            <a:br>
              <a:rPr lang="en-IN" b="1" i="0" dirty="0">
                <a:solidFill>
                  <a:srgbClr val="000000"/>
                </a:solidFill>
                <a:effectLst/>
                <a:highlight>
                  <a:srgbClr val="FFFFFF"/>
                </a:highlight>
                <a:latin typeface="Opensauceone"/>
              </a:rPr>
            </a:br>
            <a:endParaRPr lang="en-IN" dirty="0"/>
          </a:p>
        </p:txBody>
      </p:sp>
      <p:sp>
        <p:nvSpPr>
          <p:cNvPr id="3" name="Content Placeholder 2">
            <a:extLst>
              <a:ext uri="{FF2B5EF4-FFF2-40B4-BE49-F238E27FC236}">
                <a16:creationId xmlns:a16="http://schemas.microsoft.com/office/drawing/2014/main" id="{7149ADE4-B8C1-1E22-641D-DF3A836B40FC}"/>
              </a:ext>
            </a:extLst>
          </p:cNvPr>
          <p:cNvSpPr>
            <a:spLocks noGrp="1"/>
          </p:cNvSpPr>
          <p:nvPr>
            <p:ph idx="1"/>
          </p:nvPr>
        </p:nvSpPr>
        <p:spPr/>
        <p:txBody>
          <a:bodyPr>
            <a:normAutofit fontScale="92500" lnSpcReduction="10000"/>
          </a:bodyPr>
          <a:lstStyle/>
          <a:p>
            <a:pPr algn="l">
              <a:buFont typeface="Wingdings" panose="05000000000000000000" pitchFamily="2" charset="2"/>
              <a:buChar char="v"/>
            </a:pPr>
            <a:r>
              <a:rPr lang="en-US" sz="2400" b="0" i="0" dirty="0">
                <a:solidFill>
                  <a:srgbClr val="000000"/>
                </a:solidFill>
                <a:effectLst/>
                <a:highlight>
                  <a:srgbClr val="FFFFFF"/>
                </a:highlight>
                <a:latin typeface="Opensauceone"/>
              </a:rPr>
              <a:t>Struggling with low motivation is one of the all-too-real common student problems. Trying to balance multiple assignments, looming deadlines, and the weight of expectations is one of the common problems for students. The relentless grind can easily sap motivation, leading to burnout.</a:t>
            </a:r>
          </a:p>
          <a:p>
            <a:pPr marL="0" indent="0" algn="l">
              <a:buNone/>
            </a:pPr>
            <a:r>
              <a:rPr lang="en-US" sz="2400" b="1" i="0" dirty="0">
                <a:solidFill>
                  <a:srgbClr val="000000"/>
                </a:solidFill>
                <a:effectLst/>
                <a:highlight>
                  <a:srgbClr val="FFFFFF"/>
                </a:highlight>
                <a:latin typeface="Opensauceone"/>
              </a:rPr>
              <a:t>    Solution:</a:t>
            </a:r>
            <a:endParaRPr lang="en-US" sz="2400" b="0" i="0" dirty="0">
              <a:solidFill>
                <a:srgbClr val="000000"/>
              </a:solidFill>
              <a:effectLst/>
              <a:highlight>
                <a:srgbClr val="FFFFFF"/>
              </a:highlight>
              <a:latin typeface="Opensauceone"/>
            </a:endParaRPr>
          </a:p>
          <a:p>
            <a:pPr algn="l"/>
            <a:r>
              <a:rPr lang="en-US" sz="2400" b="0" i="0" dirty="0">
                <a:solidFill>
                  <a:srgbClr val="000000"/>
                </a:solidFill>
                <a:effectLst/>
                <a:highlight>
                  <a:srgbClr val="FFFFFF"/>
                </a:highlight>
                <a:latin typeface="Opensauceone"/>
              </a:rPr>
              <a:t>Establishing a support system, like study groups or seeking guidance from mentors, can be a game-changer. Sharing experiences and learning from others not only provides fresh perspectives but also acts as a motivational boost. </a:t>
            </a:r>
          </a:p>
          <a:p>
            <a:endParaRPr lang="en-IN" dirty="0"/>
          </a:p>
        </p:txBody>
      </p:sp>
    </p:spTree>
    <p:extLst>
      <p:ext uri="{BB962C8B-B14F-4D97-AF65-F5344CB8AC3E}">
        <p14:creationId xmlns:p14="http://schemas.microsoft.com/office/powerpoint/2010/main" val="17409288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010A6C-1254-CD0B-0B5F-0279BC3E1CA5}"/>
              </a:ext>
            </a:extLst>
          </p:cNvPr>
          <p:cNvSpPr>
            <a:spLocks noGrp="1"/>
          </p:cNvSpPr>
          <p:nvPr>
            <p:ph type="title"/>
          </p:nvPr>
        </p:nvSpPr>
        <p:spPr>
          <a:xfrm>
            <a:off x="1219200" y="983500"/>
            <a:ext cx="8761413" cy="706964"/>
          </a:xfrm>
        </p:spPr>
        <p:txBody>
          <a:bodyPr/>
          <a:lstStyle/>
          <a:p>
            <a:r>
              <a:rPr lang="en-IN" b="1" i="0" dirty="0">
                <a:solidFill>
                  <a:srgbClr val="000000"/>
                </a:solidFill>
                <a:effectLst/>
                <a:highlight>
                  <a:srgbClr val="FFFFFF"/>
                </a:highlight>
                <a:latin typeface="Opensauceone"/>
              </a:rPr>
              <a:t>3</a:t>
            </a:r>
            <a:r>
              <a:rPr lang="en-IN" b="1" i="0" dirty="0">
                <a:solidFill>
                  <a:srgbClr val="000000"/>
                </a:solidFill>
                <a:effectLst/>
                <a:highlight>
                  <a:srgbClr val="FFFFFF"/>
                </a:highlight>
                <a:latin typeface="Modern No. 20" panose="02070704070505020303" pitchFamily="18" charset="0"/>
              </a:rPr>
              <a:t>. </a:t>
            </a:r>
            <a:r>
              <a:rPr lang="en-IN" b="1" i="0" dirty="0">
                <a:solidFill>
                  <a:srgbClr val="000000"/>
                </a:solidFill>
                <a:effectLst/>
                <a:highlight>
                  <a:srgbClr val="FFFFFF"/>
                </a:highlight>
                <a:latin typeface="Mongolian Baiti" panose="03000500000000000000" pitchFamily="66" charset="0"/>
                <a:cs typeface="Mongolian Baiti" panose="03000500000000000000" pitchFamily="66" charset="0"/>
              </a:rPr>
              <a:t>Lack of Concentration</a:t>
            </a:r>
            <a:br>
              <a:rPr lang="en-IN" b="1" i="0" dirty="0">
                <a:solidFill>
                  <a:srgbClr val="000000"/>
                </a:solidFill>
                <a:effectLst/>
                <a:highlight>
                  <a:srgbClr val="FFFFFF"/>
                </a:highlight>
                <a:latin typeface="Opensauceone"/>
              </a:rPr>
            </a:br>
            <a:endParaRPr lang="en-IN" dirty="0"/>
          </a:p>
        </p:txBody>
      </p:sp>
      <p:sp>
        <p:nvSpPr>
          <p:cNvPr id="3" name="Content Placeholder 2">
            <a:extLst>
              <a:ext uri="{FF2B5EF4-FFF2-40B4-BE49-F238E27FC236}">
                <a16:creationId xmlns:a16="http://schemas.microsoft.com/office/drawing/2014/main" id="{78F69515-3AD3-B0CB-F5A4-A9E620C8B212}"/>
              </a:ext>
            </a:extLst>
          </p:cNvPr>
          <p:cNvSpPr>
            <a:spLocks noGrp="1"/>
          </p:cNvSpPr>
          <p:nvPr>
            <p:ph idx="1"/>
          </p:nvPr>
        </p:nvSpPr>
        <p:spPr/>
        <p:txBody>
          <a:bodyPr>
            <a:normAutofit fontScale="92500" lnSpcReduction="10000"/>
          </a:bodyPr>
          <a:lstStyle/>
          <a:p>
            <a:pPr algn="l">
              <a:buFont typeface="Wingdings" panose="05000000000000000000" pitchFamily="2" charset="2"/>
              <a:buChar char="v"/>
            </a:pPr>
            <a:r>
              <a:rPr lang="en-US" sz="2400" b="0" i="0" dirty="0">
                <a:solidFill>
                  <a:srgbClr val="000000"/>
                </a:solidFill>
                <a:effectLst/>
                <a:highlight>
                  <a:srgbClr val="FFFFFF"/>
                </a:highlight>
                <a:latin typeface="Opensauceone"/>
              </a:rPr>
              <a:t>One major student problem is getting buried under piles of assignments, toggling between social media distractions and impending deadlines. The struggle is palpable, and the lack of concentration becomes a formidable foe. Managing coursework, part-time jobs, and social commitments, students find themselves overwhelmed. </a:t>
            </a:r>
          </a:p>
          <a:p>
            <a:pPr marL="0" indent="0" algn="l">
              <a:buNone/>
            </a:pPr>
            <a:r>
              <a:rPr lang="en-US" sz="2400" b="1" i="0" dirty="0">
                <a:solidFill>
                  <a:srgbClr val="000000"/>
                </a:solidFill>
                <a:effectLst/>
                <a:highlight>
                  <a:srgbClr val="FFFFFF"/>
                </a:highlight>
                <a:latin typeface="Opensauceone"/>
              </a:rPr>
              <a:t>  Solution:</a:t>
            </a:r>
            <a:endParaRPr lang="en-US" sz="2400" b="0" i="0" dirty="0">
              <a:solidFill>
                <a:srgbClr val="000000"/>
              </a:solidFill>
              <a:effectLst/>
              <a:highlight>
                <a:srgbClr val="FFFFFF"/>
              </a:highlight>
              <a:latin typeface="Opensauceone"/>
            </a:endParaRPr>
          </a:p>
          <a:p>
            <a:pPr algn="l"/>
            <a:r>
              <a:rPr lang="en-US" sz="2400" b="0" i="0" dirty="0">
                <a:solidFill>
                  <a:srgbClr val="000000"/>
                </a:solidFill>
                <a:effectLst/>
                <a:highlight>
                  <a:srgbClr val="FFFFFF"/>
                </a:highlight>
                <a:latin typeface="Opensauceone"/>
              </a:rPr>
              <a:t>However, a practical solution emerges for these student problems is establishing a dedicated study routine. By setting realistic goals and embracing mindfulness techniques, students can combat this common hurdle. </a:t>
            </a:r>
          </a:p>
          <a:p>
            <a:pPr>
              <a:buFont typeface="Wingdings" panose="05000000000000000000" pitchFamily="2" charset="2"/>
              <a:buChar char="v"/>
            </a:pPr>
            <a:endParaRPr lang="en-IN" sz="2000" dirty="0"/>
          </a:p>
        </p:txBody>
      </p:sp>
    </p:spTree>
    <p:extLst>
      <p:ext uri="{BB962C8B-B14F-4D97-AF65-F5344CB8AC3E}">
        <p14:creationId xmlns:p14="http://schemas.microsoft.com/office/powerpoint/2010/main" val="20372010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293A6F-A73C-84B8-98A9-31F8E62A36B3}"/>
              </a:ext>
            </a:extLst>
          </p:cNvPr>
          <p:cNvSpPr>
            <a:spLocks noGrp="1"/>
          </p:cNvSpPr>
          <p:nvPr>
            <p:ph type="title"/>
          </p:nvPr>
        </p:nvSpPr>
        <p:spPr/>
        <p:txBody>
          <a:bodyPr/>
          <a:lstStyle/>
          <a:p>
            <a:r>
              <a:rPr lang="en-IN" b="1" i="0" dirty="0">
                <a:solidFill>
                  <a:srgbClr val="000000"/>
                </a:solidFill>
                <a:effectLst/>
                <a:highlight>
                  <a:srgbClr val="FFFFFF"/>
                </a:highlight>
                <a:latin typeface="Opensauceone"/>
              </a:rPr>
              <a:t>4. </a:t>
            </a:r>
            <a:r>
              <a:rPr lang="en-IN" b="1" i="0" dirty="0">
                <a:solidFill>
                  <a:srgbClr val="000000"/>
                </a:solidFill>
                <a:effectLst/>
                <a:highlight>
                  <a:srgbClr val="FFFFFF"/>
                </a:highlight>
                <a:latin typeface="Mongolian Baiti" panose="03000500000000000000" pitchFamily="66" charset="0"/>
                <a:cs typeface="Mongolian Baiti" panose="03000500000000000000" pitchFamily="66" charset="0"/>
              </a:rPr>
              <a:t>Too Many Distractions</a:t>
            </a:r>
            <a:br>
              <a:rPr lang="en-IN" b="1" i="0" dirty="0">
                <a:solidFill>
                  <a:srgbClr val="000000"/>
                </a:solidFill>
                <a:effectLst/>
                <a:highlight>
                  <a:srgbClr val="FFFFFF"/>
                </a:highlight>
                <a:latin typeface="Opensauceone"/>
              </a:rPr>
            </a:br>
            <a:endParaRPr lang="en-IN" dirty="0"/>
          </a:p>
        </p:txBody>
      </p:sp>
      <p:sp>
        <p:nvSpPr>
          <p:cNvPr id="3" name="Content Placeholder 2">
            <a:extLst>
              <a:ext uri="{FF2B5EF4-FFF2-40B4-BE49-F238E27FC236}">
                <a16:creationId xmlns:a16="http://schemas.microsoft.com/office/drawing/2014/main" id="{66EEBE41-B3A0-60F7-0637-872AE7F59A5F}"/>
              </a:ext>
            </a:extLst>
          </p:cNvPr>
          <p:cNvSpPr>
            <a:spLocks noGrp="1"/>
          </p:cNvSpPr>
          <p:nvPr>
            <p:ph idx="1"/>
          </p:nvPr>
        </p:nvSpPr>
        <p:spPr/>
        <p:txBody>
          <a:bodyPr>
            <a:normAutofit fontScale="85000" lnSpcReduction="10000"/>
          </a:bodyPr>
          <a:lstStyle/>
          <a:p>
            <a:pPr algn="l">
              <a:buFont typeface="Wingdings" panose="05000000000000000000" pitchFamily="2" charset="2"/>
              <a:buChar char="v"/>
            </a:pPr>
            <a:r>
              <a:rPr lang="en-US" sz="2400" b="0" i="0" dirty="0">
                <a:solidFill>
                  <a:srgbClr val="000000"/>
                </a:solidFill>
                <a:effectLst/>
                <a:highlight>
                  <a:srgbClr val="FFFFFF"/>
                </a:highlight>
                <a:latin typeface="Opensauceone"/>
              </a:rPr>
              <a:t>In the daily hustle, students often struggle with the issue of too many distractions. Imagine preparing for a crucial exam while notifications flood your phone, social media beckons, and the allure of streaming services proves irresistible. These distractions not only impede concentration but also jeopardise academic success- one of the major student problems!</a:t>
            </a:r>
          </a:p>
          <a:p>
            <a:pPr marL="0" indent="0" algn="l">
              <a:buNone/>
            </a:pPr>
            <a:r>
              <a:rPr lang="en-US" sz="2400" b="1" i="0" dirty="0">
                <a:solidFill>
                  <a:srgbClr val="000000"/>
                </a:solidFill>
                <a:effectLst/>
                <a:highlight>
                  <a:srgbClr val="FFFFFF"/>
                </a:highlight>
                <a:latin typeface="Opensauceone"/>
              </a:rPr>
              <a:t>      Solution:</a:t>
            </a:r>
            <a:endParaRPr lang="en-US" sz="2400" b="0" i="0" dirty="0">
              <a:solidFill>
                <a:srgbClr val="000000"/>
              </a:solidFill>
              <a:effectLst/>
              <a:highlight>
                <a:srgbClr val="FFFFFF"/>
              </a:highlight>
              <a:latin typeface="Opensauceone"/>
            </a:endParaRPr>
          </a:p>
          <a:p>
            <a:pPr algn="l"/>
            <a:r>
              <a:rPr lang="en-US" sz="2400" b="0" i="0" dirty="0">
                <a:solidFill>
                  <a:srgbClr val="000000"/>
                </a:solidFill>
                <a:effectLst/>
                <a:highlight>
                  <a:srgbClr val="FFFFFF"/>
                </a:highlight>
                <a:latin typeface="Opensauceone"/>
              </a:rPr>
              <a:t>In navigating this challenge, establishing a dedicated study space, adopting time-management techniques, and employing focus-enhancing tools can prove instrumental. By acknowledging the real-life struggle of excessive diversion, you can overcome the pervasive challenges faced by university students.</a:t>
            </a:r>
          </a:p>
          <a:p>
            <a:endParaRPr lang="en-IN" dirty="0"/>
          </a:p>
        </p:txBody>
      </p:sp>
    </p:spTree>
    <p:extLst>
      <p:ext uri="{BB962C8B-B14F-4D97-AF65-F5344CB8AC3E}">
        <p14:creationId xmlns:p14="http://schemas.microsoft.com/office/powerpoint/2010/main" val="33497637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D8E185-35BA-C4B2-C0DC-8017F835A2F6}"/>
              </a:ext>
            </a:extLst>
          </p:cNvPr>
          <p:cNvSpPr>
            <a:spLocks noGrp="1"/>
          </p:cNvSpPr>
          <p:nvPr>
            <p:ph type="title"/>
          </p:nvPr>
        </p:nvSpPr>
        <p:spPr/>
        <p:txBody>
          <a:bodyPr/>
          <a:lstStyle/>
          <a:p>
            <a:r>
              <a:rPr lang="en-US" b="1" i="0" dirty="0">
                <a:solidFill>
                  <a:srgbClr val="000000"/>
                </a:solidFill>
                <a:effectLst/>
                <a:highlight>
                  <a:srgbClr val="FFFFFF"/>
                </a:highlight>
                <a:latin typeface="Opensauceone"/>
              </a:rPr>
              <a:t>5. </a:t>
            </a:r>
            <a:r>
              <a:rPr lang="en-US" b="1" i="0" dirty="0">
                <a:solidFill>
                  <a:srgbClr val="000000"/>
                </a:solidFill>
                <a:effectLst/>
                <a:highlight>
                  <a:srgbClr val="FFFFFF"/>
                </a:highlight>
                <a:latin typeface="Mongolian Baiti" panose="03000500000000000000" pitchFamily="66" charset="0"/>
                <a:cs typeface="Mongolian Baiti" panose="03000500000000000000" pitchFamily="66" charset="0"/>
              </a:rPr>
              <a:t>Not Finding The Right Accommodation</a:t>
            </a:r>
            <a:br>
              <a:rPr lang="en-US" b="1" i="0" dirty="0">
                <a:solidFill>
                  <a:srgbClr val="000000"/>
                </a:solidFill>
                <a:effectLst/>
                <a:highlight>
                  <a:srgbClr val="FFFFFF"/>
                </a:highlight>
                <a:latin typeface="Opensauceone"/>
              </a:rPr>
            </a:br>
            <a:endParaRPr lang="en-IN" dirty="0"/>
          </a:p>
        </p:txBody>
      </p:sp>
      <p:sp>
        <p:nvSpPr>
          <p:cNvPr id="3" name="Content Placeholder 2">
            <a:extLst>
              <a:ext uri="{FF2B5EF4-FFF2-40B4-BE49-F238E27FC236}">
                <a16:creationId xmlns:a16="http://schemas.microsoft.com/office/drawing/2014/main" id="{0D677AEE-276F-FAD2-6250-C3A479DCA2A1}"/>
              </a:ext>
            </a:extLst>
          </p:cNvPr>
          <p:cNvSpPr>
            <a:spLocks noGrp="1"/>
          </p:cNvSpPr>
          <p:nvPr>
            <p:ph idx="1"/>
          </p:nvPr>
        </p:nvSpPr>
        <p:spPr/>
        <p:txBody>
          <a:bodyPr>
            <a:normAutofit fontScale="85000" lnSpcReduction="20000"/>
          </a:bodyPr>
          <a:lstStyle/>
          <a:p>
            <a:pPr algn="l">
              <a:buFont typeface="Wingdings" panose="05000000000000000000" pitchFamily="2" charset="2"/>
              <a:buChar char="v"/>
            </a:pPr>
            <a:r>
              <a:rPr lang="en-US" sz="2400" b="0" i="0" dirty="0">
                <a:solidFill>
                  <a:srgbClr val="000000"/>
                </a:solidFill>
                <a:effectLst/>
                <a:highlight>
                  <a:srgbClr val="FFFFFF"/>
                </a:highlight>
                <a:latin typeface="Opensauceone"/>
              </a:rPr>
              <a:t>Struggling to secure suitable accommodation is one of the prevalent international student struggles. What if a student is excited about their new academic journey, only to face the daunting challenge of not finding the right place to stay? It's more than just housing student problems; it's a disruption to their focus and well-being.</a:t>
            </a:r>
          </a:p>
          <a:p>
            <a:pPr marL="0" indent="0" algn="l">
              <a:buNone/>
            </a:pPr>
            <a:r>
              <a:rPr lang="en-US" sz="2400" b="1" i="0" dirty="0">
                <a:solidFill>
                  <a:srgbClr val="000000"/>
                </a:solidFill>
                <a:effectLst/>
                <a:highlight>
                  <a:srgbClr val="FFFFFF"/>
                </a:highlight>
                <a:latin typeface="Opensauceone"/>
              </a:rPr>
              <a:t>     Solution:</a:t>
            </a:r>
            <a:endParaRPr lang="en-US" sz="2400" b="0" i="0" dirty="0">
              <a:solidFill>
                <a:srgbClr val="000000"/>
              </a:solidFill>
              <a:effectLst/>
              <a:highlight>
                <a:srgbClr val="FFFFFF"/>
              </a:highlight>
              <a:latin typeface="Opensauceone"/>
            </a:endParaRPr>
          </a:p>
          <a:p>
            <a:pPr algn="l"/>
            <a:r>
              <a:rPr lang="en-US" sz="2400" b="0" i="0" dirty="0">
                <a:solidFill>
                  <a:srgbClr val="000000"/>
                </a:solidFill>
                <a:effectLst/>
                <a:highlight>
                  <a:srgbClr val="FFFFFF"/>
                </a:highlight>
                <a:latin typeface="Opensauceone"/>
              </a:rPr>
              <a:t>The practical solution lies in universities collaborating with local housing services or finding a platform that provides student accommodation, ensuring a streamlined process for students. If you are a student seeking hassle-free accommodation solutions, look no further! </a:t>
            </a:r>
            <a:r>
              <a:rPr lang="en-US" sz="2400" b="1" i="0" u="sng" dirty="0">
                <a:solidFill>
                  <a:srgbClr val="ED3A56"/>
                </a:solidFill>
                <a:effectLst/>
                <a:highlight>
                  <a:srgbClr val="FFFFFF"/>
                </a:highlight>
                <a:latin typeface="Opensauceone"/>
                <a:hlinkClick r:id="rId2"/>
              </a:rPr>
              <a:t>Amber</a:t>
            </a:r>
            <a:r>
              <a:rPr lang="en-US" sz="2400" b="0" i="0" dirty="0">
                <a:solidFill>
                  <a:srgbClr val="000000"/>
                </a:solidFill>
                <a:effectLst/>
                <a:highlight>
                  <a:srgbClr val="FFFFFF"/>
                </a:highlight>
                <a:latin typeface="Opensauceone"/>
              </a:rPr>
              <a:t> is your go-to for the finest student accommodations. With a user-friendly interface, we offer a wide range of fully furnished options as per your preferences.</a:t>
            </a:r>
          </a:p>
          <a:p>
            <a:endParaRPr lang="en-IN" dirty="0"/>
          </a:p>
        </p:txBody>
      </p:sp>
    </p:spTree>
    <p:extLst>
      <p:ext uri="{BB962C8B-B14F-4D97-AF65-F5344CB8AC3E}">
        <p14:creationId xmlns:p14="http://schemas.microsoft.com/office/powerpoint/2010/main" val="8751234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C5F3A3-1E8D-AEBE-7270-F29B77D76CA5}"/>
              </a:ext>
            </a:extLst>
          </p:cNvPr>
          <p:cNvSpPr>
            <a:spLocks noGrp="1"/>
          </p:cNvSpPr>
          <p:nvPr>
            <p:ph type="title"/>
          </p:nvPr>
        </p:nvSpPr>
        <p:spPr/>
        <p:txBody>
          <a:bodyPr/>
          <a:lstStyle/>
          <a:p>
            <a:r>
              <a:rPr lang="en-IN" b="1" i="0" dirty="0">
                <a:solidFill>
                  <a:srgbClr val="000000"/>
                </a:solidFill>
                <a:effectLst/>
                <a:highlight>
                  <a:srgbClr val="FFFFFF"/>
                </a:highlight>
                <a:latin typeface="Opensauceone"/>
              </a:rPr>
              <a:t>6</a:t>
            </a:r>
            <a:r>
              <a:rPr lang="en-IN" b="1" i="0" dirty="0">
                <a:solidFill>
                  <a:srgbClr val="000000"/>
                </a:solidFill>
                <a:effectLst/>
                <a:highlight>
                  <a:srgbClr val="FFFFFF"/>
                </a:highlight>
                <a:latin typeface="Mongolian Baiti" panose="03000500000000000000" pitchFamily="66" charset="0"/>
                <a:cs typeface="Mongolian Baiti" panose="03000500000000000000" pitchFamily="66" charset="0"/>
              </a:rPr>
              <a:t>. Dealing With Homesickness</a:t>
            </a:r>
            <a:br>
              <a:rPr lang="en-IN" b="1" i="0" dirty="0">
                <a:solidFill>
                  <a:srgbClr val="000000"/>
                </a:solidFill>
                <a:effectLst/>
                <a:highlight>
                  <a:srgbClr val="FFFFFF"/>
                </a:highlight>
                <a:latin typeface="Opensauceone"/>
              </a:rPr>
            </a:br>
            <a:endParaRPr lang="en-IN" dirty="0"/>
          </a:p>
        </p:txBody>
      </p:sp>
      <p:sp>
        <p:nvSpPr>
          <p:cNvPr id="3" name="Content Placeholder 2">
            <a:extLst>
              <a:ext uri="{FF2B5EF4-FFF2-40B4-BE49-F238E27FC236}">
                <a16:creationId xmlns:a16="http://schemas.microsoft.com/office/drawing/2014/main" id="{2F1711FF-C3F2-396C-EAA2-78DA9C0CE224}"/>
              </a:ext>
            </a:extLst>
          </p:cNvPr>
          <p:cNvSpPr>
            <a:spLocks noGrp="1"/>
          </p:cNvSpPr>
          <p:nvPr>
            <p:ph idx="1"/>
          </p:nvPr>
        </p:nvSpPr>
        <p:spPr/>
        <p:txBody>
          <a:bodyPr>
            <a:normAutofit fontScale="92500"/>
          </a:bodyPr>
          <a:lstStyle/>
          <a:p>
            <a:pPr>
              <a:buFont typeface="Wingdings" panose="05000000000000000000" pitchFamily="2" charset="2"/>
              <a:buChar char="v"/>
            </a:pPr>
            <a:r>
              <a:rPr lang="en-US" sz="2400" b="0" i="0" dirty="0">
                <a:solidFill>
                  <a:srgbClr val="000000"/>
                </a:solidFill>
                <a:effectLst/>
                <a:highlight>
                  <a:srgbClr val="FFFFFF"/>
                </a:highlight>
                <a:latin typeface="Opensauceone"/>
              </a:rPr>
              <a:t>While dealing with the sea of university life, homesickness is one of the common problems for students. Imagine missing Sunday dinners or hometown hangouts; it hits hard. Late-night study sessions turn into quiet moments of longing. </a:t>
            </a:r>
          </a:p>
          <a:p>
            <a:pPr marL="0" indent="0" algn="l">
              <a:buNone/>
            </a:pPr>
            <a:r>
              <a:rPr lang="en-US" sz="2400" b="1" i="0" dirty="0">
                <a:solidFill>
                  <a:srgbClr val="000000"/>
                </a:solidFill>
                <a:effectLst/>
                <a:highlight>
                  <a:srgbClr val="FFFFFF"/>
                </a:highlight>
                <a:latin typeface="Opensauceone"/>
              </a:rPr>
              <a:t>    Solution:</a:t>
            </a:r>
            <a:endParaRPr lang="en-US" sz="2400" b="0" i="0" dirty="0">
              <a:solidFill>
                <a:srgbClr val="000000"/>
              </a:solidFill>
              <a:effectLst/>
              <a:highlight>
                <a:srgbClr val="FFFFFF"/>
              </a:highlight>
              <a:latin typeface="Opensauceone"/>
            </a:endParaRPr>
          </a:p>
          <a:p>
            <a:pPr algn="l"/>
            <a:r>
              <a:rPr lang="en-US" sz="2400" b="0" i="0" dirty="0">
                <a:solidFill>
                  <a:srgbClr val="000000"/>
                </a:solidFill>
                <a:effectLst/>
                <a:highlight>
                  <a:srgbClr val="FFFFFF"/>
                </a:highlight>
                <a:latin typeface="Opensauceone"/>
              </a:rPr>
              <a:t>Embrace connections! Join clubs, attend events, and build a university family. Share stories with roommates and make the unfamiliar a bit more like home. Challenge those feelings of isolation by creating bonds. The warmth of new friendships can overshadow the chill of homesickness.</a:t>
            </a:r>
          </a:p>
          <a:p>
            <a:endParaRPr lang="en-IN" dirty="0"/>
          </a:p>
        </p:txBody>
      </p:sp>
    </p:spTree>
    <p:extLst>
      <p:ext uri="{BB962C8B-B14F-4D97-AF65-F5344CB8AC3E}">
        <p14:creationId xmlns:p14="http://schemas.microsoft.com/office/powerpoint/2010/main" val="19996722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4DE2BD-ED5A-F575-1C9A-78E1B7716E1E}"/>
              </a:ext>
            </a:extLst>
          </p:cNvPr>
          <p:cNvSpPr>
            <a:spLocks noGrp="1"/>
          </p:cNvSpPr>
          <p:nvPr>
            <p:ph type="title"/>
          </p:nvPr>
        </p:nvSpPr>
        <p:spPr/>
        <p:txBody>
          <a:bodyPr/>
          <a:lstStyle/>
          <a:p>
            <a:r>
              <a:rPr lang="en-IN" b="1" i="0" dirty="0">
                <a:solidFill>
                  <a:srgbClr val="000000"/>
                </a:solidFill>
                <a:effectLst/>
                <a:highlight>
                  <a:srgbClr val="FFFFFF"/>
                </a:highlight>
                <a:latin typeface="Opensauceone"/>
              </a:rPr>
              <a:t>7. </a:t>
            </a:r>
            <a:r>
              <a:rPr lang="en-IN" b="1" i="0" dirty="0">
                <a:solidFill>
                  <a:srgbClr val="000000"/>
                </a:solidFill>
                <a:effectLst/>
                <a:highlight>
                  <a:srgbClr val="FFFFFF"/>
                </a:highlight>
                <a:latin typeface="Mongolian Baiti" panose="03000500000000000000" pitchFamily="66" charset="0"/>
                <a:cs typeface="Mongolian Baiti" panose="03000500000000000000" pitchFamily="66" charset="0"/>
              </a:rPr>
              <a:t>Depression</a:t>
            </a:r>
            <a:br>
              <a:rPr lang="en-IN" b="1" i="0" dirty="0">
                <a:solidFill>
                  <a:srgbClr val="000000"/>
                </a:solidFill>
                <a:effectLst/>
                <a:highlight>
                  <a:srgbClr val="FFFFFF"/>
                </a:highlight>
                <a:latin typeface="Mongolian Baiti" panose="03000500000000000000" pitchFamily="66" charset="0"/>
                <a:cs typeface="Mongolian Baiti" panose="03000500000000000000" pitchFamily="66" charset="0"/>
              </a:rPr>
            </a:br>
            <a:endParaRPr lang="en-IN" dirty="0">
              <a:latin typeface="Mongolian Baiti" panose="03000500000000000000" pitchFamily="66" charset="0"/>
              <a:cs typeface="Mongolian Baiti" panose="03000500000000000000" pitchFamily="66" charset="0"/>
            </a:endParaRPr>
          </a:p>
        </p:txBody>
      </p:sp>
      <p:sp>
        <p:nvSpPr>
          <p:cNvPr id="3" name="Content Placeholder 2">
            <a:extLst>
              <a:ext uri="{FF2B5EF4-FFF2-40B4-BE49-F238E27FC236}">
                <a16:creationId xmlns:a16="http://schemas.microsoft.com/office/drawing/2014/main" id="{F1BAEFA8-BAF4-C3DA-C088-4C1375390F3F}"/>
              </a:ext>
            </a:extLst>
          </p:cNvPr>
          <p:cNvSpPr>
            <a:spLocks noGrp="1"/>
          </p:cNvSpPr>
          <p:nvPr>
            <p:ph idx="1"/>
          </p:nvPr>
        </p:nvSpPr>
        <p:spPr/>
        <p:txBody>
          <a:bodyPr>
            <a:normAutofit fontScale="85000" lnSpcReduction="20000"/>
          </a:bodyPr>
          <a:lstStyle/>
          <a:p>
            <a:pPr algn="l">
              <a:buFont typeface="Wingdings" panose="05000000000000000000" pitchFamily="2" charset="2"/>
              <a:buChar char="v"/>
            </a:pPr>
            <a:r>
              <a:rPr lang="en-US" sz="2400" b="0" i="0" dirty="0">
                <a:solidFill>
                  <a:srgbClr val="000000"/>
                </a:solidFill>
                <a:effectLst/>
                <a:highlight>
                  <a:srgbClr val="FFFFFF"/>
                </a:highlight>
                <a:latin typeface="Opensauceone"/>
              </a:rPr>
              <a:t>One of the most common struggles of students is struggling with personal and social pressures. During this, many students struggle with depression! It's not uncommon for students to feel isolated and burdened. In such moments, seeking support from friends, family, or university counselling services becomes crucial. </a:t>
            </a:r>
          </a:p>
          <a:p>
            <a:pPr marL="0" indent="0" algn="l">
              <a:buNone/>
            </a:pPr>
            <a:r>
              <a:rPr lang="en-US" sz="2400" b="1" i="0" dirty="0">
                <a:solidFill>
                  <a:srgbClr val="000000"/>
                </a:solidFill>
                <a:effectLst/>
                <a:highlight>
                  <a:srgbClr val="FFFFFF"/>
                </a:highlight>
                <a:latin typeface="Opensauceone"/>
              </a:rPr>
              <a:t>    Solution:</a:t>
            </a:r>
            <a:endParaRPr lang="en-US" sz="2400" b="0" i="0" dirty="0">
              <a:solidFill>
                <a:srgbClr val="000000"/>
              </a:solidFill>
              <a:effectLst/>
              <a:highlight>
                <a:srgbClr val="FFFFFF"/>
              </a:highlight>
              <a:latin typeface="Opensauceone"/>
            </a:endParaRPr>
          </a:p>
          <a:p>
            <a:pPr algn="l"/>
            <a:r>
              <a:rPr lang="en-US" sz="2400" b="0" i="0" dirty="0">
                <a:solidFill>
                  <a:srgbClr val="000000"/>
                </a:solidFill>
                <a:effectLst/>
                <a:highlight>
                  <a:srgbClr val="FFFFFF"/>
                </a:highlight>
                <a:latin typeface="Opensauceone"/>
              </a:rPr>
              <a:t>Establishing a balance between academic and personal life is important. Fostering open conversations about mental health and seeking well-being support for students can create a supportive environment. Depression is one of the common problems for students, and students are bound to face mental health issues. It is crucial to look for </a:t>
            </a:r>
            <a:r>
              <a:rPr lang="en-US" sz="2400" b="1" i="0" u="sng" dirty="0">
                <a:solidFill>
                  <a:schemeClr val="accent4"/>
                </a:solidFill>
                <a:effectLst/>
                <a:highlight>
                  <a:srgbClr val="FFFFFF"/>
                </a:highlight>
                <a:latin typeface="Opensauceone"/>
                <a:hlinkClick r:id="rId2">
                  <a:extLst>
                    <a:ext uri="{A12FA001-AC4F-418D-AE19-62706E023703}">
                      <ahyp:hlinkClr xmlns:ahyp="http://schemas.microsoft.com/office/drawing/2018/hyperlinkcolor" val="tx"/>
                    </a:ext>
                  </a:extLst>
                </a:hlinkClick>
              </a:rPr>
              <a:t>ways to cope with depression for college students</a:t>
            </a:r>
            <a:r>
              <a:rPr lang="en-US" sz="2400" b="0" i="0" dirty="0">
                <a:solidFill>
                  <a:schemeClr val="accent4"/>
                </a:solidFill>
                <a:effectLst/>
                <a:highlight>
                  <a:srgbClr val="FFFFFF"/>
                </a:highlight>
                <a:latin typeface="Opensauceone"/>
              </a:rPr>
              <a:t>. </a:t>
            </a:r>
          </a:p>
          <a:p>
            <a:endParaRPr lang="en-IN" dirty="0"/>
          </a:p>
        </p:txBody>
      </p:sp>
    </p:spTree>
    <p:extLst>
      <p:ext uri="{BB962C8B-B14F-4D97-AF65-F5344CB8AC3E}">
        <p14:creationId xmlns:p14="http://schemas.microsoft.com/office/powerpoint/2010/main" val="38795407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05A36-8E7D-3185-A1DA-AD66EBA54D7A}"/>
              </a:ext>
            </a:extLst>
          </p:cNvPr>
          <p:cNvSpPr>
            <a:spLocks noGrp="1"/>
          </p:cNvSpPr>
          <p:nvPr>
            <p:ph type="title"/>
          </p:nvPr>
        </p:nvSpPr>
        <p:spPr/>
        <p:txBody>
          <a:bodyPr/>
          <a:lstStyle/>
          <a:p>
            <a:r>
              <a:rPr lang="en-IN" b="1" i="0" dirty="0">
                <a:solidFill>
                  <a:srgbClr val="000000"/>
                </a:solidFill>
                <a:effectLst/>
                <a:highlight>
                  <a:srgbClr val="FFFFFF"/>
                </a:highlight>
                <a:latin typeface="Opensauceone"/>
              </a:rPr>
              <a:t>8. </a:t>
            </a:r>
            <a:r>
              <a:rPr lang="en-IN" b="1" i="0" dirty="0">
                <a:solidFill>
                  <a:srgbClr val="000000"/>
                </a:solidFill>
                <a:effectLst/>
                <a:highlight>
                  <a:srgbClr val="FFFFFF"/>
                </a:highlight>
                <a:latin typeface="Mongolian Baiti" panose="03000500000000000000" pitchFamily="66" charset="0"/>
                <a:cs typeface="Mongolian Baiti" panose="03000500000000000000" pitchFamily="66" charset="0"/>
              </a:rPr>
              <a:t>Choosing A Major</a:t>
            </a:r>
            <a:br>
              <a:rPr lang="en-IN" b="1" i="0" dirty="0">
                <a:solidFill>
                  <a:srgbClr val="000000"/>
                </a:solidFill>
                <a:effectLst/>
                <a:highlight>
                  <a:srgbClr val="FFFFFF"/>
                </a:highlight>
                <a:latin typeface="Opensauceone"/>
              </a:rPr>
            </a:br>
            <a:endParaRPr lang="en-IN" dirty="0"/>
          </a:p>
        </p:txBody>
      </p:sp>
      <p:sp>
        <p:nvSpPr>
          <p:cNvPr id="3" name="Content Placeholder 2">
            <a:extLst>
              <a:ext uri="{FF2B5EF4-FFF2-40B4-BE49-F238E27FC236}">
                <a16:creationId xmlns:a16="http://schemas.microsoft.com/office/drawing/2014/main" id="{0AA99906-4E9A-9BB3-64F4-889DEC3CF9F1}"/>
              </a:ext>
            </a:extLst>
          </p:cNvPr>
          <p:cNvSpPr>
            <a:spLocks noGrp="1"/>
          </p:cNvSpPr>
          <p:nvPr>
            <p:ph idx="1"/>
          </p:nvPr>
        </p:nvSpPr>
        <p:spPr/>
        <p:txBody>
          <a:bodyPr>
            <a:normAutofit lnSpcReduction="10000"/>
          </a:bodyPr>
          <a:lstStyle/>
          <a:p>
            <a:pPr algn="l">
              <a:buFont typeface="Wingdings" panose="05000000000000000000" pitchFamily="2" charset="2"/>
              <a:buChar char="v"/>
            </a:pPr>
            <a:r>
              <a:rPr lang="en-US" sz="2400" b="0" i="0" dirty="0">
                <a:solidFill>
                  <a:srgbClr val="000000"/>
                </a:solidFill>
                <a:effectLst/>
                <a:highlight>
                  <a:srgbClr val="FFFFFF"/>
                </a:highlight>
                <a:latin typeface="Opensauceone"/>
              </a:rPr>
              <a:t>University students face real-life dilemmas when choosing a major. One of the most common student problems is being torn between their passion and the pressure to pursue a 'practical' degree. The challenge is real: Do you follow your heart or the path to secure a stable job? </a:t>
            </a:r>
          </a:p>
          <a:p>
            <a:pPr marL="0" indent="0" algn="l">
              <a:buNone/>
            </a:pPr>
            <a:r>
              <a:rPr lang="en-US" sz="2400" b="1" i="0" dirty="0">
                <a:solidFill>
                  <a:srgbClr val="000000"/>
                </a:solidFill>
                <a:effectLst/>
                <a:highlight>
                  <a:srgbClr val="FFFFFF"/>
                </a:highlight>
                <a:latin typeface="Opensauceone"/>
              </a:rPr>
              <a:t>  Solution:</a:t>
            </a:r>
            <a:endParaRPr lang="en-US" sz="2400" b="0" i="0" dirty="0">
              <a:solidFill>
                <a:srgbClr val="000000"/>
              </a:solidFill>
              <a:effectLst/>
              <a:highlight>
                <a:srgbClr val="FFFFFF"/>
              </a:highlight>
              <a:latin typeface="Opensauceone"/>
            </a:endParaRPr>
          </a:p>
          <a:p>
            <a:pPr algn="l"/>
            <a:r>
              <a:rPr lang="en-US" sz="2400" b="0" i="0" dirty="0">
                <a:solidFill>
                  <a:srgbClr val="000000"/>
                </a:solidFill>
                <a:effectLst/>
                <a:highlight>
                  <a:srgbClr val="FFFFFF"/>
                </a:highlight>
                <a:latin typeface="Opensauceone"/>
              </a:rPr>
              <a:t>However, amidst these students' problems lies a practical solution. Engaging in internships, seeking mentorship, and exploring diverse courses can lead to the right academic route.</a:t>
            </a:r>
          </a:p>
          <a:p>
            <a:endParaRPr lang="en-IN" dirty="0"/>
          </a:p>
        </p:txBody>
      </p:sp>
    </p:spTree>
    <p:extLst>
      <p:ext uri="{BB962C8B-B14F-4D97-AF65-F5344CB8AC3E}">
        <p14:creationId xmlns:p14="http://schemas.microsoft.com/office/powerpoint/2010/main" val="253747042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TM02900722[[fn=Ion Boardroom]]</Template>
  <TotalTime>54</TotalTime>
  <Words>1247</Words>
  <Application>Microsoft Office PowerPoint</Application>
  <PresentationFormat>Widescreen</PresentationFormat>
  <Paragraphs>47</Paragraphs>
  <Slides>12</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12</vt:i4>
      </vt:variant>
    </vt:vector>
  </HeadingPairs>
  <TitlesOfParts>
    <vt:vector size="22" baseType="lpstr">
      <vt:lpstr>Algerian</vt:lpstr>
      <vt:lpstr>Arial</vt:lpstr>
      <vt:lpstr>Calibri</vt:lpstr>
      <vt:lpstr>Century Gothic</vt:lpstr>
      <vt:lpstr>Modern No. 20</vt:lpstr>
      <vt:lpstr>Mongolian Baiti</vt:lpstr>
      <vt:lpstr>Opensauceone</vt:lpstr>
      <vt:lpstr>Wingdings</vt:lpstr>
      <vt:lpstr>Wingdings 3</vt:lpstr>
      <vt:lpstr>Ion Boardroom</vt:lpstr>
      <vt:lpstr>COMMON PROBLEMS FACED BY STUDENTS</vt:lpstr>
      <vt:lpstr> 1. Time Management</vt:lpstr>
      <vt:lpstr>2. Experiencing Low Motivation </vt:lpstr>
      <vt:lpstr>3. Lack of Concentration </vt:lpstr>
      <vt:lpstr>4. Too Many Distractions </vt:lpstr>
      <vt:lpstr>5. Not Finding The Right Accommodation </vt:lpstr>
      <vt:lpstr>6. Dealing With Homesickness </vt:lpstr>
      <vt:lpstr>7. Depression </vt:lpstr>
      <vt:lpstr>8. Choosing A Major </vt:lpstr>
      <vt:lpstr>9. Test Anxiety </vt:lpstr>
      <vt:lpstr>10. Technology Related Problems </vt:lpstr>
      <vt:lpstr>11. Loneliness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Nishant Singh</dc:creator>
  <cp:lastModifiedBy>Nishant Singh</cp:lastModifiedBy>
  <cp:revision>1</cp:revision>
  <dcterms:created xsi:type="dcterms:W3CDTF">2024-06-13T09:25:29Z</dcterms:created>
  <dcterms:modified xsi:type="dcterms:W3CDTF">2024-06-13T10:19:36Z</dcterms:modified>
</cp:coreProperties>
</file>