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5" r:id="rId21"/>
    <p:sldId id="306" r:id="rId22"/>
    <p:sldId id="307" r:id="rId23"/>
    <p:sldId id="315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89349" autoAdjust="0"/>
  </p:normalViewPr>
  <p:slideViewPr>
    <p:cSldViewPr snapToGrid="0">
      <p:cViewPr>
        <p:scale>
          <a:sx n="65" d="100"/>
          <a:sy n="65" d="100"/>
        </p:scale>
        <p:origin x="-552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3CB2A-89BE-405B-9930-1B43D3F09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507B13-CF1C-4EA7-BC7C-F60DAF8E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72B4EB-9962-42C0-BC48-7D6A916A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BF2E23-29CE-42A8-9E38-45AC14A3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062F4D-2249-4115-9B3E-DB98F05D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299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34564-4025-478E-87FA-870A9E1A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4CB24B-B089-44B0-B084-39DD842B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5748E9-87FD-47CE-8B77-1950C0EE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ACC534-3BB7-4A70-97DB-971AD548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F6E0FD-A671-4696-B6F9-5B7DD27A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800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D3BDACE-1482-420C-BE01-63183AB90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C3A54F-CCDE-46B9-875E-4430C7801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C4AAE-61A2-45C3-893C-9664CE32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FDD41C-0E33-46F6-86E7-56D1002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969EE8-54AB-4C69-B99C-37E23670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447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1038" y="551319"/>
            <a:ext cx="7029925" cy="569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13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62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929">
              <a:lnSpc>
                <a:spcPts val="608"/>
              </a:lnSpc>
            </a:pPr>
            <a:r>
              <a:rPr lang="en-US" spc="-4"/>
              <a:t>Sensitivity:</a:t>
            </a:r>
            <a:r>
              <a:rPr lang="en-US" spc="-35"/>
              <a:t> </a:t>
            </a:r>
            <a:r>
              <a:rPr lang="en-US"/>
              <a:t>Internal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43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1BFC3-830F-41F5-A895-35BD65C4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A436D-E66D-4F61-B118-CCB6A5EB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52687C-237F-4721-80A0-34683844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DC89F2-81DF-4A50-A726-15F1A46D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6B9F0C-45B0-4667-B4D1-EBDDC69F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62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C419B-9D30-4252-8FE3-E99C67BE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7325F6-4117-4766-BF47-844A7B35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C0895E-D7C2-4739-878E-B8F033A7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6961F8-AE05-4972-889F-2B3DC48A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4F7CA2-14E4-428A-BF8D-873BA736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3373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43A84-C0D5-47C0-ADA0-BF610E6E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729EC8-CACA-4486-B8B7-03F8EFCBD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C2186C-683B-4DA1-B4F8-52E8D5FA3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D5658E-14EB-491F-A0F3-EAAA6A6F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6F351F-2DA0-4983-A249-6CC913AB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53E5A9-6367-462A-A8DB-4C58D4E1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47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BDCCB-2E17-421B-AFF4-5D7FD1E9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F62ECF-6C7C-46C3-A96A-A0234BA5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F0B39E-3D1D-425F-921F-6B18C129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4587D6-D3AA-423D-A3DC-E0BB5C28E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E948D78-3821-47DC-B49D-332E1981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0E067E-E933-490F-AF37-5F83141B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7E5ED7-58BA-4A13-9315-6A6E2879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1FA27D-C98A-4E66-AAAD-041D6DFC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815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39450-010C-4D1A-BA83-D2A06BF6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0A929B-4AB5-4569-9ABF-947A6468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A90C3D-997A-480A-9DA3-9B98808D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79F54E-366B-4D5A-8B6E-E0030A7F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36E69FD-A22F-465F-99E8-98E39642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46073A4-92D4-4A04-847F-C8C7546B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50AB02-365C-45E2-8D06-E52513F9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2334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54FD4-F04B-4942-8A78-4A57EF14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F31EA-84B2-4313-AF62-2B5E64B3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933C80-1073-45F7-96B6-1A15C3D9F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5C57C2-8F24-4C98-B9D2-D79DB335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D8B0E4-BD4C-4431-B33F-DC07C38F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9F2C0D-CD2B-4EE2-953D-5699CED9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612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EBB9E-310B-4954-A47E-72F29B1F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244505-ED80-4E78-9FE5-0D42AC23C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2B36FB-1666-42AA-A66B-FD0D8AC4F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903314-28EB-44DB-9BBA-BF21B143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DBF79C-AE53-4FFC-8FAF-2C9AB20D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95C968-1C42-4FE4-9ACD-5C0BA641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71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D2093F-DF54-496A-8274-0BFD8045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A24509-D467-4FD7-9673-DE906B6D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4750DC-C416-49AB-B910-2DDFE04B2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180A-7157-48C0-82FB-F3A89D9CB0B7}" type="datetimeFigureOut">
              <a:rPr lang="x-none" smtClean="0"/>
              <a:t>10/31/2021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B8AD6C-2B9E-4D1C-8C88-E66E6389A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6CAE37-5E44-40DC-9583-BE3A3F16B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F20D-CD80-47A3-ACDF-546345DA0CC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4597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linear_model.LinearRegression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metrics.r2_scor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kit-yb.org/en/latest/api/regressor/residuals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feature_selection.RFE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jp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27BCC-7EE3-4FDF-8E9D-2AE5B3993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6891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56" y="1232207"/>
            <a:ext cx="8629204" cy="5557838"/>
            <a:chOff x="559155" y="1752473"/>
            <a:chExt cx="12272645" cy="7904480"/>
          </a:xfrm>
        </p:grpSpPr>
        <p:sp>
          <p:nvSpPr>
            <p:cNvPr id="3" name="object 3"/>
            <p:cNvSpPr/>
            <p:nvPr/>
          </p:nvSpPr>
          <p:spPr>
            <a:xfrm>
              <a:off x="559155" y="1752472"/>
              <a:ext cx="11583035" cy="7322184"/>
            </a:xfrm>
            <a:custGeom>
              <a:avLst/>
              <a:gdLst/>
              <a:ahLst/>
              <a:cxnLst/>
              <a:rect l="l" t="t" r="r" b="b"/>
              <a:pathLst>
                <a:path w="11583035" h="7322184">
                  <a:moveTo>
                    <a:pt x="11582679" y="7178167"/>
                  </a:moveTo>
                  <a:lnTo>
                    <a:pt x="11527815" y="7146163"/>
                  </a:lnTo>
                  <a:lnTo>
                    <a:pt x="11343284" y="7038505"/>
                  </a:lnTo>
                  <a:lnTo>
                    <a:pt x="11331258" y="7034403"/>
                  </a:lnTo>
                  <a:lnTo>
                    <a:pt x="11318989" y="7035203"/>
                  </a:lnTo>
                  <a:lnTo>
                    <a:pt x="11307915" y="7040537"/>
                  </a:lnTo>
                  <a:lnTo>
                    <a:pt x="11299469" y="7050024"/>
                  </a:lnTo>
                  <a:lnTo>
                    <a:pt x="11295380" y="7062051"/>
                  </a:lnTo>
                  <a:lnTo>
                    <a:pt x="11296193" y="7074294"/>
                  </a:lnTo>
                  <a:lnTo>
                    <a:pt x="11301540" y="7085355"/>
                  </a:lnTo>
                  <a:lnTo>
                    <a:pt x="11311026" y="7093801"/>
                  </a:lnTo>
                  <a:lnTo>
                    <a:pt x="11400790" y="7146163"/>
                  </a:lnTo>
                  <a:lnTo>
                    <a:pt x="5846229" y="7146163"/>
                  </a:lnTo>
                  <a:lnTo>
                    <a:pt x="5823978" y="181952"/>
                  </a:lnTo>
                  <a:lnTo>
                    <a:pt x="5876569" y="271399"/>
                  </a:lnTo>
                  <a:lnTo>
                    <a:pt x="5885065" y="280873"/>
                  </a:lnTo>
                  <a:lnTo>
                    <a:pt x="5896140" y="286156"/>
                  </a:lnTo>
                  <a:lnTo>
                    <a:pt x="5908370" y="286893"/>
                  </a:lnTo>
                  <a:lnTo>
                    <a:pt x="5920384" y="282702"/>
                  </a:lnTo>
                  <a:lnTo>
                    <a:pt x="5929846" y="274256"/>
                  </a:lnTo>
                  <a:lnTo>
                    <a:pt x="5935142" y="263182"/>
                  </a:lnTo>
                  <a:lnTo>
                    <a:pt x="5935916" y="250913"/>
                  </a:lnTo>
                  <a:lnTo>
                    <a:pt x="5931814" y="238887"/>
                  </a:lnTo>
                  <a:lnTo>
                    <a:pt x="5828614" y="63373"/>
                  </a:lnTo>
                  <a:lnTo>
                    <a:pt x="5791352" y="0"/>
                  </a:lnTo>
                  <a:lnTo>
                    <a:pt x="5652414" y="239776"/>
                  </a:lnTo>
                  <a:lnTo>
                    <a:pt x="5648388" y="251866"/>
                  </a:lnTo>
                  <a:lnTo>
                    <a:pt x="5649252" y="264121"/>
                  </a:lnTo>
                  <a:lnTo>
                    <a:pt x="5654599" y="275158"/>
                  </a:lnTo>
                  <a:lnTo>
                    <a:pt x="5664098" y="283591"/>
                  </a:lnTo>
                  <a:lnTo>
                    <a:pt x="5676176" y="287667"/>
                  </a:lnTo>
                  <a:lnTo>
                    <a:pt x="5688431" y="286804"/>
                  </a:lnTo>
                  <a:lnTo>
                    <a:pt x="5699468" y="281419"/>
                  </a:lnTo>
                  <a:lnTo>
                    <a:pt x="5707913" y="271907"/>
                  </a:lnTo>
                  <a:lnTo>
                    <a:pt x="5759958" y="181965"/>
                  </a:lnTo>
                  <a:lnTo>
                    <a:pt x="5782221" y="7146163"/>
                  </a:lnTo>
                  <a:lnTo>
                    <a:pt x="181889" y="7146163"/>
                  </a:lnTo>
                  <a:lnTo>
                    <a:pt x="271665" y="7093801"/>
                  </a:lnTo>
                  <a:lnTo>
                    <a:pt x="281152" y="7085355"/>
                  </a:lnTo>
                  <a:lnTo>
                    <a:pt x="286486" y="7074294"/>
                  </a:lnTo>
                  <a:lnTo>
                    <a:pt x="287286" y="7062051"/>
                  </a:lnTo>
                  <a:lnTo>
                    <a:pt x="283184" y="7050024"/>
                  </a:lnTo>
                  <a:lnTo>
                    <a:pt x="274726" y="7040537"/>
                  </a:lnTo>
                  <a:lnTo>
                    <a:pt x="263677" y="7035203"/>
                  </a:lnTo>
                  <a:lnTo>
                    <a:pt x="251434" y="7034403"/>
                  </a:lnTo>
                  <a:lnTo>
                    <a:pt x="239420" y="7038505"/>
                  </a:lnTo>
                  <a:lnTo>
                    <a:pt x="0" y="7178167"/>
                  </a:lnTo>
                  <a:lnTo>
                    <a:pt x="239420" y="7317829"/>
                  </a:lnTo>
                  <a:lnTo>
                    <a:pt x="251434" y="7321944"/>
                  </a:lnTo>
                  <a:lnTo>
                    <a:pt x="263677" y="7321143"/>
                  </a:lnTo>
                  <a:lnTo>
                    <a:pt x="274726" y="7315809"/>
                  </a:lnTo>
                  <a:lnTo>
                    <a:pt x="283184" y="7306310"/>
                  </a:lnTo>
                  <a:lnTo>
                    <a:pt x="287286" y="7294283"/>
                  </a:lnTo>
                  <a:lnTo>
                    <a:pt x="286486" y="7282040"/>
                  </a:lnTo>
                  <a:lnTo>
                    <a:pt x="281152" y="7270991"/>
                  </a:lnTo>
                  <a:lnTo>
                    <a:pt x="271665" y="7262533"/>
                  </a:lnTo>
                  <a:lnTo>
                    <a:pt x="181902" y="7210171"/>
                  </a:lnTo>
                  <a:lnTo>
                    <a:pt x="11400790" y="7210171"/>
                  </a:lnTo>
                  <a:lnTo>
                    <a:pt x="11311026" y="7262533"/>
                  </a:lnTo>
                  <a:lnTo>
                    <a:pt x="11301540" y="7270991"/>
                  </a:lnTo>
                  <a:lnTo>
                    <a:pt x="11296193" y="7282040"/>
                  </a:lnTo>
                  <a:lnTo>
                    <a:pt x="11295380" y="7294283"/>
                  </a:lnTo>
                  <a:lnTo>
                    <a:pt x="11299469" y="7306310"/>
                  </a:lnTo>
                  <a:lnTo>
                    <a:pt x="11307915" y="7315809"/>
                  </a:lnTo>
                  <a:lnTo>
                    <a:pt x="11318989" y="7321143"/>
                  </a:lnTo>
                  <a:lnTo>
                    <a:pt x="11331258" y="7321944"/>
                  </a:lnTo>
                  <a:lnTo>
                    <a:pt x="11343284" y="7317829"/>
                  </a:lnTo>
                  <a:lnTo>
                    <a:pt x="11527815" y="7210171"/>
                  </a:lnTo>
                  <a:lnTo>
                    <a:pt x="1158267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2337054" y="5563362"/>
              <a:ext cx="8305800" cy="2089785"/>
            </a:xfrm>
            <a:custGeom>
              <a:avLst/>
              <a:gdLst/>
              <a:ahLst/>
              <a:cxnLst/>
              <a:rect l="l" t="t" r="r" b="b"/>
              <a:pathLst>
                <a:path w="8305800" h="2089784">
                  <a:moveTo>
                    <a:pt x="0" y="2089531"/>
                  </a:moveTo>
                  <a:lnTo>
                    <a:pt x="83058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2013" y="334962"/>
            <a:ext cx="6650831" cy="62578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008" spc="-4" dirty="0"/>
              <a:t>Linear </a:t>
            </a:r>
            <a:r>
              <a:rPr sz="4008" spc="-14" dirty="0"/>
              <a:t>Regression </a:t>
            </a:r>
            <a:r>
              <a:rPr sz="4008" dirty="0"/>
              <a:t>– </a:t>
            </a:r>
            <a:r>
              <a:rPr sz="4008" spc="-4" dirty="0"/>
              <a:t>Moving</a:t>
            </a:r>
            <a:r>
              <a:rPr sz="4008" spc="-21" dirty="0"/>
              <a:t> </a:t>
            </a:r>
            <a:r>
              <a:rPr sz="4008" dirty="0"/>
              <a:t>Line</a:t>
            </a:r>
            <a:endParaRPr sz="4008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83342" y="1583234"/>
            <a:ext cx="2087314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spc="-4" dirty="0">
                <a:latin typeface="Arial"/>
                <a:cs typeface="Arial"/>
              </a:rPr>
              <a:t>ŷ = </a:t>
            </a: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1</a:t>
            </a:r>
            <a:r>
              <a:rPr sz="2812" b="1" dirty="0">
                <a:latin typeface="Arial"/>
                <a:cs typeface="Arial"/>
              </a:rPr>
              <a:t>x </a:t>
            </a:r>
            <a:r>
              <a:rPr sz="2812" b="1" spc="-4" dirty="0">
                <a:latin typeface="Arial"/>
                <a:cs typeface="Arial"/>
              </a:rPr>
              <a:t>+</a:t>
            </a:r>
            <a:r>
              <a:rPr sz="2812" b="1" spc="-49" dirty="0">
                <a:latin typeface="Arial"/>
                <a:cs typeface="Arial"/>
              </a:rPr>
              <a:t> </a:t>
            </a:r>
            <a:r>
              <a:rPr sz="2812" b="1" spc="4" dirty="0">
                <a:latin typeface="Arial"/>
                <a:cs typeface="Arial"/>
              </a:rPr>
              <a:t>w</a:t>
            </a:r>
            <a:r>
              <a:rPr sz="2795" b="1" spc="5" baseline="-20964" dirty="0">
                <a:latin typeface="Arial"/>
                <a:cs typeface="Arial"/>
              </a:rPr>
              <a:t>2</a:t>
            </a:r>
            <a:endParaRPr sz="2795" baseline="-209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4989" y="4860929"/>
            <a:ext cx="2507010" cy="87405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spc="-4" dirty="0">
                <a:latin typeface="Arial"/>
                <a:cs typeface="Arial"/>
              </a:rPr>
              <a:t>w</a:t>
            </a:r>
            <a:r>
              <a:rPr sz="2795" b="1" spc="-5" baseline="-20964" dirty="0">
                <a:latin typeface="Arial"/>
                <a:cs typeface="Arial"/>
              </a:rPr>
              <a:t>1</a:t>
            </a:r>
            <a:r>
              <a:rPr sz="2812" b="1" spc="-4" dirty="0">
                <a:latin typeface="Arial"/>
                <a:cs typeface="Arial"/>
              </a:rPr>
              <a:t>:</a:t>
            </a:r>
            <a:r>
              <a:rPr sz="2812" b="1" dirty="0">
                <a:latin typeface="Arial"/>
                <a:cs typeface="Arial"/>
              </a:rPr>
              <a:t> </a:t>
            </a:r>
            <a:r>
              <a:rPr sz="2812" b="1" spc="-4" dirty="0">
                <a:latin typeface="Arial"/>
                <a:cs typeface="Arial"/>
              </a:rPr>
              <a:t>Slope</a:t>
            </a:r>
            <a:endParaRPr sz="2812">
              <a:latin typeface="Arial"/>
              <a:cs typeface="Arial"/>
            </a:endParaRPr>
          </a:p>
          <a:p>
            <a:pPr marL="26788">
              <a:spcBef>
                <a:spcPts val="4"/>
              </a:spcBef>
            </a:pPr>
            <a:r>
              <a:rPr sz="2812" b="1" spc="-4" dirty="0">
                <a:latin typeface="Arial"/>
                <a:cs typeface="Arial"/>
              </a:rPr>
              <a:t>w</a:t>
            </a:r>
            <a:r>
              <a:rPr sz="2795" b="1" spc="-5" baseline="-20964" dirty="0">
                <a:latin typeface="Arial"/>
                <a:cs typeface="Arial"/>
              </a:rPr>
              <a:t>2</a:t>
            </a:r>
            <a:r>
              <a:rPr sz="2812" b="1" spc="-4" dirty="0">
                <a:latin typeface="Arial"/>
                <a:cs typeface="Arial"/>
              </a:rPr>
              <a:t>:</a:t>
            </a:r>
            <a:r>
              <a:rPr sz="2812" b="1" spc="-25" dirty="0">
                <a:latin typeface="Arial"/>
                <a:cs typeface="Arial"/>
              </a:rPr>
              <a:t> </a:t>
            </a:r>
            <a:r>
              <a:rPr sz="2812" b="1" spc="-4" dirty="0">
                <a:latin typeface="Arial"/>
                <a:cs typeface="Arial"/>
              </a:rPr>
              <a:t>y-intercept</a:t>
            </a:r>
            <a:endParaRPr sz="281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2310" y="3521244"/>
            <a:ext cx="463451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1</a:t>
            </a:r>
            <a:endParaRPr sz="2795" baseline="-209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592" y="4162485"/>
            <a:ext cx="463451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2</a:t>
            </a:r>
            <a:endParaRPr sz="2795" baseline="-2096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56" y="1232207"/>
            <a:ext cx="8629204" cy="5557838"/>
            <a:chOff x="559155" y="1752473"/>
            <a:chExt cx="12272645" cy="7904480"/>
          </a:xfrm>
        </p:grpSpPr>
        <p:sp>
          <p:nvSpPr>
            <p:cNvPr id="3" name="object 3"/>
            <p:cNvSpPr/>
            <p:nvPr/>
          </p:nvSpPr>
          <p:spPr>
            <a:xfrm>
              <a:off x="559155" y="1752472"/>
              <a:ext cx="11583035" cy="7322184"/>
            </a:xfrm>
            <a:custGeom>
              <a:avLst/>
              <a:gdLst/>
              <a:ahLst/>
              <a:cxnLst/>
              <a:rect l="l" t="t" r="r" b="b"/>
              <a:pathLst>
                <a:path w="11583035" h="7322184">
                  <a:moveTo>
                    <a:pt x="11582679" y="7178167"/>
                  </a:moveTo>
                  <a:lnTo>
                    <a:pt x="11527815" y="7146163"/>
                  </a:lnTo>
                  <a:lnTo>
                    <a:pt x="11343284" y="7038505"/>
                  </a:lnTo>
                  <a:lnTo>
                    <a:pt x="11331258" y="7034403"/>
                  </a:lnTo>
                  <a:lnTo>
                    <a:pt x="11318989" y="7035203"/>
                  </a:lnTo>
                  <a:lnTo>
                    <a:pt x="11307915" y="7040537"/>
                  </a:lnTo>
                  <a:lnTo>
                    <a:pt x="11299469" y="7050024"/>
                  </a:lnTo>
                  <a:lnTo>
                    <a:pt x="11295380" y="7062051"/>
                  </a:lnTo>
                  <a:lnTo>
                    <a:pt x="11296193" y="7074294"/>
                  </a:lnTo>
                  <a:lnTo>
                    <a:pt x="11301540" y="7085355"/>
                  </a:lnTo>
                  <a:lnTo>
                    <a:pt x="11311026" y="7093801"/>
                  </a:lnTo>
                  <a:lnTo>
                    <a:pt x="11400790" y="7146163"/>
                  </a:lnTo>
                  <a:lnTo>
                    <a:pt x="5846229" y="7146163"/>
                  </a:lnTo>
                  <a:lnTo>
                    <a:pt x="5823978" y="181952"/>
                  </a:lnTo>
                  <a:lnTo>
                    <a:pt x="5876569" y="271399"/>
                  </a:lnTo>
                  <a:lnTo>
                    <a:pt x="5885065" y="280873"/>
                  </a:lnTo>
                  <a:lnTo>
                    <a:pt x="5896140" y="286156"/>
                  </a:lnTo>
                  <a:lnTo>
                    <a:pt x="5908370" y="286893"/>
                  </a:lnTo>
                  <a:lnTo>
                    <a:pt x="5920384" y="282702"/>
                  </a:lnTo>
                  <a:lnTo>
                    <a:pt x="5929846" y="274256"/>
                  </a:lnTo>
                  <a:lnTo>
                    <a:pt x="5935142" y="263182"/>
                  </a:lnTo>
                  <a:lnTo>
                    <a:pt x="5935916" y="250913"/>
                  </a:lnTo>
                  <a:lnTo>
                    <a:pt x="5931814" y="238887"/>
                  </a:lnTo>
                  <a:lnTo>
                    <a:pt x="5828614" y="63373"/>
                  </a:lnTo>
                  <a:lnTo>
                    <a:pt x="5791352" y="0"/>
                  </a:lnTo>
                  <a:lnTo>
                    <a:pt x="5652414" y="239776"/>
                  </a:lnTo>
                  <a:lnTo>
                    <a:pt x="5648388" y="251866"/>
                  </a:lnTo>
                  <a:lnTo>
                    <a:pt x="5649252" y="264121"/>
                  </a:lnTo>
                  <a:lnTo>
                    <a:pt x="5654599" y="275158"/>
                  </a:lnTo>
                  <a:lnTo>
                    <a:pt x="5664098" y="283591"/>
                  </a:lnTo>
                  <a:lnTo>
                    <a:pt x="5676176" y="287667"/>
                  </a:lnTo>
                  <a:lnTo>
                    <a:pt x="5688431" y="286804"/>
                  </a:lnTo>
                  <a:lnTo>
                    <a:pt x="5699468" y="281419"/>
                  </a:lnTo>
                  <a:lnTo>
                    <a:pt x="5707913" y="271907"/>
                  </a:lnTo>
                  <a:lnTo>
                    <a:pt x="5759958" y="181965"/>
                  </a:lnTo>
                  <a:lnTo>
                    <a:pt x="5782221" y="7146163"/>
                  </a:lnTo>
                  <a:lnTo>
                    <a:pt x="181889" y="7146163"/>
                  </a:lnTo>
                  <a:lnTo>
                    <a:pt x="271665" y="7093801"/>
                  </a:lnTo>
                  <a:lnTo>
                    <a:pt x="281152" y="7085355"/>
                  </a:lnTo>
                  <a:lnTo>
                    <a:pt x="286486" y="7074294"/>
                  </a:lnTo>
                  <a:lnTo>
                    <a:pt x="287286" y="7062051"/>
                  </a:lnTo>
                  <a:lnTo>
                    <a:pt x="283184" y="7050024"/>
                  </a:lnTo>
                  <a:lnTo>
                    <a:pt x="274726" y="7040537"/>
                  </a:lnTo>
                  <a:lnTo>
                    <a:pt x="263677" y="7035203"/>
                  </a:lnTo>
                  <a:lnTo>
                    <a:pt x="251434" y="7034403"/>
                  </a:lnTo>
                  <a:lnTo>
                    <a:pt x="239420" y="7038505"/>
                  </a:lnTo>
                  <a:lnTo>
                    <a:pt x="0" y="7178167"/>
                  </a:lnTo>
                  <a:lnTo>
                    <a:pt x="239420" y="7317829"/>
                  </a:lnTo>
                  <a:lnTo>
                    <a:pt x="251434" y="7321944"/>
                  </a:lnTo>
                  <a:lnTo>
                    <a:pt x="263677" y="7321143"/>
                  </a:lnTo>
                  <a:lnTo>
                    <a:pt x="274726" y="7315809"/>
                  </a:lnTo>
                  <a:lnTo>
                    <a:pt x="283184" y="7306310"/>
                  </a:lnTo>
                  <a:lnTo>
                    <a:pt x="287286" y="7294283"/>
                  </a:lnTo>
                  <a:lnTo>
                    <a:pt x="286486" y="7282040"/>
                  </a:lnTo>
                  <a:lnTo>
                    <a:pt x="281152" y="7270991"/>
                  </a:lnTo>
                  <a:lnTo>
                    <a:pt x="271665" y="7262533"/>
                  </a:lnTo>
                  <a:lnTo>
                    <a:pt x="181902" y="7210171"/>
                  </a:lnTo>
                  <a:lnTo>
                    <a:pt x="11400790" y="7210171"/>
                  </a:lnTo>
                  <a:lnTo>
                    <a:pt x="11311026" y="7262533"/>
                  </a:lnTo>
                  <a:lnTo>
                    <a:pt x="11301540" y="7270991"/>
                  </a:lnTo>
                  <a:lnTo>
                    <a:pt x="11296193" y="7282040"/>
                  </a:lnTo>
                  <a:lnTo>
                    <a:pt x="11295380" y="7294283"/>
                  </a:lnTo>
                  <a:lnTo>
                    <a:pt x="11299469" y="7306310"/>
                  </a:lnTo>
                  <a:lnTo>
                    <a:pt x="11307915" y="7315809"/>
                  </a:lnTo>
                  <a:lnTo>
                    <a:pt x="11318989" y="7321143"/>
                  </a:lnTo>
                  <a:lnTo>
                    <a:pt x="11331258" y="7321944"/>
                  </a:lnTo>
                  <a:lnTo>
                    <a:pt x="11343284" y="7317829"/>
                  </a:lnTo>
                  <a:lnTo>
                    <a:pt x="11527815" y="7210171"/>
                  </a:lnTo>
                  <a:lnTo>
                    <a:pt x="1158267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2337054" y="5563362"/>
              <a:ext cx="8305800" cy="2089785"/>
            </a:xfrm>
            <a:custGeom>
              <a:avLst/>
              <a:gdLst/>
              <a:ahLst/>
              <a:cxnLst/>
              <a:rect l="l" t="t" r="r" b="b"/>
              <a:pathLst>
                <a:path w="8305800" h="2089784">
                  <a:moveTo>
                    <a:pt x="0" y="2089531"/>
                  </a:moveTo>
                  <a:lnTo>
                    <a:pt x="83058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2013" y="334962"/>
            <a:ext cx="6650831" cy="62578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008" spc="-4" dirty="0"/>
              <a:t>Linear </a:t>
            </a:r>
            <a:r>
              <a:rPr sz="4008" spc="-14" dirty="0"/>
              <a:t>Regression </a:t>
            </a:r>
            <a:r>
              <a:rPr sz="4008" dirty="0"/>
              <a:t>– </a:t>
            </a:r>
            <a:r>
              <a:rPr sz="4008" spc="-4" dirty="0"/>
              <a:t>Moving</a:t>
            </a:r>
            <a:r>
              <a:rPr sz="4008" spc="-21" dirty="0"/>
              <a:t> </a:t>
            </a:r>
            <a:r>
              <a:rPr sz="4008" dirty="0"/>
              <a:t>Line</a:t>
            </a:r>
            <a:endParaRPr sz="4008"/>
          </a:p>
        </p:txBody>
      </p:sp>
      <p:sp>
        <p:nvSpPr>
          <p:cNvPr id="6" name="object 6"/>
          <p:cNvSpPr txBox="1"/>
          <p:nvPr/>
        </p:nvSpPr>
        <p:spPr>
          <a:xfrm>
            <a:off x="7683342" y="1583234"/>
            <a:ext cx="2087314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spc="-4" dirty="0">
                <a:latin typeface="Arial"/>
                <a:cs typeface="Arial"/>
              </a:rPr>
              <a:t>ŷ = </a:t>
            </a: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1</a:t>
            </a:r>
            <a:r>
              <a:rPr sz="2812" b="1" dirty="0">
                <a:latin typeface="Arial"/>
                <a:cs typeface="Arial"/>
              </a:rPr>
              <a:t>x </a:t>
            </a:r>
            <a:r>
              <a:rPr sz="2812" b="1" spc="-4" dirty="0">
                <a:latin typeface="Arial"/>
                <a:cs typeface="Arial"/>
              </a:rPr>
              <a:t>+</a:t>
            </a:r>
            <a:r>
              <a:rPr sz="2812" b="1" spc="-49" dirty="0">
                <a:latin typeface="Arial"/>
                <a:cs typeface="Arial"/>
              </a:rPr>
              <a:t> </a:t>
            </a:r>
            <a:r>
              <a:rPr sz="2812" b="1" spc="4" dirty="0">
                <a:latin typeface="Arial"/>
                <a:cs typeface="Arial"/>
              </a:rPr>
              <a:t>w</a:t>
            </a:r>
            <a:r>
              <a:rPr sz="2795" b="1" spc="5" baseline="-20964" dirty="0">
                <a:latin typeface="Arial"/>
                <a:cs typeface="Arial"/>
              </a:rPr>
              <a:t>2</a:t>
            </a:r>
            <a:endParaRPr sz="2795" baseline="-209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4989" y="4860929"/>
            <a:ext cx="2507010" cy="87405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spc="-4" dirty="0">
                <a:latin typeface="Arial"/>
                <a:cs typeface="Arial"/>
              </a:rPr>
              <a:t>w</a:t>
            </a:r>
            <a:r>
              <a:rPr sz="2795" b="1" spc="-5" baseline="-20964" dirty="0">
                <a:latin typeface="Arial"/>
                <a:cs typeface="Arial"/>
              </a:rPr>
              <a:t>1</a:t>
            </a:r>
            <a:r>
              <a:rPr sz="2812" b="1" spc="-4" dirty="0">
                <a:latin typeface="Arial"/>
                <a:cs typeface="Arial"/>
              </a:rPr>
              <a:t>:</a:t>
            </a:r>
            <a:r>
              <a:rPr sz="2812" b="1" dirty="0">
                <a:latin typeface="Arial"/>
                <a:cs typeface="Arial"/>
              </a:rPr>
              <a:t> </a:t>
            </a:r>
            <a:r>
              <a:rPr sz="2812" b="1" spc="-4" dirty="0">
                <a:latin typeface="Arial"/>
                <a:cs typeface="Arial"/>
              </a:rPr>
              <a:t>Slope</a:t>
            </a:r>
            <a:endParaRPr sz="2812">
              <a:latin typeface="Arial"/>
              <a:cs typeface="Arial"/>
            </a:endParaRPr>
          </a:p>
          <a:p>
            <a:pPr marL="26788">
              <a:spcBef>
                <a:spcPts val="4"/>
              </a:spcBef>
            </a:pPr>
            <a:r>
              <a:rPr sz="2812" b="1" spc="-4" dirty="0">
                <a:latin typeface="Arial"/>
                <a:cs typeface="Arial"/>
              </a:rPr>
              <a:t>w</a:t>
            </a:r>
            <a:r>
              <a:rPr sz="2795" b="1" spc="-5" baseline="-20964" dirty="0">
                <a:latin typeface="Arial"/>
                <a:cs typeface="Arial"/>
              </a:rPr>
              <a:t>2</a:t>
            </a:r>
            <a:r>
              <a:rPr sz="2812" b="1" spc="-4" dirty="0">
                <a:latin typeface="Arial"/>
                <a:cs typeface="Arial"/>
              </a:rPr>
              <a:t>:</a:t>
            </a:r>
            <a:r>
              <a:rPr sz="2812" b="1" spc="-25" dirty="0">
                <a:latin typeface="Arial"/>
                <a:cs typeface="Arial"/>
              </a:rPr>
              <a:t> </a:t>
            </a:r>
            <a:r>
              <a:rPr sz="2812" b="1" spc="-4" dirty="0">
                <a:latin typeface="Arial"/>
                <a:cs typeface="Arial"/>
              </a:rPr>
              <a:t>y-intercept</a:t>
            </a:r>
            <a:endParaRPr sz="281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2310" y="3521244"/>
            <a:ext cx="463451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1</a:t>
            </a:r>
            <a:endParaRPr sz="2795" baseline="-209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592" y="4162485"/>
            <a:ext cx="463451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2</a:t>
            </a:r>
            <a:endParaRPr sz="2795" baseline="-20964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28930" y="1009412"/>
            <a:ext cx="4750594" cy="5288161"/>
            <a:chOff x="3278123" y="1435608"/>
            <a:chExt cx="6756400" cy="7520940"/>
          </a:xfrm>
        </p:grpSpPr>
        <p:sp>
          <p:nvSpPr>
            <p:cNvPr id="11" name="object 11"/>
            <p:cNvSpPr/>
            <p:nvPr/>
          </p:nvSpPr>
          <p:spPr>
            <a:xfrm>
              <a:off x="9557765" y="1448562"/>
              <a:ext cx="463550" cy="838200"/>
            </a:xfrm>
            <a:custGeom>
              <a:avLst/>
              <a:gdLst/>
              <a:ahLst/>
              <a:cxnLst/>
              <a:rect l="l" t="t" r="r" b="b"/>
              <a:pathLst>
                <a:path w="463550" h="838200">
                  <a:moveTo>
                    <a:pt x="231648" y="0"/>
                  </a:moveTo>
                  <a:lnTo>
                    <a:pt x="0" y="231648"/>
                  </a:lnTo>
                  <a:lnTo>
                    <a:pt x="115824" y="231648"/>
                  </a:lnTo>
                  <a:lnTo>
                    <a:pt x="115824" y="838200"/>
                  </a:lnTo>
                  <a:lnTo>
                    <a:pt x="347472" y="838200"/>
                  </a:lnTo>
                  <a:lnTo>
                    <a:pt x="347472" y="231648"/>
                  </a:lnTo>
                  <a:lnTo>
                    <a:pt x="463295" y="231648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9557765" y="1448562"/>
              <a:ext cx="463550" cy="838200"/>
            </a:xfrm>
            <a:custGeom>
              <a:avLst/>
              <a:gdLst/>
              <a:ahLst/>
              <a:cxnLst/>
              <a:rect l="l" t="t" r="r" b="b"/>
              <a:pathLst>
                <a:path w="463550" h="838200">
                  <a:moveTo>
                    <a:pt x="0" y="231648"/>
                  </a:moveTo>
                  <a:lnTo>
                    <a:pt x="231648" y="0"/>
                  </a:lnTo>
                  <a:lnTo>
                    <a:pt x="463295" y="231648"/>
                  </a:lnTo>
                  <a:lnTo>
                    <a:pt x="347472" y="231648"/>
                  </a:lnTo>
                  <a:lnTo>
                    <a:pt x="347472" y="838200"/>
                  </a:lnTo>
                  <a:lnTo>
                    <a:pt x="115824" y="838200"/>
                  </a:lnTo>
                  <a:lnTo>
                    <a:pt x="115824" y="231648"/>
                  </a:lnTo>
                  <a:lnTo>
                    <a:pt x="0" y="23164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3269" y="3963162"/>
              <a:ext cx="6486525" cy="4968240"/>
            </a:xfrm>
            <a:custGeom>
              <a:avLst/>
              <a:gdLst/>
              <a:ahLst/>
              <a:cxnLst/>
              <a:rect l="l" t="t" r="r" b="b"/>
              <a:pathLst>
                <a:path w="6486525" h="4968240">
                  <a:moveTo>
                    <a:pt x="0" y="4968240"/>
                  </a:moveTo>
                  <a:lnTo>
                    <a:pt x="6486525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56" y="1232207"/>
            <a:ext cx="8629204" cy="5557838"/>
            <a:chOff x="559155" y="1752473"/>
            <a:chExt cx="12272645" cy="7904480"/>
          </a:xfrm>
        </p:grpSpPr>
        <p:sp>
          <p:nvSpPr>
            <p:cNvPr id="3" name="object 3"/>
            <p:cNvSpPr/>
            <p:nvPr/>
          </p:nvSpPr>
          <p:spPr>
            <a:xfrm>
              <a:off x="559155" y="1752472"/>
              <a:ext cx="11583035" cy="7322184"/>
            </a:xfrm>
            <a:custGeom>
              <a:avLst/>
              <a:gdLst/>
              <a:ahLst/>
              <a:cxnLst/>
              <a:rect l="l" t="t" r="r" b="b"/>
              <a:pathLst>
                <a:path w="11583035" h="7322184">
                  <a:moveTo>
                    <a:pt x="11582679" y="7178167"/>
                  </a:moveTo>
                  <a:lnTo>
                    <a:pt x="11527815" y="7146163"/>
                  </a:lnTo>
                  <a:lnTo>
                    <a:pt x="11343284" y="7038505"/>
                  </a:lnTo>
                  <a:lnTo>
                    <a:pt x="11331258" y="7034403"/>
                  </a:lnTo>
                  <a:lnTo>
                    <a:pt x="11318989" y="7035203"/>
                  </a:lnTo>
                  <a:lnTo>
                    <a:pt x="11307915" y="7040537"/>
                  </a:lnTo>
                  <a:lnTo>
                    <a:pt x="11299469" y="7050024"/>
                  </a:lnTo>
                  <a:lnTo>
                    <a:pt x="11295380" y="7062051"/>
                  </a:lnTo>
                  <a:lnTo>
                    <a:pt x="11296193" y="7074294"/>
                  </a:lnTo>
                  <a:lnTo>
                    <a:pt x="11301540" y="7085355"/>
                  </a:lnTo>
                  <a:lnTo>
                    <a:pt x="11311026" y="7093801"/>
                  </a:lnTo>
                  <a:lnTo>
                    <a:pt x="11400790" y="7146163"/>
                  </a:lnTo>
                  <a:lnTo>
                    <a:pt x="5846229" y="7146163"/>
                  </a:lnTo>
                  <a:lnTo>
                    <a:pt x="5823978" y="181952"/>
                  </a:lnTo>
                  <a:lnTo>
                    <a:pt x="5876569" y="271399"/>
                  </a:lnTo>
                  <a:lnTo>
                    <a:pt x="5885065" y="280873"/>
                  </a:lnTo>
                  <a:lnTo>
                    <a:pt x="5896140" y="286156"/>
                  </a:lnTo>
                  <a:lnTo>
                    <a:pt x="5908370" y="286893"/>
                  </a:lnTo>
                  <a:lnTo>
                    <a:pt x="5920384" y="282702"/>
                  </a:lnTo>
                  <a:lnTo>
                    <a:pt x="5929846" y="274256"/>
                  </a:lnTo>
                  <a:lnTo>
                    <a:pt x="5935142" y="263182"/>
                  </a:lnTo>
                  <a:lnTo>
                    <a:pt x="5935916" y="250913"/>
                  </a:lnTo>
                  <a:lnTo>
                    <a:pt x="5931814" y="238887"/>
                  </a:lnTo>
                  <a:lnTo>
                    <a:pt x="5828614" y="63373"/>
                  </a:lnTo>
                  <a:lnTo>
                    <a:pt x="5791352" y="0"/>
                  </a:lnTo>
                  <a:lnTo>
                    <a:pt x="5652414" y="239776"/>
                  </a:lnTo>
                  <a:lnTo>
                    <a:pt x="5648388" y="251866"/>
                  </a:lnTo>
                  <a:lnTo>
                    <a:pt x="5649252" y="264121"/>
                  </a:lnTo>
                  <a:lnTo>
                    <a:pt x="5654599" y="275158"/>
                  </a:lnTo>
                  <a:lnTo>
                    <a:pt x="5664098" y="283591"/>
                  </a:lnTo>
                  <a:lnTo>
                    <a:pt x="5676176" y="287667"/>
                  </a:lnTo>
                  <a:lnTo>
                    <a:pt x="5688431" y="286804"/>
                  </a:lnTo>
                  <a:lnTo>
                    <a:pt x="5699468" y="281419"/>
                  </a:lnTo>
                  <a:lnTo>
                    <a:pt x="5707913" y="271907"/>
                  </a:lnTo>
                  <a:lnTo>
                    <a:pt x="5759958" y="181965"/>
                  </a:lnTo>
                  <a:lnTo>
                    <a:pt x="5782221" y="7146163"/>
                  </a:lnTo>
                  <a:lnTo>
                    <a:pt x="181889" y="7146163"/>
                  </a:lnTo>
                  <a:lnTo>
                    <a:pt x="271665" y="7093801"/>
                  </a:lnTo>
                  <a:lnTo>
                    <a:pt x="281152" y="7085355"/>
                  </a:lnTo>
                  <a:lnTo>
                    <a:pt x="286486" y="7074294"/>
                  </a:lnTo>
                  <a:lnTo>
                    <a:pt x="287286" y="7062051"/>
                  </a:lnTo>
                  <a:lnTo>
                    <a:pt x="283184" y="7050024"/>
                  </a:lnTo>
                  <a:lnTo>
                    <a:pt x="274726" y="7040537"/>
                  </a:lnTo>
                  <a:lnTo>
                    <a:pt x="263677" y="7035203"/>
                  </a:lnTo>
                  <a:lnTo>
                    <a:pt x="251434" y="7034403"/>
                  </a:lnTo>
                  <a:lnTo>
                    <a:pt x="239420" y="7038505"/>
                  </a:lnTo>
                  <a:lnTo>
                    <a:pt x="0" y="7178167"/>
                  </a:lnTo>
                  <a:lnTo>
                    <a:pt x="239420" y="7317829"/>
                  </a:lnTo>
                  <a:lnTo>
                    <a:pt x="251434" y="7321944"/>
                  </a:lnTo>
                  <a:lnTo>
                    <a:pt x="263677" y="7321143"/>
                  </a:lnTo>
                  <a:lnTo>
                    <a:pt x="274726" y="7315809"/>
                  </a:lnTo>
                  <a:lnTo>
                    <a:pt x="283184" y="7306310"/>
                  </a:lnTo>
                  <a:lnTo>
                    <a:pt x="287286" y="7294283"/>
                  </a:lnTo>
                  <a:lnTo>
                    <a:pt x="286486" y="7282040"/>
                  </a:lnTo>
                  <a:lnTo>
                    <a:pt x="281152" y="7270991"/>
                  </a:lnTo>
                  <a:lnTo>
                    <a:pt x="271665" y="7262533"/>
                  </a:lnTo>
                  <a:lnTo>
                    <a:pt x="181902" y="7210171"/>
                  </a:lnTo>
                  <a:lnTo>
                    <a:pt x="11400790" y="7210171"/>
                  </a:lnTo>
                  <a:lnTo>
                    <a:pt x="11311026" y="7262533"/>
                  </a:lnTo>
                  <a:lnTo>
                    <a:pt x="11301540" y="7270991"/>
                  </a:lnTo>
                  <a:lnTo>
                    <a:pt x="11296193" y="7282040"/>
                  </a:lnTo>
                  <a:lnTo>
                    <a:pt x="11295380" y="7294283"/>
                  </a:lnTo>
                  <a:lnTo>
                    <a:pt x="11299469" y="7306310"/>
                  </a:lnTo>
                  <a:lnTo>
                    <a:pt x="11307915" y="7315809"/>
                  </a:lnTo>
                  <a:lnTo>
                    <a:pt x="11318989" y="7321143"/>
                  </a:lnTo>
                  <a:lnTo>
                    <a:pt x="11331258" y="7321944"/>
                  </a:lnTo>
                  <a:lnTo>
                    <a:pt x="11343284" y="7317829"/>
                  </a:lnTo>
                  <a:lnTo>
                    <a:pt x="11527815" y="7210171"/>
                  </a:lnTo>
                  <a:lnTo>
                    <a:pt x="1158267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3303270" y="3963162"/>
              <a:ext cx="6486525" cy="4968240"/>
            </a:xfrm>
            <a:custGeom>
              <a:avLst/>
              <a:gdLst/>
              <a:ahLst/>
              <a:cxnLst/>
              <a:rect l="l" t="t" r="r" b="b"/>
              <a:pathLst>
                <a:path w="6486525" h="4968240">
                  <a:moveTo>
                    <a:pt x="0" y="4968240"/>
                  </a:moveTo>
                  <a:lnTo>
                    <a:pt x="6486525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2013" y="334962"/>
            <a:ext cx="6650831" cy="62578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008" spc="-4" dirty="0"/>
              <a:t>Linear </a:t>
            </a:r>
            <a:r>
              <a:rPr sz="4008" spc="-14" dirty="0"/>
              <a:t>Regression </a:t>
            </a:r>
            <a:r>
              <a:rPr sz="4008" dirty="0"/>
              <a:t>– </a:t>
            </a:r>
            <a:r>
              <a:rPr sz="4008" spc="-4" dirty="0"/>
              <a:t>Moving</a:t>
            </a:r>
            <a:r>
              <a:rPr sz="4008" spc="-21" dirty="0"/>
              <a:t> </a:t>
            </a:r>
            <a:r>
              <a:rPr sz="4008" dirty="0"/>
              <a:t>Line</a:t>
            </a:r>
            <a:endParaRPr sz="4008"/>
          </a:p>
        </p:txBody>
      </p:sp>
      <p:sp>
        <p:nvSpPr>
          <p:cNvPr id="6" name="object 6"/>
          <p:cNvSpPr txBox="1"/>
          <p:nvPr/>
        </p:nvSpPr>
        <p:spPr>
          <a:xfrm>
            <a:off x="7683342" y="1583234"/>
            <a:ext cx="2087314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spc="-4" dirty="0">
                <a:latin typeface="Arial"/>
                <a:cs typeface="Arial"/>
              </a:rPr>
              <a:t>ŷ = </a:t>
            </a: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1</a:t>
            </a:r>
            <a:r>
              <a:rPr sz="2812" b="1" dirty="0">
                <a:latin typeface="Arial"/>
                <a:cs typeface="Arial"/>
              </a:rPr>
              <a:t>x </a:t>
            </a:r>
            <a:r>
              <a:rPr sz="2812" b="1" spc="-4" dirty="0">
                <a:latin typeface="Arial"/>
                <a:cs typeface="Arial"/>
              </a:rPr>
              <a:t>+</a:t>
            </a:r>
            <a:r>
              <a:rPr sz="2812" b="1" spc="-49" dirty="0">
                <a:latin typeface="Arial"/>
                <a:cs typeface="Arial"/>
              </a:rPr>
              <a:t> </a:t>
            </a:r>
            <a:r>
              <a:rPr sz="2812" b="1" spc="4" dirty="0">
                <a:latin typeface="Arial"/>
                <a:cs typeface="Arial"/>
              </a:rPr>
              <a:t>w</a:t>
            </a:r>
            <a:r>
              <a:rPr sz="2795" b="1" spc="5" baseline="-20964" dirty="0">
                <a:latin typeface="Arial"/>
                <a:cs typeface="Arial"/>
              </a:rPr>
              <a:t>2</a:t>
            </a:r>
            <a:endParaRPr sz="2795" baseline="-209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4989" y="4860929"/>
            <a:ext cx="2507010" cy="87405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spc="-4" dirty="0">
                <a:latin typeface="Arial"/>
                <a:cs typeface="Arial"/>
              </a:rPr>
              <a:t>w</a:t>
            </a:r>
            <a:r>
              <a:rPr sz="2795" b="1" spc="-5" baseline="-20964" dirty="0">
                <a:latin typeface="Arial"/>
                <a:cs typeface="Arial"/>
              </a:rPr>
              <a:t>1</a:t>
            </a:r>
            <a:r>
              <a:rPr sz="2812" b="1" spc="-4" dirty="0">
                <a:latin typeface="Arial"/>
                <a:cs typeface="Arial"/>
              </a:rPr>
              <a:t>:</a:t>
            </a:r>
            <a:r>
              <a:rPr sz="2812" b="1" dirty="0">
                <a:latin typeface="Arial"/>
                <a:cs typeface="Arial"/>
              </a:rPr>
              <a:t> </a:t>
            </a:r>
            <a:r>
              <a:rPr sz="2812" b="1" spc="-4" dirty="0">
                <a:latin typeface="Arial"/>
                <a:cs typeface="Arial"/>
              </a:rPr>
              <a:t>Slope</a:t>
            </a:r>
            <a:endParaRPr sz="2812">
              <a:latin typeface="Arial"/>
              <a:cs typeface="Arial"/>
            </a:endParaRPr>
          </a:p>
          <a:p>
            <a:pPr marL="26788">
              <a:spcBef>
                <a:spcPts val="4"/>
              </a:spcBef>
            </a:pPr>
            <a:r>
              <a:rPr sz="2812" b="1" spc="-4" dirty="0">
                <a:latin typeface="Arial"/>
                <a:cs typeface="Arial"/>
              </a:rPr>
              <a:t>w</a:t>
            </a:r>
            <a:r>
              <a:rPr sz="2795" b="1" spc="-5" baseline="-20964" dirty="0">
                <a:latin typeface="Arial"/>
                <a:cs typeface="Arial"/>
              </a:rPr>
              <a:t>2</a:t>
            </a:r>
            <a:r>
              <a:rPr sz="2812" b="1" spc="-4" dirty="0">
                <a:latin typeface="Arial"/>
                <a:cs typeface="Arial"/>
              </a:rPr>
              <a:t>:</a:t>
            </a:r>
            <a:r>
              <a:rPr sz="2812" b="1" spc="-25" dirty="0">
                <a:latin typeface="Arial"/>
                <a:cs typeface="Arial"/>
              </a:rPr>
              <a:t> </a:t>
            </a:r>
            <a:r>
              <a:rPr sz="2812" b="1" spc="-4" dirty="0">
                <a:latin typeface="Arial"/>
                <a:cs typeface="Arial"/>
              </a:rPr>
              <a:t>y-intercept</a:t>
            </a:r>
            <a:endParaRPr sz="281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2310" y="3521244"/>
            <a:ext cx="463451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1</a:t>
            </a:r>
            <a:endParaRPr sz="2795" baseline="-209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592" y="4162485"/>
            <a:ext cx="463451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2</a:t>
            </a:r>
            <a:endParaRPr sz="2795" baseline="-20964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68196" y="2058472"/>
            <a:ext cx="5011787" cy="4014341"/>
            <a:chOff x="3049523" y="2927604"/>
            <a:chExt cx="7127875" cy="5709285"/>
          </a:xfrm>
        </p:grpSpPr>
        <p:sp>
          <p:nvSpPr>
            <p:cNvPr id="11" name="object 11"/>
            <p:cNvSpPr/>
            <p:nvPr/>
          </p:nvSpPr>
          <p:spPr>
            <a:xfrm>
              <a:off x="9701021" y="2940558"/>
              <a:ext cx="463550" cy="838200"/>
            </a:xfrm>
            <a:custGeom>
              <a:avLst/>
              <a:gdLst/>
              <a:ahLst/>
              <a:cxnLst/>
              <a:rect l="l" t="t" r="r" b="b"/>
              <a:pathLst>
                <a:path w="463550" h="838200">
                  <a:moveTo>
                    <a:pt x="347472" y="0"/>
                  </a:moveTo>
                  <a:lnTo>
                    <a:pt x="115824" y="0"/>
                  </a:lnTo>
                  <a:lnTo>
                    <a:pt x="115824" y="606552"/>
                  </a:lnTo>
                  <a:lnTo>
                    <a:pt x="0" y="606552"/>
                  </a:lnTo>
                  <a:lnTo>
                    <a:pt x="231648" y="838200"/>
                  </a:lnTo>
                  <a:lnTo>
                    <a:pt x="463296" y="606552"/>
                  </a:lnTo>
                  <a:lnTo>
                    <a:pt x="347472" y="606552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9701021" y="2940558"/>
              <a:ext cx="463550" cy="838200"/>
            </a:xfrm>
            <a:custGeom>
              <a:avLst/>
              <a:gdLst/>
              <a:ahLst/>
              <a:cxnLst/>
              <a:rect l="l" t="t" r="r" b="b"/>
              <a:pathLst>
                <a:path w="463550" h="838200">
                  <a:moveTo>
                    <a:pt x="0" y="606552"/>
                  </a:moveTo>
                  <a:lnTo>
                    <a:pt x="231648" y="838200"/>
                  </a:lnTo>
                  <a:lnTo>
                    <a:pt x="463296" y="606552"/>
                  </a:lnTo>
                  <a:lnTo>
                    <a:pt x="347472" y="606552"/>
                  </a:lnTo>
                  <a:lnTo>
                    <a:pt x="347472" y="0"/>
                  </a:lnTo>
                  <a:lnTo>
                    <a:pt x="115824" y="0"/>
                  </a:lnTo>
                  <a:lnTo>
                    <a:pt x="115824" y="606552"/>
                  </a:lnTo>
                  <a:lnTo>
                    <a:pt x="0" y="60655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4669" y="4648961"/>
              <a:ext cx="6946900" cy="3962400"/>
            </a:xfrm>
            <a:custGeom>
              <a:avLst/>
              <a:gdLst/>
              <a:ahLst/>
              <a:cxnLst/>
              <a:rect l="l" t="t" r="r" b="b"/>
              <a:pathLst>
                <a:path w="6946900" h="3962400">
                  <a:moveTo>
                    <a:pt x="0" y="0"/>
                  </a:moveTo>
                  <a:lnTo>
                    <a:pt x="6946900" y="396240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56" y="1232207"/>
            <a:ext cx="8629204" cy="5557838"/>
            <a:chOff x="559155" y="1752473"/>
            <a:chExt cx="12272645" cy="7904480"/>
          </a:xfrm>
        </p:grpSpPr>
        <p:sp>
          <p:nvSpPr>
            <p:cNvPr id="3" name="object 3"/>
            <p:cNvSpPr/>
            <p:nvPr/>
          </p:nvSpPr>
          <p:spPr>
            <a:xfrm>
              <a:off x="559155" y="1752472"/>
              <a:ext cx="11583035" cy="7322184"/>
            </a:xfrm>
            <a:custGeom>
              <a:avLst/>
              <a:gdLst/>
              <a:ahLst/>
              <a:cxnLst/>
              <a:rect l="l" t="t" r="r" b="b"/>
              <a:pathLst>
                <a:path w="11583035" h="7322184">
                  <a:moveTo>
                    <a:pt x="11582679" y="7178167"/>
                  </a:moveTo>
                  <a:lnTo>
                    <a:pt x="11527815" y="7146163"/>
                  </a:lnTo>
                  <a:lnTo>
                    <a:pt x="11343284" y="7038505"/>
                  </a:lnTo>
                  <a:lnTo>
                    <a:pt x="11331258" y="7034403"/>
                  </a:lnTo>
                  <a:lnTo>
                    <a:pt x="11318989" y="7035203"/>
                  </a:lnTo>
                  <a:lnTo>
                    <a:pt x="11307915" y="7040537"/>
                  </a:lnTo>
                  <a:lnTo>
                    <a:pt x="11299469" y="7050024"/>
                  </a:lnTo>
                  <a:lnTo>
                    <a:pt x="11295380" y="7062051"/>
                  </a:lnTo>
                  <a:lnTo>
                    <a:pt x="11296193" y="7074294"/>
                  </a:lnTo>
                  <a:lnTo>
                    <a:pt x="11301540" y="7085355"/>
                  </a:lnTo>
                  <a:lnTo>
                    <a:pt x="11311026" y="7093801"/>
                  </a:lnTo>
                  <a:lnTo>
                    <a:pt x="11400790" y="7146163"/>
                  </a:lnTo>
                  <a:lnTo>
                    <a:pt x="5846229" y="7146163"/>
                  </a:lnTo>
                  <a:lnTo>
                    <a:pt x="5823978" y="181952"/>
                  </a:lnTo>
                  <a:lnTo>
                    <a:pt x="5876569" y="271399"/>
                  </a:lnTo>
                  <a:lnTo>
                    <a:pt x="5885065" y="280873"/>
                  </a:lnTo>
                  <a:lnTo>
                    <a:pt x="5896140" y="286156"/>
                  </a:lnTo>
                  <a:lnTo>
                    <a:pt x="5908370" y="286893"/>
                  </a:lnTo>
                  <a:lnTo>
                    <a:pt x="5920384" y="282702"/>
                  </a:lnTo>
                  <a:lnTo>
                    <a:pt x="5929846" y="274256"/>
                  </a:lnTo>
                  <a:lnTo>
                    <a:pt x="5935142" y="263182"/>
                  </a:lnTo>
                  <a:lnTo>
                    <a:pt x="5935916" y="250913"/>
                  </a:lnTo>
                  <a:lnTo>
                    <a:pt x="5931814" y="238887"/>
                  </a:lnTo>
                  <a:lnTo>
                    <a:pt x="5828614" y="63373"/>
                  </a:lnTo>
                  <a:lnTo>
                    <a:pt x="5791352" y="0"/>
                  </a:lnTo>
                  <a:lnTo>
                    <a:pt x="5652414" y="239776"/>
                  </a:lnTo>
                  <a:lnTo>
                    <a:pt x="5648388" y="251866"/>
                  </a:lnTo>
                  <a:lnTo>
                    <a:pt x="5649252" y="264121"/>
                  </a:lnTo>
                  <a:lnTo>
                    <a:pt x="5654599" y="275158"/>
                  </a:lnTo>
                  <a:lnTo>
                    <a:pt x="5664098" y="283591"/>
                  </a:lnTo>
                  <a:lnTo>
                    <a:pt x="5676176" y="287667"/>
                  </a:lnTo>
                  <a:lnTo>
                    <a:pt x="5688431" y="286804"/>
                  </a:lnTo>
                  <a:lnTo>
                    <a:pt x="5699468" y="281419"/>
                  </a:lnTo>
                  <a:lnTo>
                    <a:pt x="5707913" y="271907"/>
                  </a:lnTo>
                  <a:lnTo>
                    <a:pt x="5759958" y="181965"/>
                  </a:lnTo>
                  <a:lnTo>
                    <a:pt x="5782221" y="7146163"/>
                  </a:lnTo>
                  <a:lnTo>
                    <a:pt x="181889" y="7146163"/>
                  </a:lnTo>
                  <a:lnTo>
                    <a:pt x="271665" y="7093801"/>
                  </a:lnTo>
                  <a:lnTo>
                    <a:pt x="281152" y="7085355"/>
                  </a:lnTo>
                  <a:lnTo>
                    <a:pt x="286486" y="7074294"/>
                  </a:lnTo>
                  <a:lnTo>
                    <a:pt x="287286" y="7062051"/>
                  </a:lnTo>
                  <a:lnTo>
                    <a:pt x="283184" y="7050024"/>
                  </a:lnTo>
                  <a:lnTo>
                    <a:pt x="274726" y="7040537"/>
                  </a:lnTo>
                  <a:lnTo>
                    <a:pt x="263677" y="7035203"/>
                  </a:lnTo>
                  <a:lnTo>
                    <a:pt x="251434" y="7034403"/>
                  </a:lnTo>
                  <a:lnTo>
                    <a:pt x="239420" y="7038505"/>
                  </a:lnTo>
                  <a:lnTo>
                    <a:pt x="0" y="7178167"/>
                  </a:lnTo>
                  <a:lnTo>
                    <a:pt x="239420" y="7317829"/>
                  </a:lnTo>
                  <a:lnTo>
                    <a:pt x="251434" y="7321944"/>
                  </a:lnTo>
                  <a:lnTo>
                    <a:pt x="263677" y="7321143"/>
                  </a:lnTo>
                  <a:lnTo>
                    <a:pt x="274726" y="7315809"/>
                  </a:lnTo>
                  <a:lnTo>
                    <a:pt x="283184" y="7306310"/>
                  </a:lnTo>
                  <a:lnTo>
                    <a:pt x="287286" y="7294283"/>
                  </a:lnTo>
                  <a:lnTo>
                    <a:pt x="286486" y="7282040"/>
                  </a:lnTo>
                  <a:lnTo>
                    <a:pt x="281152" y="7270991"/>
                  </a:lnTo>
                  <a:lnTo>
                    <a:pt x="271665" y="7262533"/>
                  </a:lnTo>
                  <a:lnTo>
                    <a:pt x="181902" y="7210171"/>
                  </a:lnTo>
                  <a:lnTo>
                    <a:pt x="11400790" y="7210171"/>
                  </a:lnTo>
                  <a:lnTo>
                    <a:pt x="11311026" y="7262533"/>
                  </a:lnTo>
                  <a:lnTo>
                    <a:pt x="11301540" y="7270991"/>
                  </a:lnTo>
                  <a:lnTo>
                    <a:pt x="11296193" y="7282040"/>
                  </a:lnTo>
                  <a:lnTo>
                    <a:pt x="11295380" y="7294283"/>
                  </a:lnTo>
                  <a:lnTo>
                    <a:pt x="11299469" y="7306310"/>
                  </a:lnTo>
                  <a:lnTo>
                    <a:pt x="11307915" y="7315809"/>
                  </a:lnTo>
                  <a:lnTo>
                    <a:pt x="11318989" y="7321143"/>
                  </a:lnTo>
                  <a:lnTo>
                    <a:pt x="11331258" y="7321944"/>
                  </a:lnTo>
                  <a:lnTo>
                    <a:pt x="11343284" y="7317829"/>
                  </a:lnTo>
                  <a:lnTo>
                    <a:pt x="11527815" y="7210171"/>
                  </a:lnTo>
                  <a:lnTo>
                    <a:pt x="1158267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" name="object 4"/>
            <p:cNvSpPr/>
            <p:nvPr/>
          </p:nvSpPr>
          <p:spPr>
            <a:xfrm>
              <a:off x="2337054" y="5563362"/>
              <a:ext cx="8305800" cy="2089785"/>
            </a:xfrm>
            <a:custGeom>
              <a:avLst/>
              <a:gdLst/>
              <a:ahLst/>
              <a:cxnLst/>
              <a:rect l="l" t="t" r="r" b="b"/>
              <a:pathLst>
                <a:path w="8305800" h="2089784">
                  <a:moveTo>
                    <a:pt x="0" y="2089531"/>
                  </a:moveTo>
                  <a:lnTo>
                    <a:pt x="83058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2013" y="334962"/>
            <a:ext cx="6650831" cy="62578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008" spc="-4" dirty="0"/>
              <a:t>Linear </a:t>
            </a:r>
            <a:r>
              <a:rPr sz="4008" spc="-14" dirty="0"/>
              <a:t>Regression </a:t>
            </a:r>
            <a:r>
              <a:rPr sz="4008" dirty="0"/>
              <a:t>– </a:t>
            </a:r>
            <a:r>
              <a:rPr sz="4008" spc="-4" dirty="0"/>
              <a:t>Moving</a:t>
            </a:r>
            <a:r>
              <a:rPr sz="4008" spc="-21" dirty="0"/>
              <a:t> </a:t>
            </a:r>
            <a:r>
              <a:rPr sz="4008" dirty="0"/>
              <a:t>Line</a:t>
            </a:r>
            <a:endParaRPr sz="4008"/>
          </a:p>
        </p:txBody>
      </p:sp>
      <p:sp>
        <p:nvSpPr>
          <p:cNvPr id="6" name="object 6"/>
          <p:cNvSpPr txBox="1"/>
          <p:nvPr/>
        </p:nvSpPr>
        <p:spPr>
          <a:xfrm>
            <a:off x="7683342" y="1583234"/>
            <a:ext cx="2087314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spc="-4" dirty="0">
                <a:latin typeface="Arial"/>
                <a:cs typeface="Arial"/>
              </a:rPr>
              <a:t>ŷ = </a:t>
            </a: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1</a:t>
            </a:r>
            <a:r>
              <a:rPr sz="2812" b="1" dirty="0">
                <a:latin typeface="Arial"/>
                <a:cs typeface="Arial"/>
              </a:rPr>
              <a:t>x </a:t>
            </a:r>
            <a:r>
              <a:rPr sz="2812" b="1" spc="-4" dirty="0">
                <a:latin typeface="Arial"/>
                <a:cs typeface="Arial"/>
              </a:rPr>
              <a:t>+</a:t>
            </a:r>
            <a:r>
              <a:rPr sz="2812" b="1" spc="-49" dirty="0">
                <a:latin typeface="Arial"/>
                <a:cs typeface="Arial"/>
              </a:rPr>
              <a:t> </a:t>
            </a:r>
            <a:r>
              <a:rPr sz="2812" b="1" spc="4" dirty="0">
                <a:latin typeface="Arial"/>
                <a:cs typeface="Arial"/>
              </a:rPr>
              <a:t>w</a:t>
            </a:r>
            <a:r>
              <a:rPr sz="2795" b="1" spc="5" baseline="-20964" dirty="0">
                <a:latin typeface="Arial"/>
                <a:cs typeface="Arial"/>
              </a:rPr>
              <a:t>2</a:t>
            </a:r>
            <a:endParaRPr sz="2795" baseline="-209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4989" y="4860929"/>
            <a:ext cx="2507010" cy="87405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spc="-4" dirty="0">
                <a:latin typeface="Arial"/>
                <a:cs typeface="Arial"/>
              </a:rPr>
              <a:t>w</a:t>
            </a:r>
            <a:r>
              <a:rPr sz="2795" b="1" spc="-5" baseline="-20964" dirty="0">
                <a:latin typeface="Arial"/>
                <a:cs typeface="Arial"/>
              </a:rPr>
              <a:t>1</a:t>
            </a:r>
            <a:r>
              <a:rPr sz="2812" b="1" spc="-4" dirty="0">
                <a:latin typeface="Arial"/>
                <a:cs typeface="Arial"/>
              </a:rPr>
              <a:t>:</a:t>
            </a:r>
            <a:r>
              <a:rPr sz="2812" b="1" dirty="0">
                <a:latin typeface="Arial"/>
                <a:cs typeface="Arial"/>
              </a:rPr>
              <a:t> </a:t>
            </a:r>
            <a:r>
              <a:rPr sz="2812" b="1" spc="-4" dirty="0">
                <a:latin typeface="Arial"/>
                <a:cs typeface="Arial"/>
              </a:rPr>
              <a:t>Slope</a:t>
            </a:r>
            <a:endParaRPr sz="2812">
              <a:latin typeface="Arial"/>
              <a:cs typeface="Arial"/>
            </a:endParaRPr>
          </a:p>
          <a:p>
            <a:pPr marL="26788">
              <a:spcBef>
                <a:spcPts val="4"/>
              </a:spcBef>
            </a:pPr>
            <a:r>
              <a:rPr sz="2812" b="1" spc="-4" dirty="0">
                <a:latin typeface="Arial"/>
                <a:cs typeface="Arial"/>
              </a:rPr>
              <a:t>w</a:t>
            </a:r>
            <a:r>
              <a:rPr sz="2795" b="1" spc="-5" baseline="-20964" dirty="0">
                <a:latin typeface="Arial"/>
                <a:cs typeface="Arial"/>
              </a:rPr>
              <a:t>2</a:t>
            </a:r>
            <a:r>
              <a:rPr sz="2812" b="1" spc="-4" dirty="0">
                <a:latin typeface="Arial"/>
                <a:cs typeface="Arial"/>
              </a:rPr>
              <a:t>:</a:t>
            </a:r>
            <a:r>
              <a:rPr sz="2812" b="1" spc="-25" dirty="0">
                <a:latin typeface="Arial"/>
                <a:cs typeface="Arial"/>
              </a:rPr>
              <a:t> </a:t>
            </a:r>
            <a:r>
              <a:rPr sz="2812" b="1" spc="-4" dirty="0">
                <a:latin typeface="Arial"/>
                <a:cs typeface="Arial"/>
              </a:rPr>
              <a:t>y-intercept</a:t>
            </a:r>
            <a:endParaRPr sz="281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2310" y="3521244"/>
            <a:ext cx="463451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1</a:t>
            </a:r>
            <a:endParaRPr sz="2795" baseline="-209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592" y="4162485"/>
            <a:ext cx="463451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</a:pPr>
            <a:r>
              <a:rPr sz="2812" b="1" dirty="0">
                <a:latin typeface="Arial"/>
                <a:cs typeface="Arial"/>
              </a:rPr>
              <a:t>w</a:t>
            </a:r>
            <a:r>
              <a:rPr sz="2795" b="1" baseline="-20964" dirty="0">
                <a:latin typeface="Arial"/>
                <a:cs typeface="Arial"/>
              </a:rPr>
              <a:t>2</a:t>
            </a:r>
            <a:endParaRPr sz="2795" baseline="-20964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49560" y="970836"/>
            <a:ext cx="6492776" cy="5163145"/>
            <a:chOff x="2311907" y="1380744"/>
            <a:chExt cx="9234170" cy="7343140"/>
          </a:xfrm>
        </p:grpSpPr>
        <p:sp>
          <p:nvSpPr>
            <p:cNvPr id="11" name="object 11"/>
            <p:cNvSpPr/>
            <p:nvPr/>
          </p:nvSpPr>
          <p:spPr>
            <a:xfrm>
              <a:off x="11069574" y="1393698"/>
              <a:ext cx="463550" cy="838200"/>
            </a:xfrm>
            <a:custGeom>
              <a:avLst/>
              <a:gdLst/>
              <a:ahLst/>
              <a:cxnLst/>
              <a:rect l="l" t="t" r="r" b="b"/>
              <a:pathLst>
                <a:path w="463550" h="838200">
                  <a:moveTo>
                    <a:pt x="231648" y="0"/>
                  </a:moveTo>
                  <a:lnTo>
                    <a:pt x="0" y="231648"/>
                  </a:lnTo>
                  <a:lnTo>
                    <a:pt x="115824" y="231648"/>
                  </a:lnTo>
                  <a:lnTo>
                    <a:pt x="115824" y="838200"/>
                  </a:lnTo>
                  <a:lnTo>
                    <a:pt x="347472" y="838200"/>
                  </a:lnTo>
                  <a:lnTo>
                    <a:pt x="347472" y="231648"/>
                  </a:lnTo>
                  <a:lnTo>
                    <a:pt x="463296" y="231648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69574" y="1393698"/>
              <a:ext cx="463550" cy="838200"/>
            </a:xfrm>
            <a:custGeom>
              <a:avLst/>
              <a:gdLst/>
              <a:ahLst/>
              <a:cxnLst/>
              <a:rect l="l" t="t" r="r" b="b"/>
              <a:pathLst>
                <a:path w="463550" h="838200">
                  <a:moveTo>
                    <a:pt x="0" y="231648"/>
                  </a:moveTo>
                  <a:lnTo>
                    <a:pt x="231648" y="0"/>
                  </a:lnTo>
                  <a:lnTo>
                    <a:pt x="463296" y="231648"/>
                  </a:lnTo>
                  <a:lnTo>
                    <a:pt x="347472" y="231648"/>
                  </a:lnTo>
                  <a:lnTo>
                    <a:pt x="347472" y="838200"/>
                  </a:lnTo>
                  <a:lnTo>
                    <a:pt x="115824" y="838200"/>
                  </a:lnTo>
                  <a:lnTo>
                    <a:pt x="115824" y="231648"/>
                  </a:lnTo>
                  <a:lnTo>
                    <a:pt x="0" y="231648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8869" y="4191761"/>
              <a:ext cx="8305800" cy="2089785"/>
            </a:xfrm>
            <a:custGeom>
              <a:avLst/>
              <a:gdLst/>
              <a:ahLst/>
              <a:cxnLst/>
              <a:rect l="l" t="t" r="r" b="b"/>
              <a:pathLst>
                <a:path w="8305800" h="2089785">
                  <a:moveTo>
                    <a:pt x="0" y="2089530"/>
                  </a:moveTo>
                  <a:lnTo>
                    <a:pt x="83058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69574" y="3003041"/>
              <a:ext cx="463550" cy="838200"/>
            </a:xfrm>
            <a:custGeom>
              <a:avLst/>
              <a:gdLst/>
              <a:ahLst/>
              <a:cxnLst/>
              <a:rect l="l" t="t" r="r" b="b"/>
              <a:pathLst>
                <a:path w="463550" h="838200">
                  <a:moveTo>
                    <a:pt x="347472" y="0"/>
                  </a:moveTo>
                  <a:lnTo>
                    <a:pt x="115824" y="0"/>
                  </a:lnTo>
                  <a:lnTo>
                    <a:pt x="115824" y="606551"/>
                  </a:lnTo>
                  <a:lnTo>
                    <a:pt x="0" y="606551"/>
                  </a:lnTo>
                  <a:lnTo>
                    <a:pt x="231648" y="838199"/>
                  </a:lnTo>
                  <a:lnTo>
                    <a:pt x="463296" y="606551"/>
                  </a:lnTo>
                  <a:lnTo>
                    <a:pt x="347472" y="606551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69574" y="3003041"/>
              <a:ext cx="463550" cy="838200"/>
            </a:xfrm>
            <a:custGeom>
              <a:avLst/>
              <a:gdLst/>
              <a:ahLst/>
              <a:cxnLst/>
              <a:rect l="l" t="t" r="r" b="b"/>
              <a:pathLst>
                <a:path w="463550" h="838200">
                  <a:moveTo>
                    <a:pt x="0" y="606551"/>
                  </a:moveTo>
                  <a:lnTo>
                    <a:pt x="231648" y="838199"/>
                  </a:lnTo>
                  <a:lnTo>
                    <a:pt x="463296" y="606551"/>
                  </a:lnTo>
                  <a:lnTo>
                    <a:pt x="347472" y="606551"/>
                  </a:lnTo>
                  <a:lnTo>
                    <a:pt x="347472" y="0"/>
                  </a:lnTo>
                  <a:lnTo>
                    <a:pt x="115824" y="0"/>
                  </a:lnTo>
                  <a:lnTo>
                    <a:pt x="115824" y="606551"/>
                  </a:lnTo>
                  <a:lnTo>
                    <a:pt x="0" y="606551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7053" y="6608826"/>
              <a:ext cx="8305800" cy="2089785"/>
            </a:xfrm>
            <a:custGeom>
              <a:avLst/>
              <a:gdLst/>
              <a:ahLst/>
              <a:cxnLst/>
              <a:rect l="l" t="t" r="r" b="b"/>
              <a:pathLst>
                <a:path w="8305800" h="2089784">
                  <a:moveTo>
                    <a:pt x="0" y="2089594"/>
                  </a:moveTo>
                  <a:lnTo>
                    <a:pt x="83058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38908" y="4767202"/>
            <a:ext cx="1027361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>
              <a:spcBef>
                <a:spcPts val="70"/>
              </a:spcBef>
            </a:pPr>
            <a:r>
              <a:rPr sz="1406" dirty="0">
                <a:latin typeface="Times New Roman"/>
                <a:cs typeface="Times New Roman"/>
              </a:rPr>
              <a:t>Intercept =</a:t>
            </a:r>
            <a:r>
              <a:rPr sz="1406" spc="-77" dirty="0">
                <a:latin typeface="Times New Roman"/>
                <a:cs typeface="Times New Roman"/>
              </a:rPr>
              <a:t> </a:t>
            </a:r>
            <a:r>
              <a:rPr sz="1406" spc="4" dirty="0">
                <a:latin typeface="Times New Roman"/>
                <a:cs typeface="Times New Roman"/>
              </a:rPr>
              <a:t>β</a:t>
            </a:r>
            <a:r>
              <a:rPr sz="1371" spc="5" baseline="-21367" dirty="0">
                <a:latin typeface="Times New Roman"/>
                <a:cs typeface="Times New Roman"/>
              </a:rPr>
              <a:t>0</a:t>
            </a:r>
            <a:endParaRPr sz="1371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3184" y="3909952"/>
            <a:ext cx="1198811" cy="442150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208947" marR="21430" indent="-182158">
              <a:spcBef>
                <a:spcPts val="74"/>
              </a:spcBef>
            </a:pPr>
            <a:r>
              <a:rPr sz="1406" dirty="0">
                <a:latin typeface="Times New Roman"/>
                <a:cs typeface="Times New Roman"/>
              </a:rPr>
              <a:t>Predicted</a:t>
            </a:r>
            <a:r>
              <a:rPr sz="1406" spc="-80" dirty="0">
                <a:latin typeface="Times New Roman"/>
                <a:cs typeface="Times New Roman"/>
              </a:rPr>
              <a:t> </a:t>
            </a:r>
            <a:r>
              <a:rPr sz="1406" dirty="0">
                <a:latin typeface="Times New Roman"/>
                <a:cs typeface="Times New Roman"/>
              </a:rPr>
              <a:t>Value  of Y for</a:t>
            </a:r>
            <a:r>
              <a:rPr sz="1406" spc="-53" dirty="0">
                <a:latin typeface="Times New Roman"/>
                <a:cs typeface="Times New Roman"/>
              </a:rPr>
              <a:t> </a:t>
            </a:r>
            <a:r>
              <a:rPr sz="1406" spc="7" dirty="0">
                <a:latin typeface="Times New Roman"/>
                <a:cs typeface="Times New Roman"/>
              </a:rPr>
              <a:t>X</a:t>
            </a:r>
            <a:r>
              <a:rPr sz="1371" spc="11" baseline="-21367" dirty="0">
                <a:latin typeface="Times New Roman"/>
                <a:cs typeface="Times New Roman"/>
              </a:rPr>
              <a:t>i</a:t>
            </a:r>
            <a:endParaRPr sz="1371" baseline="-213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85749" y="266054"/>
            <a:ext cx="4020145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7" dirty="0"/>
              <a:t>Linear</a:t>
            </a:r>
            <a:r>
              <a:rPr sz="4430" spc="-46" dirty="0"/>
              <a:t> </a:t>
            </a:r>
            <a:r>
              <a:rPr sz="4430" spc="-18" dirty="0"/>
              <a:t>Regression</a:t>
            </a:r>
            <a:endParaRPr sz="4430"/>
          </a:p>
        </p:txBody>
      </p:sp>
      <p:sp>
        <p:nvSpPr>
          <p:cNvPr id="7" name="object 7"/>
          <p:cNvSpPr txBox="1"/>
          <p:nvPr/>
        </p:nvSpPr>
        <p:spPr>
          <a:xfrm>
            <a:off x="2226588" y="1441573"/>
            <a:ext cx="7682657" cy="408804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Linear Regression fits a straight line through</a:t>
            </a:r>
            <a:r>
              <a:rPr sz="2601" spc="18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data.</a:t>
            </a:r>
            <a:endParaRPr sz="2601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70926" y="3225850"/>
            <a:ext cx="4585840" cy="2090886"/>
            <a:chOff x="3622294" y="4587875"/>
            <a:chExt cx="6522084" cy="2973705"/>
          </a:xfrm>
        </p:grpSpPr>
        <p:sp>
          <p:nvSpPr>
            <p:cNvPr id="9" name="object 9"/>
            <p:cNvSpPr/>
            <p:nvPr/>
          </p:nvSpPr>
          <p:spPr>
            <a:xfrm>
              <a:off x="3810762" y="5883275"/>
              <a:ext cx="1752600" cy="76200"/>
            </a:xfrm>
            <a:custGeom>
              <a:avLst/>
              <a:gdLst/>
              <a:ahLst/>
              <a:cxnLst/>
              <a:rect l="l" t="t" r="r" b="b"/>
              <a:pathLst>
                <a:path w="1752600" h="76200">
                  <a:moveTo>
                    <a:pt x="76200" y="0"/>
                  </a:moveTo>
                  <a:lnTo>
                    <a:pt x="0" y="38226"/>
                  </a:lnTo>
                  <a:lnTo>
                    <a:pt x="76200" y="76200"/>
                  </a:lnTo>
                  <a:lnTo>
                    <a:pt x="76200" y="48133"/>
                  </a:lnTo>
                  <a:lnTo>
                    <a:pt x="63500" y="48133"/>
                  </a:lnTo>
                  <a:lnTo>
                    <a:pt x="63500" y="28321"/>
                  </a:lnTo>
                  <a:lnTo>
                    <a:pt x="76200" y="28309"/>
                  </a:lnTo>
                  <a:lnTo>
                    <a:pt x="76200" y="0"/>
                  </a:lnTo>
                  <a:close/>
                </a:path>
                <a:path w="1752600" h="76200">
                  <a:moveTo>
                    <a:pt x="76200" y="28309"/>
                  </a:moveTo>
                  <a:lnTo>
                    <a:pt x="63500" y="28321"/>
                  </a:lnTo>
                  <a:lnTo>
                    <a:pt x="63500" y="48133"/>
                  </a:lnTo>
                  <a:lnTo>
                    <a:pt x="76200" y="48121"/>
                  </a:lnTo>
                  <a:lnTo>
                    <a:pt x="76200" y="28309"/>
                  </a:lnTo>
                  <a:close/>
                </a:path>
                <a:path w="1752600" h="76200">
                  <a:moveTo>
                    <a:pt x="76200" y="48121"/>
                  </a:moveTo>
                  <a:lnTo>
                    <a:pt x="63500" y="48133"/>
                  </a:lnTo>
                  <a:lnTo>
                    <a:pt x="76200" y="48133"/>
                  </a:lnTo>
                  <a:close/>
                </a:path>
                <a:path w="1752600" h="76200">
                  <a:moveTo>
                    <a:pt x="1752600" y="26797"/>
                  </a:moveTo>
                  <a:lnTo>
                    <a:pt x="76200" y="28309"/>
                  </a:lnTo>
                  <a:lnTo>
                    <a:pt x="76200" y="48121"/>
                  </a:lnTo>
                  <a:lnTo>
                    <a:pt x="1752600" y="46609"/>
                  </a:lnTo>
                  <a:lnTo>
                    <a:pt x="1752600" y="26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9645" y="4797552"/>
              <a:ext cx="0" cy="2750820"/>
            </a:xfrm>
            <a:custGeom>
              <a:avLst/>
              <a:gdLst/>
              <a:ahLst/>
              <a:cxnLst/>
              <a:rect l="l" t="t" r="r" b="b"/>
              <a:pathLst>
                <a:path h="2750820">
                  <a:moveTo>
                    <a:pt x="0" y="0"/>
                  </a:moveTo>
                  <a:lnTo>
                    <a:pt x="0" y="2750820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0762" y="4587875"/>
              <a:ext cx="1752600" cy="76200"/>
            </a:xfrm>
            <a:custGeom>
              <a:avLst/>
              <a:gdLst/>
              <a:ahLst/>
              <a:cxnLst/>
              <a:rect l="l" t="t" r="r" b="b"/>
              <a:pathLst>
                <a:path w="1752600" h="76200">
                  <a:moveTo>
                    <a:pt x="76200" y="0"/>
                  </a:moveTo>
                  <a:lnTo>
                    <a:pt x="0" y="38226"/>
                  </a:lnTo>
                  <a:lnTo>
                    <a:pt x="76200" y="76200"/>
                  </a:lnTo>
                  <a:lnTo>
                    <a:pt x="76200" y="48133"/>
                  </a:lnTo>
                  <a:lnTo>
                    <a:pt x="63500" y="48133"/>
                  </a:lnTo>
                  <a:lnTo>
                    <a:pt x="63500" y="28321"/>
                  </a:lnTo>
                  <a:lnTo>
                    <a:pt x="76200" y="28309"/>
                  </a:lnTo>
                  <a:lnTo>
                    <a:pt x="76200" y="0"/>
                  </a:lnTo>
                  <a:close/>
                </a:path>
                <a:path w="1752600" h="76200">
                  <a:moveTo>
                    <a:pt x="76200" y="28309"/>
                  </a:moveTo>
                  <a:lnTo>
                    <a:pt x="63500" y="28321"/>
                  </a:lnTo>
                  <a:lnTo>
                    <a:pt x="63500" y="48133"/>
                  </a:lnTo>
                  <a:lnTo>
                    <a:pt x="76200" y="48121"/>
                  </a:lnTo>
                  <a:lnTo>
                    <a:pt x="76200" y="28309"/>
                  </a:lnTo>
                  <a:close/>
                </a:path>
                <a:path w="1752600" h="76200">
                  <a:moveTo>
                    <a:pt x="76200" y="48121"/>
                  </a:moveTo>
                  <a:lnTo>
                    <a:pt x="63500" y="48133"/>
                  </a:lnTo>
                  <a:lnTo>
                    <a:pt x="76200" y="48133"/>
                  </a:lnTo>
                  <a:close/>
                </a:path>
                <a:path w="1752600" h="76200">
                  <a:moveTo>
                    <a:pt x="1752600" y="26797"/>
                  </a:moveTo>
                  <a:lnTo>
                    <a:pt x="76200" y="28309"/>
                  </a:lnTo>
                  <a:lnTo>
                    <a:pt x="76200" y="48121"/>
                  </a:lnTo>
                  <a:lnTo>
                    <a:pt x="1752600" y="46609"/>
                  </a:lnTo>
                  <a:lnTo>
                    <a:pt x="1752600" y="26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47694" y="4642865"/>
              <a:ext cx="6471285" cy="1830705"/>
            </a:xfrm>
            <a:custGeom>
              <a:avLst/>
              <a:gdLst/>
              <a:ahLst/>
              <a:cxnLst/>
              <a:rect l="l" t="t" r="r" b="b"/>
              <a:pathLst>
                <a:path w="6471284" h="1830704">
                  <a:moveTo>
                    <a:pt x="0" y="1830324"/>
                  </a:moveTo>
                  <a:lnTo>
                    <a:pt x="6470904" y="0"/>
                  </a:lnTo>
                </a:path>
              </a:pathLst>
            </a:custGeom>
            <a:ln w="50292">
              <a:solidFill>
                <a:srgbClr val="34670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36436" y="6394704"/>
              <a:ext cx="451484" cy="452755"/>
            </a:xfrm>
            <a:custGeom>
              <a:avLst/>
              <a:gdLst/>
              <a:ahLst/>
              <a:cxnLst/>
              <a:rect l="l" t="t" r="r" b="b"/>
              <a:pathLst>
                <a:path w="451484" h="452754">
                  <a:moveTo>
                    <a:pt x="227965" y="0"/>
                  </a:moveTo>
                  <a:lnTo>
                    <a:pt x="156718" y="12700"/>
                  </a:lnTo>
                  <a:lnTo>
                    <a:pt x="96520" y="47625"/>
                  </a:lnTo>
                  <a:lnTo>
                    <a:pt x="41148" y="96900"/>
                  </a:lnTo>
                  <a:lnTo>
                    <a:pt x="11049" y="157226"/>
                  </a:lnTo>
                  <a:lnTo>
                    <a:pt x="0" y="230251"/>
                  </a:lnTo>
                  <a:lnTo>
                    <a:pt x="11049" y="301752"/>
                  </a:lnTo>
                  <a:lnTo>
                    <a:pt x="41148" y="362077"/>
                  </a:lnTo>
                  <a:lnTo>
                    <a:pt x="96520" y="411353"/>
                  </a:lnTo>
                  <a:lnTo>
                    <a:pt x="156718" y="446278"/>
                  </a:lnTo>
                  <a:lnTo>
                    <a:pt x="227965" y="452628"/>
                  </a:lnTo>
                  <a:lnTo>
                    <a:pt x="294386" y="446278"/>
                  </a:lnTo>
                  <a:lnTo>
                    <a:pt x="360934" y="411353"/>
                  </a:lnTo>
                  <a:lnTo>
                    <a:pt x="409956" y="362077"/>
                  </a:lnTo>
                  <a:lnTo>
                    <a:pt x="440055" y="301752"/>
                  </a:lnTo>
                  <a:lnTo>
                    <a:pt x="451104" y="230251"/>
                  </a:lnTo>
                  <a:lnTo>
                    <a:pt x="440055" y="157226"/>
                  </a:lnTo>
                  <a:lnTo>
                    <a:pt x="409956" y="96900"/>
                  </a:lnTo>
                  <a:lnTo>
                    <a:pt x="360934" y="47625"/>
                  </a:lnTo>
                  <a:lnTo>
                    <a:pt x="294386" y="12700"/>
                  </a:lnTo>
                  <a:lnTo>
                    <a:pt x="22796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06550" y="3963531"/>
            <a:ext cx="1190774" cy="442150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401822" marR="21430" indent="-375034">
              <a:spcBef>
                <a:spcPts val="74"/>
              </a:spcBef>
            </a:pPr>
            <a:r>
              <a:rPr sz="1406" dirty="0">
                <a:latin typeface="Times New Roman"/>
                <a:cs typeface="Times New Roman"/>
              </a:rPr>
              <a:t>Error for this</a:t>
            </a:r>
            <a:r>
              <a:rPr sz="1406" spc="-98" dirty="0">
                <a:latin typeface="Times New Roman"/>
                <a:cs typeface="Times New Roman"/>
              </a:rPr>
              <a:t> </a:t>
            </a:r>
            <a:r>
              <a:rPr sz="1406" spc="4" dirty="0">
                <a:latin typeface="Times New Roman"/>
                <a:cs typeface="Times New Roman"/>
              </a:rPr>
              <a:t>X</a:t>
            </a:r>
            <a:r>
              <a:rPr sz="1371" spc="5" baseline="-21367" dirty="0">
                <a:latin typeface="Times New Roman"/>
                <a:cs typeface="Times New Roman"/>
              </a:rPr>
              <a:t>i  </a:t>
            </a:r>
            <a:r>
              <a:rPr sz="1406" dirty="0">
                <a:latin typeface="Times New Roman"/>
                <a:cs typeface="Times New Roman"/>
              </a:rPr>
              <a:t>value</a:t>
            </a:r>
            <a:endParaRPr sz="140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4596" y="2527905"/>
            <a:ext cx="1402854" cy="96793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R="29913" algn="r">
              <a:spcBef>
                <a:spcPts val="74"/>
              </a:spcBef>
            </a:pPr>
            <a:r>
              <a:rPr sz="2250" dirty="0">
                <a:latin typeface="Arial"/>
                <a:cs typeface="Arial"/>
              </a:rPr>
              <a:t>Y</a:t>
            </a:r>
            <a:endParaRPr sz="2250">
              <a:latin typeface="Arial"/>
              <a:cs typeface="Arial"/>
            </a:endParaRPr>
          </a:p>
          <a:p>
            <a:pPr marL="407179" marR="21430" indent="-380391">
              <a:spcBef>
                <a:spcPts val="1431"/>
              </a:spcBef>
            </a:pPr>
            <a:r>
              <a:rPr sz="1406" dirty="0">
                <a:latin typeface="Times New Roman"/>
                <a:cs typeface="Times New Roman"/>
              </a:rPr>
              <a:t>Observed Value</a:t>
            </a:r>
            <a:r>
              <a:rPr sz="1406" spc="-74" dirty="0">
                <a:latin typeface="Times New Roman"/>
                <a:cs typeface="Times New Roman"/>
              </a:rPr>
              <a:t> </a:t>
            </a:r>
            <a:r>
              <a:rPr sz="1406" dirty="0">
                <a:latin typeface="Times New Roman"/>
                <a:cs typeface="Times New Roman"/>
              </a:rPr>
              <a:t>of  Y for</a:t>
            </a:r>
            <a:r>
              <a:rPr sz="1406" spc="-25" dirty="0">
                <a:latin typeface="Times New Roman"/>
                <a:cs typeface="Times New Roman"/>
              </a:rPr>
              <a:t> </a:t>
            </a:r>
            <a:r>
              <a:rPr sz="1406" spc="4" dirty="0">
                <a:latin typeface="Times New Roman"/>
                <a:cs typeface="Times New Roman"/>
              </a:rPr>
              <a:t>X</a:t>
            </a:r>
            <a:r>
              <a:rPr sz="1371" spc="5" baseline="-21367" dirty="0">
                <a:latin typeface="Times New Roman"/>
                <a:cs typeface="Times New Roman"/>
              </a:rPr>
              <a:t>i</a:t>
            </a:r>
            <a:endParaRPr sz="1371" baseline="-213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92983" y="5301109"/>
            <a:ext cx="208955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dirty="0">
                <a:latin typeface="Arial"/>
                <a:cs typeface="Arial"/>
              </a:rPr>
              <a:t>X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32438" y="3049667"/>
            <a:ext cx="4471988" cy="2207865"/>
            <a:chOff x="3567557" y="4337303"/>
            <a:chExt cx="6360160" cy="3140075"/>
          </a:xfrm>
        </p:grpSpPr>
        <p:sp>
          <p:nvSpPr>
            <p:cNvPr id="18" name="object 18"/>
            <p:cNvSpPr/>
            <p:nvPr/>
          </p:nvSpPr>
          <p:spPr>
            <a:xfrm>
              <a:off x="4026408" y="4337303"/>
              <a:ext cx="5706110" cy="2441575"/>
            </a:xfrm>
            <a:custGeom>
              <a:avLst/>
              <a:gdLst/>
              <a:ahLst/>
              <a:cxnLst/>
              <a:rect l="l" t="t" r="r" b="b"/>
              <a:pathLst>
                <a:path w="5706109" h="2441575">
                  <a:moveTo>
                    <a:pt x="454152" y="2217547"/>
                  </a:moveTo>
                  <a:lnTo>
                    <a:pt x="441452" y="2144522"/>
                  </a:lnTo>
                  <a:lnTo>
                    <a:pt x="412877" y="2085721"/>
                  </a:lnTo>
                  <a:lnTo>
                    <a:pt x="357251" y="2030222"/>
                  </a:lnTo>
                  <a:lnTo>
                    <a:pt x="296926" y="1999996"/>
                  </a:lnTo>
                  <a:lnTo>
                    <a:pt x="223901" y="1987296"/>
                  </a:lnTo>
                  <a:lnTo>
                    <a:pt x="157226" y="1999996"/>
                  </a:lnTo>
                  <a:lnTo>
                    <a:pt x="92075" y="2030222"/>
                  </a:lnTo>
                  <a:lnTo>
                    <a:pt x="42926" y="2085721"/>
                  </a:lnTo>
                  <a:lnTo>
                    <a:pt x="12700" y="2144522"/>
                  </a:lnTo>
                  <a:lnTo>
                    <a:pt x="0" y="2217547"/>
                  </a:lnTo>
                  <a:lnTo>
                    <a:pt x="12700" y="2284222"/>
                  </a:lnTo>
                  <a:lnTo>
                    <a:pt x="42926" y="2349373"/>
                  </a:lnTo>
                  <a:lnTo>
                    <a:pt x="92075" y="2400173"/>
                  </a:lnTo>
                  <a:lnTo>
                    <a:pt x="157226" y="2428748"/>
                  </a:lnTo>
                  <a:lnTo>
                    <a:pt x="223901" y="2441448"/>
                  </a:lnTo>
                  <a:lnTo>
                    <a:pt x="296926" y="2428748"/>
                  </a:lnTo>
                  <a:lnTo>
                    <a:pt x="357251" y="2400173"/>
                  </a:lnTo>
                  <a:lnTo>
                    <a:pt x="412877" y="2349373"/>
                  </a:lnTo>
                  <a:lnTo>
                    <a:pt x="441452" y="2284222"/>
                  </a:lnTo>
                  <a:lnTo>
                    <a:pt x="454152" y="2217547"/>
                  </a:lnTo>
                  <a:close/>
                </a:path>
                <a:path w="5706109" h="2441575">
                  <a:moveTo>
                    <a:pt x="3496056" y="679577"/>
                  </a:moveTo>
                  <a:lnTo>
                    <a:pt x="3483356" y="614426"/>
                  </a:lnTo>
                  <a:lnTo>
                    <a:pt x="3453384" y="547751"/>
                  </a:lnTo>
                  <a:lnTo>
                    <a:pt x="3404235" y="498475"/>
                  </a:lnTo>
                  <a:lnTo>
                    <a:pt x="3339338" y="468376"/>
                  </a:lnTo>
                  <a:lnTo>
                    <a:pt x="3272917" y="457200"/>
                  </a:lnTo>
                  <a:lnTo>
                    <a:pt x="3200146" y="468376"/>
                  </a:lnTo>
                  <a:lnTo>
                    <a:pt x="3139948" y="498475"/>
                  </a:lnTo>
                  <a:lnTo>
                    <a:pt x="3084576" y="547751"/>
                  </a:lnTo>
                  <a:lnTo>
                    <a:pt x="3056128" y="614426"/>
                  </a:lnTo>
                  <a:lnTo>
                    <a:pt x="3043428" y="679577"/>
                  </a:lnTo>
                  <a:lnTo>
                    <a:pt x="3056128" y="752602"/>
                  </a:lnTo>
                  <a:lnTo>
                    <a:pt x="3084576" y="812927"/>
                  </a:lnTo>
                  <a:lnTo>
                    <a:pt x="3139948" y="868553"/>
                  </a:lnTo>
                  <a:lnTo>
                    <a:pt x="3200146" y="897128"/>
                  </a:lnTo>
                  <a:lnTo>
                    <a:pt x="3272917" y="909828"/>
                  </a:lnTo>
                  <a:lnTo>
                    <a:pt x="3339338" y="897128"/>
                  </a:lnTo>
                  <a:lnTo>
                    <a:pt x="3404235" y="868553"/>
                  </a:lnTo>
                  <a:lnTo>
                    <a:pt x="3453384" y="812927"/>
                  </a:lnTo>
                  <a:lnTo>
                    <a:pt x="3483356" y="752602"/>
                  </a:lnTo>
                  <a:lnTo>
                    <a:pt x="3496056" y="679577"/>
                  </a:lnTo>
                  <a:close/>
                </a:path>
                <a:path w="5706109" h="2441575">
                  <a:moveTo>
                    <a:pt x="4962144" y="1351915"/>
                  </a:moveTo>
                  <a:lnTo>
                    <a:pt x="4949444" y="1280414"/>
                  </a:lnTo>
                  <a:lnTo>
                    <a:pt x="4920869" y="1220089"/>
                  </a:lnTo>
                  <a:lnTo>
                    <a:pt x="4865243" y="1164463"/>
                  </a:lnTo>
                  <a:lnTo>
                    <a:pt x="4804918" y="1134364"/>
                  </a:lnTo>
                  <a:lnTo>
                    <a:pt x="4731893" y="1123188"/>
                  </a:lnTo>
                  <a:lnTo>
                    <a:pt x="4665218" y="1134364"/>
                  </a:lnTo>
                  <a:lnTo>
                    <a:pt x="4600067" y="1164463"/>
                  </a:lnTo>
                  <a:lnTo>
                    <a:pt x="4549267" y="1220089"/>
                  </a:lnTo>
                  <a:lnTo>
                    <a:pt x="4520692" y="1280414"/>
                  </a:lnTo>
                  <a:lnTo>
                    <a:pt x="4507992" y="1351915"/>
                  </a:lnTo>
                  <a:lnTo>
                    <a:pt x="4520692" y="1418590"/>
                  </a:lnTo>
                  <a:lnTo>
                    <a:pt x="4549267" y="1485265"/>
                  </a:lnTo>
                  <a:lnTo>
                    <a:pt x="4600067" y="1534541"/>
                  </a:lnTo>
                  <a:lnTo>
                    <a:pt x="4665218" y="1563116"/>
                  </a:lnTo>
                  <a:lnTo>
                    <a:pt x="4731893" y="1575816"/>
                  </a:lnTo>
                  <a:lnTo>
                    <a:pt x="4804918" y="1563116"/>
                  </a:lnTo>
                  <a:lnTo>
                    <a:pt x="4865243" y="1534541"/>
                  </a:lnTo>
                  <a:lnTo>
                    <a:pt x="4920869" y="1485265"/>
                  </a:lnTo>
                  <a:lnTo>
                    <a:pt x="4949444" y="1418590"/>
                  </a:lnTo>
                  <a:lnTo>
                    <a:pt x="4962144" y="1351915"/>
                  </a:lnTo>
                  <a:close/>
                </a:path>
                <a:path w="5706109" h="2441575">
                  <a:moveTo>
                    <a:pt x="5705856" y="223901"/>
                  </a:moveTo>
                  <a:lnTo>
                    <a:pt x="5693156" y="157226"/>
                  </a:lnTo>
                  <a:lnTo>
                    <a:pt x="5663184" y="90551"/>
                  </a:lnTo>
                  <a:lnTo>
                    <a:pt x="5607685" y="41275"/>
                  </a:lnTo>
                  <a:lnTo>
                    <a:pt x="5549138" y="12700"/>
                  </a:lnTo>
                  <a:lnTo>
                    <a:pt x="5476367" y="0"/>
                  </a:lnTo>
                  <a:lnTo>
                    <a:pt x="5409946" y="12700"/>
                  </a:lnTo>
                  <a:lnTo>
                    <a:pt x="5343398" y="41275"/>
                  </a:lnTo>
                  <a:lnTo>
                    <a:pt x="5294376" y="90551"/>
                  </a:lnTo>
                  <a:lnTo>
                    <a:pt x="5265928" y="157226"/>
                  </a:lnTo>
                  <a:lnTo>
                    <a:pt x="5253228" y="223901"/>
                  </a:lnTo>
                  <a:lnTo>
                    <a:pt x="5265928" y="295402"/>
                  </a:lnTo>
                  <a:lnTo>
                    <a:pt x="5294376" y="355727"/>
                  </a:lnTo>
                  <a:lnTo>
                    <a:pt x="5343398" y="411353"/>
                  </a:lnTo>
                  <a:lnTo>
                    <a:pt x="5409946" y="441452"/>
                  </a:lnTo>
                  <a:lnTo>
                    <a:pt x="5476367" y="452628"/>
                  </a:lnTo>
                  <a:lnTo>
                    <a:pt x="5549138" y="441452"/>
                  </a:lnTo>
                  <a:lnTo>
                    <a:pt x="5607685" y="411353"/>
                  </a:lnTo>
                  <a:lnTo>
                    <a:pt x="5663184" y="355727"/>
                  </a:lnTo>
                  <a:lnTo>
                    <a:pt x="5693156" y="295402"/>
                  </a:lnTo>
                  <a:lnTo>
                    <a:pt x="5705856" y="22390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8967" y="4706111"/>
              <a:ext cx="184785" cy="91440"/>
            </a:xfrm>
            <a:custGeom>
              <a:avLst/>
              <a:gdLst/>
              <a:ahLst/>
              <a:cxnLst/>
              <a:rect l="l" t="t" r="r" b="b"/>
              <a:pathLst>
                <a:path w="184785" h="91439">
                  <a:moveTo>
                    <a:pt x="184403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84403" y="91439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2162" y="6547865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400" y="914399"/>
                  </a:moveTo>
                  <a:lnTo>
                    <a:pt x="122759" y="908405"/>
                  </a:lnTo>
                  <a:lnTo>
                    <a:pt x="98536" y="892063"/>
                  </a:lnTo>
                  <a:lnTo>
                    <a:pt x="82194" y="867840"/>
                  </a:lnTo>
                  <a:lnTo>
                    <a:pt x="76200" y="838199"/>
                  </a:lnTo>
                  <a:lnTo>
                    <a:pt x="76200" y="533399"/>
                  </a:lnTo>
                  <a:lnTo>
                    <a:pt x="70205" y="503759"/>
                  </a:lnTo>
                  <a:lnTo>
                    <a:pt x="53863" y="479536"/>
                  </a:lnTo>
                  <a:lnTo>
                    <a:pt x="29640" y="463194"/>
                  </a:lnTo>
                  <a:lnTo>
                    <a:pt x="0" y="457199"/>
                  </a:lnTo>
                  <a:lnTo>
                    <a:pt x="29640" y="451205"/>
                  </a:lnTo>
                  <a:lnTo>
                    <a:pt x="53863" y="434863"/>
                  </a:lnTo>
                  <a:lnTo>
                    <a:pt x="70205" y="410640"/>
                  </a:lnTo>
                  <a:lnTo>
                    <a:pt x="76200" y="380999"/>
                  </a:lnTo>
                  <a:lnTo>
                    <a:pt x="76200" y="76199"/>
                  </a:lnTo>
                  <a:lnTo>
                    <a:pt x="82194" y="46559"/>
                  </a:lnTo>
                  <a:lnTo>
                    <a:pt x="98536" y="22336"/>
                  </a:lnTo>
                  <a:lnTo>
                    <a:pt x="122759" y="5994"/>
                  </a:lnTo>
                  <a:lnTo>
                    <a:pt x="152400" y="0"/>
                  </a:lnTo>
                </a:path>
              </a:pathLst>
            </a:custGeom>
            <a:ln w="2895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8230361" y="4699253"/>
              <a:ext cx="1678305" cy="459105"/>
            </a:xfrm>
            <a:custGeom>
              <a:avLst/>
              <a:gdLst/>
              <a:ahLst/>
              <a:cxnLst/>
              <a:rect l="l" t="t" r="r" b="b"/>
              <a:pathLst>
                <a:path w="1678304" h="459104">
                  <a:moveTo>
                    <a:pt x="0" y="457200"/>
                  </a:moveTo>
                  <a:lnTo>
                    <a:pt x="1676400" y="458724"/>
                  </a:lnTo>
                </a:path>
                <a:path w="1678304" h="459104">
                  <a:moveTo>
                    <a:pt x="1676400" y="0"/>
                  </a:moveTo>
                  <a:lnTo>
                    <a:pt x="1677924" y="457200"/>
                  </a:lnTo>
                </a:path>
              </a:pathLst>
            </a:custGeom>
            <a:ln w="38100">
              <a:solidFill>
                <a:srgbClr val="005A5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5622798" y="4871465"/>
              <a:ext cx="152400" cy="990600"/>
            </a:xfrm>
            <a:custGeom>
              <a:avLst/>
              <a:gdLst/>
              <a:ahLst/>
              <a:cxnLst/>
              <a:rect l="l" t="t" r="r" b="b"/>
              <a:pathLst>
                <a:path w="152400" h="990600">
                  <a:moveTo>
                    <a:pt x="0" y="990600"/>
                  </a:moveTo>
                  <a:lnTo>
                    <a:pt x="29640" y="984113"/>
                  </a:lnTo>
                  <a:lnTo>
                    <a:pt x="53863" y="966422"/>
                  </a:lnTo>
                  <a:lnTo>
                    <a:pt x="70205" y="940182"/>
                  </a:lnTo>
                  <a:lnTo>
                    <a:pt x="76200" y="908050"/>
                  </a:lnTo>
                  <a:lnTo>
                    <a:pt x="76200" y="567563"/>
                  </a:lnTo>
                  <a:lnTo>
                    <a:pt x="82194" y="535430"/>
                  </a:lnTo>
                  <a:lnTo>
                    <a:pt x="98536" y="509190"/>
                  </a:lnTo>
                  <a:lnTo>
                    <a:pt x="122759" y="491499"/>
                  </a:lnTo>
                  <a:lnTo>
                    <a:pt x="152400" y="485013"/>
                  </a:lnTo>
                  <a:lnTo>
                    <a:pt x="122759" y="478526"/>
                  </a:lnTo>
                  <a:lnTo>
                    <a:pt x="98536" y="460835"/>
                  </a:lnTo>
                  <a:lnTo>
                    <a:pt x="82194" y="434595"/>
                  </a:lnTo>
                  <a:lnTo>
                    <a:pt x="76200" y="402463"/>
                  </a:lnTo>
                  <a:lnTo>
                    <a:pt x="76200" y="82550"/>
                  </a:lnTo>
                  <a:lnTo>
                    <a:pt x="70205" y="50417"/>
                  </a:lnTo>
                  <a:lnTo>
                    <a:pt x="53863" y="24177"/>
                  </a:lnTo>
                  <a:lnTo>
                    <a:pt x="29640" y="6486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5469636" y="5861303"/>
              <a:ext cx="150875" cy="150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4" name="object 24"/>
          <p:cNvSpPr/>
          <p:nvPr/>
        </p:nvSpPr>
        <p:spPr>
          <a:xfrm>
            <a:off x="5155525" y="2432446"/>
            <a:ext cx="2696051" cy="54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/>
          <p:cNvSpPr txBox="1"/>
          <p:nvPr/>
        </p:nvSpPr>
        <p:spPr>
          <a:xfrm>
            <a:off x="5280272" y="5305127"/>
            <a:ext cx="228154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>
              <a:spcBef>
                <a:spcPts val="70"/>
              </a:spcBef>
            </a:pPr>
            <a:r>
              <a:rPr sz="1687" spc="-4" dirty="0">
                <a:latin typeface="Arial"/>
                <a:cs typeface="Arial"/>
              </a:rPr>
              <a:t>X</a:t>
            </a:r>
            <a:r>
              <a:rPr sz="1687" spc="-5" baseline="-20833" dirty="0">
                <a:latin typeface="Arial"/>
                <a:cs typeface="Arial"/>
              </a:rPr>
              <a:t>i</a:t>
            </a:r>
            <a:endParaRPr sz="1687" baseline="-20833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62681" y="3035736"/>
            <a:ext cx="1806922" cy="1021556"/>
            <a:chOff x="5317235" y="4317491"/>
            <a:chExt cx="2569845" cy="1452880"/>
          </a:xfrm>
        </p:grpSpPr>
        <p:sp>
          <p:nvSpPr>
            <p:cNvPr id="27" name="object 27"/>
            <p:cNvSpPr/>
            <p:nvPr/>
          </p:nvSpPr>
          <p:spPr>
            <a:xfrm>
              <a:off x="5317235" y="4413503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4">
                  <a:moveTo>
                    <a:pt x="229488" y="0"/>
                  </a:moveTo>
                  <a:lnTo>
                    <a:pt x="156717" y="12700"/>
                  </a:lnTo>
                  <a:lnTo>
                    <a:pt x="96519" y="47625"/>
                  </a:lnTo>
                  <a:lnTo>
                    <a:pt x="41148" y="96900"/>
                  </a:lnTo>
                  <a:lnTo>
                    <a:pt x="12700" y="157225"/>
                  </a:lnTo>
                  <a:lnTo>
                    <a:pt x="0" y="228726"/>
                  </a:lnTo>
                  <a:lnTo>
                    <a:pt x="12700" y="301751"/>
                  </a:lnTo>
                  <a:lnTo>
                    <a:pt x="41148" y="362076"/>
                  </a:lnTo>
                  <a:lnTo>
                    <a:pt x="96519" y="411353"/>
                  </a:lnTo>
                  <a:lnTo>
                    <a:pt x="156717" y="446278"/>
                  </a:lnTo>
                  <a:lnTo>
                    <a:pt x="229488" y="452628"/>
                  </a:lnTo>
                  <a:lnTo>
                    <a:pt x="295910" y="446278"/>
                  </a:lnTo>
                  <a:lnTo>
                    <a:pt x="360806" y="411353"/>
                  </a:lnTo>
                  <a:lnTo>
                    <a:pt x="409955" y="362076"/>
                  </a:lnTo>
                  <a:lnTo>
                    <a:pt x="439927" y="301751"/>
                  </a:lnTo>
                  <a:lnTo>
                    <a:pt x="452627" y="228726"/>
                  </a:lnTo>
                  <a:lnTo>
                    <a:pt x="439927" y="157225"/>
                  </a:lnTo>
                  <a:lnTo>
                    <a:pt x="409955" y="96900"/>
                  </a:lnTo>
                  <a:lnTo>
                    <a:pt x="360806" y="47625"/>
                  </a:lnTo>
                  <a:lnTo>
                    <a:pt x="295910" y="12700"/>
                  </a:lnTo>
                  <a:lnTo>
                    <a:pt x="22948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6172200" y="4317491"/>
              <a:ext cx="1714500" cy="1452880"/>
            </a:xfrm>
            <a:custGeom>
              <a:avLst/>
              <a:gdLst/>
              <a:ahLst/>
              <a:cxnLst/>
              <a:rect l="l" t="t" r="r" b="b"/>
              <a:pathLst>
                <a:path w="1714500" h="1452879">
                  <a:moveTo>
                    <a:pt x="384924" y="1442847"/>
                  </a:moveTo>
                  <a:lnTo>
                    <a:pt x="63512" y="1185621"/>
                  </a:lnTo>
                  <a:lnTo>
                    <a:pt x="69875" y="1177671"/>
                  </a:lnTo>
                  <a:lnTo>
                    <a:pt x="83312" y="1160907"/>
                  </a:lnTo>
                  <a:lnTo>
                    <a:pt x="0" y="1143000"/>
                  </a:lnTo>
                  <a:lnTo>
                    <a:pt x="35687" y="1220343"/>
                  </a:lnTo>
                  <a:lnTo>
                    <a:pt x="55549" y="1195552"/>
                  </a:lnTo>
                  <a:lnTo>
                    <a:pt x="377063" y="1452753"/>
                  </a:lnTo>
                  <a:lnTo>
                    <a:pt x="384924" y="1442847"/>
                  </a:lnTo>
                  <a:close/>
                </a:path>
                <a:path w="1714500" h="1452879">
                  <a:moveTo>
                    <a:pt x="1714500" y="838200"/>
                  </a:moveTo>
                  <a:lnTo>
                    <a:pt x="1682750" y="838200"/>
                  </a:lnTo>
                  <a:lnTo>
                    <a:pt x="1682750" y="0"/>
                  </a:lnTo>
                  <a:lnTo>
                    <a:pt x="1670050" y="0"/>
                  </a:lnTo>
                  <a:lnTo>
                    <a:pt x="1670050" y="838200"/>
                  </a:lnTo>
                  <a:lnTo>
                    <a:pt x="1638300" y="838200"/>
                  </a:lnTo>
                  <a:lnTo>
                    <a:pt x="1676400" y="914400"/>
                  </a:lnTo>
                  <a:lnTo>
                    <a:pt x="1708150" y="850900"/>
                  </a:lnTo>
                  <a:lnTo>
                    <a:pt x="1714500" y="838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76352" y="3587020"/>
            <a:ext cx="950565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>
              <a:spcBef>
                <a:spcPts val="70"/>
              </a:spcBef>
            </a:pPr>
            <a:r>
              <a:rPr sz="1687" spc="-4" dirty="0">
                <a:latin typeface="Times New Roman"/>
                <a:cs typeface="Times New Roman"/>
              </a:rPr>
              <a:t>Slope </a:t>
            </a:r>
            <a:r>
              <a:rPr sz="1687" dirty="0">
                <a:latin typeface="Times New Roman"/>
                <a:cs typeface="Times New Roman"/>
              </a:rPr>
              <a:t>=</a:t>
            </a:r>
            <a:r>
              <a:rPr sz="1687" spc="-42" dirty="0">
                <a:latin typeface="Times New Roman"/>
                <a:cs typeface="Times New Roman"/>
              </a:rPr>
              <a:t> </a:t>
            </a:r>
            <a:r>
              <a:rPr sz="1687" spc="-7" dirty="0">
                <a:latin typeface="Times New Roman"/>
                <a:cs typeface="Times New Roman"/>
              </a:rPr>
              <a:t>β</a:t>
            </a:r>
            <a:r>
              <a:rPr sz="1687" spc="-11" baseline="-20833" dirty="0">
                <a:latin typeface="Times New Roman"/>
                <a:cs typeface="Times New Roman"/>
              </a:rPr>
              <a:t>1</a:t>
            </a:r>
            <a:endParaRPr sz="1687" baseline="-20833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8262" y="3533656"/>
            <a:ext cx="223689" cy="35571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26788">
              <a:spcBef>
                <a:spcPts val="74"/>
              </a:spcBef>
            </a:pPr>
            <a:r>
              <a:rPr sz="2250" dirty="0">
                <a:latin typeface="Arial"/>
                <a:cs typeface="Arial"/>
              </a:rPr>
              <a:t>ε</a:t>
            </a:r>
            <a:r>
              <a:rPr sz="2215" baseline="-21164" dirty="0">
                <a:latin typeface="Arial"/>
                <a:cs typeface="Arial"/>
              </a:rPr>
              <a:t>i</a:t>
            </a:r>
            <a:endParaRPr sz="2215" baseline="-2116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28968" y="2138303"/>
            <a:ext cx="4688979" cy="3218706"/>
          </a:xfrm>
          <a:custGeom>
            <a:avLst/>
            <a:gdLst/>
            <a:ahLst/>
            <a:cxnLst/>
            <a:rect l="l" t="t" r="r" b="b"/>
            <a:pathLst>
              <a:path w="6668770" h="4577715">
                <a:moveTo>
                  <a:pt x="6668262" y="4501896"/>
                </a:moveTo>
                <a:lnTo>
                  <a:pt x="6517386" y="4426458"/>
                </a:lnTo>
                <a:lnTo>
                  <a:pt x="6517373" y="4476750"/>
                </a:lnTo>
                <a:lnTo>
                  <a:pt x="99072" y="4475238"/>
                </a:lnTo>
                <a:lnTo>
                  <a:pt x="100571" y="150888"/>
                </a:lnTo>
                <a:lnTo>
                  <a:pt x="150876" y="150888"/>
                </a:lnTo>
                <a:lnTo>
                  <a:pt x="138303" y="125730"/>
                </a:lnTo>
                <a:lnTo>
                  <a:pt x="75438" y="0"/>
                </a:lnTo>
                <a:lnTo>
                  <a:pt x="0" y="150888"/>
                </a:lnTo>
                <a:lnTo>
                  <a:pt x="50279" y="150888"/>
                </a:lnTo>
                <a:lnTo>
                  <a:pt x="48768" y="4530864"/>
                </a:lnTo>
                <a:lnTo>
                  <a:pt x="99060" y="4530852"/>
                </a:lnTo>
                <a:lnTo>
                  <a:pt x="99060" y="4525530"/>
                </a:lnTo>
                <a:lnTo>
                  <a:pt x="6517386" y="4527042"/>
                </a:lnTo>
                <a:lnTo>
                  <a:pt x="6517386" y="4577334"/>
                </a:lnTo>
                <a:lnTo>
                  <a:pt x="6617957" y="4527042"/>
                </a:lnTo>
                <a:lnTo>
                  <a:pt x="6668262" y="450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/>
          <p:cNvSpPr txBox="1"/>
          <p:nvPr/>
        </p:nvSpPr>
        <p:spPr>
          <a:xfrm>
            <a:off x="5208478" y="5952172"/>
            <a:ext cx="2815084" cy="44131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>
              <a:spcBef>
                <a:spcPts val="67"/>
              </a:spcBef>
              <a:tabLst>
                <a:tab pos="391106" algn="l"/>
                <a:tab pos="1473346" algn="l"/>
              </a:tabLst>
            </a:pPr>
            <a:r>
              <a:rPr sz="2812" b="1" dirty="0">
                <a:latin typeface="Arial"/>
                <a:cs typeface="Arial"/>
              </a:rPr>
              <a:t>y</a:t>
            </a:r>
            <a:r>
              <a:rPr sz="2795" b="1" baseline="-20964" dirty="0">
                <a:latin typeface="Arial"/>
                <a:cs typeface="Arial"/>
              </a:rPr>
              <a:t>i	</a:t>
            </a:r>
            <a:r>
              <a:rPr sz="2812" b="1" spc="-4" dirty="0">
                <a:latin typeface="Arial"/>
                <a:cs typeface="Arial"/>
              </a:rPr>
              <a:t>= w</a:t>
            </a:r>
            <a:r>
              <a:rPr sz="2795" b="1" spc="-5" baseline="-20964" dirty="0">
                <a:latin typeface="Arial"/>
                <a:cs typeface="Arial"/>
              </a:rPr>
              <a:t>1</a:t>
            </a:r>
            <a:r>
              <a:rPr sz="2812" b="1" spc="-4" dirty="0">
                <a:latin typeface="Arial"/>
                <a:cs typeface="Arial"/>
              </a:rPr>
              <a:t>x</a:t>
            </a:r>
            <a:r>
              <a:rPr sz="2795" b="1" spc="-5" baseline="-20964" dirty="0">
                <a:latin typeface="Arial"/>
                <a:cs typeface="Arial"/>
              </a:rPr>
              <a:t>i	</a:t>
            </a:r>
            <a:r>
              <a:rPr sz="2812" b="1" spc="-4" dirty="0">
                <a:latin typeface="Arial"/>
                <a:cs typeface="Arial"/>
              </a:rPr>
              <a:t>+ </a:t>
            </a:r>
            <a:r>
              <a:rPr sz="2812" b="1" spc="4" dirty="0">
                <a:latin typeface="Arial"/>
                <a:cs typeface="Arial"/>
              </a:rPr>
              <a:t>w</a:t>
            </a:r>
            <a:r>
              <a:rPr sz="2795" b="1" spc="5" baseline="-20964" dirty="0">
                <a:latin typeface="Arial"/>
                <a:cs typeface="Arial"/>
              </a:rPr>
              <a:t>2 </a:t>
            </a:r>
            <a:r>
              <a:rPr sz="2812" b="1" spc="-4" dirty="0">
                <a:latin typeface="Arial"/>
                <a:cs typeface="Arial"/>
              </a:rPr>
              <a:t>+</a:t>
            </a:r>
            <a:r>
              <a:rPr sz="2812" b="1" spc="-49" dirty="0">
                <a:latin typeface="Arial"/>
                <a:cs typeface="Arial"/>
              </a:rPr>
              <a:t> </a:t>
            </a:r>
            <a:r>
              <a:rPr sz="2812" b="1" spc="-4" dirty="0">
                <a:latin typeface="Carlito"/>
                <a:cs typeface="Carlito"/>
              </a:rPr>
              <a:t>ε</a:t>
            </a:r>
            <a:r>
              <a:rPr sz="2795" b="1" spc="-5" baseline="-20964" dirty="0">
                <a:latin typeface="Carlito"/>
                <a:cs typeface="Carlito"/>
              </a:rPr>
              <a:t>i</a:t>
            </a:r>
            <a:endParaRPr sz="2795" baseline="-20964" dirty="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180867" y="5892523"/>
            <a:ext cx="2491383" cy="607665"/>
            <a:chOff x="934211" y="8380476"/>
            <a:chExt cx="3543300" cy="864235"/>
          </a:xfrm>
        </p:grpSpPr>
        <p:sp>
          <p:nvSpPr>
            <p:cNvPr id="34" name="object 34"/>
            <p:cNvSpPr/>
            <p:nvPr/>
          </p:nvSpPr>
          <p:spPr>
            <a:xfrm>
              <a:off x="947165" y="8393430"/>
              <a:ext cx="3517900" cy="838200"/>
            </a:xfrm>
            <a:custGeom>
              <a:avLst/>
              <a:gdLst/>
              <a:ahLst/>
              <a:cxnLst/>
              <a:rect l="l" t="t" r="r" b="b"/>
              <a:pathLst>
                <a:path w="3517900" h="838200">
                  <a:moveTo>
                    <a:pt x="3377692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55"/>
                  </a:lnTo>
                  <a:lnTo>
                    <a:pt x="26954" y="781004"/>
                  </a:lnTo>
                  <a:lnTo>
                    <a:pt x="57195" y="811245"/>
                  </a:lnTo>
                  <a:lnTo>
                    <a:pt x="95544" y="831077"/>
                  </a:lnTo>
                  <a:lnTo>
                    <a:pt x="139700" y="838200"/>
                  </a:lnTo>
                  <a:lnTo>
                    <a:pt x="3377692" y="838200"/>
                  </a:lnTo>
                  <a:lnTo>
                    <a:pt x="3421822" y="831077"/>
                  </a:lnTo>
                  <a:lnTo>
                    <a:pt x="3460168" y="811245"/>
                  </a:lnTo>
                  <a:lnTo>
                    <a:pt x="3490419" y="781004"/>
                  </a:lnTo>
                  <a:lnTo>
                    <a:pt x="3510263" y="742655"/>
                  </a:lnTo>
                  <a:lnTo>
                    <a:pt x="3517392" y="698500"/>
                  </a:lnTo>
                  <a:lnTo>
                    <a:pt x="3517392" y="139700"/>
                  </a:lnTo>
                  <a:lnTo>
                    <a:pt x="3510263" y="95520"/>
                  </a:lnTo>
                  <a:lnTo>
                    <a:pt x="3490419" y="57168"/>
                  </a:lnTo>
                  <a:lnTo>
                    <a:pt x="3460168" y="26936"/>
                  </a:lnTo>
                  <a:lnTo>
                    <a:pt x="3421822" y="7116"/>
                  </a:lnTo>
                  <a:lnTo>
                    <a:pt x="33776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947165" y="8393430"/>
              <a:ext cx="3517900" cy="838200"/>
            </a:xfrm>
            <a:custGeom>
              <a:avLst/>
              <a:gdLst/>
              <a:ahLst/>
              <a:cxnLst/>
              <a:rect l="l" t="t" r="r" b="b"/>
              <a:pathLst>
                <a:path w="3517900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3377692" y="0"/>
                  </a:lnTo>
                  <a:lnTo>
                    <a:pt x="3421822" y="7116"/>
                  </a:lnTo>
                  <a:lnTo>
                    <a:pt x="3460168" y="26936"/>
                  </a:lnTo>
                  <a:lnTo>
                    <a:pt x="3490419" y="57168"/>
                  </a:lnTo>
                  <a:lnTo>
                    <a:pt x="3510263" y="95520"/>
                  </a:lnTo>
                  <a:lnTo>
                    <a:pt x="3517392" y="139700"/>
                  </a:lnTo>
                  <a:lnTo>
                    <a:pt x="3517392" y="698500"/>
                  </a:lnTo>
                  <a:lnTo>
                    <a:pt x="3510263" y="742655"/>
                  </a:lnTo>
                  <a:lnTo>
                    <a:pt x="3490419" y="781004"/>
                  </a:lnTo>
                  <a:lnTo>
                    <a:pt x="3460168" y="811245"/>
                  </a:lnTo>
                  <a:lnTo>
                    <a:pt x="3421822" y="831077"/>
                  </a:lnTo>
                  <a:lnTo>
                    <a:pt x="3377692" y="838200"/>
                  </a:lnTo>
                  <a:lnTo>
                    <a:pt x="139700" y="838200"/>
                  </a:lnTo>
                  <a:lnTo>
                    <a:pt x="95544" y="831077"/>
                  </a:lnTo>
                  <a:lnTo>
                    <a:pt x="57195" y="811245"/>
                  </a:lnTo>
                  <a:lnTo>
                    <a:pt x="26954" y="781004"/>
                  </a:lnTo>
                  <a:lnTo>
                    <a:pt x="7122" y="742655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16254" y="5974889"/>
            <a:ext cx="2021681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b="1" dirty="0">
                <a:solidFill>
                  <a:srgbClr val="FFFFFF"/>
                </a:solidFill>
                <a:latin typeface="Carlito"/>
                <a:cs typeface="Carlito"/>
              </a:rPr>
              <a:t>Same</a:t>
            </a:r>
            <a:r>
              <a:rPr sz="2531" b="1" spc="-46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31" b="1" spc="-4" dirty="0">
                <a:solidFill>
                  <a:srgbClr val="FFFFFF"/>
                </a:solidFill>
                <a:latin typeface="Carlito"/>
                <a:cs typeface="Carlito"/>
              </a:rPr>
              <a:t>Equation</a:t>
            </a:r>
            <a:endParaRPr sz="2531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816" y="266054"/>
            <a:ext cx="3513832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8" dirty="0"/>
              <a:t>Error</a:t>
            </a:r>
            <a:r>
              <a:rPr sz="4430" spc="-63" dirty="0"/>
              <a:t> </a:t>
            </a:r>
            <a:r>
              <a:rPr sz="4430" dirty="0"/>
              <a:t>Functions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2069426" y="2938225"/>
            <a:ext cx="3661618" cy="929134"/>
            <a:chOff x="775716" y="4178808"/>
            <a:chExt cx="5207635" cy="1321435"/>
          </a:xfrm>
        </p:grpSpPr>
        <p:sp>
          <p:nvSpPr>
            <p:cNvPr id="4" name="object 4"/>
            <p:cNvSpPr/>
            <p:nvPr/>
          </p:nvSpPr>
          <p:spPr>
            <a:xfrm>
              <a:off x="788670" y="4191762"/>
              <a:ext cx="5181600" cy="1295400"/>
            </a:xfrm>
            <a:custGeom>
              <a:avLst/>
              <a:gdLst/>
              <a:ahLst/>
              <a:cxnLst/>
              <a:rect l="l" t="t" r="r" b="b"/>
              <a:pathLst>
                <a:path w="5181600" h="1295400">
                  <a:moveTo>
                    <a:pt x="4965700" y="0"/>
                  </a:moveTo>
                  <a:lnTo>
                    <a:pt x="215899" y="0"/>
                  </a:lnTo>
                  <a:lnTo>
                    <a:pt x="166395" y="5701"/>
                  </a:lnTo>
                  <a:lnTo>
                    <a:pt x="120951" y="21941"/>
                  </a:lnTo>
                  <a:lnTo>
                    <a:pt x="80864" y="47426"/>
                  </a:lnTo>
                  <a:lnTo>
                    <a:pt x="47430" y="80859"/>
                  </a:lnTo>
                  <a:lnTo>
                    <a:pt x="21943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500"/>
                  </a:lnTo>
                  <a:lnTo>
                    <a:pt x="5701" y="1129008"/>
                  </a:lnTo>
                  <a:lnTo>
                    <a:pt x="21943" y="1174453"/>
                  </a:lnTo>
                  <a:lnTo>
                    <a:pt x="47430" y="1214540"/>
                  </a:lnTo>
                  <a:lnTo>
                    <a:pt x="80864" y="1247973"/>
                  </a:lnTo>
                  <a:lnTo>
                    <a:pt x="120951" y="1273458"/>
                  </a:lnTo>
                  <a:lnTo>
                    <a:pt x="166395" y="1289698"/>
                  </a:lnTo>
                  <a:lnTo>
                    <a:pt x="215899" y="1295400"/>
                  </a:lnTo>
                  <a:lnTo>
                    <a:pt x="4965700" y="1295400"/>
                  </a:lnTo>
                  <a:lnTo>
                    <a:pt x="5015208" y="1289698"/>
                  </a:lnTo>
                  <a:lnTo>
                    <a:pt x="5060653" y="1273458"/>
                  </a:lnTo>
                  <a:lnTo>
                    <a:pt x="5100740" y="1247973"/>
                  </a:lnTo>
                  <a:lnTo>
                    <a:pt x="5134173" y="1214540"/>
                  </a:lnTo>
                  <a:lnTo>
                    <a:pt x="5159658" y="1174453"/>
                  </a:lnTo>
                  <a:lnTo>
                    <a:pt x="5175898" y="1129008"/>
                  </a:lnTo>
                  <a:lnTo>
                    <a:pt x="5181600" y="1079500"/>
                  </a:lnTo>
                  <a:lnTo>
                    <a:pt x="5181600" y="215900"/>
                  </a:lnTo>
                  <a:lnTo>
                    <a:pt x="5175898" y="166391"/>
                  </a:lnTo>
                  <a:lnTo>
                    <a:pt x="5159658" y="120946"/>
                  </a:lnTo>
                  <a:lnTo>
                    <a:pt x="5134173" y="80859"/>
                  </a:lnTo>
                  <a:lnTo>
                    <a:pt x="5100740" y="47426"/>
                  </a:lnTo>
                  <a:lnTo>
                    <a:pt x="5060653" y="21941"/>
                  </a:lnTo>
                  <a:lnTo>
                    <a:pt x="5015208" y="5701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788670" y="4191762"/>
              <a:ext cx="5181600" cy="1295400"/>
            </a:xfrm>
            <a:custGeom>
              <a:avLst/>
              <a:gdLst/>
              <a:ahLst/>
              <a:cxnLst/>
              <a:rect l="l" t="t" r="r" b="b"/>
              <a:pathLst>
                <a:path w="5181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3" y="120946"/>
                  </a:lnTo>
                  <a:lnTo>
                    <a:pt x="47430" y="80859"/>
                  </a:lnTo>
                  <a:lnTo>
                    <a:pt x="80864" y="47426"/>
                  </a:lnTo>
                  <a:lnTo>
                    <a:pt x="120951" y="21941"/>
                  </a:lnTo>
                  <a:lnTo>
                    <a:pt x="166395" y="5701"/>
                  </a:lnTo>
                  <a:lnTo>
                    <a:pt x="215899" y="0"/>
                  </a:lnTo>
                  <a:lnTo>
                    <a:pt x="4965700" y="0"/>
                  </a:lnTo>
                  <a:lnTo>
                    <a:pt x="5015208" y="5701"/>
                  </a:lnTo>
                  <a:lnTo>
                    <a:pt x="5060653" y="21941"/>
                  </a:lnTo>
                  <a:lnTo>
                    <a:pt x="5100740" y="47426"/>
                  </a:lnTo>
                  <a:lnTo>
                    <a:pt x="5134173" y="80859"/>
                  </a:lnTo>
                  <a:lnTo>
                    <a:pt x="5159658" y="120946"/>
                  </a:lnTo>
                  <a:lnTo>
                    <a:pt x="5175898" y="166391"/>
                  </a:lnTo>
                  <a:lnTo>
                    <a:pt x="5181600" y="215900"/>
                  </a:lnTo>
                  <a:lnTo>
                    <a:pt x="5181600" y="1079500"/>
                  </a:lnTo>
                  <a:lnTo>
                    <a:pt x="5175898" y="1129008"/>
                  </a:lnTo>
                  <a:lnTo>
                    <a:pt x="5159658" y="1174453"/>
                  </a:lnTo>
                  <a:lnTo>
                    <a:pt x="5134173" y="1214540"/>
                  </a:lnTo>
                  <a:lnTo>
                    <a:pt x="5100740" y="1247973"/>
                  </a:lnTo>
                  <a:lnTo>
                    <a:pt x="5060653" y="1273458"/>
                  </a:lnTo>
                  <a:lnTo>
                    <a:pt x="5015208" y="1289698"/>
                  </a:lnTo>
                  <a:lnTo>
                    <a:pt x="4965700" y="1295400"/>
                  </a:lnTo>
                  <a:lnTo>
                    <a:pt x="215899" y="1295400"/>
                  </a:lnTo>
                  <a:lnTo>
                    <a:pt x="166395" y="1289698"/>
                  </a:lnTo>
                  <a:lnTo>
                    <a:pt x="120951" y="1273458"/>
                  </a:lnTo>
                  <a:lnTo>
                    <a:pt x="80864" y="1247973"/>
                  </a:lnTo>
                  <a:lnTo>
                    <a:pt x="47430" y="1214540"/>
                  </a:lnTo>
                  <a:lnTo>
                    <a:pt x="21943" y="1174453"/>
                  </a:lnTo>
                  <a:lnTo>
                    <a:pt x="5701" y="1129008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0335" y="3180665"/>
            <a:ext cx="1957834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b="1" dirty="0">
                <a:solidFill>
                  <a:srgbClr val="FFFFFF"/>
                </a:solidFill>
                <a:latin typeface="Carlito"/>
                <a:cs typeface="Carlito"/>
              </a:rPr>
              <a:t>Absolute</a:t>
            </a:r>
            <a:r>
              <a:rPr sz="2531" b="1" spc="-56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31" b="1" dirty="0">
                <a:solidFill>
                  <a:srgbClr val="FFFFFF"/>
                </a:solidFill>
                <a:latin typeface="Carlito"/>
                <a:cs typeface="Carlito"/>
              </a:rPr>
              <a:t>Error</a:t>
            </a:r>
            <a:endParaRPr sz="2531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62832" y="2938225"/>
            <a:ext cx="3661618" cy="929134"/>
            <a:chOff x="7024116" y="4178808"/>
            <a:chExt cx="5207635" cy="1321435"/>
          </a:xfrm>
        </p:grpSpPr>
        <p:sp>
          <p:nvSpPr>
            <p:cNvPr id="8" name="object 8"/>
            <p:cNvSpPr/>
            <p:nvPr/>
          </p:nvSpPr>
          <p:spPr>
            <a:xfrm>
              <a:off x="7037070" y="4191762"/>
              <a:ext cx="5181600" cy="1295400"/>
            </a:xfrm>
            <a:custGeom>
              <a:avLst/>
              <a:gdLst/>
              <a:ahLst/>
              <a:cxnLst/>
              <a:rect l="l" t="t" r="r" b="b"/>
              <a:pathLst>
                <a:path w="5181600" h="1295400">
                  <a:moveTo>
                    <a:pt x="4965700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500"/>
                  </a:lnTo>
                  <a:lnTo>
                    <a:pt x="5701" y="1129008"/>
                  </a:lnTo>
                  <a:lnTo>
                    <a:pt x="21941" y="1174453"/>
                  </a:lnTo>
                  <a:lnTo>
                    <a:pt x="47426" y="1214540"/>
                  </a:lnTo>
                  <a:lnTo>
                    <a:pt x="80859" y="1247973"/>
                  </a:lnTo>
                  <a:lnTo>
                    <a:pt x="120946" y="1273458"/>
                  </a:lnTo>
                  <a:lnTo>
                    <a:pt x="166391" y="1289698"/>
                  </a:lnTo>
                  <a:lnTo>
                    <a:pt x="215900" y="1295400"/>
                  </a:lnTo>
                  <a:lnTo>
                    <a:pt x="4965700" y="1295400"/>
                  </a:lnTo>
                  <a:lnTo>
                    <a:pt x="5015208" y="1289698"/>
                  </a:lnTo>
                  <a:lnTo>
                    <a:pt x="5060653" y="1273458"/>
                  </a:lnTo>
                  <a:lnTo>
                    <a:pt x="5100740" y="1247973"/>
                  </a:lnTo>
                  <a:lnTo>
                    <a:pt x="5134173" y="1214540"/>
                  </a:lnTo>
                  <a:lnTo>
                    <a:pt x="5159658" y="1174453"/>
                  </a:lnTo>
                  <a:lnTo>
                    <a:pt x="5175898" y="1129008"/>
                  </a:lnTo>
                  <a:lnTo>
                    <a:pt x="5181600" y="1079500"/>
                  </a:lnTo>
                  <a:lnTo>
                    <a:pt x="5181600" y="215900"/>
                  </a:lnTo>
                  <a:lnTo>
                    <a:pt x="5175898" y="166391"/>
                  </a:lnTo>
                  <a:lnTo>
                    <a:pt x="5159658" y="120946"/>
                  </a:lnTo>
                  <a:lnTo>
                    <a:pt x="5134173" y="80859"/>
                  </a:lnTo>
                  <a:lnTo>
                    <a:pt x="5100740" y="47426"/>
                  </a:lnTo>
                  <a:lnTo>
                    <a:pt x="5060653" y="21941"/>
                  </a:lnTo>
                  <a:lnTo>
                    <a:pt x="5015208" y="5701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7037070" y="4191762"/>
              <a:ext cx="5181600" cy="1295400"/>
            </a:xfrm>
            <a:custGeom>
              <a:avLst/>
              <a:gdLst/>
              <a:ahLst/>
              <a:cxnLst/>
              <a:rect l="l" t="t" r="r" b="b"/>
              <a:pathLst>
                <a:path w="5181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4965700" y="0"/>
                  </a:lnTo>
                  <a:lnTo>
                    <a:pt x="5015208" y="5701"/>
                  </a:lnTo>
                  <a:lnTo>
                    <a:pt x="5060653" y="21941"/>
                  </a:lnTo>
                  <a:lnTo>
                    <a:pt x="5100740" y="47426"/>
                  </a:lnTo>
                  <a:lnTo>
                    <a:pt x="5134173" y="80859"/>
                  </a:lnTo>
                  <a:lnTo>
                    <a:pt x="5159658" y="120946"/>
                  </a:lnTo>
                  <a:lnTo>
                    <a:pt x="5175898" y="166391"/>
                  </a:lnTo>
                  <a:lnTo>
                    <a:pt x="5181600" y="215900"/>
                  </a:lnTo>
                  <a:lnTo>
                    <a:pt x="5181600" y="1079500"/>
                  </a:lnTo>
                  <a:lnTo>
                    <a:pt x="5175898" y="1129008"/>
                  </a:lnTo>
                  <a:lnTo>
                    <a:pt x="5159658" y="1174453"/>
                  </a:lnTo>
                  <a:lnTo>
                    <a:pt x="5134173" y="1214540"/>
                  </a:lnTo>
                  <a:lnTo>
                    <a:pt x="5100740" y="1247973"/>
                  </a:lnTo>
                  <a:lnTo>
                    <a:pt x="5060653" y="1273458"/>
                  </a:lnTo>
                  <a:lnTo>
                    <a:pt x="5015208" y="1289698"/>
                  </a:lnTo>
                  <a:lnTo>
                    <a:pt x="4965700" y="1295400"/>
                  </a:lnTo>
                  <a:lnTo>
                    <a:pt x="215900" y="1295400"/>
                  </a:lnTo>
                  <a:lnTo>
                    <a:pt x="166391" y="1289698"/>
                  </a:lnTo>
                  <a:lnTo>
                    <a:pt x="120946" y="1273458"/>
                  </a:lnTo>
                  <a:lnTo>
                    <a:pt x="80859" y="1247973"/>
                  </a:lnTo>
                  <a:lnTo>
                    <a:pt x="47426" y="1214540"/>
                  </a:lnTo>
                  <a:lnTo>
                    <a:pt x="21941" y="1174453"/>
                  </a:lnTo>
                  <a:lnTo>
                    <a:pt x="5701" y="1129008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59371" y="3180665"/>
            <a:ext cx="1869877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b="1" dirty="0">
                <a:solidFill>
                  <a:srgbClr val="FFFFFF"/>
                </a:solidFill>
                <a:latin typeface="Carlito"/>
                <a:cs typeface="Carlito"/>
              </a:rPr>
              <a:t>Squared</a:t>
            </a:r>
            <a:r>
              <a:rPr sz="2531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531" b="1" dirty="0">
                <a:solidFill>
                  <a:srgbClr val="FFFFFF"/>
                </a:solidFill>
                <a:latin typeface="Carlito"/>
                <a:cs typeface="Carlito"/>
              </a:rPr>
              <a:t>Error</a:t>
            </a:r>
            <a:endParaRPr sz="2531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6328" y="266054"/>
            <a:ext cx="3318272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Absolute</a:t>
            </a:r>
            <a:r>
              <a:rPr sz="4430" spc="-35" dirty="0"/>
              <a:t> </a:t>
            </a:r>
            <a:r>
              <a:rPr sz="4430" spc="-18" dirty="0"/>
              <a:t>Error</a:t>
            </a:r>
            <a:endParaRPr sz="4430"/>
          </a:p>
        </p:txBody>
      </p:sp>
      <p:sp>
        <p:nvSpPr>
          <p:cNvPr id="3" name="object 3"/>
          <p:cNvSpPr/>
          <p:nvPr/>
        </p:nvSpPr>
        <p:spPr>
          <a:xfrm>
            <a:off x="1863685" y="1714500"/>
            <a:ext cx="5200293" cy="397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7382231" y="3081813"/>
            <a:ext cx="3000375" cy="1216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6328" y="266054"/>
            <a:ext cx="3318272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Absolute</a:t>
            </a:r>
            <a:r>
              <a:rPr sz="4430" spc="-35" dirty="0"/>
              <a:t> </a:t>
            </a:r>
            <a:r>
              <a:rPr sz="4430" spc="-18" dirty="0"/>
              <a:t>Error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1595794" y="1928813"/>
            <a:ext cx="4857750" cy="3892004"/>
            <a:chOff x="102107" y="2743200"/>
            <a:chExt cx="6908800" cy="5535295"/>
          </a:xfrm>
        </p:grpSpPr>
        <p:sp>
          <p:nvSpPr>
            <p:cNvPr id="4" name="object 4"/>
            <p:cNvSpPr/>
            <p:nvPr/>
          </p:nvSpPr>
          <p:spPr>
            <a:xfrm>
              <a:off x="178307" y="2743200"/>
              <a:ext cx="6832092" cy="548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178307" y="2743200"/>
              <a:ext cx="6832092" cy="5535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7" y="2743200"/>
              <a:ext cx="6908292" cy="55351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24982" y="1911668"/>
            <a:ext cx="4052739" cy="3892004"/>
            <a:chOff x="7112507" y="2718816"/>
            <a:chExt cx="5763895" cy="5535295"/>
          </a:xfrm>
        </p:grpSpPr>
        <p:sp>
          <p:nvSpPr>
            <p:cNvPr id="8" name="object 8"/>
            <p:cNvSpPr/>
            <p:nvPr/>
          </p:nvSpPr>
          <p:spPr>
            <a:xfrm>
              <a:off x="7112507" y="2718816"/>
              <a:ext cx="5763767" cy="5535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7112507" y="2743200"/>
              <a:ext cx="5750052" cy="5474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3856" y="266054"/>
            <a:ext cx="2883395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Square</a:t>
            </a:r>
            <a:r>
              <a:rPr sz="4430" spc="-49" dirty="0"/>
              <a:t> </a:t>
            </a:r>
            <a:r>
              <a:rPr sz="4430" spc="-18" dirty="0"/>
              <a:t>Error</a:t>
            </a:r>
            <a:endParaRPr sz="4430"/>
          </a:p>
        </p:txBody>
      </p:sp>
      <p:sp>
        <p:nvSpPr>
          <p:cNvPr id="3" name="object 3"/>
          <p:cNvSpPr/>
          <p:nvPr/>
        </p:nvSpPr>
        <p:spPr>
          <a:xfrm>
            <a:off x="1863685" y="1714500"/>
            <a:ext cx="5200293" cy="397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7277219" y="3032522"/>
            <a:ext cx="3368993" cy="1339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3856" y="266054"/>
            <a:ext cx="2883395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Square</a:t>
            </a:r>
            <a:r>
              <a:rPr sz="4430" spc="-49" dirty="0"/>
              <a:t> </a:t>
            </a:r>
            <a:r>
              <a:rPr sz="4430" spc="-18" dirty="0"/>
              <a:t>Error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1595794" y="2035969"/>
            <a:ext cx="5089922" cy="3643313"/>
            <a:chOff x="102107" y="2895600"/>
            <a:chExt cx="7239000" cy="5181600"/>
          </a:xfrm>
        </p:grpSpPr>
        <p:sp>
          <p:nvSpPr>
            <p:cNvPr id="4" name="object 4"/>
            <p:cNvSpPr/>
            <p:nvPr/>
          </p:nvSpPr>
          <p:spPr>
            <a:xfrm>
              <a:off x="102107" y="2895600"/>
              <a:ext cx="7219188" cy="518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120396" y="2895600"/>
              <a:ext cx="7220711" cy="518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7" y="2895600"/>
              <a:ext cx="7206996" cy="51556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40366" y="2035969"/>
            <a:ext cx="3837533" cy="3685282"/>
            <a:chOff x="7418831" y="2895600"/>
            <a:chExt cx="5457825" cy="5241290"/>
          </a:xfrm>
        </p:grpSpPr>
        <p:sp>
          <p:nvSpPr>
            <p:cNvPr id="8" name="object 8"/>
            <p:cNvSpPr/>
            <p:nvPr/>
          </p:nvSpPr>
          <p:spPr>
            <a:xfrm>
              <a:off x="7418831" y="2895600"/>
              <a:ext cx="5457444" cy="5241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7418831" y="2895600"/>
              <a:ext cx="5443728" cy="518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ADCF30-050A-4C51-93D0-7E2E88D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x-none" dirty="0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xmlns="" id="{6B1F34AB-0532-454D-8512-F21A55B31FE9}"/>
              </a:ext>
            </a:extLst>
          </p:cNvPr>
          <p:cNvSpPr txBox="1"/>
          <p:nvPr/>
        </p:nvSpPr>
        <p:spPr>
          <a:xfrm>
            <a:off x="8721424" y="5566136"/>
            <a:ext cx="30645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Independent variable</a:t>
            </a:r>
            <a:r>
              <a:rPr spc="-9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(x)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C64F7CB-B00A-47F1-8326-DCA7B3980F01}"/>
              </a:ext>
            </a:extLst>
          </p:cNvPr>
          <p:cNvGrpSpPr/>
          <p:nvPr/>
        </p:nvGrpSpPr>
        <p:grpSpPr>
          <a:xfrm>
            <a:off x="8292891" y="3055832"/>
            <a:ext cx="2892232" cy="2534268"/>
            <a:chOff x="8461568" y="3251140"/>
            <a:chExt cx="2892232" cy="2534268"/>
          </a:xfrm>
        </p:grpSpPr>
        <p:grpSp>
          <p:nvGrpSpPr>
            <p:cNvPr id="5" name="object 3">
              <a:extLst>
                <a:ext uri="{FF2B5EF4-FFF2-40B4-BE49-F238E27FC236}">
                  <a16:creationId xmlns:a16="http://schemas.microsoft.com/office/drawing/2014/main" xmlns="" id="{D8149089-67CD-4726-A1EA-ED03D2B55190}"/>
                </a:ext>
              </a:extLst>
            </p:cNvPr>
            <p:cNvGrpSpPr/>
            <p:nvPr/>
          </p:nvGrpSpPr>
          <p:grpSpPr>
            <a:xfrm>
              <a:off x="8737083" y="3781888"/>
              <a:ext cx="2616717" cy="2003520"/>
              <a:chOff x="8639429" y="3810761"/>
              <a:chExt cx="3960495" cy="3199765"/>
            </a:xfrm>
          </p:grpSpPr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xmlns="" id="{6558295B-147D-4401-9A04-9964B183C6A6}"/>
                  </a:ext>
                </a:extLst>
              </p:cNvPr>
              <p:cNvSpPr/>
              <p:nvPr/>
            </p:nvSpPr>
            <p:spPr>
              <a:xfrm>
                <a:off x="8639429" y="3810761"/>
                <a:ext cx="3960495" cy="3199765"/>
              </a:xfrm>
              <a:custGeom>
                <a:avLst/>
                <a:gdLst/>
                <a:ahLst/>
                <a:cxnLst/>
                <a:rect l="l" t="t" r="r" b="b"/>
                <a:pathLst>
                  <a:path w="3960495" h="3199765">
                    <a:moveTo>
                      <a:pt x="3960241" y="3124200"/>
                    </a:moveTo>
                    <a:lnTo>
                      <a:pt x="3909949" y="3099054"/>
                    </a:lnTo>
                    <a:lnTo>
                      <a:pt x="3809365" y="3048762"/>
                    </a:lnTo>
                    <a:lnTo>
                      <a:pt x="3809365" y="3099054"/>
                    </a:lnTo>
                    <a:lnTo>
                      <a:pt x="99187" y="3099054"/>
                    </a:lnTo>
                    <a:lnTo>
                      <a:pt x="100571" y="150876"/>
                    </a:lnTo>
                    <a:lnTo>
                      <a:pt x="150876" y="150876"/>
                    </a:lnTo>
                    <a:lnTo>
                      <a:pt x="138315" y="125730"/>
                    </a:lnTo>
                    <a:lnTo>
                      <a:pt x="75565" y="0"/>
                    </a:lnTo>
                    <a:lnTo>
                      <a:pt x="0" y="150876"/>
                    </a:lnTo>
                    <a:lnTo>
                      <a:pt x="50279" y="150876"/>
                    </a:lnTo>
                    <a:lnTo>
                      <a:pt x="48895" y="3124200"/>
                    </a:lnTo>
                    <a:lnTo>
                      <a:pt x="74041" y="3124200"/>
                    </a:lnTo>
                    <a:lnTo>
                      <a:pt x="74041" y="3149346"/>
                    </a:lnTo>
                    <a:lnTo>
                      <a:pt x="3809365" y="3149346"/>
                    </a:lnTo>
                    <a:lnTo>
                      <a:pt x="3809365" y="3199638"/>
                    </a:lnTo>
                    <a:lnTo>
                      <a:pt x="3909949" y="3149346"/>
                    </a:lnTo>
                    <a:lnTo>
                      <a:pt x="3960241" y="31242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xmlns="" id="{160C2D35-9DB0-4069-BB6C-E46897362FD5}"/>
                  </a:ext>
                </a:extLst>
              </p:cNvPr>
              <p:cNvSpPr/>
              <p:nvPr/>
            </p:nvSpPr>
            <p:spPr>
              <a:xfrm>
                <a:off x="10040112" y="5594604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xmlns="" id="{F98CBF09-8D6E-43CA-8802-4E765F1B2767}"/>
                  </a:ext>
                </a:extLst>
              </p:cNvPr>
              <p:cNvSpPr/>
              <p:nvPr/>
            </p:nvSpPr>
            <p:spPr>
              <a:xfrm>
                <a:off x="9659112" y="5747004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xmlns="" id="{68283F0B-A648-46D7-ADEA-A3377E11871A}"/>
                  </a:ext>
                </a:extLst>
              </p:cNvPr>
              <p:cNvSpPr/>
              <p:nvPr/>
            </p:nvSpPr>
            <p:spPr>
              <a:xfrm>
                <a:off x="10192512" y="5213603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xmlns="" id="{4C0F383D-3BD4-4FE5-A14D-496E286656FD}"/>
                  </a:ext>
                </a:extLst>
              </p:cNvPr>
              <p:cNvSpPr/>
              <p:nvPr/>
            </p:nvSpPr>
            <p:spPr>
              <a:xfrm>
                <a:off x="10573512" y="5289803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xmlns="" id="{9D4950DF-FB7D-4734-8CF9-0D04AF8606D2}"/>
                  </a:ext>
                </a:extLst>
              </p:cNvPr>
              <p:cNvSpPr/>
              <p:nvPr/>
            </p:nvSpPr>
            <p:spPr>
              <a:xfrm>
                <a:off x="10268712" y="5061203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xmlns="" id="{A4EABA99-7D93-47C0-B034-8FCEEDE2A73D}"/>
                  </a:ext>
                </a:extLst>
              </p:cNvPr>
              <p:cNvSpPr/>
              <p:nvPr/>
            </p:nvSpPr>
            <p:spPr>
              <a:xfrm>
                <a:off x="10649712" y="5137403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xmlns="" id="{A231A6B8-DA20-482F-B204-78DC2F62D1BE}"/>
                  </a:ext>
                </a:extLst>
              </p:cNvPr>
              <p:cNvSpPr/>
              <p:nvPr/>
            </p:nvSpPr>
            <p:spPr>
              <a:xfrm>
                <a:off x="10954512" y="5123687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xmlns="" id="{4F42B6D8-9EE8-43A2-A4A5-879E0C5C1DE4}"/>
                  </a:ext>
                </a:extLst>
              </p:cNvPr>
              <p:cNvSpPr/>
              <p:nvPr/>
            </p:nvSpPr>
            <p:spPr>
              <a:xfrm>
                <a:off x="10878312" y="4895087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xmlns="" id="{E14EE3D3-C352-455A-B572-7143199B4DF5}"/>
                  </a:ext>
                </a:extLst>
              </p:cNvPr>
              <p:cNvSpPr/>
              <p:nvPr/>
            </p:nvSpPr>
            <p:spPr>
              <a:xfrm>
                <a:off x="10040112" y="5352287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xmlns="" id="{EFAD8510-81EF-43B7-A20A-3FC241DB4822}"/>
                  </a:ext>
                </a:extLst>
              </p:cNvPr>
              <p:cNvSpPr/>
              <p:nvPr/>
            </p:nvSpPr>
            <p:spPr>
              <a:xfrm>
                <a:off x="9430512" y="5809488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xmlns="" id="{7B590C29-3D94-402A-8534-74A46390B3CD}"/>
                  </a:ext>
                </a:extLst>
              </p:cNvPr>
              <p:cNvSpPr/>
              <p:nvPr/>
            </p:nvSpPr>
            <p:spPr>
              <a:xfrm>
                <a:off x="11106912" y="4590287"/>
                <a:ext cx="114300" cy="1143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xmlns="" id="{D0032B27-EBF6-41B6-8DBC-AB27780F014A}"/>
                </a:ext>
              </a:extLst>
            </p:cNvPr>
            <p:cNvSpPr txBox="1"/>
            <p:nvPr/>
          </p:nvSpPr>
          <p:spPr>
            <a:xfrm>
              <a:off x="8461568" y="3251140"/>
              <a:ext cx="291747" cy="24676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380"/>
                </a:lnSpc>
              </a:pPr>
              <a:r>
                <a:rPr spc="-5" dirty="0">
                  <a:latin typeface="Carlito"/>
                  <a:cs typeface="Carlito"/>
                </a:rPr>
                <a:t>Dependent</a:t>
              </a:r>
              <a:r>
                <a:rPr spc="-75" dirty="0">
                  <a:latin typeface="Carlito"/>
                  <a:cs typeface="Carlito"/>
                </a:rPr>
                <a:t> </a:t>
              </a:r>
              <a:r>
                <a:rPr dirty="0">
                  <a:latin typeface="Carlito"/>
                  <a:cs typeface="Carlito"/>
                </a:rPr>
                <a:t>variable</a:t>
              </a:r>
            </a:p>
          </p:txBody>
        </p:sp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xmlns="" id="{26E2436A-928C-4BBF-B9AD-8F370E24718A}"/>
              </a:ext>
            </a:extLst>
          </p:cNvPr>
          <p:cNvSpPr txBox="1"/>
          <p:nvPr/>
        </p:nvSpPr>
        <p:spPr>
          <a:xfrm>
            <a:off x="1156108" y="1948412"/>
            <a:ext cx="9711690" cy="28924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780" indent="-513715">
              <a:lnSpc>
                <a:spcPts val="4220"/>
              </a:lnSpc>
              <a:spcBef>
                <a:spcPts val="95"/>
              </a:spcBef>
              <a:buSzPct val="144594"/>
              <a:buFont typeface="Arial"/>
              <a:buChar char="•"/>
              <a:tabLst>
                <a:tab pos="526415" algn="l"/>
              </a:tabLst>
            </a:pPr>
            <a:r>
              <a:rPr spc="-10" dirty="0">
                <a:latin typeface="Carlito"/>
                <a:cs typeface="Carlito"/>
              </a:rPr>
              <a:t>Predicting </a:t>
            </a:r>
            <a:r>
              <a:rPr spc="-15" dirty="0">
                <a:latin typeface="Carlito"/>
                <a:cs typeface="Carlito"/>
              </a:rPr>
              <a:t>continuous numerical</a:t>
            </a:r>
            <a:r>
              <a:rPr spc="12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values.</a:t>
            </a:r>
            <a:endParaRPr dirty="0">
              <a:latin typeface="Carlito"/>
              <a:cs typeface="Carlito"/>
            </a:endParaRPr>
          </a:p>
          <a:p>
            <a:pPr marL="525780" marR="5080" indent="-513715">
              <a:spcBef>
                <a:spcPts val="275"/>
              </a:spcBef>
              <a:buSzPct val="144594"/>
              <a:buFont typeface="Arial"/>
              <a:buChar char="•"/>
              <a:tabLst>
                <a:tab pos="526415" algn="l"/>
              </a:tabLst>
            </a:pPr>
            <a:r>
              <a:rPr u="heavy" spc="-10" dirty="0">
                <a:uFill>
                  <a:solidFill>
                    <a:srgbClr val="5E5E5E"/>
                  </a:solidFill>
                </a:uFill>
                <a:latin typeface="Carlito"/>
                <a:cs typeface="Carlito"/>
              </a:rPr>
              <a:t>Algorithms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: Multi-Linear </a:t>
            </a:r>
            <a:r>
              <a:rPr spc="-15" dirty="0">
                <a:latin typeface="Carlito"/>
                <a:cs typeface="Carlito"/>
              </a:rPr>
              <a:t>regression, Polynomial  Regression, </a:t>
            </a:r>
            <a:r>
              <a:rPr spc="-10" dirty="0">
                <a:latin typeface="Carlito"/>
                <a:cs typeface="Carlito"/>
              </a:rPr>
              <a:t>Decision </a:t>
            </a:r>
            <a:r>
              <a:rPr spc="-55" dirty="0">
                <a:latin typeface="Carlito"/>
                <a:cs typeface="Carlito"/>
              </a:rPr>
              <a:t>Trees, </a:t>
            </a:r>
            <a:r>
              <a:rPr spc="-5" dirty="0">
                <a:latin typeface="Carlito"/>
                <a:cs typeface="Carlito"/>
              </a:rPr>
              <a:t>Random </a:t>
            </a:r>
            <a:r>
              <a:rPr spc="-25" dirty="0">
                <a:latin typeface="Carlito"/>
                <a:cs typeface="Carlito"/>
              </a:rPr>
              <a:t>Forest,  XGBoost.</a:t>
            </a:r>
            <a:endParaRPr dirty="0">
              <a:latin typeface="Carlito"/>
              <a:cs typeface="Carlito"/>
            </a:endParaRPr>
          </a:p>
          <a:p>
            <a:pPr marL="525780" indent="-513715">
              <a:lnSpc>
                <a:spcPts val="3929"/>
              </a:lnSpc>
              <a:buSzPct val="144594"/>
              <a:buFont typeface="Arial"/>
              <a:buChar char="•"/>
              <a:tabLst>
                <a:tab pos="526415" algn="l"/>
              </a:tabLst>
            </a:pPr>
            <a:r>
              <a:rPr u="heavy" spc="-15" dirty="0">
                <a:uFill>
                  <a:solidFill>
                    <a:srgbClr val="5E5E5E"/>
                  </a:solidFill>
                </a:uFill>
                <a:latin typeface="Carlito"/>
                <a:cs typeface="Carlito"/>
              </a:rPr>
              <a:t>Examples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:</a:t>
            </a:r>
            <a:endParaRPr dirty="0">
              <a:latin typeface="Carlito"/>
              <a:cs typeface="Carlito"/>
            </a:endParaRPr>
          </a:p>
          <a:p>
            <a:pPr marL="1161415" lvl="1" indent="-513715">
              <a:lnSpc>
                <a:spcPct val="100000"/>
              </a:lnSpc>
              <a:spcBef>
                <a:spcPts val="1140"/>
              </a:spcBef>
              <a:buSzPct val="144594"/>
              <a:buFont typeface="Arial"/>
              <a:buChar char="•"/>
              <a:tabLst>
                <a:tab pos="1161415" algn="l"/>
              </a:tabLst>
            </a:pPr>
            <a:r>
              <a:rPr spc="-10" dirty="0">
                <a:latin typeface="Carlito"/>
                <a:cs typeface="Carlito"/>
              </a:rPr>
              <a:t>House </a:t>
            </a:r>
            <a:r>
              <a:rPr spc="-5" dirty="0">
                <a:latin typeface="Carlito"/>
                <a:cs typeface="Carlito"/>
              </a:rPr>
              <a:t>Price</a:t>
            </a:r>
            <a:r>
              <a:rPr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Prediction</a:t>
            </a:r>
            <a:endParaRPr dirty="0">
              <a:latin typeface="Carlito"/>
              <a:cs typeface="Carlito"/>
            </a:endParaRPr>
          </a:p>
          <a:p>
            <a:pPr marL="1161415" lvl="1" indent="-513715">
              <a:lnSpc>
                <a:spcPct val="100000"/>
              </a:lnSpc>
              <a:buSzPct val="144594"/>
              <a:buFont typeface="Arial"/>
              <a:buChar char="•"/>
              <a:tabLst>
                <a:tab pos="1161415" algn="l"/>
              </a:tabLst>
            </a:pPr>
            <a:r>
              <a:rPr spc="-10" dirty="0">
                <a:latin typeface="Carlito"/>
                <a:cs typeface="Carlito"/>
              </a:rPr>
              <a:t>Drink </a:t>
            </a:r>
            <a:r>
              <a:rPr spc="-5" dirty="0">
                <a:latin typeface="Carlito"/>
                <a:cs typeface="Carlito"/>
              </a:rPr>
              <a:t>Quality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Prediction</a:t>
            </a:r>
            <a:endParaRPr dirty="0">
              <a:latin typeface="Carlito"/>
              <a:cs typeface="Carlito"/>
            </a:endParaRPr>
          </a:p>
          <a:p>
            <a:pPr marL="1161415" lvl="1" indent="-513715">
              <a:lnSpc>
                <a:spcPct val="100000"/>
              </a:lnSpc>
              <a:buSzPct val="144594"/>
              <a:buFont typeface="Arial"/>
              <a:buChar char="•"/>
              <a:tabLst>
                <a:tab pos="1161415" algn="l"/>
              </a:tabLst>
            </a:pPr>
            <a:r>
              <a:rPr spc="-5" dirty="0">
                <a:latin typeface="Carlito"/>
                <a:cs typeface="Carlito"/>
              </a:rPr>
              <a:t>Air Quality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Prediction</a:t>
            </a:r>
            <a:endParaRPr dirty="0">
              <a:latin typeface="Carlito"/>
              <a:cs typeface="Carlito"/>
            </a:endParaRPr>
          </a:p>
          <a:p>
            <a:pPr marL="1161415" lvl="1" indent="-513715">
              <a:lnSpc>
                <a:spcPct val="100000"/>
              </a:lnSpc>
              <a:buSzPct val="144594"/>
              <a:buFont typeface="Arial"/>
              <a:buChar char="•"/>
              <a:tabLst>
                <a:tab pos="1161415" algn="l"/>
              </a:tabLst>
            </a:pPr>
            <a:r>
              <a:rPr spc="-10" dirty="0">
                <a:latin typeface="Carlito"/>
                <a:cs typeface="Carlito"/>
              </a:rPr>
              <a:t>Income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Prediction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31C730F-3C1E-4617-A4C7-3BAA8B66C772}"/>
              </a:ext>
            </a:extLst>
          </p:cNvPr>
          <p:cNvGrpSpPr/>
          <p:nvPr/>
        </p:nvGrpSpPr>
        <p:grpSpPr>
          <a:xfrm>
            <a:off x="5184429" y="4601482"/>
            <a:ext cx="2730901" cy="1113214"/>
            <a:chOff x="3203888" y="5506267"/>
            <a:chExt cx="2730901" cy="1113214"/>
          </a:xfrm>
        </p:grpSpPr>
        <p:sp>
          <p:nvSpPr>
            <p:cNvPr id="21" name="object 19">
              <a:extLst>
                <a:ext uri="{FF2B5EF4-FFF2-40B4-BE49-F238E27FC236}">
                  <a16:creationId xmlns:a16="http://schemas.microsoft.com/office/drawing/2014/main" xmlns="" id="{D14042AD-33E0-4413-871E-D53AE48DAB97}"/>
                </a:ext>
              </a:extLst>
            </p:cNvPr>
            <p:cNvSpPr/>
            <p:nvPr/>
          </p:nvSpPr>
          <p:spPr>
            <a:xfrm>
              <a:off x="3203888" y="5506267"/>
              <a:ext cx="1174374" cy="11132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xmlns="" id="{A1AAB8CE-2868-4FAE-8693-EBB2E3B46D80}"/>
                </a:ext>
              </a:extLst>
            </p:cNvPr>
            <p:cNvSpPr/>
            <p:nvPr/>
          </p:nvSpPr>
          <p:spPr>
            <a:xfrm>
              <a:off x="4592955" y="5590100"/>
              <a:ext cx="1341834" cy="9179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1">
            <a:extLst>
              <a:ext uri="{FF2B5EF4-FFF2-40B4-BE49-F238E27FC236}">
                <a16:creationId xmlns:a16="http://schemas.microsoft.com/office/drawing/2014/main" xmlns="" id="{E315146B-8032-41D9-A471-2B10FC08A0E9}"/>
              </a:ext>
            </a:extLst>
          </p:cNvPr>
          <p:cNvSpPr txBox="1">
            <a:spLocks/>
          </p:cNvSpPr>
          <p:nvPr/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5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89" y="266054"/>
            <a:ext cx="5414963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4" dirty="0"/>
              <a:t>Multi-Linear</a:t>
            </a:r>
            <a:r>
              <a:rPr sz="4430" spc="-53" dirty="0"/>
              <a:t> </a:t>
            </a:r>
            <a:r>
              <a:rPr sz="4430" spc="-18" dirty="0"/>
              <a:t>Regression</a:t>
            </a:r>
            <a:endParaRPr sz="4430"/>
          </a:p>
        </p:txBody>
      </p:sp>
      <p:sp>
        <p:nvSpPr>
          <p:cNvPr id="3" name="object 3"/>
          <p:cNvSpPr/>
          <p:nvPr/>
        </p:nvSpPr>
        <p:spPr>
          <a:xfrm>
            <a:off x="3786917" y="1485383"/>
            <a:ext cx="4672459" cy="3814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/>
          <p:nvPr/>
        </p:nvSpPr>
        <p:spPr>
          <a:xfrm>
            <a:off x="3056156" y="5590663"/>
            <a:ext cx="614451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dirty="0">
                <a:latin typeface="Arial"/>
                <a:cs typeface="Arial"/>
              </a:rPr>
              <a:t>When you have one </a:t>
            </a:r>
            <a:r>
              <a:rPr sz="1687" spc="-4" dirty="0">
                <a:latin typeface="Arial"/>
                <a:cs typeface="Arial"/>
              </a:rPr>
              <a:t>predictor variable, </a:t>
            </a:r>
            <a:r>
              <a:rPr sz="1687" dirty="0">
                <a:latin typeface="Arial"/>
                <a:cs typeface="Arial"/>
              </a:rPr>
              <a:t>the equation of the </a:t>
            </a:r>
            <a:r>
              <a:rPr sz="1687" spc="-4" dirty="0">
                <a:latin typeface="Arial"/>
                <a:cs typeface="Arial"/>
              </a:rPr>
              <a:t>line</a:t>
            </a:r>
            <a:r>
              <a:rPr sz="1687" spc="95" dirty="0">
                <a:latin typeface="Arial"/>
                <a:cs typeface="Arial"/>
              </a:rPr>
              <a:t> </a:t>
            </a:r>
            <a:r>
              <a:rPr sz="1687" dirty="0">
                <a:latin typeface="Arial"/>
                <a:cs typeface="Arial"/>
              </a:rPr>
              <a:t>is</a:t>
            </a:r>
            <a:endParaRPr sz="168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2839" y="6049889"/>
            <a:ext cx="2028203" cy="344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89" y="266054"/>
            <a:ext cx="5414963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4" dirty="0"/>
              <a:t>Multi-Linear</a:t>
            </a:r>
            <a:r>
              <a:rPr sz="4430" spc="-53" dirty="0"/>
              <a:t> </a:t>
            </a:r>
            <a:r>
              <a:rPr sz="4430" spc="-18" dirty="0"/>
              <a:t>Regression</a:t>
            </a:r>
            <a:endParaRPr sz="4430"/>
          </a:p>
        </p:txBody>
      </p:sp>
      <p:sp>
        <p:nvSpPr>
          <p:cNvPr id="3" name="object 3"/>
          <p:cNvSpPr txBox="1"/>
          <p:nvPr/>
        </p:nvSpPr>
        <p:spPr>
          <a:xfrm>
            <a:off x="3350032" y="5435233"/>
            <a:ext cx="5545336" cy="5282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990267" marR="3572" indent="-981784">
              <a:spcBef>
                <a:spcPts val="70"/>
              </a:spcBef>
            </a:pPr>
            <a:r>
              <a:rPr sz="1687" spc="-4" dirty="0">
                <a:latin typeface="Arial"/>
                <a:cs typeface="Arial"/>
              </a:rPr>
              <a:t>Adding a predictor variable </a:t>
            </a:r>
            <a:r>
              <a:rPr sz="1687" dirty="0">
                <a:latin typeface="Arial"/>
                <a:cs typeface="Arial"/>
              </a:rPr>
              <a:t>to </a:t>
            </a:r>
            <a:r>
              <a:rPr sz="1687" spc="-4" dirty="0">
                <a:latin typeface="Arial"/>
                <a:cs typeface="Arial"/>
              </a:rPr>
              <a:t>go </a:t>
            </a:r>
            <a:r>
              <a:rPr sz="1687" dirty="0">
                <a:latin typeface="Arial"/>
                <a:cs typeface="Arial"/>
              </a:rPr>
              <a:t>to two </a:t>
            </a:r>
            <a:r>
              <a:rPr sz="1687" spc="-4" dirty="0">
                <a:latin typeface="Arial"/>
                <a:cs typeface="Arial"/>
              </a:rPr>
              <a:t>predictor variables  means </a:t>
            </a:r>
            <a:r>
              <a:rPr sz="1687" dirty="0">
                <a:latin typeface="Arial"/>
                <a:cs typeface="Arial"/>
              </a:rPr>
              <a:t>that the </a:t>
            </a:r>
            <a:r>
              <a:rPr sz="1687" spc="-4" dirty="0">
                <a:latin typeface="Arial"/>
                <a:cs typeface="Arial"/>
              </a:rPr>
              <a:t>predicting equation</a:t>
            </a:r>
            <a:r>
              <a:rPr sz="1687" spc="18" dirty="0">
                <a:latin typeface="Arial"/>
                <a:cs typeface="Arial"/>
              </a:rPr>
              <a:t> </a:t>
            </a:r>
            <a:r>
              <a:rPr sz="1687" dirty="0">
                <a:latin typeface="Arial"/>
                <a:cs typeface="Arial"/>
              </a:rPr>
              <a:t>is: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2155" y="1280899"/>
            <a:ext cx="4751128" cy="4056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4257074" y="6153830"/>
            <a:ext cx="3865009" cy="344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031" y="266054"/>
            <a:ext cx="6350794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7" dirty="0"/>
              <a:t>Linear </a:t>
            </a:r>
            <a:r>
              <a:rPr sz="4430" spc="-18" dirty="0"/>
              <a:t>Regression </a:t>
            </a:r>
            <a:r>
              <a:rPr sz="4430" dirty="0"/>
              <a:t>in</a:t>
            </a:r>
            <a:r>
              <a:rPr sz="4430" spc="25" dirty="0"/>
              <a:t> </a:t>
            </a:r>
            <a:r>
              <a:rPr sz="4430" spc="-4" dirty="0"/>
              <a:t>sklearn</a:t>
            </a:r>
            <a:endParaRPr sz="4430"/>
          </a:p>
        </p:txBody>
      </p:sp>
      <p:sp>
        <p:nvSpPr>
          <p:cNvPr id="3" name="object 3"/>
          <p:cNvSpPr/>
          <p:nvPr/>
        </p:nvSpPr>
        <p:spPr>
          <a:xfrm>
            <a:off x="1773673" y="1390888"/>
            <a:ext cx="8626078" cy="486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810107" y="2035969"/>
            <a:ext cx="6200061" cy="282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2053209" y="5537299"/>
            <a:ext cx="8210401" cy="5282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3427985">
              <a:spcBef>
                <a:spcPts val="70"/>
              </a:spcBef>
            </a:pPr>
            <a:r>
              <a:rPr sz="1687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https://scikit- </a:t>
            </a:r>
            <a:r>
              <a:rPr sz="1687" b="1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1687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learn.org/stable/modules/generated/sklearn.linear_model.LinearRegression.html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BD0E1-C91B-4184-B3F1-768878C3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Linear VS Multi-Linear VS Polynomial Regression</a:t>
            </a:r>
            <a:endParaRPr lang="x-none" sz="4000" dirty="0"/>
          </a:p>
        </p:txBody>
      </p:sp>
      <p:pic>
        <p:nvPicPr>
          <p:cNvPr id="1026" name="Picture 2" descr="Regressions (i2tutorials)">
            <a:extLst>
              <a:ext uri="{FF2B5EF4-FFF2-40B4-BE49-F238E27FC236}">
                <a16:creationId xmlns:a16="http://schemas.microsoft.com/office/drawing/2014/main" xmlns="" id="{A5966212-1123-4DA8-8BC1-84D4BEE5E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929" r="-281" b="-1"/>
          <a:stretch/>
        </p:blipFill>
        <p:spPr bwMode="auto">
          <a:xfrm>
            <a:off x="748683" y="1690688"/>
            <a:ext cx="10605117" cy="460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17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626" y="266054"/>
            <a:ext cx="1993106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dirty="0"/>
              <a:t>R2</a:t>
            </a:r>
            <a:r>
              <a:rPr sz="4430" spc="-63" dirty="0"/>
              <a:t> </a:t>
            </a:r>
            <a:r>
              <a:rPr sz="4430" spc="-21" dirty="0"/>
              <a:t>Score</a:t>
            </a:r>
            <a:endParaRPr sz="4430" dirty="0"/>
          </a:p>
        </p:txBody>
      </p:sp>
      <p:grpSp>
        <p:nvGrpSpPr>
          <p:cNvPr id="3" name="object 3"/>
          <p:cNvGrpSpPr/>
          <p:nvPr/>
        </p:nvGrpSpPr>
        <p:grpSpPr>
          <a:xfrm>
            <a:off x="2223703" y="2331184"/>
            <a:ext cx="3460700" cy="2672209"/>
            <a:chOff x="995133" y="3315461"/>
            <a:chExt cx="4921885" cy="3800475"/>
          </a:xfrm>
        </p:grpSpPr>
        <p:sp>
          <p:nvSpPr>
            <p:cNvPr id="4" name="object 4"/>
            <p:cNvSpPr/>
            <p:nvPr/>
          </p:nvSpPr>
          <p:spPr>
            <a:xfrm>
              <a:off x="1032510" y="4370069"/>
              <a:ext cx="2737485" cy="2110740"/>
            </a:xfrm>
            <a:custGeom>
              <a:avLst/>
              <a:gdLst/>
              <a:ahLst/>
              <a:cxnLst/>
              <a:rect l="l" t="t" r="r" b="b"/>
              <a:pathLst>
                <a:path w="2737485" h="2110740">
                  <a:moveTo>
                    <a:pt x="0" y="2110740"/>
                  </a:moveTo>
                  <a:lnTo>
                    <a:pt x="2737104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995121" y="3315461"/>
              <a:ext cx="4921885" cy="3800475"/>
            </a:xfrm>
            <a:custGeom>
              <a:avLst/>
              <a:gdLst/>
              <a:ahLst/>
              <a:cxnLst/>
              <a:rect l="l" t="t" r="r" b="b"/>
              <a:pathLst>
                <a:path w="4921885" h="3800475">
                  <a:moveTo>
                    <a:pt x="4921809" y="3761232"/>
                  </a:moveTo>
                  <a:lnTo>
                    <a:pt x="4844085" y="3722370"/>
                  </a:lnTo>
                  <a:lnTo>
                    <a:pt x="4844085" y="3748278"/>
                  </a:lnTo>
                  <a:lnTo>
                    <a:pt x="50342" y="3745242"/>
                  </a:lnTo>
                  <a:lnTo>
                    <a:pt x="51828" y="77736"/>
                  </a:lnTo>
                  <a:lnTo>
                    <a:pt x="77736" y="77736"/>
                  </a:lnTo>
                  <a:lnTo>
                    <a:pt x="71259" y="64770"/>
                  </a:lnTo>
                  <a:lnTo>
                    <a:pt x="38912" y="0"/>
                  </a:lnTo>
                  <a:lnTo>
                    <a:pt x="0" y="77736"/>
                  </a:lnTo>
                  <a:lnTo>
                    <a:pt x="25920" y="77736"/>
                  </a:lnTo>
                  <a:lnTo>
                    <a:pt x="24434" y="3758184"/>
                  </a:lnTo>
                  <a:lnTo>
                    <a:pt x="37376" y="3758184"/>
                  </a:lnTo>
                  <a:lnTo>
                    <a:pt x="37363" y="3771138"/>
                  </a:lnTo>
                  <a:lnTo>
                    <a:pt x="4844085" y="3774186"/>
                  </a:lnTo>
                  <a:lnTo>
                    <a:pt x="4844085" y="3800094"/>
                  </a:lnTo>
                  <a:lnTo>
                    <a:pt x="4895888" y="3774186"/>
                  </a:lnTo>
                  <a:lnTo>
                    <a:pt x="4921809" y="3761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2031491" y="5900927"/>
              <a:ext cx="97536" cy="102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1575816" y="5804916"/>
              <a:ext cx="97536" cy="102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2214372" y="5134355"/>
              <a:ext cx="97536" cy="1021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2671572" y="5518404"/>
              <a:ext cx="96012" cy="1021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5812" y="4942332"/>
              <a:ext cx="97536" cy="1021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1487" y="5038344"/>
              <a:ext cx="97536" cy="102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7247" y="5326379"/>
              <a:ext cx="97536" cy="1021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5808" y="4654295"/>
              <a:ext cx="97536" cy="1021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2031491" y="5230367"/>
              <a:ext cx="97536" cy="1021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1496" y="5804916"/>
              <a:ext cx="97535" cy="1021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0128" y="4271772"/>
              <a:ext cx="97536" cy="1005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2545" y="5903976"/>
              <a:ext cx="77470" cy="314325"/>
            </a:xfrm>
            <a:custGeom>
              <a:avLst/>
              <a:gdLst/>
              <a:ahLst/>
              <a:cxnLst/>
              <a:rect l="l" t="t" r="r" b="b"/>
              <a:pathLst>
                <a:path w="77469" h="314325">
                  <a:moveTo>
                    <a:pt x="32570" y="237764"/>
                  </a:moveTo>
                  <a:lnTo>
                    <a:pt x="762" y="237871"/>
                  </a:lnTo>
                  <a:lnTo>
                    <a:pt x="39243" y="313944"/>
                  </a:lnTo>
                  <a:lnTo>
                    <a:pt x="70623" y="250444"/>
                  </a:lnTo>
                  <a:lnTo>
                    <a:pt x="32639" y="250444"/>
                  </a:lnTo>
                  <a:lnTo>
                    <a:pt x="32570" y="237764"/>
                  </a:lnTo>
                  <a:close/>
                </a:path>
                <a:path w="77469" h="314325">
                  <a:moveTo>
                    <a:pt x="45269" y="237722"/>
                  </a:moveTo>
                  <a:lnTo>
                    <a:pt x="32570" y="237764"/>
                  </a:lnTo>
                  <a:lnTo>
                    <a:pt x="32639" y="250444"/>
                  </a:lnTo>
                  <a:lnTo>
                    <a:pt x="45339" y="250444"/>
                  </a:lnTo>
                  <a:lnTo>
                    <a:pt x="45269" y="237722"/>
                  </a:lnTo>
                  <a:close/>
                </a:path>
                <a:path w="77469" h="314325">
                  <a:moveTo>
                    <a:pt x="76962" y="237616"/>
                  </a:moveTo>
                  <a:lnTo>
                    <a:pt x="45269" y="237722"/>
                  </a:lnTo>
                  <a:lnTo>
                    <a:pt x="45339" y="250444"/>
                  </a:lnTo>
                  <a:lnTo>
                    <a:pt x="70623" y="250444"/>
                  </a:lnTo>
                  <a:lnTo>
                    <a:pt x="76962" y="237616"/>
                  </a:lnTo>
                  <a:close/>
                </a:path>
                <a:path w="77469" h="314325">
                  <a:moveTo>
                    <a:pt x="44391" y="76179"/>
                  </a:moveTo>
                  <a:lnTo>
                    <a:pt x="31692" y="76221"/>
                  </a:lnTo>
                  <a:lnTo>
                    <a:pt x="32570" y="237764"/>
                  </a:lnTo>
                  <a:lnTo>
                    <a:pt x="45269" y="237722"/>
                  </a:lnTo>
                  <a:lnTo>
                    <a:pt x="44391" y="76179"/>
                  </a:lnTo>
                  <a:close/>
                </a:path>
                <a:path w="77469" h="314325">
                  <a:moveTo>
                    <a:pt x="37718" y="0"/>
                  </a:moveTo>
                  <a:lnTo>
                    <a:pt x="0" y="76326"/>
                  </a:lnTo>
                  <a:lnTo>
                    <a:pt x="31692" y="76221"/>
                  </a:lnTo>
                  <a:lnTo>
                    <a:pt x="31623" y="63500"/>
                  </a:lnTo>
                  <a:lnTo>
                    <a:pt x="69840" y="63500"/>
                  </a:lnTo>
                  <a:lnTo>
                    <a:pt x="37718" y="0"/>
                  </a:lnTo>
                  <a:close/>
                </a:path>
                <a:path w="77469" h="314325">
                  <a:moveTo>
                    <a:pt x="44323" y="63500"/>
                  </a:moveTo>
                  <a:lnTo>
                    <a:pt x="31623" y="63500"/>
                  </a:lnTo>
                  <a:lnTo>
                    <a:pt x="31692" y="76221"/>
                  </a:lnTo>
                  <a:lnTo>
                    <a:pt x="44391" y="76179"/>
                  </a:lnTo>
                  <a:lnTo>
                    <a:pt x="44323" y="63500"/>
                  </a:lnTo>
                  <a:close/>
                </a:path>
                <a:path w="77469" h="314325">
                  <a:moveTo>
                    <a:pt x="69840" y="63500"/>
                  </a:moveTo>
                  <a:lnTo>
                    <a:pt x="44323" y="63500"/>
                  </a:lnTo>
                  <a:lnTo>
                    <a:pt x="44391" y="76179"/>
                  </a:lnTo>
                  <a:lnTo>
                    <a:pt x="76200" y="76073"/>
                  </a:lnTo>
                  <a:lnTo>
                    <a:pt x="69840" y="63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6865" y="5903976"/>
              <a:ext cx="76961" cy="1021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2668" y="5682995"/>
              <a:ext cx="76707" cy="2346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2541" y="4367783"/>
              <a:ext cx="1355725" cy="1290955"/>
            </a:xfrm>
            <a:custGeom>
              <a:avLst/>
              <a:gdLst/>
              <a:ahLst/>
              <a:cxnLst/>
              <a:rect l="l" t="t" r="r" b="b"/>
              <a:pathLst>
                <a:path w="1355725" h="1290954">
                  <a:moveTo>
                    <a:pt x="76962" y="1214501"/>
                  </a:moveTo>
                  <a:lnTo>
                    <a:pt x="45262" y="1214615"/>
                  </a:lnTo>
                  <a:lnTo>
                    <a:pt x="44386" y="1037831"/>
                  </a:lnTo>
                  <a:lnTo>
                    <a:pt x="76200" y="1037717"/>
                  </a:lnTo>
                  <a:lnTo>
                    <a:pt x="69837" y="1025144"/>
                  </a:lnTo>
                  <a:lnTo>
                    <a:pt x="37719" y="961644"/>
                  </a:lnTo>
                  <a:lnTo>
                    <a:pt x="0" y="1037971"/>
                  </a:lnTo>
                  <a:lnTo>
                    <a:pt x="31686" y="1037869"/>
                  </a:lnTo>
                  <a:lnTo>
                    <a:pt x="32562" y="1214653"/>
                  </a:lnTo>
                  <a:lnTo>
                    <a:pt x="762" y="1214755"/>
                  </a:lnTo>
                  <a:lnTo>
                    <a:pt x="39243" y="1290828"/>
                  </a:lnTo>
                  <a:lnTo>
                    <a:pt x="70612" y="1227328"/>
                  </a:lnTo>
                  <a:lnTo>
                    <a:pt x="76962" y="1214501"/>
                  </a:lnTo>
                  <a:close/>
                </a:path>
                <a:path w="1355725" h="1290954">
                  <a:moveTo>
                    <a:pt x="259842" y="1077214"/>
                  </a:moveTo>
                  <a:lnTo>
                    <a:pt x="228028" y="1077429"/>
                  </a:lnTo>
                  <a:lnTo>
                    <a:pt x="227380" y="941793"/>
                  </a:lnTo>
                  <a:lnTo>
                    <a:pt x="259080" y="941578"/>
                  </a:lnTo>
                  <a:lnTo>
                    <a:pt x="252768" y="929132"/>
                  </a:lnTo>
                  <a:lnTo>
                    <a:pt x="220599" y="865632"/>
                  </a:lnTo>
                  <a:lnTo>
                    <a:pt x="182880" y="942086"/>
                  </a:lnTo>
                  <a:lnTo>
                    <a:pt x="214680" y="941882"/>
                  </a:lnTo>
                  <a:lnTo>
                    <a:pt x="215328" y="1077518"/>
                  </a:lnTo>
                  <a:lnTo>
                    <a:pt x="183642" y="1077722"/>
                  </a:lnTo>
                  <a:lnTo>
                    <a:pt x="222123" y="1153668"/>
                  </a:lnTo>
                  <a:lnTo>
                    <a:pt x="253441" y="1090168"/>
                  </a:lnTo>
                  <a:lnTo>
                    <a:pt x="259842" y="1077214"/>
                  </a:lnTo>
                  <a:close/>
                </a:path>
                <a:path w="1355725" h="1290954">
                  <a:moveTo>
                    <a:pt x="351409" y="996569"/>
                  </a:moveTo>
                  <a:lnTo>
                    <a:pt x="319608" y="996683"/>
                  </a:lnTo>
                  <a:lnTo>
                    <a:pt x="318681" y="749795"/>
                  </a:lnTo>
                  <a:lnTo>
                    <a:pt x="350393" y="749681"/>
                  </a:lnTo>
                  <a:lnTo>
                    <a:pt x="344043" y="737108"/>
                  </a:lnTo>
                  <a:lnTo>
                    <a:pt x="312039" y="673608"/>
                  </a:lnTo>
                  <a:lnTo>
                    <a:pt x="274193" y="749935"/>
                  </a:lnTo>
                  <a:lnTo>
                    <a:pt x="305981" y="749833"/>
                  </a:lnTo>
                  <a:lnTo>
                    <a:pt x="306908" y="996721"/>
                  </a:lnTo>
                  <a:lnTo>
                    <a:pt x="275209" y="996823"/>
                  </a:lnTo>
                  <a:lnTo>
                    <a:pt x="313563" y="1072896"/>
                  </a:lnTo>
                  <a:lnTo>
                    <a:pt x="345046" y="1009396"/>
                  </a:lnTo>
                  <a:lnTo>
                    <a:pt x="351409" y="996569"/>
                  </a:lnTo>
                  <a:close/>
                </a:path>
                <a:path w="1355725" h="1290954">
                  <a:moveTo>
                    <a:pt x="715518" y="1077341"/>
                  </a:moveTo>
                  <a:lnTo>
                    <a:pt x="683831" y="1077455"/>
                  </a:lnTo>
                  <a:lnTo>
                    <a:pt x="682929" y="893051"/>
                  </a:lnTo>
                  <a:lnTo>
                    <a:pt x="714756" y="892937"/>
                  </a:lnTo>
                  <a:lnTo>
                    <a:pt x="708393" y="880364"/>
                  </a:lnTo>
                  <a:lnTo>
                    <a:pt x="676275" y="816864"/>
                  </a:lnTo>
                  <a:lnTo>
                    <a:pt x="638556" y="893191"/>
                  </a:lnTo>
                  <a:lnTo>
                    <a:pt x="670229" y="893089"/>
                  </a:lnTo>
                  <a:lnTo>
                    <a:pt x="671131" y="1077493"/>
                  </a:lnTo>
                  <a:lnTo>
                    <a:pt x="639318" y="1077595"/>
                  </a:lnTo>
                  <a:lnTo>
                    <a:pt x="677799" y="1153668"/>
                  </a:lnTo>
                  <a:lnTo>
                    <a:pt x="709168" y="1090168"/>
                  </a:lnTo>
                  <a:lnTo>
                    <a:pt x="715518" y="1077341"/>
                  </a:lnTo>
                  <a:close/>
                </a:path>
                <a:path w="1355725" h="1290954">
                  <a:moveTo>
                    <a:pt x="1172845" y="885317"/>
                  </a:moveTo>
                  <a:lnTo>
                    <a:pt x="1141056" y="885431"/>
                  </a:lnTo>
                  <a:lnTo>
                    <a:pt x="1140104" y="557771"/>
                  </a:lnTo>
                  <a:lnTo>
                    <a:pt x="1171829" y="557657"/>
                  </a:lnTo>
                  <a:lnTo>
                    <a:pt x="1165479" y="545084"/>
                  </a:lnTo>
                  <a:lnTo>
                    <a:pt x="1133475" y="481584"/>
                  </a:lnTo>
                  <a:lnTo>
                    <a:pt x="1095629" y="557911"/>
                  </a:lnTo>
                  <a:lnTo>
                    <a:pt x="1127404" y="557809"/>
                  </a:lnTo>
                  <a:lnTo>
                    <a:pt x="1128356" y="885469"/>
                  </a:lnTo>
                  <a:lnTo>
                    <a:pt x="1096645" y="885571"/>
                  </a:lnTo>
                  <a:lnTo>
                    <a:pt x="1134999" y="961644"/>
                  </a:lnTo>
                  <a:lnTo>
                    <a:pt x="1166482" y="898144"/>
                  </a:lnTo>
                  <a:lnTo>
                    <a:pt x="1172845" y="885317"/>
                  </a:lnTo>
                  <a:close/>
                </a:path>
                <a:path w="1355725" h="1290954">
                  <a:moveTo>
                    <a:pt x="1355598" y="211582"/>
                  </a:moveTo>
                  <a:lnTo>
                    <a:pt x="1323784" y="211797"/>
                  </a:lnTo>
                  <a:lnTo>
                    <a:pt x="1323136" y="76161"/>
                  </a:lnTo>
                  <a:lnTo>
                    <a:pt x="1354836" y="75946"/>
                  </a:lnTo>
                  <a:lnTo>
                    <a:pt x="1348524" y="63500"/>
                  </a:lnTo>
                  <a:lnTo>
                    <a:pt x="1316355" y="0"/>
                  </a:lnTo>
                  <a:lnTo>
                    <a:pt x="1278636" y="76454"/>
                  </a:lnTo>
                  <a:lnTo>
                    <a:pt x="1310436" y="76250"/>
                  </a:lnTo>
                  <a:lnTo>
                    <a:pt x="1311084" y="211886"/>
                  </a:lnTo>
                  <a:lnTo>
                    <a:pt x="1279398" y="212090"/>
                  </a:lnTo>
                  <a:lnTo>
                    <a:pt x="1317879" y="288036"/>
                  </a:lnTo>
                  <a:lnTo>
                    <a:pt x="1349197" y="224536"/>
                  </a:lnTo>
                  <a:lnTo>
                    <a:pt x="1355598" y="2115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3049269" y="4756403"/>
              <a:ext cx="76707" cy="1310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61541" y="5113818"/>
            <a:ext cx="2896344" cy="35571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2250" dirty="0">
                <a:latin typeface="Carlito"/>
                <a:cs typeface="Carlito"/>
              </a:rPr>
              <a:t>Independent variable</a:t>
            </a:r>
            <a:r>
              <a:rPr sz="2250" spc="-39" dirty="0">
                <a:latin typeface="Carlito"/>
                <a:cs typeface="Carlito"/>
              </a:rPr>
              <a:t> </a:t>
            </a:r>
            <a:r>
              <a:rPr sz="2250" dirty="0">
                <a:latin typeface="Carlito"/>
                <a:cs typeface="Carlito"/>
              </a:rPr>
              <a:t>(X)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6485" y="2365731"/>
            <a:ext cx="287771" cy="2719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>
              <a:lnSpc>
                <a:spcPts val="2211"/>
              </a:lnSpc>
            </a:pPr>
            <a:r>
              <a:rPr sz="2250" spc="-4" dirty="0">
                <a:latin typeface="Carlito"/>
                <a:cs typeface="Carlito"/>
              </a:rPr>
              <a:t>Dependent Variable</a:t>
            </a:r>
            <a:r>
              <a:rPr sz="2250" spc="-28" dirty="0">
                <a:latin typeface="Carlito"/>
                <a:cs typeface="Carlito"/>
              </a:rPr>
              <a:t> </a:t>
            </a:r>
            <a:r>
              <a:rPr sz="2250" spc="-4" dirty="0">
                <a:latin typeface="Carlito"/>
                <a:cs typeface="Carlito"/>
              </a:rPr>
              <a:t>(Y)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7238" y="1354061"/>
            <a:ext cx="3359795" cy="78794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>
              <a:spcBef>
                <a:spcPts val="70"/>
              </a:spcBef>
            </a:pPr>
            <a:r>
              <a:rPr sz="2531" b="1" spc="-4" dirty="0">
                <a:latin typeface="Arial"/>
                <a:cs typeface="Arial"/>
              </a:rPr>
              <a:t>SSE</a:t>
            </a:r>
            <a:endParaRPr sz="2531">
              <a:latin typeface="Arial"/>
              <a:cs typeface="Arial"/>
            </a:endParaRPr>
          </a:p>
          <a:p>
            <a:pPr algn="ctr">
              <a:spcBef>
                <a:spcPts val="4"/>
              </a:spcBef>
            </a:pPr>
            <a:r>
              <a:rPr sz="2531" b="1" dirty="0">
                <a:latin typeface="Arial"/>
                <a:cs typeface="Arial"/>
              </a:rPr>
              <a:t>Sum of Squared</a:t>
            </a:r>
            <a:r>
              <a:rPr sz="2531" b="1" spc="-63" dirty="0">
                <a:latin typeface="Arial"/>
                <a:cs typeface="Arial"/>
              </a:rPr>
              <a:t> </a:t>
            </a:r>
            <a:r>
              <a:rPr sz="2531" b="1" dirty="0">
                <a:latin typeface="Arial"/>
                <a:cs typeface="Arial"/>
              </a:rPr>
              <a:t>Error</a:t>
            </a:r>
            <a:endParaRPr sz="2531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32865" y="2180094"/>
            <a:ext cx="3526334" cy="2798563"/>
            <a:chOff x="7408164" y="3100577"/>
            <a:chExt cx="5015230" cy="3980179"/>
          </a:xfrm>
        </p:grpSpPr>
        <p:sp>
          <p:nvSpPr>
            <p:cNvPr id="26" name="object 26"/>
            <p:cNvSpPr/>
            <p:nvPr/>
          </p:nvSpPr>
          <p:spPr>
            <a:xfrm>
              <a:off x="7408164" y="3100577"/>
              <a:ext cx="5015230" cy="3980179"/>
            </a:xfrm>
            <a:custGeom>
              <a:avLst/>
              <a:gdLst/>
              <a:ahLst/>
              <a:cxnLst/>
              <a:rect l="l" t="t" r="r" b="b"/>
              <a:pathLst>
                <a:path w="5015230" h="3980179">
                  <a:moveTo>
                    <a:pt x="5014722" y="3941064"/>
                  </a:moveTo>
                  <a:lnTo>
                    <a:pt x="4936998" y="3902202"/>
                  </a:lnTo>
                  <a:lnTo>
                    <a:pt x="4936998" y="3928110"/>
                  </a:lnTo>
                  <a:lnTo>
                    <a:pt x="50292" y="3926598"/>
                  </a:lnTo>
                  <a:lnTo>
                    <a:pt x="51803" y="77724"/>
                  </a:lnTo>
                  <a:lnTo>
                    <a:pt x="77724" y="77724"/>
                  </a:lnTo>
                  <a:lnTo>
                    <a:pt x="71247" y="64770"/>
                  </a:lnTo>
                  <a:lnTo>
                    <a:pt x="38862" y="0"/>
                  </a:lnTo>
                  <a:lnTo>
                    <a:pt x="0" y="77724"/>
                  </a:lnTo>
                  <a:lnTo>
                    <a:pt x="25895" y="77724"/>
                  </a:lnTo>
                  <a:lnTo>
                    <a:pt x="24384" y="3939552"/>
                  </a:lnTo>
                  <a:lnTo>
                    <a:pt x="37338" y="3939552"/>
                  </a:lnTo>
                  <a:lnTo>
                    <a:pt x="37338" y="3952494"/>
                  </a:lnTo>
                  <a:lnTo>
                    <a:pt x="4936998" y="3954018"/>
                  </a:lnTo>
                  <a:lnTo>
                    <a:pt x="4936998" y="3979926"/>
                  </a:lnTo>
                  <a:lnTo>
                    <a:pt x="4988814" y="3954018"/>
                  </a:lnTo>
                  <a:lnTo>
                    <a:pt x="5014722" y="3941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85276" y="5312663"/>
              <a:ext cx="120396" cy="1280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8119872" y="5558027"/>
              <a:ext cx="120396" cy="1295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8912352" y="4696967"/>
              <a:ext cx="118872" cy="12954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" name="object 30"/>
            <p:cNvSpPr/>
            <p:nvPr/>
          </p:nvSpPr>
          <p:spPr>
            <a:xfrm>
              <a:off x="9477756" y="4820411"/>
              <a:ext cx="118872" cy="1280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" name="object 31"/>
            <p:cNvSpPr/>
            <p:nvPr/>
          </p:nvSpPr>
          <p:spPr>
            <a:xfrm>
              <a:off x="9025128" y="4450080"/>
              <a:ext cx="118872" cy="1295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2" name="object 32"/>
            <p:cNvSpPr/>
            <p:nvPr/>
          </p:nvSpPr>
          <p:spPr>
            <a:xfrm>
              <a:off x="9590532" y="4573524"/>
              <a:ext cx="118872" cy="1295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3160" y="4550663"/>
              <a:ext cx="118872" cy="1295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34"/>
            <p:cNvSpPr/>
            <p:nvPr/>
          </p:nvSpPr>
          <p:spPr>
            <a:xfrm>
              <a:off x="9930384" y="4181855"/>
              <a:ext cx="118872" cy="1280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8685276" y="4919472"/>
              <a:ext cx="120396" cy="1295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36"/>
            <p:cNvSpPr/>
            <p:nvPr/>
          </p:nvSpPr>
          <p:spPr>
            <a:xfrm>
              <a:off x="7781544" y="5658611"/>
              <a:ext cx="118872" cy="1295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268712" y="3688079"/>
              <a:ext cx="120396" cy="1295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8" name="object 38"/>
            <p:cNvSpPr/>
            <p:nvPr/>
          </p:nvSpPr>
          <p:spPr>
            <a:xfrm>
              <a:off x="7444740" y="3569208"/>
              <a:ext cx="3394075" cy="2708275"/>
            </a:xfrm>
            <a:custGeom>
              <a:avLst/>
              <a:gdLst/>
              <a:ahLst/>
              <a:cxnLst/>
              <a:rect l="l" t="t" r="r" b="b"/>
              <a:pathLst>
                <a:path w="3394075" h="2708275">
                  <a:moveTo>
                    <a:pt x="0" y="2708147"/>
                  </a:moveTo>
                  <a:lnTo>
                    <a:pt x="3393948" y="0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020132" y="5128141"/>
            <a:ext cx="2926259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4" dirty="0">
                <a:latin typeface="Carlito"/>
                <a:cs typeface="Carlito"/>
              </a:rPr>
              <a:t>Independent Variable</a:t>
            </a:r>
            <a:r>
              <a:rPr sz="2250" spc="7" dirty="0">
                <a:latin typeface="Carlito"/>
                <a:cs typeface="Carlito"/>
              </a:rPr>
              <a:t> </a:t>
            </a:r>
            <a:r>
              <a:rPr sz="2250" spc="-4" dirty="0">
                <a:latin typeface="Carlito"/>
                <a:cs typeface="Carlito"/>
              </a:rPr>
              <a:t>(X)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87215" y="2300042"/>
            <a:ext cx="287771" cy="2719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>
              <a:lnSpc>
                <a:spcPts val="2211"/>
              </a:lnSpc>
            </a:pPr>
            <a:r>
              <a:rPr sz="2250" spc="-4" dirty="0">
                <a:latin typeface="Carlito"/>
                <a:cs typeface="Carlito"/>
              </a:rPr>
              <a:t>Dependent Variable</a:t>
            </a:r>
            <a:r>
              <a:rPr sz="2250" spc="-21" dirty="0">
                <a:latin typeface="Carlito"/>
                <a:cs typeface="Carlito"/>
              </a:rPr>
              <a:t> </a:t>
            </a:r>
            <a:r>
              <a:rPr sz="2250" spc="-4" dirty="0">
                <a:latin typeface="Carlito"/>
                <a:cs typeface="Carlito"/>
              </a:rPr>
              <a:t>(Y)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79656" y="3117443"/>
            <a:ext cx="372278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231450" algn="l"/>
              </a:tabLst>
            </a:pPr>
            <a:r>
              <a:rPr sz="1687" u="heavy" dirty="0">
                <a:solidFill>
                  <a:srgbClr val="C0504D"/>
                </a:solidFill>
                <a:uFill>
                  <a:solidFill>
                    <a:srgbClr val="000080"/>
                  </a:solidFill>
                </a:uFill>
                <a:latin typeface="Carlito"/>
                <a:cs typeface="Carlito"/>
              </a:rPr>
              <a:t> 	Sample</a:t>
            </a:r>
            <a:r>
              <a:rPr sz="1687" dirty="0">
                <a:solidFill>
                  <a:srgbClr val="C0504D"/>
                </a:solidFill>
                <a:latin typeface="Carlito"/>
                <a:cs typeface="Carlito"/>
              </a:rPr>
              <a:t>s Mean:</a:t>
            </a:r>
            <a:r>
              <a:rPr sz="1687" spc="-77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1687" dirty="0">
                <a:solidFill>
                  <a:srgbClr val="C0504D"/>
                </a:solidFill>
                <a:latin typeface="Carlito"/>
                <a:cs typeface="Carlito"/>
              </a:rPr>
              <a:t>y</a:t>
            </a:r>
            <a:endParaRPr sz="1687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369212" y="3156287"/>
            <a:ext cx="164306" cy="1339"/>
          </a:xfrm>
          <a:custGeom>
            <a:avLst/>
            <a:gdLst/>
            <a:ahLst/>
            <a:cxnLst/>
            <a:rect l="l" t="t" r="r" b="b"/>
            <a:pathLst>
              <a:path w="233679" h="1904">
                <a:moveTo>
                  <a:pt x="-12953" y="762"/>
                </a:moveTo>
                <a:lnTo>
                  <a:pt x="246126" y="762"/>
                </a:lnTo>
              </a:path>
            </a:pathLst>
          </a:custGeom>
          <a:ln w="2743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43" name="object 43"/>
          <p:cNvGrpSpPr/>
          <p:nvPr/>
        </p:nvGrpSpPr>
        <p:grpSpPr>
          <a:xfrm>
            <a:off x="7010489" y="2826781"/>
            <a:ext cx="1804690" cy="1341686"/>
            <a:chOff x="7803006" y="4020311"/>
            <a:chExt cx="2566670" cy="1908175"/>
          </a:xfrm>
        </p:grpSpPr>
        <p:sp>
          <p:nvSpPr>
            <p:cNvPr id="44" name="object 44"/>
            <p:cNvSpPr/>
            <p:nvPr/>
          </p:nvSpPr>
          <p:spPr>
            <a:xfrm>
              <a:off x="9951974" y="4020311"/>
              <a:ext cx="417195" cy="803275"/>
            </a:xfrm>
            <a:custGeom>
              <a:avLst/>
              <a:gdLst/>
              <a:ahLst/>
              <a:cxnLst/>
              <a:rect l="l" t="t" r="r" b="b"/>
              <a:pathLst>
                <a:path w="417195" h="803275">
                  <a:moveTo>
                    <a:pt x="77216" y="726821"/>
                  </a:moveTo>
                  <a:lnTo>
                    <a:pt x="45554" y="726935"/>
                  </a:lnTo>
                  <a:lnTo>
                    <a:pt x="44348" y="321551"/>
                  </a:lnTo>
                  <a:lnTo>
                    <a:pt x="76200" y="321437"/>
                  </a:lnTo>
                  <a:lnTo>
                    <a:pt x="69850" y="308864"/>
                  </a:lnTo>
                  <a:lnTo>
                    <a:pt x="37846" y="245364"/>
                  </a:lnTo>
                  <a:lnTo>
                    <a:pt x="0" y="321691"/>
                  </a:lnTo>
                  <a:lnTo>
                    <a:pt x="31648" y="321589"/>
                  </a:lnTo>
                  <a:lnTo>
                    <a:pt x="32854" y="726973"/>
                  </a:lnTo>
                  <a:lnTo>
                    <a:pt x="1016" y="727075"/>
                  </a:lnTo>
                  <a:lnTo>
                    <a:pt x="39370" y="803148"/>
                  </a:lnTo>
                  <a:lnTo>
                    <a:pt x="70853" y="739648"/>
                  </a:lnTo>
                  <a:lnTo>
                    <a:pt x="77216" y="726821"/>
                  </a:lnTo>
                  <a:close/>
                </a:path>
                <a:path w="417195" h="803275">
                  <a:moveTo>
                    <a:pt x="417195" y="690245"/>
                  </a:moveTo>
                  <a:lnTo>
                    <a:pt x="385419" y="690359"/>
                  </a:lnTo>
                  <a:lnTo>
                    <a:pt x="384187" y="76187"/>
                  </a:lnTo>
                  <a:lnTo>
                    <a:pt x="415925" y="76073"/>
                  </a:lnTo>
                  <a:lnTo>
                    <a:pt x="409600" y="63500"/>
                  </a:lnTo>
                  <a:lnTo>
                    <a:pt x="377698" y="0"/>
                  </a:lnTo>
                  <a:lnTo>
                    <a:pt x="339725" y="76327"/>
                  </a:lnTo>
                  <a:lnTo>
                    <a:pt x="371487" y="76225"/>
                  </a:lnTo>
                  <a:lnTo>
                    <a:pt x="372719" y="690397"/>
                  </a:lnTo>
                  <a:lnTo>
                    <a:pt x="340995" y="690499"/>
                  </a:lnTo>
                  <a:lnTo>
                    <a:pt x="379222" y="766572"/>
                  </a:lnTo>
                  <a:lnTo>
                    <a:pt x="410806" y="703072"/>
                  </a:lnTo>
                  <a:lnTo>
                    <a:pt x="417195" y="69024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5" name="object 45"/>
            <p:cNvSpPr/>
            <p:nvPr/>
          </p:nvSpPr>
          <p:spPr>
            <a:xfrm>
              <a:off x="8934322" y="4840223"/>
              <a:ext cx="76453" cy="1859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6" name="object 46"/>
            <p:cNvSpPr/>
            <p:nvPr/>
          </p:nvSpPr>
          <p:spPr>
            <a:xfrm>
              <a:off x="7803007" y="4171187"/>
              <a:ext cx="2339340" cy="1757680"/>
            </a:xfrm>
            <a:custGeom>
              <a:avLst/>
              <a:gdLst/>
              <a:ahLst/>
              <a:cxnLst/>
              <a:rect l="l" t="t" r="r" b="b"/>
              <a:pathLst>
                <a:path w="2339340" h="1757679">
                  <a:moveTo>
                    <a:pt x="77470" y="717804"/>
                  </a:moveTo>
                  <a:lnTo>
                    <a:pt x="71132" y="705104"/>
                  </a:lnTo>
                  <a:lnTo>
                    <a:pt x="39497" y="641604"/>
                  </a:lnTo>
                  <a:lnTo>
                    <a:pt x="1270" y="717804"/>
                  </a:lnTo>
                  <a:lnTo>
                    <a:pt x="32994" y="717804"/>
                  </a:lnTo>
                  <a:lnTo>
                    <a:pt x="31762" y="1680972"/>
                  </a:lnTo>
                  <a:lnTo>
                    <a:pt x="0" y="1680972"/>
                  </a:lnTo>
                  <a:lnTo>
                    <a:pt x="37973" y="1757172"/>
                  </a:lnTo>
                  <a:lnTo>
                    <a:pt x="69824" y="1693672"/>
                  </a:lnTo>
                  <a:lnTo>
                    <a:pt x="76200" y="1680972"/>
                  </a:lnTo>
                  <a:lnTo>
                    <a:pt x="44462" y="1680972"/>
                  </a:lnTo>
                  <a:lnTo>
                    <a:pt x="45694" y="717804"/>
                  </a:lnTo>
                  <a:lnTo>
                    <a:pt x="77470" y="717804"/>
                  </a:lnTo>
                  <a:close/>
                </a:path>
                <a:path w="2339340" h="1757679">
                  <a:moveTo>
                    <a:pt x="428371" y="741299"/>
                  </a:moveTo>
                  <a:lnTo>
                    <a:pt x="421906" y="727837"/>
                  </a:lnTo>
                  <a:lnTo>
                    <a:pt x="391541" y="664464"/>
                  </a:lnTo>
                  <a:lnTo>
                    <a:pt x="352171" y="740029"/>
                  </a:lnTo>
                  <a:lnTo>
                    <a:pt x="383946" y="740562"/>
                  </a:lnTo>
                  <a:lnTo>
                    <a:pt x="372706" y="1395882"/>
                  </a:lnTo>
                  <a:lnTo>
                    <a:pt x="340995" y="1395349"/>
                  </a:lnTo>
                  <a:lnTo>
                    <a:pt x="377825" y="1472184"/>
                  </a:lnTo>
                  <a:lnTo>
                    <a:pt x="410832" y="1408811"/>
                  </a:lnTo>
                  <a:lnTo>
                    <a:pt x="417195" y="1396619"/>
                  </a:lnTo>
                  <a:lnTo>
                    <a:pt x="385406" y="1396098"/>
                  </a:lnTo>
                  <a:lnTo>
                    <a:pt x="396646" y="740778"/>
                  </a:lnTo>
                  <a:lnTo>
                    <a:pt x="428371" y="741299"/>
                  </a:lnTo>
                  <a:close/>
                </a:path>
                <a:path w="2339340" h="1757679">
                  <a:moveTo>
                    <a:pt x="962787" y="990473"/>
                  </a:moveTo>
                  <a:lnTo>
                    <a:pt x="930986" y="990587"/>
                  </a:lnTo>
                  <a:lnTo>
                    <a:pt x="930059" y="745223"/>
                  </a:lnTo>
                  <a:lnTo>
                    <a:pt x="961771" y="745109"/>
                  </a:lnTo>
                  <a:lnTo>
                    <a:pt x="955421" y="732536"/>
                  </a:lnTo>
                  <a:lnTo>
                    <a:pt x="923417" y="669036"/>
                  </a:lnTo>
                  <a:lnTo>
                    <a:pt x="885571" y="745363"/>
                  </a:lnTo>
                  <a:lnTo>
                    <a:pt x="917359" y="745261"/>
                  </a:lnTo>
                  <a:lnTo>
                    <a:pt x="918286" y="990625"/>
                  </a:lnTo>
                  <a:lnTo>
                    <a:pt x="886587" y="990727"/>
                  </a:lnTo>
                  <a:lnTo>
                    <a:pt x="924941" y="1066800"/>
                  </a:lnTo>
                  <a:lnTo>
                    <a:pt x="956424" y="1003300"/>
                  </a:lnTo>
                  <a:lnTo>
                    <a:pt x="962787" y="990473"/>
                  </a:lnTo>
                  <a:close/>
                </a:path>
                <a:path w="2339340" h="1757679">
                  <a:moveTo>
                    <a:pt x="2339086" y="554609"/>
                  </a:moveTo>
                  <a:lnTo>
                    <a:pt x="2307298" y="554723"/>
                  </a:lnTo>
                  <a:lnTo>
                    <a:pt x="2306091" y="76187"/>
                  </a:lnTo>
                  <a:lnTo>
                    <a:pt x="2337816" y="76073"/>
                  </a:lnTo>
                  <a:lnTo>
                    <a:pt x="2331491" y="63500"/>
                  </a:lnTo>
                  <a:lnTo>
                    <a:pt x="2299589" y="0"/>
                  </a:lnTo>
                  <a:lnTo>
                    <a:pt x="2261616" y="76327"/>
                  </a:lnTo>
                  <a:lnTo>
                    <a:pt x="2293391" y="76225"/>
                  </a:lnTo>
                  <a:lnTo>
                    <a:pt x="2294598" y="554761"/>
                  </a:lnTo>
                  <a:lnTo>
                    <a:pt x="2262886" y="554863"/>
                  </a:lnTo>
                  <a:lnTo>
                    <a:pt x="2301113" y="630936"/>
                  </a:lnTo>
                  <a:lnTo>
                    <a:pt x="2332698" y="567436"/>
                  </a:lnTo>
                  <a:lnTo>
                    <a:pt x="2339086" y="5546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7" name="object 47"/>
            <p:cNvSpPr/>
            <p:nvPr/>
          </p:nvSpPr>
          <p:spPr>
            <a:xfrm>
              <a:off x="9599421" y="4573523"/>
              <a:ext cx="82803" cy="2423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8" name="object 48"/>
            <p:cNvSpPr/>
            <p:nvPr/>
          </p:nvSpPr>
          <p:spPr>
            <a:xfrm>
              <a:off x="9537191" y="4636007"/>
              <a:ext cx="1905" cy="163195"/>
            </a:xfrm>
            <a:custGeom>
              <a:avLst/>
              <a:gdLst/>
              <a:ahLst/>
              <a:cxnLst/>
              <a:rect l="l" t="t" r="r" b="b"/>
              <a:pathLst>
                <a:path w="1904" h="163195">
                  <a:moveTo>
                    <a:pt x="0" y="0"/>
                  </a:moveTo>
                  <a:lnTo>
                    <a:pt x="1524" y="163067"/>
                  </a:lnTo>
                </a:path>
              </a:pathLst>
            </a:custGeom>
            <a:ln w="121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9" name="object 49"/>
            <p:cNvSpPr/>
            <p:nvPr/>
          </p:nvSpPr>
          <p:spPr>
            <a:xfrm>
              <a:off x="9084563" y="4840223"/>
              <a:ext cx="1905" cy="105410"/>
            </a:xfrm>
            <a:custGeom>
              <a:avLst/>
              <a:gdLst/>
              <a:ahLst/>
              <a:cxnLst/>
              <a:rect l="l" t="t" r="r" b="b"/>
              <a:pathLst>
                <a:path w="1904" h="105410">
                  <a:moveTo>
                    <a:pt x="762" y="-6096"/>
                  </a:moveTo>
                  <a:lnTo>
                    <a:pt x="762" y="111251"/>
                  </a:lnTo>
                </a:path>
              </a:pathLst>
            </a:custGeom>
            <a:ln w="1371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281559" y="1354061"/>
            <a:ext cx="4323308" cy="78794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>
              <a:spcBef>
                <a:spcPts val="70"/>
              </a:spcBef>
            </a:pPr>
            <a:r>
              <a:rPr sz="2531" b="1" spc="-4" dirty="0">
                <a:latin typeface="Arial"/>
                <a:cs typeface="Arial"/>
              </a:rPr>
              <a:t>SSR</a:t>
            </a:r>
            <a:endParaRPr sz="2531">
              <a:latin typeface="Arial"/>
              <a:cs typeface="Arial"/>
            </a:endParaRPr>
          </a:p>
          <a:p>
            <a:pPr algn="ctr">
              <a:spcBef>
                <a:spcPts val="4"/>
              </a:spcBef>
            </a:pPr>
            <a:r>
              <a:rPr sz="2531" b="1" dirty="0">
                <a:latin typeface="Arial"/>
                <a:cs typeface="Arial"/>
              </a:rPr>
              <a:t>Sum of Squared</a:t>
            </a:r>
            <a:r>
              <a:rPr sz="2531" b="1" spc="-70" dirty="0">
                <a:latin typeface="Arial"/>
                <a:cs typeface="Arial"/>
              </a:rPr>
              <a:t> </a:t>
            </a:r>
            <a:r>
              <a:rPr sz="2531" b="1" dirty="0">
                <a:latin typeface="Arial"/>
                <a:cs typeface="Arial"/>
              </a:rPr>
              <a:t>Regression</a:t>
            </a:r>
            <a:endParaRPr sz="2531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626" y="266054"/>
            <a:ext cx="1993106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dirty="0"/>
              <a:t>R2</a:t>
            </a:r>
            <a:r>
              <a:rPr sz="4430" spc="-63" dirty="0"/>
              <a:t> </a:t>
            </a:r>
            <a:r>
              <a:rPr sz="4430" spc="-21" dirty="0"/>
              <a:t>Score</a:t>
            </a:r>
            <a:endParaRPr sz="4430"/>
          </a:p>
        </p:txBody>
      </p:sp>
      <p:sp>
        <p:nvSpPr>
          <p:cNvPr id="3" name="object 3"/>
          <p:cNvSpPr txBox="1"/>
          <p:nvPr/>
        </p:nvSpPr>
        <p:spPr>
          <a:xfrm>
            <a:off x="2004131" y="1386690"/>
            <a:ext cx="7683103" cy="376487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117"/>
              <a:buChar char="•"/>
              <a:tabLst>
                <a:tab pos="369676" algn="l"/>
                <a:tab pos="370122" algn="l"/>
              </a:tabLst>
            </a:pPr>
            <a:r>
              <a:rPr sz="2391" spc="-4" dirty="0">
                <a:solidFill>
                  <a:srgbClr val="5E5E5E"/>
                </a:solidFill>
                <a:latin typeface="Arial"/>
                <a:cs typeface="Arial"/>
              </a:rPr>
              <a:t>Total Variation </a:t>
            </a:r>
            <a:r>
              <a:rPr sz="2391" dirty="0">
                <a:solidFill>
                  <a:srgbClr val="5E5E5E"/>
                </a:solidFill>
                <a:latin typeface="Arial"/>
                <a:cs typeface="Arial"/>
              </a:rPr>
              <a:t>is </a:t>
            </a:r>
            <a:r>
              <a:rPr sz="2391" spc="-4" dirty="0">
                <a:solidFill>
                  <a:srgbClr val="5E5E5E"/>
                </a:solidFill>
                <a:latin typeface="Arial"/>
                <a:cs typeface="Arial"/>
              </a:rPr>
              <a:t>given by Total Sum of Square</a:t>
            </a:r>
            <a:r>
              <a:rPr sz="2391" spc="4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391" spc="-4" dirty="0">
                <a:solidFill>
                  <a:srgbClr val="5E5E5E"/>
                </a:solidFill>
                <a:latin typeface="Arial"/>
                <a:cs typeface="Arial"/>
              </a:rPr>
              <a:t>(</a:t>
            </a:r>
            <a:r>
              <a:rPr sz="2391" spc="-4" dirty="0">
                <a:solidFill>
                  <a:srgbClr val="377886"/>
                </a:solidFill>
                <a:latin typeface="Arial"/>
                <a:cs typeface="Arial"/>
              </a:rPr>
              <a:t>SST</a:t>
            </a:r>
            <a:r>
              <a:rPr sz="2391" spc="-4" dirty="0">
                <a:solidFill>
                  <a:srgbClr val="5E5E5E"/>
                </a:solidFill>
                <a:latin typeface="Arial"/>
                <a:cs typeface="Arial"/>
              </a:rPr>
              <a:t>).</a:t>
            </a:r>
            <a:endParaRPr sz="239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3130" y="3637012"/>
            <a:ext cx="3990364" cy="278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5" name="object 5"/>
          <p:cNvGrpSpPr/>
          <p:nvPr/>
        </p:nvGrpSpPr>
        <p:grpSpPr>
          <a:xfrm>
            <a:off x="2994184" y="4236958"/>
            <a:ext cx="2006054" cy="437555"/>
            <a:chOff x="2090927" y="6025896"/>
            <a:chExt cx="2853055" cy="622300"/>
          </a:xfrm>
        </p:grpSpPr>
        <p:sp>
          <p:nvSpPr>
            <p:cNvPr id="6" name="object 6"/>
            <p:cNvSpPr/>
            <p:nvPr/>
          </p:nvSpPr>
          <p:spPr>
            <a:xfrm>
              <a:off x="2100071" y="6035040"/>
              <a:ext cx="2834640" cy="603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2095499" y="6030468"/>
              <a:ext cx="2844165" cy="612775"/>
            </a:xfrm>
            <a:custGeom>
              <a:avLst/>
              <a:gdLst/>
              <a:ahLst/>
              <a:cxnLst/>
              <a:rect l="l" t="t" r="r" b="b"/>
              <a:pathLst>
                <a:path w="2844165" h="612775">
                  <a:moveTo>
                    <a:pt x="0" y="612647"/>
                  </a:moveTo>
                  <a:lnTo>
                    <a:pt x="2843783" y="612647"/>
                  </a:lnTo>
                  <a:lnTo>
                    <a:pt x="2843783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208638" y="4236958"/>
            <a:ext cx="2025253" cy="438448"/>
            <a:chOff x="8084819" y="6025896"/>
            <a:chExt cx="2880360" cy="623570"/>
          </a:xfrm>
        </p:grpSpPr>
        <p:sp>
          <p:nvSpPr>
            <p:cNvPr id="9" name="object 9"/>
            <p:cNvSpPr/>
            <p:nvPr/>
          </p:nvSpPr>
          <p:spPr>
            <a:xfrm>
              <a:off x="8093963" y="6035040"/>
              <a:ext cx="2862072" cy="6050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8089391" y="6030468"/>
              <a:ext cx="2871470" cy="614680"/>
            </a:xfrm>
            <a:custGeom>
              <a:avLst/>
              <a:gdLst/>
              <a:ahLst/>
              <a:cxnLst/>
              <a:rect l="l" t="t" r="r" b="b"/>
              <a:pathLst>
                <a:path w="2871470" h="614679">
                  <a:moveTo>
                    <a:pt x="0" y="614172"/>
                  </a:moveTo>
                  <a:lnTo>
                    <a:pt x="2871216" y="614172"/>
                  </a:lnTo>
                  <a:lnTo>
                    <a:pt x="2871216" y="0"/>
                  </a:lnTo>
                  <a:lnTo>
                    <a:pt x="0" y="0"/>
                  </a:lnTo>
                  <a:lnTo>
                    <a:pt x="0" y="6141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37309" y="4236958"/>
            <a:ext cx="1955602" cy="422374"/>
            <a:chOff x="5138928" y="6025896"/>
            <a:chExt cx="2781300" cy="600710"/>
          </a:xfrm>
        </p:grpSpPr>
        <p:sp>
          <p:nvSpPr>
            <p:cNvPr id="12" name="object 12"/>
            <p:cNvSpPr/>
            <p:nvPr/>
          </p:nvSpPr>
          <p:spPr>
            <a:xfrm>
              <a:off x="5148072" y="6035040"/>
              <a:ext cx="2763012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5143500" y="6030468"/>
              <a:ext cx="2772410" cy="591820"/>
            </a:xfrm>
            <a:custGeom>
              <a:avLst/>
              <a:gdLst/>
              <a:ahLst/>
              <a:cxnLst/>
              <a:rect l="l" t="t" r="r" b="b"/>
              <a:pathLst>
                <a:path w="2772409" h="591820">
                  <a:moveTo>
                    <a:pt x="0" y="591311"/>
                  </a:moveTo>
                  <a:lnTo>
                    <a:pt x="2772155" y="591311"/>
                  </a:lnTo>
                  <a:lnTo>
                    <a:pt x="2772155" y="0"/>
                  </a:lnTo>
                  <a:lnTo>
                    <a:pt x="0" y="0"/>
                  </a:lnTo>
                  <a:lnTo>
                    <a:pt x="0" y="59131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96327" y="2336007"/>
            <a:ext cx="2002036" cy="608125"/>
          </a:xfrm>
          <a:prstGeom prst="rect">
            <a:avLst/>
          </a:prstGeom>
          <a:solidFill>
            <a:srgbClr val="377886"/>
          </a:solidFill>
        </p:spPr>
        <p:txBody>
          <a:bodyPr vert="horz" wrap="square" lIns="0" tIns="2232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828">
              <a:latin typeface="Times New Roman"/>
              <a:cs typeface="Times New Roman"/>
            </a:endParaRPr>
          </a:p>
          <a:p>
            <a:pPr marL="196000"/>
            <a:r>
              <a:rPr sz="2109" spc="-4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109" spc="-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9" spc="-4" dirty="0">
                <a:solidFill>
                  <a:srgbClr val="FFFFFF"/>
                </a:solidFill>
                <a:latin typeface="Carlito"/>
                <a:cs typeface="Carlito"/>
              </a:rPr>
              <a:t>Variation</a:t>
            </a:r>
            <a:endParaRPr sz="2109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121235" y="2336006"/>
            <a:ext cx="2002036" cy="758708"/>
          </a:xfrm>
          <a:prstGeom prst="rect">
            <a:avLst/>
          </a:prstGeom>
          <a:solidFill>
            <a:srgbClr val="C7691B"/>
          </a:solidFill>
        </p:spPr>
        <p:txBody>
          <a:bodyPr vert="horz" wrap="square" lIns="0" tIns="108496" rIns="0" bIns="0" rtlCol="0">
            <a:spAutoFit/>
          </a:bodyPr>
          <a:lstStyle/>
          <a:p>
            <a:pPr marL="503170" marR="469685" indent="-28128">
              <a:spcBef>
                <a:spcPts val="854"/>
              </a:spcBef>
            </a:pPr>
            <a:r>
              <a:rPr sz="2109" spc="-4" dirty="0">
                <a:solidFill>
                  <a:srgbClr val="FFFFFF"/>
                </a:solidFill>
                <a:latin typeface="Carlito"/>
                <a:cs typeface="Carlito"/>
              </a:rPr>
              <a:t>Exp</a:t>
            </a:r>
            <a:r>
              <a:rPr sz="2109" spc="-11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109" dirty="0">
                <a:solidFill>
                  <a:srgbClr val="FFFFFF"/>
                </a:solidFill>
                <a:latin typeface="Carlito"/>
                <a:cs typeface="Carlito"/>
              </a:rPr>
              <a:t>ain</a:t>
            </a:r>
            <a:r>
              <a:rPr sz="2109" spc="-1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109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2109" spc="-4" dirty="0">
                <a:solidFill>
                  <a:srgbClr val="FFFFFF"/>
                </a:solidFill>
                <a:latin typeface="Carlito"/>
                <a:cs typeface="Carlito"/>
              </a:rPr>
              <a:t>Variation</a:t>
            </a:r>
            <a:endParaRPr sz="2109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4004" y="2336006"/>
            <a:ext cx="2000696" cy="758708"/>
          </a:xfrm>
          <a:prstGeom prst="rect">
            <a:avLst/>
          </a:prstGeom>
          <a:solidFill>
            <a:srgbClr val="5E4987"/>
          </a:solidFill>
        </p:spPr>
        <p:txBody>
          <a:bodyPr vert="horz" wrap="square" lIns="0" tIns="108496" rIns="0" bIns="0" rtlCol="0">
            <a:spAutoFit/>
          </a:bodyPr>
          <a:lstStyle/>
          <a:p>
            <a:pPr marL="502724" marR="310741" indent="-184391">
              <a:spcBef>
                <a:spcPts val="854"/>
              </a:spcBef>
            </a:pPr>
            <a:r>
              <a:rPr sz="2109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2109" spc="-7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109" dirty="0">
                <a:solidFill>
                  <a:srgbClr val="FFFFFF"/>
                </a:solidFill>
                <a:latin typeface="Carlito"/>
                <a:cs typeface="Carlito"/>
              </a:rPr>
              <a:t>ex</a:t>
            </a:r>
            <a:r>
              <a:rPr sz="2109" spc="-1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109" dirty="0">
                <a:solidFill>
                  <a:srgbClr val="FFFFFF"/>
                </a:solidFill>
                <a:latin typeface="Carlito"/>
                <a:cs typeface="Carlito"/>
              </a:rPr>
              <a:t>la</a:t>
            </a:r>
            <a:r>
              <a:rPr sz="2109" spc="-7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109" spc="-4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109" spc="-1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109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2109" spc="-4" dirty="0">
                <a:solidFill>
                  <a:srgbClr val="FFFFFF"/>
                </a:solidFill>
                <a:latin typeface="Carlito"/>
                <a:cs typeface="Carlito"/>
              </a:rPr>
              <a:t>Variation</a:t>
            </a:r>
            <a:endParaRPr sz="2109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5714" y="364476"/>
            <a:ext cx="1721644" cy="596500"/>
          </a:xfrm>
          <a:prstGeom prst="rect">
            <a:avLst/>
          </a:prstGeom>
        </p:spPr>
        <p:txBody>
          <a:bodyPr vert="horz" wrap="square" lIns="0" tIns="12055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95"/>
              </a:spcBef>
            </a:pPr>
            <a:r>
              <a:rPr sz="3797" spc="14" dirty="0"/>
              <a:t>R2</a:t>
            </a:r>
            <a:r>
              <a:rPr sz="3797" spc="-49" dirty="0"/>
              <a:t> </a:t>
            </a:r>
            <a:r>
              <a:rPr sz="3797" spc="-11" dirty="0"/>
              <a:t>Score</a:t>
            </a:r>
            <a:endParaRPr sz="3797"/>
          </a:p>
        </p:txBody>
      </p:sp>
      <p:sp>
        <p:nvSpPr>
          <p:cNvPr id="3" name="object 3"/>
          <p:cNvSpPr/>
          <p:nvPr/>
        </p:nvSpPr>
        <p:spPr>
          <a:xfrm>
            <a:off x="6190137" y="5965517"/>
            <a:ext cx="703437" cy="278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6167481" y="5537964"/>
            <a:ext cx="750289" cy="278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1995201" y="1385619"/>
            <a:ext cx="8170664" cy="4615340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78605" marR="325029" indent="-361193">
              <a:spcBef>
                <a:spcPts val="67"/>
              </a:spcBef>
              <a:buSzPct val="144594"/>
              <a:buChar char="•"/>
              <a:tabLst>
                <a:tab pos="37905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R-squared is a statistical measure of how close the  data are to the </a:t>
            </a:r>
            <a:r>
              <a:rPr sz="2601" dirty="0">
                <a:solidFill>
                  <a:srgbClr val="5E5E5E"/>
                </a:solidFill>
                <a:latin typeface="Arial"/>
                <a:cs typeface="Arial"/>
              </a:rPr>
              <a:t>fitted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regression</a:t>
            </a:r>
            <a:r>
              <a:rPr sz="2601" spc="5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line.</a:t>
            </a:r>
            <a:endParaRPr sz="2601">
              <a:latin typeface="Arial"/>
              <a:cs typeface="Arial"/>
            </a:endParaRPr>
          </a:p>
          <a:p>
            <a:pPr marL="378605" marR="12501" indent="-361193">
              <a:buSzPct val="144594"/>
              <a:buChar char="•"/>
              <a:tabLst>
                <a:tab pos="37905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is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the percentage of the response variable variation  that is explained by a linear</a:t>
            </a:r>
            <a:r>
              <a:rPr sz="2601" spc="7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model.</a:t>
            </a:r>
            <a:endParaRPr sz="2601">
              <a:latin typeface="Arial"/>
              <a:cs typeface="Arial"/>
            </a:endParaRPr>
          </a:p>
          <a:p>
            <a:pPr marL="378605" indent="-361193">
              <a:spcBef>
                <a:spcPts val="988"/>
              </a:spcBef>
              <a:buSzPct val="144594"/>
              <a:buChar char="•"/>
              <a:tabLst>
                <a:tab pos="379052" algn="l"/>
              </a:tabLst>
            </a:pPr>
            <a:r>
              <a:rPr sz="2601" spc="-4" dirty="0">
                <a:solidFill>
                  <a:srgbClr val="4D4F51"/>
                </a:solidFill>
                <a:latin typeface="Arial"/>
                <a:cs typeface="Arial"/>
              </a:rPr>
              <a:t>R-squared is always between 0 and</a:t>
            </a:r>
            <a:r>
              <a:rPr sz="2601" spc="102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4D4F51"/>
                </a:solidFill>
                <a:latin typeface="Arial"/>
                <a:cs typeface="Arial"/>
              </a:rPr>
              <a:t>100%:</a:t>
            </a:r>
            <a:endParaRPr sz="2601">
              <a:latin typeface="Arial"/>
              <a:cs typeface="Arial"/>
            </a:endParaRPr>
          </a:p>
          <a:p>
            <a:pPr marL="378605" marR="671935" indent="-361193">
              <a:buSzPct val="144594"/>
              <a:buChar char="•"/>
              <a:tabLst>
                <a:tab pos="379052" algn="l"/>
              </a:tabLst>
            </a:pPr>
            <a:r>
              <a:rPr sz="2601" spc="-4" dirty="0">
                <a:solidFill>
                  <a:srgbClr val="4D4F51"/>
                </a:solidFill>
                <a:latin typeface="Arial"/>
                <a:cs typeface="Arial"/>
              </a:rPr>
              <a:t>0% indicates that the model explains </a:t>
            </a:r>
            <a:r>
              <a:rPr sz="2601" spc="-7" dirty="0">
                <a:solidFill>
                  <a:srgbClr val="4D4F51"/>
                </a:solidFill>
                <a:latin typeface="Arial"/>
                <a:cs typeface="Arial"/>
              </a:rPr>
              <a:t>none </a:t>
            </a:r>
            <a:r>
              <a:rPr sz="2601" spc="-4" dirty="0">
                <a:solidFill>
                  <a:srgbClr val="4D4F51"/>
                </a:solidFill>
                <a:latin typeface="Arial"/>
                <a:cs typeface="Arial"/>
              </a:rPr>
              <a:t>of the  variability of the response data around its</a:t>
            </a:r>
            <a:r>
              <a:rPr sz="2601" spc="116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4D4F51"/>
                </a:solidFill>
                <a:latin typeface="Arial"/>
                <a:cs typeface="Arial"/>
              </a:rPr>
              <a:t>mean.</a:t>
            </a:r>
            <a:endParaRPr sz="2601">
              <a:latin typeface="Arial"/>
              <a:cs typeface="Arial"/>
            </a:endParaRPr>
          </a:p>
          <a:p>
            <a:pPr marL="378605" marR="745156" indent="-361193">
              <a:spcBef>
                <a:spcPts val="4"/>
              </a:spcBef>
              <a:buSzPct val="144594"/>
              <a:buChar char="•"/>
              <a:tabLst>
                <a:tab pos="379052" algn="l"/>
              </a:tabLst>
            </a:pPr>
            <a:r>
              <a:rPr sz="2601" spc="-4" dirty="0">
                <a:solidFill>
                  <a:srgbClr val="4D4F51"/>
                </a:solidFill>
                <a:latin typeface="Arial"/>
                <a:cs typeface="Arial"/>
              </a:rPr>
              <a:t>100% indicates that the model explains all the  variability of the response data around its</a:t>
            </a:r>
            <a:r>
              <a:rPr sz="2601" spc="134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4D4F51"/>
                </a:solidFill>
                <a:latin typeface="Arial"/>
                <a:cs typeface="Arial"/>
              </a:rPr>
              <a:t>mean.</a:t>
            </a:r>
            <a:endParaRPr sz="2601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531">
              <a:latin typeface="Arial"/>
              <a:cs typeface="Arial"/>
            </a:endParaRPr>
          </a:p>
          <a:p>
            <a:pPr marR="875078" algn="ctr">
              <a:tabLst>
                <a:tab pos="492901" algn="l"/>
              </a:tabLst>
            </a:pPr>
            <a:r>
              <a:rPr sz="4746" baseline="-17901" dirty="0">
                <a:latin typeface="Carlito"/>
                <a:cs typeface="Carlito"/>
              </a:rPr>
              <a:t>R</a:t>
            </a:r>
            <a:r>
              <a:rPr sz="2109" dirty="0">
                <a:latin typeface="Carlito"/>
                <a:cs typeface="Carlito"/>
              </a:rPr>
              <a:t>2	</a:t>
            </a:r>
            <a:r>
              <a:rPr sz="4746" b="1" baseline="-16049" dirty="0">
                <a:latin typeface="Arial"/>
                <a:cs typeface="Arial"/>
              </a:rPr>
              <a:t>=</a:t>
            </a:r>
            <a:endParaRPr sz="4746" baseline="-1604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4038" y="5889844"/>
            <a:ext cx="880914" cy="1339"/>
          </a:xfrm>
          <a:custGeom>
            <a:avLst/>
            <a:gdLst/>
            <a:ahLst/>
            <a:cxnLst/>
            <a:rect l="l" t="t" r="r" b="b"/>
            <a:pathLst>
              <a:path w="1252854" h="1904">
                <a:moveTo>
                  <a:pt x="0" y="0"/>
                </a:moveTo>
                <a:lnTo>
                  <a:pt x="1252727" y="1523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6802" y="266054"/>
            <a:ext cx="4318397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dirty="0"/>
              <a:t>R2 </a:t>
            </a:r>
            <a:r>
              <a:rPr sz="4430" spc="-21" dirty="0"/>
              <a:t>Score </a:t>
            </a:r>
            <a:r>
              <a:rPr sz="4430" dirty="0"/>
              <a:t>in</a:t>
            </a:r>
            <a:r>
              <a:rPr sz="4430" spc="-28" dirty="0"/>
              <a:t> </a:t>
            </a:r>
            <a:r>
              <a:rPr sz="4430" spc="-4" dirty="0"/>
              <a:t>sklearn</a:t>
            </a:r>
            <a:endParaRPr sz="4430"/>
          </a:p>
        </p:txBody>
      </p:sp>
      <p:sp>
        <p:nvSpPr>
          <p:cNvPr id="3" name="object 3"/>
          <p:cNvSpPr/>
          <p:nvPr/>
        </p:nvSpPr>
        <p:spPr>
          <a:xfrm>
            <a:off x="1917263" y="1393032"/>
            <a:ext cx="8078510" cy="368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917263" y="1982391"/>
            <a:ext cx="4884182" cy="4085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6919138" y="3179594"/>
            <a:ext cx="3508028" cy="7878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-446" algn="ctr">
              <a:spcBef>
                <a:spcPts val="70"/>
              </a:spcBef>
            </a:pPr>
            <a:r>
              <a:rPr sz="1687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https://scikit- </a:t>
            </a:r>
            <a:r>
              <a:rPr sz="1687" b="1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1687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learn.org/stable/modules/generate </a:t>
            </a:r>
            <a:r>
              <a:rPr sz="1687" b="1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1687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d/sklearn.metrics.r2_score.html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800" y="266054"/>
            <a:ext cx="3776811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1785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Limitations </a:t>
            </a:r>
            <a:r>
              <a:rPr sz="4430" spc="-4" dirty="0"/>
              <a:t>of</a:t>
            </a:r>
            <a:r>
              <a:rPr sz="4430" spc="4" dirty="0"/>
              <a:t> </a:t>
            </a:r>
            <a:r>
              <a:rPr sz="4430" spc="7" dirty="0"/>
              <a:t>R</a:t>
            </a:r>
            <a:r>
              <a:rPr sz="4430" spc="11" baseline="26455" dirty="0"/>
              <a:t>2</a:t>
            </a:r>
            <a:endParaRPr sz="4430" baseline="26455"/>
          </a:p>
        </p:txBody>
      </p:sp>
      <p:sp>
        <p:nvSpPr>
          <p:cNvPr id="3" name="object 3"/>
          <p:cNvSpPr txBox="1"/>
          <p:nvPr/>
        </p:nvSpPr>
        <p:spPr>
          <a:xfrm>
            <a:off x="2004131" y="1072687"/>
            <a:ext cx="8154144" cy="1868951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369676" marR="3572" indent="-361193">
              <a:spcBef>
                <a:spcPts val="74"/>
              </a:spcBef>
              <a:buSzPct val="145312"/>
              <a:buChar char="•"/>
              <a:tabLst>
                <a:tab pos="369676" algn="l"/>
                <a:tab pos="370122" algn="l"/>
              </a:tabLst>
            </a:pPr>
            <a:r>
              <a:rPr sz="2250" dirty="0">
                <a:solidFill>
                  <a:srgbClr val="4D4F51"/>
                </a:solidFill>
                <a:latin typeface="Arial"/>
                <a:cs typeface="Arial"/>
              </a:rPr>
              <a:t>You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cannot </a:t>
            </a:r>
            <a:r>
              <a:rPr sz="2250" dirty="0">
                <a:solidFill>
                  <a:srgbClr val="4D4F51"/>
                </a:solidFill>
                <a:latin typeface="Arial"/>
                <a:cs typeface="Arial"/>
              </a:rPr>
              <a:t>use R-squared to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determine whether the  coefficient estimates </a:t>
            </a:r>
            <a:r>
              <a:rPr sz="2250" dirty="0">
                <a:solidFill>
                  <a:srgbClr val="4D4F51"/>
                </a:solidFill>
                <a:latin typeface="Arial"/>
                <a:cs typeface="Arial"/>
              </a:rPr>
              <a:t>and predictions are biased, which is</a:t>
            </a:r>
            <a:r>
              <a:rPr sz="2250" spc="-74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4D4F51"/>
                </a:solidFill>
                <a:latin typeface="Arial"/>
                <a:cs typeface="Arial"/>
              </a:rPr>
              <a:t>why  you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must </a:t>
            </a:r>
            <a:r>
              <a:rPr sz="2250" dirty="0">
                <a:solidFill>
                  <a:srgbClr val="4D4F51"/>
                </a:solidFill>
                <a:latin typeface="Arial"/>
                <a:cs typeface="Arial"/>
              </a:rPr>
              <a:t>assess the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residual</a:t>
            </a:r>
            <a:r>
              <a:rPr sz="2250" spc="-67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plots.</a:t>
            </a:r>
            <a:endParaRPr sz="2250">
              <a:latin typeface="Arial"/>
              <a:cs typeface="Arial"/>
            </a:endParaRPr>
          </a:p>
          <a:p>
            <a:pPr marL="369676" marR="324583" indent="-361193">
              <a:spcBef>
                <a:spcPts val="988"/>
              </a:spcBef>
              <a:buSzPct val="145312"/>
              <a:buChar char="•"/>
              <a:tabLst>
                <a:tab pos="369676" algn="l"/>
                <a:tab pos="370122" algn="l"/>
              </a:tabLst>
            </a:pPr>
            <a:r>
              <a:rPr sz="2250" dirty="0">
                <a:solidFill>
                  <a:srgbClr val="4D4F51"/>
                </a:solidFill>
                <a:latin typeface="Arial"/>
                <a:cs typeface="Arial"/>
              </a:rPr>
              <a:t>R-squared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does not indicate </a:t>
            </a:r>
            <a:r>
              <a:rPr sz="2250" dirty="0">
                <a:solidFill>
                  <a:srgbClr val="4D4F51"/>
                </a:solidFill>
                <a:latin typeface="Arial"/>
                <a:cs typeface="Arial"/>
              </a:rPr>
              <a:t>if a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regression model</a:t>
            </a:r>
            <a:r>
              <a:rPr sz="2250" spc="-42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provides  </a:t>
            </a:r>
            <a:r>
              <a:rPr sz="2250" dirty="0">
                <a:solidFill>
                  <a:srgbClr val="4D4F51"/>
                </a:solidFill>
                <a:latin typeface="Arial"/>
                <a:cs typeface="Arial"/>
              </a:rPr>
              <a:t>an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adequate </a:t>
            </a:r>
            <a:r>
              <a:rPr sz="2250" dirty="0">
                <a:solidFill>
                  <a:srgbClr val="4D4F51"/>
                </a:solidFill>
                <a:latin typeface="Arial"/>
                <a:cs typeface="Arial"/>
              </a:rPr>
              <a:t>fit to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your</a:t>
            </a:r>
            <a:r>
              <a:rPr sz="2250" spc="-56" dirty="0">
                <a:solidFill>
                  <a:srgbClr val="4D4F51"/>
                </a:solidFill>
                <a:latin typeface="Arial"/>
                <a:cs typeface="Arial"/>
              </a:rPr>
              <a:t> </a:t>
            </a:r>
            <a:r>
              <a:rPr sz="2250" spc="-4" dirty="0">
                <a:solidFill>
                  <a:srgbClr val="4D4F51"/>
                </a:solidFill>
                <a:latin typeface="Arial"/>
                <a:cs typeface="Arial"/>
              </a:rPr>
              <a:t>data.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5487" y="3469719"/>
            <a:ext cx="3750469" cy="2760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5" name="object 5"/>
          <p:cNvGrpSpPr/>
          <p:nvPr/>
        </p:nvGrpSpPr>
        <p:grpSpPr>
          <a:xfrm>
            <a:off x="6372820" y="3469719"/>
            <a:ext cx="3909417" cy="2760612"/>
            <a:chOff x="6896100" y="4934711"/>
            <a:chExt cx="5560060" cy="3926204"/>
          </a:xfrm>
        </p:grpSpPr>
        <p:sp>
          <p:nvSpPr>
            <p:cNvPr id="6" name="object 6"/>
            <p:cNvSpPr/>
            <p:nvPr/>
          </p:nvSpPr>
          <p:spPr>
            <a:xfrm>
              <a:off x="6896100" y="4934711"/>
              <a:ext cx="5559552" cy="3925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490459" y="5305043"/>
              <a:ext cx="1885188" cy="7056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800" y="266054"/>
            <a:ext cx="3776811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1785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Limitations </a:t>
            </a:r>
            <a:r>
              <a:rPr sz="4430" spc="-4" dirty="0"/>
              <a:t>of</a:t>
            </a:r>
            <a:r>
              <a:rPr sz="4430" spc="4" dirty="0"/>
              <a:t> </a:t>
            </a:r>
            <a:r>
              <a:rPr sz="4430" spc="7" dirty="0"/>
              <a:t>R</a:t>
            </a:r>
            <a:r>
              <a:rPr sz="4430" spc="11" baseline="26455" dirty="0"/>
              <a:t>2</a:t>
            </a:r>
            <a:endParaRPr sz="4430" baseline="26455"/>
          </a:p>
        </p:txBody>
      </p:sp>
      <p:sp>
        <p:nvSpPr>
          <p:cNvPr id="3" name="object 3"/>
          <p:cNvSpPr/>
          <p:nvPr/>
        </p:nvSpPr>
        <p:spPr>
          <a:xfrm>
            <a:off x="4227177" y="3261674"/>
            <a:ext cx="3483949" cy="3055990"/>
          </a:xfrm>
          <a:custGeom>
            <a:avLst/>
            <a:gdLst/>
            <a:ahLst/>
            <a:cxnLst/>
            <a:rect l="l" t="t" r="r" b="b"/>
            <a:pathLst>
              <a:path w="5706109" h="5099050">
                <a:moveTo>
                  <a:pt x="5705500" y="4954651"/>
                </a:moveTo>
                <a:lnTo>
                  <a:pt x="5650636" y="4922647"/>
                </a:lnTo>
                <a:lnTo>
                  <a:pt x="5466105" y="4814989"/>
                </a:lnTo>
                <a:lnTo>
                  <a:pt x="5454015" y="4810887"/>
                </a:lnTo>
                <a:lnTo>
                  <a:pt x="5441759" y="4811687"/>
                </a:lnTo>
                <a:lnTo>
                  <a:pt x="5430723" y="4817021"/>
                </a:lnTo>
                <a:lnTo>
                  <a:pt x="5422290" y="4826508"/>
                </a:lnTo>
                <a:lnTo>
                  <a:pt x="5418201" y="4838535"/>
                </a:lnTo>
                <a:lnTo>
                  <a:pt x="5419014" y="4850777"/>
                </a:lnTo>
                <a:lnTo>
                  <a:pt x="5424360" y="4861839"/>
                </a:lnTo>
                <a:lnTo>
                  <a:pt x="5433847" y="4870285"/>
                </a:lnTo>
                <a:lnTo>
                  <a:pt x="5523611" y="4922647"/>
                </a:lnTo>
                <a:lnTo>
                  <a:pt x="175793" y="4922647"/>
                </a:lnTo>
                <a:lnTo>
                  <a:pt x="175793" y="181965"/>
                </a:lnTo>
                <a:lnTo>
                  <a:pt x="228117" y="271653"/>
                </a:lnTo>
                <a:lnTo>
                  <a:pt x="236562" y="281139"/>
                </a:lnTo>
                <a:lnTo>
                  <a:pt x="247637" y="286486"/>
                </a:lnTo>
                <a:lnTo>
                  <a:pt x="259905" y="287299"/>
                </a:lnTo>
                <a:lnTo>
                  <a:pt x="271932" y="283210"/>
                </a:lnTo>
                <a:lnTo>
                  <a:pt x="281406" y="274713"/>
                </a:lnTo>
                <a:lnTo>
                  <a:pt x="286753" y="263639"/>
                </a:lnTo>
                <a:lnTo>
                  <a:pt x="287566" y="251409"/>
                </a:lnTo>
                <a:lnTo>
                  <a:pt x="283489" y="239395"/>
                </a:lnTo>
                <a:lnTo>
                  <a:pt x="180835" y="63500"/>
                </a:lnTo>
                <a:lnTo>
                  <a:pt x="143789" y="0"/>
                </a:lnTo>
                <a:lnTo>
                  <a:pt x="4089" y="239395"/>
                </a:lnTo>
                <a:lnTo>
                  <a:pt x="0" y="251409"/>
                </a:lnTo>
                <a:lnTo>
                  <a:pt x="812" y="263639"/>
                </a:lnTo>
                <a:lnTo>
                  <a:pt x="6159" y="274713"/>
                </a:lnTo>
                <a:lnTo>
                  <a:pt x="15646" y="283210"/>
                </a:lnTo>
                <a:lnTo>
                  <a:pt x="27660" y="287299"/>
                </a:lnTo>
                <a:lnTo>
                  <a:pt x="39928" y="286486"/>
                </a:lnTo>
                <a:lnTo>
                  <a:pt x="51003" y="281139"/>
                </a:lnTo>
                <a:lnTo>
                  <a:pt x="59461" y="271653"/>
                </a:lnTo>
                <a:lnTo>
                  <a:pt x="111785" y="181965"/>
                </a:lnTo>
                <a:lnTo>
                  <a:pt x="111785" y="4954968"/>
                </a:lnTo>
                <a:lnTo>
                  <a:pt x="160553" y="4954968"/>
                </a:lnTo>
                <a:lnTo>
                  <a:pt x="160553" y="4986655"/>
                </a:lnTo>
                <a:lnTo>
                  <a:pt x="5523611" y="4986655"/>
                </a:lnTo>
                <a:lnTo>
                  <a:pt x="5433847" y="5039030"/>
                </a:lnTo>
                <a:lnTo>
                  <a:pt x="5424360" y="5047475"/>
                </a:lnTo>
                <a:lnTo>
                  <a:pt x="5419014" y="5058524"/>
                </a:lnTo>
                <a:lnTo>
                  <a:pt x="5418201" y="5070767"/>
                </a:lnTo>
                <a:lnTo>
                  <a:pt x="5422290" y="5082794"/>
                </a:lnTo>
                <a:lnTo>
                  <a:pt x="5430723" y="5092293"/>
                </a:lnTo>
                <a:lnTo>
                  <a:pt x="5441759" y="5097627"/>
                </a:lnTo>
                <a:lnTo>
                  <a:pt x="5454015" y="5098427"/>
                </a:lnTo>
                <a:lnTo>
                  <a:pt x="5466105" y="5094313"/>
                </a:lnTo>
                <a:lnTo>
                  <a:pt x="5650636" y="4986655"/>
                </a:lnTo>
                <a:lnTo>
                  <a:pt x="5705500" y="4954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4" name="object 4"/>
          <p:cNvSpPr txBox="1"/>
          <p:nvPr/>
        </p:nvSpPr>
        <p:spPr>
          <a:xfrm>
            <a:off x="4455433" y="6238289"/>
            <a:ext cx="137071" cy="2552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00" b="1" spc="-4" dirty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001" y="6247368"/>
            <a:ext cx="137517" cy="2552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00" b="1" dirty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113360" y="1283643"/>
            <a:ext cx="7393781" cy="4733838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369676" marR="3572" indent="-361193">
              <a:lnSpc>
                <a:spcPct val="100000"/>
              </a:lnSpc>
              <a:spcBef>
                <a:spcPts val="74"/>
              </a:spcBef>
              <a:buSzPct val="145312"/>
              <a:tabLst>
                <a:tab pos="369676" algn="l"/>
                <a:tab pos="370122" algn="l"/>
              </a:tabLst>
            </a:pPr>
            <a:r>
              <a:rPr sz="2400" dirty="0"/>
              <a:t>Every </a:t>
            </a:r>
            <a:r>
              <a:rPr sz="2400" spc="-4" dirty="0"/>
              <a:t>time </a:t>
            </a:r>
            <a:r>
              <a:rPr sz="2400" dirty="0"/>
              <a:t>you </a:t>
            </a:r>
            <a:r>
              <a:rPr sz="2400" spc="-4" dirty="0"/>
              <a:t>add </a:t>
            </a:r>
            <a:r>
              <a:rPr sz="2400" dirty="0"/>
              <a:t>a </a:t>
            </a:r>
            <a:r>
              <a:rPr sz="2400" spc="-4" dirty="0"/>
              <a:t>predictor </a:t>
            </a:r>
            <a:r>
              <a:rPr sz="2400" dirty="0"/>
              <a:t>to a </a:t>
            </a:r>
            <a:r>
              <a:rPr sz="2400" spc="-4" dirty="0"/>
              <a:t>model, the </a:t>
            </a:r>
            <a:r>
              <a:rPr sz="2400" dirty="0"/>
              <a:t>R-squared  increases, even if </a:t>
            </a:r>
            <a:r>
              <a:rPr sz="2400" spc="-4" dirty="0"/>
              <a:t>due </a:t>
            </a:r>
            <a:r>
              <a:rPr sz="2400" dirty="0"/>
              <a:t>to chance </a:t>
            </a:r>
            <a:r>
              <a:rPr sz="2400" spc="-4" dirty="0"/>
              <a:t>alone. </a:t>
            </a:r>
            <a:r>
              <a:rPr sz="2400" dirty="0"/>
              <a:t>It </a:t>
            </a:r>
            <a:r>
              <a:rPr sz="2400" spc="-4" dirty="0"/>
              <a:t>never </a:t>
            </a:r>
            <a:r>
              <a:rPr sz="2400" dirty="0"/>
              <a:t>decreases.  </a:t>
            </a:r>
            <a:r>
              <a:rPr sz="2400" spc="-4" dirty="0"/>
              <a:t>Consequently, </a:t>
            </a:r>
            <a:r>
              <a:rPr sz="2400" dirty="0"/>
              <a:t>a </a:t>
            </a:r>
            <a:r>
              <a:rPr sz="2400" spc="-4" dirty="0"/>
              <a:t>model </a:t>
            </a:r>
            <a:r>
              <a:rPr sz="2400" dirty="0"/>
              <a:t>with </a:t>
            </a:r>
            <a:r>
              <a:rPr sz="2400" spc="-4" dirty="0"/>
              <a:t>more terms may appear </a:t>
            </a:r>
            <a:r>
              <a:rPr sz="2400" dirty="0"/>
              <a:t>to </a:t>
            </a:r>
            <a:r>
              <a:rPr sz="2400" spc="-4" dirty="0"/>
              <a:t>have  </a:t>
            </a:r>
            <a:r>
              <a:rPr sz="2400" dirty="0"/>
              <a:t>a </a:t>
            </a:r>
            <a:r>
              <a:rPr sz="2400" spc="-4" dirty="0"/>
              <a:t>better </a:t>
            </a:r>
            <a:r>
              <a:rPr sz="2400" dirty="0"/>
              <a:t>fit simply </a:t>
            </a:r>
            <a:r>
              <a:rPr sz="2400" spc="-4" dirty="0"/>
              <a:t>because </a:t>
            </a:r>
            <a:r>
              <a:rPr sz="2400" dirty="0"/>
              <a:t>it </a:t>
            </a:r>
            <a:r>
              <a:rPr sz="2400" spc="-4" dirty="0"/>
              <a:t>has more</a:t>
            </a:r>
            <a:r>
              <a:rPr sz="2400" spc="-56" dirty="0"/>
              <a:t> </a:t>
            </a:r>
            <a:r>
              <a:rPr sz="2400" dirty="0"/>
              <a:t>terms.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/>
          </a:p>
          <a:p>
            <a:pPr marL="1802393">
              <a:lnSpc>
                <a:spcPct val="100000"/>
              </a:lnSpc>
            </a:pP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1.00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200" dirty="0">
              <a:latin typeface="Arial"/>
              <a:cs typeface="Arial"/>
            </a:endParaRPr>
          </a:p>
          <a:p>
            <a:pPr marL="1820699">
              <a:lnSpc>
                <a:spcPct val="100000"/>
              </a:lnSpc>
            </a:pPr>
            <a:r>
              <a:rPr sz="1100" b="1" spc="-4" dirty="0">
                <a:solidFill>
                  <a:srgbClr val="000000"/>
                </a:solidFill>
                <a:latin typeface="Arial"/>
                <a:cs typeface="Arial"/>
              </a:rPr>
              <a:t>0.75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Arial"/>
              <a:cs typeface="Arial"/>
            </a:endParaRPr>
          </a:p>
          <a:p>
            <a:pPr marL="1802393">
              <a:lnSpc>
                <a:spcPct val="100000"/>
              </a:lnSpc>
            </a:pPr>
            <a:r>
              <a:rPr sz="1100" b="1" spc="-4" dirty="0">
                <a:solidFill>
                  <a:srgbClr val="000000"/>
                </a:solidFill>
                <a:latin typeface="Arial"/>
                <a:cs typeface="Arial"/>
              </a:rPr>
              <a:t>0.50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00" dirty="0">
              <a:latin typeface="Arial"/>
              <a:cs typeface="Arial"/>
            </a:endParaRPr>
          </a:p>
          <a:p>
            <a:pPr marL="1802393">
              <a:lnSpc>
                <a:spcPct val="100000"/>
              </a:lnSpc>
              <a:spcBef>
                <a:spcPts val="4"/>
              </a:spcBef>
            </a:pPr>
            <a:r>
              <a:rPr sz="1100" b="1" spc="-4" dirty="0">
                <a:solidFill>
                  <a:srgbClr val="000000"/>
                </a:solidFill>
                <a:latin typeface="Arial"/>
                <a:cs typeface="Arial"/>
              </a:rPr>
              <a:t>0.25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1317" y="3261674"/>
            <a:ext cx="2963883" cy="2941344"/>
          </a:xfrm>
          <a:custGeom>
            <a:avLst/>
            <a:gdLst/>
            <a:ahLst/>
            <a:cxnLst/>
            <a:rect l="l" t="t" r="r" b="b"/>
            <a:pathLst>
              <a:path w="4572000" h="4688205">
                <a:moveTo>
                  <a:pt x="0" y="4687808"/>
                </a:moveTo>
                <a:lnTo>
                  <a:pt x="9614" y="4664026"/>
                </a:lnTo>
                <a:lnTo>
                  <a:pt x="19288" y="4640271"/>
                </a:lnTo>
                <a:lnTo>
                  <a:pt x="28842" y="4616465"/>
                </a:lnTo>
                <a:lnTo>
                  <a:pt x="38100" y="4592533"/>
                </a:lnTo>
                <a:lnTo>
                  <a:pt x="42505" y="4578017"/>
                </a:lnTo>
                <a:lnTo>
                  <a:pt x="46100" y="4563166"/>
                </a:lnTo>
                <a:lnTo>
                  <a:pt x="50458" y="4548708"/>
                </a:lnTo>
                <a:lnTo>
                  <a:pt x="57150" y="4535370"/>
                </a:lnTo>
                <a:lnTo>
                  <a:pt x="69723" y="4519661"/>
                </a:lnTo>
                <a:lnTo>
                  <a:pt x="84200" y="4505527"/>
                </a:lnTo>
                <a:lnTo>
                  <a:pt x="99440" y="4492024"/>
                </a:lnTo>
                <a:lnTo>
                  <a:pt x="114300" y="4478207"/>
                </a:lnTo>
                <a:lnTo>
                  <a:pt x="133186" y="4420046"/>
                </a:lnTo>
                <a:lnTo>
                  <a:pt x="190500" y="4382932"/>
                </a:lnTo>
                <a:lnTo>
                  <a:pt x="206883" y="4323642"/>
                </a:lnTo>
                <a:lnTo>
                  <a:pt x="213645" y="4293657"/>
                </a:lnTo>
                <a:lnTo>
                  <a:pt x="228600" y="4268581"/>
                </a:lnTo>
                <a:lnTo>
                  <a:pt x="261548" y="4236199"/>
                </a:lnTo>
                <a:lnTo>
                  <a:pt x="278495" y="4219624"/>
                </a:lnTo>
                <a:lnTo>
                  <a:pt x="288493" y="4207810"/>
                </a:lnTo>
                <a:lnTo>
                  <a:pt x="300593" y="4189711"/>
                </a:lnTo>
                <a:lnTo>
                  <a:pt x="323850" y="4154281"/>
                </a:lnTo>
                <a:lnTo>
                  <a:pt x="330446" y="4126998"/>
                </a:lnTo>
                <a:lnTo>
                  <a:pt x="340042" y="4088702"/>
                </a:lnTo>
                <a:lnTo>
                  <a:pt x="351067" y="4049857"/>
                </a:lnTo>
                <a:lnTo>
                  <a:pt x="361950" y="4020931"/>
                </a:lnTo>
                <a:lnTo>
                  <a:pt x="370939" y="4006251"/>
                </a:lnTo>
                <a:lnTo>
                  <a:pt x="381380" y="3992452"/>
                </a:lnTo>
                <a:lnTo>
                  <a:pt x="391632" y="3978605"/>
                </a:lnTo>
                <a:lnTo>
                  <a:pt x="400050" y="3963781"/>
                </a:lnTo>
                <a:lnTo>
                  <a:pt x="411075" y="3935776"/>
                </a:lnTo>
                <a:lnTo>
                  <a:pt x="420433" y="3907092"/>
                </a:lnTo>
                <a:lnTo>
                  <a:pt x="429125" y="3878146"/>
                </a:lnTo>
                <a:lnTo>
                  <a:pt x="438150" y="3849354"/>
                </a:lnTo>
                <a:lnTo>
                  <a:pt x="442537" y="3834924"/>
                </a:lnTo>
                <a:lnTo>
                  <a:pt x="446674" y="3820398"/>
                </a:lnTo>
                <a:lnTo>
                  <a:pt x="451312" y="3806063"/>
                </a:lnTo>
                <a:lnTo>
                  <a:pt x="457200" y="3792204"/>
                </a:lnTo>
                <a:lnTo>
                  <a:pt x="467028" y="3773297"/>
                </a:lnTo>
                <a:lnTo>
                  <a:pt x="477059" y="3754485"/>
                </a:lnTo>
                <a:lnTo>
                  <a:pt x="486685" y="3735483"/>
                </a:lnTo>
                <a:lnTo>
                  <a:pt x="495300" y="3716004"/>
                </a:lnTo>
                <a:lnTo>
                  <a:pt x="504396" y="3687090"/>
                </a:lnTo>
                <a:lnTo>
                  <a:pt x="511587" y="3657378"/>
                </a:lnTo>
                <a:lnTo>
                  <a:pt x="520160" y="3628404"/>
                </a:lnTo>
                <a:lnTo>
                  <a:pt x="533400" y="3601704"/>
                </a:lnTo>
                <a:lnTo>
                  <a:pt x="647700" y="3430254"/>
                </a:lnTo>
                <a:lnTo>
                  <a:pt x="657992" y="3416342"/>
                </a:lnTo>
                <a:lnTo>
                  <a:pt x="668797" y="3402679"/>
                </a:lnTo>
                <a:lnTo>
                  <a:pt x="678578" y="3388517"/>
                </a:lnTo>
                <a:lnTo>
                  <a:pt x="685800" y="3373104"/>
                </a:lnTo>
                <a:lnTo>
                  <a:pt x="696544" y="3340904"/>
                </a:lnTo>
                <a:lnTo>
                  <a:pt x="703565" y="3319947"/>
                </a:lnTo>
                <a:lnTo>
                  <a:pt x="696355" y="3337874"/>
                </a:lnTo>
                <a:lnTo>
                  <a:pt x="696360" y="3335918"/>
                </a:lnTo>
                <a:lnTo>
                  <a:pt x="711709" y="3280622"/>
                </a:lnTo>
                <a:lnTo>
                  <a:pt x="723900" y="3239627"/>
                </a:lnTo>
                <a:lnTo>
                  <a:pt x="742521" y="3182334"/>
                </a:lnTo>
                <a:lnTo>
                  <a:pt x="752314" y="3153849"/>
                </a:lnTo>
                <a:lnTo>
                  <a:pt x="762000" y="3125327"/>
                </a:lnTo>
                <a:lnTo>
                  <a:pt x="800100" y="3011027"/>
                </a:lnTo>
                <a:lnTo>
                  <a:pt x="838200" y="2896727"/>
                </a:lnTo>
                <a:lnTo>
                  <a:pt x="842283" y="2882098"/>
                </a:lnTo>
                <a:lnTo>
                  <a:pt x="857250" y="2839450"/>
                </a:lnTo>
                <a:lnTo>
                  <a:pt x="877585" y="2811590"/>
                </a:lnTo>
                <a:lnTo>
                  <a:pt x="887271" y="2797391"/>
                </a:lnTo>
                <a:lnTo>
                  <a:pt x="895350" y="2782300"/>
                </a:lnTo>
                <a:lnTo>
                  <a:pt x="906375" y="2754315"/>
                </a:lnTo>
                <a:lnTo>
                  <a:pt x="915733" y="2725674"/>
                </a:lnTo>
                <a:lnTo>
                  <a:pt x="924425" y="2696772"/>
                </a:lnTo>
                <a:lnTo>
                  <a:pt x="933450" y="2668000"/>
                </a:lnTo>
                <a:lnTo>
                  <a:pt x="952500" y="2610850"/>
                </a:lnTo>
                <a:lnTo>
                  <a:pt x="956887" y="2596402"/>
                </a:lnTo>
                <a:lnTo>
                  <a:pt x="961024" y="2581847"/>
                </a:lnTo>
                <a:lnTo>
                  <a:pt x="965662" y="2567506"/>
                </a:lnTo>
                <a:lnTo>
                  <a:pt x="971550" y="2553700"/>
                </a:lnTo>
                <a:lnTo>
                  <a:pt x="981378" y="2534775"/>
                </a:lnTo>
                <a:lnTo>
                  <a:pt x="991409" y="2515934"/>
                </a:lnTo>
                <a:lnTo>
                  <a:pt x="1001035" y="2496925"/>
                </a:lnTo>
                <a:lnTo>
                  <a:pt x="1009650" y="2477500"/>
                </a:lnTo>
                <a:lnTo>
                  <a:pt x="1017871" y="2447872"/>
                </a:lnTo>
                <a:lnTo>
                  <a:pt x="1023604" y="2416969"/>
                </a:lnTo>
                <a:lnTo>
                  <a:pt x="1031884" y="2387757"/>
                </a:lnTo>
                <a:lnTo>
                  <a:pt x="1047750" y="2363200"/>
                </a:lnTo>
                <a:lnTo>
                  <a:pt x="1062394" y="2349214"/>
                </a:lnTo>
                <a:lnTo>
                  <a:pt x="1077277" y="2335419"/>
                </a:lnTo>
                <a:lnTo>
                  <a:pt x="1091684" y="2321195"/>
                </a:lnTo>
                <a:lnTo>
                  <a:pt x="1104900" y="2305923"/>
                </a:lnTo>
                <a:lnTo>
                  <a:pt x="1124092" y="2277402"/>
                </a:lnTo>
                <a:lnTo>
                  <a:pt x="1141380" y="2247392"/>
                </a:lnTo>
                <a:lnTo>
                  <a:pt x="1159478" y="2218073"/>
                </a:lnTo>
                <a:lnTo>
                  <a:pt x="1181100" y="2191623"/>
                </a:lnTo>
                <a:lnTo>
                  <a:pt x="1238250" y="2134473"/>
                </a:lnTo>
                <a:lnTo>
                  <a:pt x="1249582" y="2099330"/>
                </a:lnTo>
                <a:lnTo>
                  <a:pt x="1254745" y="2082722"/>
                </a:lnTo>
                <a:lnTo>
                  <a:pt x="1257351" y="2077290"/>
                </a:lnTo>
                <a:lnTo>
                  <a:pt x="1261012" y="2075677"/>
                </a:lnTo>
                <a:lnTo>
                  <a:pt x="1269340" y="2070525"/>
                </a:lnTo>
                <a:lnTo>
                  <a:pt x="1314450" y="2020173"/>
                </a:lnTo>
                <a:lnTo>
                  <a:pt x="1353550" y="1963738"/>
                </a:lnTo>
                <a:lnTo>
                  <a:pt x="1371975" y="1934716"/>
                </a:lnTo>
                <a:lnTo>
                  <a:pt x="1390650" y="1905873"/>
                </a:lnTo>
                <a:lnTo>
                  <a:pt x="1399692" y="1891175"/>
                </a:lnTo>
                <a:lnTo>
                  <a:pt x="1408414" y="1876203"/>
                </a:lnTo>
                <a:lnTo>
                  <a:pt x="1417778" y="1861778"/>
                </a:lnTo>
                <a:lnTo>
                  <a:pt x="1428750" y="1848723"/>
                </a:lnTo>
                <a:lnTo>
                  <a:pt x="1443287" y="1834668"/>
                </a:lnTo>
                <a:lnTo>
                  <a:pt x="1457991" y="1820767"/>
                </a:lnTo>
                <a:lnTo>
                  <a:pt x="1472362" y="1806557"/>
                </a:lnTo>
                <a:lnTo>
                  <a:pt x="1485900" y="1791573"/>
                </a:lnTo>
                <a:lnTo>
                  <a:pt x="1495585" y="1777302"/>
                </a:lnTo>
                <a:lnTo>
                  <a:pt x="1503949" y="1761982"/>
                </a:lnTo>
                <a:lnTo>
                  <a:pt x="1512814" y="1747139"/>
                </a:lnTo>
                <a:lnTo>
                  <a:pt x="1556379" y="1709692"/>
                </a:lnTo>
                <a:lnTo>
                  <a:pt x="1594056" y="1684909"/>
                </a:lnTo>
                <a:lnTo>
                  <a:pt x="1638300" y="1658096"/>
                </a:lnTo>
                <a:lnTo>
                  <a:pt x="1647092" y="1643148"/>
                </a:lnTo>
                <a:lnTo>
                  <a:pt x="1676400" y="1600946"/>
                </a:lnTo>
                <a:lnTo>
                  <a:pt x="1705498" y="1592040"/>
                </a:lnTo>
                <a:lnTo>
                  <a:pt x="1720816" y="1589105"/>
                </a:lnTo>
                <a:lnTo>
                  <a:pt x="1733550" y="1581896"/>
                </a:lnTo>
                <a:lnTo>
                  <a:pt x="1756257" y="1556445"/>
                </a:lnTo>
                <a:lnTo>
                  <a:pt x="1765858" y="1539834"/>
                </a:lnTo>
                <a:lnTo>
                  <a:pt x="1766011" y="1530233"/>
                </a:lnTo>
                <a:lnTo>
                  <a:pt x="1760372" y="1525813"/>
                </a:lnTo>
                <a:lnTo>
                  <a:pt x="1752599" y="1524746"/>
                </a:lnTo>
                <a:lnTo>
                  <a:pt x="1746351" y="1525203"/>
                </a:lnTo>
                <a:lnTo>
                  <a:pt x="1745284" y="1525356"/>
                </a:lnTo>
                <a:lnTo>
                  <a:pt x="1753057" y="1523375"/>
                </a:lnTo>
                <a:lnTo>
                  <a:pt x="1773326" y="1517431"/>
                </a:lnTo>
                <a:lnTo>
                  <a:pt x="1809750" y="1505696"/>
                </a:lnTo>
                <a:lnTo>
                  <a:pt x="1818632" y="1490855"/>
                </a:lnTo>
                <a:lnTo>
                  <a:pt x="1827085" y="1475645"/>
                </a:lnTo>
                <a:lnTo>
                  <a:pt x="1836396" y="1461173"/>
                </a:lnTo>
                <a:lnTo>
                  <a:pt x="1847850" y="1448546"/>
                </a:lnTo>
                <a:lnTo>
                  <a:pt x="1874871" y="1427460"/>
                </a:lnTo>
                <a:lnTo>
                  <a:pt x="1903618" y="1408637"/>
                </a:lnTo>
                <a:lnTo>
                  <a:pt x="1933057" y="1390718"/>
                </a:lnTo>
                <a:lnTo>
                  <a:pt x="1962150" y="1372346"/>
                </a:lnTo>
                <a:lnTo>
                  <a:pt x="2019300" y="1334246"/>
                </a:lnTo>
                <a:lnTo>
                  <a:pt x="2076450" y="1296146"/>
                </a:lnTo>
                <a:lnTo>
                  <a:pt x="2090362" y="1285853"/>
                </a:lnTo>
                <a:lnTo>
                  <a:pt x="2133600" y="1258046"/>
                </a:lnTo>
                <a:lnTo>
                  <a:pt x="2247900" y="1219819"/>
                </a:lnTo>
                <a:lnTo>
                  <a:pt x="2277332" y="1212104"/>
                </a:lnTo>
                <a:lnTo>
                  <a:pt x="2291726" y="1207568"/>
                </a:lnTo>
                <a:lnTo>
                  <a:pt x="2305050" y="1200769"/>
                </a:lnTo>
                <a:lnTo>
                  <a:pt x="2419350" y="1124569"/>
                </a:lnTo>
                <a:lnTo>
                  <a:pt x="2434048" y="1115544"/>
                </a:lnTo>
                <a:lnTo>
                  <a:pt x="2476500" y="1086469"/>
                </a:lnTo>
                <a:lnTo>
                  <a:pt x="2508881" y="1053520"/>
                </a:lnTo>
                <a:lnTo>
                  <a:pt x="2525456" y="1036574"/>
                </a:lnTo>
                <a:lnTo>
                  <a:pt x="2537271" y="1026576"/>
                </a:lnTo>
                <a:lnTo>
                  <a:pt x="2555370" y="1014476"/>
                </a:lnTo>
                <a:lnTo>
                  <a:pt x="2590800" y="991219"/>
                </a:lnTo>
                <a:lnTo>
                  <a:pt x="2613117" y="956567"/>
                </a:lnTo>
                <a:lnTo>
                  <a:pt x="2623412" y="939368"/>
                </a:lnTo>
                <a:lnTo>
                  <a:pt x="2627156" y="933903"/>
                </a:lnTo>
                <a:lnTo>
                  <a:pt x="2629819" y="934454"/>
                </a:lnTo>
                <a:lnTo>
                  <a:pt x="2636875" y="935302"/>
                </a:lnTo>
                <a:lnTo>
                  <a:pt x="2686050" y="915019"/>
                </a:lnTo>
                <a:lnTo>
                  <a:pt x="2735101" y="886974"/>
                </a:lnTo>
                <a:lnTo>
                  <a:pt x="2785290" y="854416"/>
                </a:lnTo>
                <a:lnTo>
                  <a:pt x="2797881" y="840441"/>
                </a:lnTo>
                <a:lnTo>
                  <a:pt x="2800584" y="838687"/>
                </a:lnTo>
                <a:lnTo>
                  <a:pt x="2808884" y="835722"/>
                </a:lnTo>
                <a:lnTo>
                  <a:pt x="2826587" y="829949"/>
                </a:lnTo>
                <a:lnTo>
                  <a:pt x="2857500" y="819769"/>
                </a:lnTo>
                <a:lnTo>
                  <a:pt x="2866757" y="805267"/>
                </a:lnTo>
                <a:lnTo>
                  <a:pt x="2875835" y="790623"/>
                </a:lnTo>
                <a:lnTo>
                  <a:pt x="2885271" y="776264"/>
                </a:lnTo>
                <a:lnTo>
                  <a:pt x="2925644" y="729311"/>
                </a:lnTo>
                <a:lnTo>
                  <a:pt x="2978050" y="689884"/>
                </a:lnTo>
                <a:lnTo>
                  <a:pt x="3030641" y="677236"/>
                </a:lnTo>
                <a:lnTo>
                  <a:pt x="3060918" y="677402"/>
                </a:lnTo>
                <a:lnTo>
                  <a:pt x="3095935" y="680000"/>
                </a:lnTo>
                <a:lnTo>
                  <a:pt x="3137257" y="683609"/>
                </a:lnTo>
                <a:lnTo>
                  <a:pt x="3186449" y="686808"/>
                </a:lnTo>
                <a:lnTo>
                  <a:pt x="3245075" y="688176"/>
                </a:lnTo>
                <a:lnTo>
                  <a:pt x="3314700" y="686292"/>
                </a:lnTo>
                <a:lnTo>
                  <a:pt x="3329398" y="677267"/>
                </a:lnTo>
                <a:lnTo>
                  <a:pt x="3344370" y="668576"/>
                </a:lnTo>
                <a:lnTo>
                  <a:pt x="3358794" y="659217"/>
                </a:lnTo>
                <a:lnTo>
                  <a:pt x="3371850" y="648192"/>
                </a:lnTo>
                <a:lnTo>
                  <a:pt x="3382089" y="634476"/>
                </a:lnTo>
                <a:lnTo>
                  <a:pt x="3390233" y="618951"/>
                </a:lnTo>
                <a:lnTo>
                  <a:pt x="3398710" y="603758"/>
                </a:lnTo>
                <a:lnTo>
                  <a:pt x="3409950" y="591042"/>
                </a:lnTo>
                <a:lnTo>
                  <a:pt x="3422951" y="584029"/>
                </a:lnTo>
                <a:lnTo>
                  <a:pt x="3437667" y="580184"/>
                </a:lnTo>
                <a:lnTo>
                  <a:pt x="3452812" y="577005"/>
                </a:lnTo>
                <a:lnTo>
                  <a:pt x="3467100" y="571992"/>
                </a:lnTo>
                <a:lnTo>
                  <a:pt x="3481780" y="563199"/>
                </a:lnTo>
                <a:lnTo>
                  <a:pt x="3495675" y="552990"/>
                </a:lnTo>
                <a:lnTo>
                  <a:pt x="3509569" y="542756"/>
                </a:lnTo>
                <a:lnTo>
                  <a:pt x="3524250" y="533892"/>
                </a:lnTo>
                <a:lnTo>
                  <a:pt x="3560575" y="519569"/>
                </a:lnTo>
                <a:lnTo>
                  <a:pt x="3584162" y="514176"/>
                </a:lnTo>
                <a:lnTo>
                  <a:pt x="3606367" y="504353"/>
                </a:lnTo>
                <a:lnTo>
                  <a:pt x="3638550" y="476742"/>
                </a:lnTo>
                <a:lnTo>
                  <a:pt x="3669946" y="439440"/>
                </a:lnTo>
                <a:lnTo>
                  <a:pt x="3692175" y="405781"/>
                </a:lnTo>
                <a:lnTo>
                  <a:pt x="3716166" y="374265"/>
                </a:lnTo>
                <a:lnTo>
                  <a:pt x="3752850" y="343392"/>
                </a:lnTo>
                <a:lnTo>
                  <a:pt x="3766173" y="336594"/>
                </a:lnTo>
                <a:lnTo>
                  <a:pt x="3780567" y="332058"/>
                </a:lnTo>
                <a:lnTo>
                  <a:pt x="3795391" y="328426"/>
                </a:lnTo>
                <a:lnTo>
                  <a:pt x="3810000" y="324342"/>
                </a:lnTo>
                <a:lnTo>
                  <a:pt x="3830791" y="292852"/>
                </a:lnTo>
                <a:lnTo>
                  <a:pt x="3843513" y="273145"/>
                </a:lnTo>
                <a:lnTo>
                  <a:pt x="3849885" y="262971"/>
                </a:lnTo>
                <a:lnTo>
                  <a:pt x="3851627" y="260080"/>
                </a:lnTo>
                <a:lnTo>
                  <a:pt x="3850459" y="262221"/>
                </a:lnTo>
                <a:lnTo>
                  <a:pt x="3848100" y="267145"/>
                </a:lnTo>
                <a:lnTo>
                  <a:pt x="3846269" y="272600"/>
                </a:lnTo>
                <a:lnTo>
                  <a:pt x="3846688" y="276336"/>
                </a:lnTo>
                <a:lnTo>
                  <a:pt x="3878637" y="254732"/>
                </a:lnTo>
                <a:lnTo>
                  <a:pt x="3915275" y="214999"/>
                </a:lnTo>
                <a:lnTo>
                  <a:pt x="3923061" y="198930"/>
                </a:lnTo>
                <a:lnTo>
                  <a:pt x="3931467" y="183622"/>
                </a:lnTo>
                <a:lnTo>
                  <a:pt x="3943350" y="171815"/>
                </a:lnTo>
                <a:lnTo>
                  <a:pt x="3970210" y="158701"/>
                </a:lnTo>
                <a:lnTo>
                  <a:pt x="3998976" y="149574"/>
                </a:lnTo>
                <a:lnTo>
                  <a:pt x="4028503" y="142044"/>
                </a:lnTo>
                <a:lnTo>
                  <a:pt x="4057650" y="133715"/>
                </a:lnTo>
                <a:lnTo>
                  <a:pt x="4087354" y="123765"/>
                </a:lnTo>
                <a:lnTo>
                  <a:pt x="4105143" y="117776"/>
                </a:lnTo>
                <a:lnTo>
                  <a:pt x="4114277" y="114860"/>
                </a:lnTo>
                <a:lnTo>
                  <a:pt x="4118020" y="114130"/>
                </a:lnTo>
                <a:lnTo>
                  <a:pt x="4119631" y="114697"/>
                </a:lnTo>
                <a:lnTo>
                  <a:pt x="4122374" y="115673"/>
                </a:lnTo>
                <a:lnTo>
                  <a:pt x="4129508" y="116170"/>
                </a:lnTo>
                <a:lnTo>
                  <a:pt x="4170000" y="112178"/>
                </a:lnTo>
                <a:lnTo>
                  <a:pt x="4209881" y="105912"/>
                </a:lnTo>
                <a:lnTo>
                  <a:pt x="4267200" y="95615"/>
                </a:lnTo>
                <a:lnTo>
                  <a:pt x="4305728" y="87930"/>
                </a:lnTo>
                <a:lnTo>
                  <a:pt x="4344066" y="79185"/>
                </a:lnTo>
                <a:lnTo>
                  <a:pt x="4382071" y="69130"/>
                </a:lnTo>
                <a:lnTo>
                  <a:pt x="4419600" y="57515"/>
                </a:lnTo>
                <a:lnTo>
                  <a:pt x="4434048" y="53128"/>
                </a:lnTo>
                <a:lnTo>
                  <a:pt x="4476750" y="38465"/>
                </a:lnTo>
                <a:lnTo>
                  <a:pt x="4514270" y="17190"/>
                </a:lnTo>
                <a:lnTo>
                  <a:pt x="4532711" y="792"/>
                </a:lnTo>
                <a:lnTo>
                  <a:pt x="4542525" y="0"/>
                </a:lnTo>
                <a:lnTo>
                  <a:pt x="4572000" y="365"/>
                </a:lnTo>
              </a:path>
            </a:pathLst>
          </a:custGeom>
          <a:ln w="50292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/>
          <p:nvPr/>
        </p:nvSpPr>
        <p:spPr>
          <a:xfrm>
            <a:off x="3487897" y="4606437"/>
            <a:ext cx="179536" cy="25181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>
              <a:lnSpc>
                <a:spcPts val="1431"/>
              </a:lnSpc>
            </a:pPr>
            <a:r>
              <a:rPr sz="2000" b="1" spc="-5" baseline="-16203" dirty="0">
                <a:latin typeface="Arial"/>
                <a:cs typeface="Arial"/>
              </a:rPr>
              <a:t>R</a:t>
            </a:r>
            <a:r>
              <a:rPr sz="1050" b="1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016105" y="6202384"/>
            <a:ext cx="2530227" cy="580979"/>
          </a:xfrm>
          <a:prstGeom prst="rect">
            <a:avLst/>
          </a:prstGeom>
        </p:spPr>
        <p:txBody>
          <a:bodyPr vert="horz" wrap="square" lIns="0" tIns="54025" rIns="0" bIns="0" rtlCol="0">
            <a:spAutoFit/>
          </a:bodyPr>
          <a:lstStyle/>
          <a:p>
            <a:pPr marL="8929">
              <a:spcBef>
                <a:spcPts val="425"/>
              </a:spcBef>
              <a:tabLst>
                <a:tab pos="375034" algn="l"/>
                <a:tab pos="718814" algn="l"/>
                <a:tab pos="1042057" algn="l"/>
                <a:tab pos="1363514" algn="l"/>
                <a:tab pos="1662649" algn="l"/>
                <a:tab pos="1984106" algn="l"/>
                <a:tab pos="2282793" algn="l"/>
              </a:tabLst>
            </a:pPr>
            <a:r>
              <a:rPr lang="en-US" sz="1600" b="1" spc="-4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3	4	5	</a:t>
            </a:r>
            <a:r>
              <a:rPr sz="2400" b="1" spc="-5" baseline="1157" dirty="0">
                <a:latin typeface="Arial"/>
                <a:cs typeface="Arial"/>
              </a:rPr>
              <a:t>6	</a:t>
            </a:r>
            <a:r>
              <a:rPr sz="1600" b="1" spc="-4" dirty="0">
                <a:latin typeface="Arial"/>
                <a:cs typeface="Arial"/>
              </a:rPr>
              <a:t>7	</a:t>
            </a:r>
            <a:r>
              <a:rPr sz="2400" b="1" spc="-5" baseline="1157" dirty="0">
                <a:latin typeface="Arial"/>
                <a:cs typeface="Arial"/>
              </a:rPr>
              <a:t>8	</a:t>
            </a:r>
            <a:r>
              <a:rPr sz="1600" b="1" spc="-4" dirty="0">
                <a:latin typeface="Arial"/>
                <a:cs typeface="Arial"/>
              </a:rPr>
              <a:t>9	</a:t>
            </a:r>
            <a:r>
              <a:rPr sz="2400" b="1" spc="-11" baseline="1157" dirty="0">
                <a:latin typeface="Arial"/>
                <a:cs typeface="Arial"/>
              </a:rPr>
              <a:t>10</a:t>
            </a:r>
            <a:endParaRPr sz="2400" baseline="1157" dirty="0">
              <a:latin typeface="Arial"/>
              <a:cs typeface="Arial"/>
            </a:endParaRPr>
          </a:p>
          <a:p>
            <a:pPr marL="221002">
              <a:spcBef>
                <a:spcPts val="358"/>
              </a:spcBef>
            </a:pPr>
            <a:r>
              <a:rPr sz="1400" b="1" dirty="0">
                <a:latin typeface="Arial"/>
                <a:cs typeface="Arial"/>
              </a:rPr>
              <a:t>No of</a:t>
            </a:r>
            <a:r>
              <a:rPr sz="1400" b="1" spc="-1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features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EE892-5289-4DD7-8D18-EA3A661D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x-non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7D9470A4-980A-41EB-8BC9-852212A0CCE3}"/>
              </a:ext>
            </a:extLst>
          </p:cNvPr>
          <p:cNvSpPr/>
          <p:nvPr/>
        </p:nvSpPr>
        <p:spPr>
          <a:xfrm>
            <a:off x="1883909" y="1418162"/>
            <a:ext cx="8698273" cy="5074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424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296" y="266054"/>
            <a:ext cx="2683371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1785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Adjusted</a:t>
            </a:r>
            <a:r>
              <a:rPr sz="4430" spc="-35" dirty="0"/>
              <a:t> </a:t>
            </a:r>
            <a:r>
              <a:rPr sz="4430" spc="-7" dirty="0"/>
              <a:t>R</a:t>
            </a:r>
            <a:r>
              <a:rPr sz="4430" spc="-11" baseline="26455" dirty="0"/>
              <a:t>2</a:t>
            </a:r>
            <a:endParaRPr sz="4430" baseline="26455"/>
          </a:p>
        </p:txBody>
      </p:sp>
      <p:sp>
        <p:nvSpPr>
          <p:cNvPr id="3" name="object 3"/>
          <p:cNvSpPr txBox="1"/>
          <p:nvPr/>
        </p:nvSpPr>
        <p:spPr>
          <a:xfrm>
            <a:off x="2004131" y="1385619"/>
            <a:ext cx="8136285" cy="321046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marR="372355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is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a modified version of R-squared that has been  adjusted for the number of predictors in </a:t>
            </a:r>
            <a:r>
              <a:rPr sz="2601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2601" spc="10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model.</a:t>
            </a:r>
            <a:endParaRPr sz="2601">
              <a:latin typeface="Arial"/>
              <a:cs typeface="Arial"/>
            </a:endParaRPr>
          </a:p>
          <a:p>
            <a:pPr marL="369676" marR="136173" indent="-361193"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It increases only if the new term improves the model  more than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would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be expected by</a:t>
            </a:r>
            <a:r>
              <a:rPr sz="2601" spc="9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chance.</a:t>
            </a:r>
            <a:endParaRPr sz="2601">
              <a:latin typeface="Arial"/>
              <a:cs typeface="Arial"/>
            </a:endParaRPr>
          </a:p>
          <a:p>
            <a:pPr marL="369676" marR="3572" indent="-361193"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It decreases when a predictor improves the model by  less than expected by</a:t>
            </a:r>
            <a:r>
              <a:rPr sz="2601" spc="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chance.</a:t>
            </a:r>
            <a:endParaRPr sz="2601">
              <a:latin typeface="Arial"/>
              <a:cs typeface="Arial"/>
            </a:endParaRPr>
          </a:p>
          <a:p>
            <a:pPr marL="369676" marR="546477" indent="-361193">
              <a:spcBef>
                <a:spcPts val="4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can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be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negative, but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it’s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usually not. </a:t>
            </a:r>
            <a:r>
              <a:rPr sz="2601" dirty="0">
                <a:solidFill>
                  <a:srgbClr val="5E5E5E"/>
                </a:solidFill>
                <a:latin typeface="Arial"/>
                <a:cs typeface="Arial"/>
              </a:rPr>
              <a:t>It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is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always  lower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than the</a:t>
            </a:r>
            <a:r>
              <a:rPr sz="2601" spc="4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R-squared.</a:t>
            </a:r>
            <a:endParaRPr sz="260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3463" y="4888111"/>
            <a:ext cx="6366867" cy="973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3871882" y="6019681"/>
            <a:ext cx="4448324" cy="5282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37128" marR="3572" indent="-828646">
              <a:spcBef>
                <a:spcPts val="70"/>
              </a:spcBef>
            </a:pPr>
            <a:r>
              <a:rPr sz="1687" dirty="0">
                <a:latin typeface="Arial"/>
                <a:cs typeface="Arial"/>
              </a:rPr>
              <a:t>N: </a:t>
            </a:r>
            <a:r>
              <a:rPr sz="1687" spc="-4" dirty="0">
                <a:latin typeface="Arial"/>
                <a:cs typeface="Arial"/>
              </a:rPr>
              <a:t>is </a:t>
            </a:r>
            <a:r>
              <a:rPr sz="1687" dirty="0">
                <a:latin typeface="Arial"/>
                <a:cs typeface="Arial"/>
              </a:rPr>
              <a:t>the </a:t>
            </a:r>
            <a:r>
              <a:rPr sz="1687" spc="-4" dirty="0">
                <a:latin typeface="Arial"/>
                <a:cs typeface="Arial"/>
              </a:rPr>
              <a:t>number </a:t>
            </a:r>
            <a:r>
              <a:rPr sz="1687" dirty="0">
                <a:latin typeface="Arial"/>
                <a:cs typeface="Arial"/>
              </a:rPr>
              <a:t>of </a:t>
            </a:r>
            <a:r>
              <a:rPr sz="1687" spc="-4" dirty="0">
                <a:latin typeface="Arial"/>
                <a:cs typeface="Arial"/>
              </a:rPr>
              <a:t>points in your data sample.  p: </a:t>
            </a:r>
            <a:r>
              <a:rPr sz="1687" spc="-7" dirty="0">
                <a:latin typeface="Arial"/>
                <a:cs typeface="Arial"/>
              </a:rPr>
              <a:t>is </a:t>
            </a:r>
            <a:r>
              <a:rPr sz="1687" dirty="0">
                <a:latin typeface="Arial"/>
                <a:cs typeface="Arial"/>
              </a:rPr>
              <a:t>the </a:t>
            </a:r>
            <a:r>
              <a:rPr sz="1687" spc="-4" dirty="0">
                <a:latin typeface="Arial"/>
                <a:cs typeface="Arial"/>
              </a:rPr>
              <a:t>number </a:t>
            </a:r>
            <a:r>
              <a:rPr sz="1687" dirty="0">
                <a:latin typeface="Arial"/>
                <a:cs typeface="Arial"/>
              </a:rPr>
              <a:t>of</a:t>
            </a:r>
            <a:r>
              <a:rPr sz="1687" spc="-7" dirty="0">
                <a:latin typeface="Arial"/>
                <a:cs typeface="Arial"/>
              </a:rPr>
              <a:t> </a:t>
            </a:r>
            <a:r>
              <a:rPr sz="1687" spc="-4" dirty="0">
                <a:latin typeface="Arial"/>
                <a:cs typeface="Arial"/>
              </a:rPr>
              <a:t>predictors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3465" y="266054"/>
            <a:ext cx="3405783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Residuals</a:t>
            </a:r>
            <a:r>
              <a:rPr sz="4430" spc="-32" dirty="0"/>
              <a:t> </a:t>
            </a:r>
            <a:r>
              <a:rPr sz="4430" dirty="0"/>
              <a:t>Plots</a:t>
            </a:r>
            <a:endParaRPr sz="4430"/>
          </a:p>
        </p:txBody>
      </p:sp>
      <p:sp>
        <p:nvSpPr>
          <p:cNvPr id="3" name="object 3"/>
          <p:cNvSpPr txBox="1"/>
          <p:nvPr/>
        </p:nvSpPr>
        <p:spPr>
          <a:xfrm>
            <a:off x="2004132" y="1370349"/>
            <a:ext cx="6349454" cy="408804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Only Residuals plotted against</a:t>
            </a:r>
            <a:r>
              <a:rPr sz="2601" spc="7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Predictor.</a:t>
            </a:r>
            <a:endParaRPr sz="2601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46624" y="2194560"/>
            <a:ext cx="4018359" cy="3529905"/>
            <a:chOff x="3587731" y="3121151"/>
            <a:chExt cx="5715000" cy="5020310"/>
          </a:xfrm>
        </p:grpSpPr>
        <p:sp>
          <p:nvSpPr>
            <p:cNvPr id="5" name="object 5"/>
            <p:cNvSpPr/>
            <p:nvPr/>
          </p:nvSpPr>
          <p:spPr>
            <a:xfrm>
              <a:off x="3587731" y="3220211"/>
              <a:ext cx="5714539" cy="4921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5329428" y="3121151"/>
              <a:ext cx="1972310" cy="3985260"/>
            </a:xfrm>
            <a:custGeom>
              <a:avLst/>
              <a:gdLst/>
              <a:ahLst/>
              <a:cxnLst/>
              <a:rect l="l" t="t" r="r" b="b"/>
              <a:pathLst>
                <a:path w="1972309" h="3985259">
                  <a:moveTo>
                    <a:pt x="228600" y="1542288"/>
                  </a:moveTo>
                  <a:lnTo>
                    <a:pt x="0" y="1542288"/>
                  </a:lnTo>
                  <a:lnTo>
                    <a:pt x="0" y="2360676"/>
                  </a:lnTo>
                  <a:lnTo>
                    <a:pt x="228600" y="2360676"/>
                  </a:lnTo>
                  <a:lnTo>
                    <a:pt x="228600" y="1542288"/>
                  </a:lnTo>
                  <a:close/>
                </a:path>
                <a:path w="1972309" h="3985259">
                  <a:moveTo>
                    <a:pt x="609600" y="475488"/>
                  </a:moveTo>
                  <a:lnTo>
                    <a:pt x="381000" y="475488"/>
                  </a:lnTo>
                  <a:lnTo>
                    <a:pt x="381000" y="3985260"/>
                  </a:lnTo>
                  <a:lnTo>
                    <a:pt x="609600" y="3985260"/>
                  </a:lnTo>
                  <a:lnTo>
                    <a:pt x="609600" y="475488"/>
                  </a:lnTo>
                  <a:close/>
                </a:path>
                <a:path w="1972309" h="3985259">
                  <a:moveTo>
                    <a:pt x="1972056" y="0"/>
                  </a:moveTo>
                  <a:lnTo>
                    <a:pt x="1743456" y="0"/>
                  </a:lnTo>
                  <a:lnTo>
                    <a:pt x="1743456" y="2840736"/>
                  </a:lnTo>
                  <a:lnTo>
                    <a:pt x="1972056" y="2840736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5E4987">
                <a:alpha val="50587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62191" y="6058471"/>
            <a:ext cx="6405711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109" b="1" dirty="0">
                <a:solidFill>
                  <a:srgbClr val="377886"/>
                </a:solidFill>
                <a:latin typeface="Arial"/>
                <a:cs typeface="Arial"/>
              </a:rPr>
              <a:t>There </a:t>
            </a:r>
            <a:r>
              <a:rPr sz="2109" b="1" spc="-4" dirty="0">
                <a:solidFill>
                  <a:srgbClr val="377886"/>
                </a:solidFill>
                <a:latin typeface="Arial"/>
                <a:cs typeface="Arial"/>
              </a:rPr>
              <a:t>shouldn’t </a:t>
            </a:r>
            <a:r>
              <a:rPr sz="2109" b="1" dirty="0">
                <a:solidFill>
                  <a:srgbClr val="377886"/>
                </a:solidFill>
                <a:latin typeface="Arial"/>
                <a:cs typeface="Arial"/>
              </a:rPr>
              <a:t>be </a:t>
            </a:r>
            <a:r>
              <a:rPr sz="2109" b="1" spc="-4" dirty="0">
                <a:solidFill>
                  <a:srgbClr val="377886"/>
                </a:solidFill>
                <a:latin typeface="Arial"/>
                <a:cs typeface="Arial"/>
              </a:rPr>
              <a:t>any patterns </a:t>
            </a:r>
            <a:r>
              <a:rPr sz="2109" b="1" dirty="0">
                <a:solidFill>
                  <a:srgbClr val="377886"/>
                </a:solidFill>
                <a:latin typeface="Arial"/>
                <a:cs typeface="Arial"/>
              </a:rPr>
              <a:t>in </a:t>
            </a:r>
            <a:r>
              <a:rPr sz="2109" b="1" spc="-4" dirty="0">
                <a:solidFill>
                  <a:srgbClr val="377886"/>
                </a:solidFill>
                <a:latin typeface="Arial"/>
                <a:cs typeface="Arial"/>
              </a:rPr>
              <a:t>Residual</a:t>
            </a:r>
            <a:r>
              <a:rPr sz="2109" b="1" spc="-28" dirty="0">
                <a:solidFill>
                  <a:srgbClr val="377886"/>
                </a:solidFill>
                <a:latin typeface="Arial"/>
                <a:cs typeface="Arial"/>
              </a:rPr>
              <a:t> </a:t>
            </a:r>
            <a:r>
              <a:rPr sz="2109" b="1" dirty="0">
                <a:solidFill>
                  <a:srgbClr val="377886"/>
                </a:solidFill>
                <a:latin typeface="Arial"/>
                <a:cs typeface="Arial"/>
              </a:rPr>
              <a:t>Plots!</a:t>
            </a:r>
            <a:endParaRPr sz="2109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3465" y="266054"/>
            <a:ext cx="3405783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Residuals</a:t>
            </a:r>
            <a:r>
              <a:rPr sz="4430" spc="-32" dirty="0"/>
              <a:t> </a:t>
            </a:r>
            <a:r>
              <a:rPr sz="4430" dirty="0"/>
              <a:t>Plots</a:t>
            </a:r>
            <a:endParaRPr sz="4430"/>
          </a:p>
        </p:txBody>
      </p:sp>
      <p:sp>
        <p:nvSpPr>
          <p:cNvPr id="3" name="object 3"/>
          <p:cNvSpPr txBox="1"/>
          <p:nvPr/>
        </p:nvSpPr>
        <p:spPr>
          <a:xfrm>
            <a:off x="2004131" y="1370349"/>
            <a:ext cx="7617470" cy="408804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Regression fit of a data. What patterns are</a:t>
            </a:r>
            <a:r>
              <a:rPr sz="2601" spc="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there?</a:t>
            </a:r>
            <a:endParaRPr sz="260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7402" y="1981319"/>
            <a:ext cx="6137910" cy="451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3465" y="266054"/>
            <a:ext cx="3405783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Residuals</a:t>
            </a:r>
            <a:r>
              <a:rPr sz="4430" spc="-32" dirty="0"/>
              <a:t> </a:t>
            </a:r>
            <a:r>
              <a:rPr sz="4430" dirty="0"/>
              <a:t>Plots</a:t>
            </a:r>
            <a:endParaRPr sz="4430"/>
          </a:p>
        </p:txBody>
      </p:sp>
      <p:sp>
        <p:nvSpPr>
          <p:cNvPr id="3" name="object 3"/>
          <p:cNvSpPr txBox="1"/>
          <p:nvPr/>
        </p:nvSpPr>
        <p:spPr>
          <a:xfrm>
            <a:off x="2004131" y="1370349"/>
            <a:ext cx="5044827" cy="408804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Residual Plot. What does it</a:t>
            </a:r>
            <a:r>
              <a:rPr sz="2601" spc="3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tell?</a:t>
            </a:r>
            <a:endParaRPr sz="260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0601" y="1912739"/>
            <a:ext cx="6370439" cy="475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4808" y="2344578"/>
            <a:ext cx="7623096" cy="4135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3465" y="266054"/>
            <a:ext cx="3405783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Residuals</a:t>
            </a:r>
            <a:r>
              <a:rPr sz="4430" spc="-32" dirty="0"/>
              <a:t> </a:t>
            </a:r>
            <a:r>
              <a:rPr sz="4430" dirty="0"/>
              <a:t>Plots</a:t>
            </a:r>
            <a:endParaRPr sz="443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04131" y="1370349"/>
            <a:ext cx="6239619" cy="408804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Another Regression fit.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Sounds</a:t>
            </a:r>
            <a:r>
              <a:rPr sz="2601" spc="8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perfect?</a:t>
            </a:r>
            <a:endParaRPr sz="260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1908" y="2061686"/>
            <a:ext cx="8308896" cy="452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3465" y="266054"/>
            <a:ext cx="3405783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Residuals</a:t>
            </a:r>
            <a:r>
              <a:rPr sz="4430" spc="-32" dirty="0"/>
              <a:t> </a:t>
            </a:r>
            <a:r>
              <a:rPr sz="4430" dirty="0"/>
              <a:t>Plots</a:t>
            </a:r>
            <a:endParaRPr sz="443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04131" y="1370349"/>
            <a:ext cx="5468541" cy="408804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Residual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Plot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tells a different</a:t>
            </a:r>
            <a:r>
              <a:rPr sz="2601" spc="7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story!</a:t>
            </a:r>
            <a:endParaRPr sz="260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082" y="266054"/>
            <a:ext cx="6678067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Residual </a:t>
            </a:r>
            <a:r>
              <a:rPr sz="4430" spc="4" dirty="0"/>
              <a:t>Plots </a:t>
            </a:r>
            <a:r>
              <a:rPr sz="4430" dirty="0"/>
              <a:t>in</a:t>
            </a:r>
            <a:r>
              <a:rPr sz="4430" spc="7" dirty="0"/>
              <a:t> </a:t>
            </a:r>
            <a:r>
              <a:rPr sz="4430" spc="-14" dirty="0"/>
              <a:t>yellowbricks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1524000" y="1232297"/>
            <a:ext cx="5747147" cy="5357813"/>
            <a:chOff x="0" y="1752600"/>
            <a:chExt cx="8173720" cy="7620000"/>
          </a:xfrm>
        </p:grpSpPr>
        <p:sp>
          <p:nvSpPr>
            <p:cNvPr id="4" name="object 4"/>
            <p:cNvSpPr/>
            <p:nvPr/>
          </p:nvSpPr>
          <p:spPr>
            <a:xfrm>
              <a:off x="42671" y="1752600"/>
              <a:ext cx="8130540" cy="4736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7000"/>
              <a:ext cx="8173211" cy="2895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40849" y="3033415"/>
            <a:ext cx="2447181" cy="7878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893" algn="ctr">
              <a:spcBef>
                <a:spcPts val="70"/>
              </a:spcBef>
            </a:pPr>
            <a:r>
              <a:rPr sz="1687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https://www.scikit- </a:t>
            </a:r>
            <a:r>
              <a:rPr sz="1687" b="1" spc="-4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1687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yb.org/en/latest/api/regr </a:t>
            </a:r>
            <a:r>
              <a:rPr sz="1687" b="1" spc="-4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1687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essor/residuals.html</a:t>
            </a:r>
            <a:endParaRPr sz="168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459" y="518191"/>
            <a:ext cx="6365974" cy="449984"/>
          </a:xfrm>
          <a:prstGeom prst="rect">
            <a:avLst/>
          </a:prstGeom>
        </p:spPr>
        <p:txBody>
          <a:bodyPr vert="horz" wrap="square" lIns="0" tIns="1160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91"/>
              </a:spcBef>
            </a:pPr>
            <a:r>
              <a:rPr sz="2848" spc="4" dirty="0"/>
              <a:t>Multivariable </a:t>
            </a:r>
            <a:r>
              <a:rPr sz="2848" dirty="0"/>
              <a:t>Regression </a:t>
            </a:r>
            <a:r>
              <a:rPr sz="2848" spc="7" dirty="0"/>
              <a:t>(Model</a:t>
            </a:r>
            <a:r>
              <a:rPr sz="2848" spc="-42" dirty="0"/>
              <a:t> </a:t>
            </a:r>
            <a:r>
              <a:rPr sz="2848" spc="4" dirty="0"/>
              <a:t>Selection)</a:t>
            </a:r>
            <a:endParaRPr sz="2848"/>
          </a:p>
        </p:txBody>
      </p:sp>
      <p:grpSp>
        <p:nvGrpSpPr>
          <p:cNvPr id="3" name="object 3"/>
          <p:cNvGrpSpPr/>
          <p:nvPr/>
        </p:nvGrpSpPr>
        <p:grpSpPr>
          <a:xfrm>
            <a:off x="1524000" y="2009180"/>
            <a:ext cx="9144000" cy="3068241"/>
            <a:chOff x="0" y="2857500"/>
            <a:chExt cx="13004800" cy="4363720"/>
          </a:xfrm>
        </p:grpSpPr>
        <p:sp>
          <p:nvSpPr>
            <p:cNvPr id="4" name="object 4"/>
            <p:cNvSpPr/>
            <p:nvPr/>
          </p:nvSpPr>
          <p:spPr>
            <a:xfrm>
              <a:off x="0" y="2857500"/>
              <a:ext cx="13004292" cy="4363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10998707" y="2857500"/>
              <a:ext cx="1828800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53248" y="1354277"/>
            <a:ext cx="6457057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b="1" spc="-4" dirty="0">
                <a:latin typeface="Arial"/>
                <a:cs typeface="Arial"/>
              </a:rPr>
              <a:t>Recursive Feature </a:t>
            </a:r>
            <a:r>
              <a:rPr sz="2250" b="1" dirty="0">
                <a:latin typeface="Arial"/>
                <a:cs typeface="Arial"/>
              </a:rPr>
              <a:t>Elimination with </a:t>
            </a:r>
            <a:r>
              <a:rPr sz="2250" b="1" spc="-4" dirty="0">
                <a:latin typeface="Arial"/>
                <a:cs typeface="Arial"/>
              </a:rPr>
              <a:t>Scikit</a:t>
            </a:r>
            <a:r>
              <a:rPr sz="2250" b="1" spc="-56" dirty="0">
                <a:latin typeface="Arial"/>
                <a:cs typeface="Arial"/>
              </a:rPr>
              <a:t> </a:t>
            </a:r>
            <a:r>
              <a:rPr sz="2250" b="1" spc="-4" dirty="0">
                <a:latin typeface="Arial"/>
                <a:cs typeface="Arial"/>
              </a:rPr>
              <a:t>Learn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650515" y="5751362"/>
            <a:ext cx="8603754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https://scikit-learn.org/stable/modules/generated/sklearn.feature_selection.RFE.html</a:t>
            </a:r>
            <a:endParaRPr sz="16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14858" y="1984354"/>
            <a:ext cx="287536" cy="2687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>
              <a:spcBef>
                <a:spcPts val="70"/>
              </a:spcBef>
            </a:pPr>
            <a:r>
              <a:rPr sz="2531" b="1" spc="-5" baseline="-16203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25" b="1" spc="-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2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1594" y="3242547"/>
            <a:ext cx="7629525" cy="3253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5992" y="382610"/>
            <a:ext cx="5840016" cy="579698"/>
          </a:xfrm>
          <a:prstGeom prst="rect">
            <a:avLst/>
          </a:prstGeom>
        </p:spPr>
        <p:txBody>
          <a:bodyPr vert="horz" wrap="square" lIns="0" tIns="1160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91"/>
              </a:spcBef>
            </a:pPr>
            <a:r>
              <a:rPr sz="3691" spc="4" dirty="0"/>
              <a:t>Linear </a:t>
            </a:r>
            <a:r>
              <a:rPr sz="3691" spc="-4" dirty="0"/>
              <a:t>Regression </a:t>
            </a:r>
            <a:r>
              <a:rPr sz="3691" spc="4" dirty="0"/>
              <a:t>-</a:t>
            </a:r>
            <a:r>
              <a:rPr sz="3691" spc="-21" dirty="0"/>
              <a:t> </a:t>
            </a:r>
            <a:r>
              <a:rPr sz="3691" spc="-4" dirty="0"/>
              <a:t>Limitations</a:t>
            </a:r>
            <a:endParaRPr sz="3691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04131" y="1385619"/>
            <a:ext cx="7418784" cy="120927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marR="3572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Applying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a model estimate to values outside the  realm of the original data is called</a:t>
            </a:r>
            <a:r>
              <a:rPr sz="2601" spc="12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i="1" spc="-4" dirty="0">
                <a:solidFill>
                  <a:srgbClr val="5E5E5E"/>
                </a:solidFill>
                <a:latin typeface="Arial"/>
                <a:cs typeface="Arial"/>
              </a:rPr>
              <a:t>Extrapolation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.</a:t>
            </a:r>
            <a:endParaRPr sz="2601">
              <a:latin typeface="Arial"/>
              <a:cs typeface="Arial"/>
            </a:endParaRPr>
          </a:p>
          <a:p>
            <a:pPr marL="369676" indent="-361193"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Linear Regression is not used for</a:t>
            </a:r>
            <a:r>
              <a:rPr sz="2601" spc="10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extrapolation</a:t>
            </a:r>
            <a:endParaRPr sz="260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4131" y="1385619"/>
            <a:ext cx="7600950" cy="120927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marR="3572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Relationship between Response and Explanatory  Variable must be</a:t>
            </a:r>
            <a:r>
              <a:rPr sz="2601" spc="3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linear.</a:t>
            </a:r>
            <a:endParaRPr sz="2601">
              <a:latin typeface="Arial"/>
              <a:cs typeface="Arial"/>
            </a:endParaRPr>
          </a:p>
          <a:p>
            <a:pPr marL="369676" indent="-361193"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Check using Scatterplot or Residual</a:t>
            </a:r>
            <a:r>
              <a:rPr sz="2601" spc="8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Plot.</a:t>
            </a:r>
            <a:endParaRPr sz="2601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2018" y="3055024"/>
            <a:ext cx="6567785" cy="3268266"/>
            <a:chOff x="1831848" y="4344923"/>
            <a:chExt cx="9340850" cy="4648200"/>
          </a:xfrm>
        </p:grpSpPr>
        <p:sp>
          <p:nvSpPr>
            <p:cNvPr id="4" name="object 4"/>
            <p:cNvSpPr/>
            <p:nvPr/>
          </p:nvSpPr>
          <p:spPr>
            <a:xfrm>
              <a:off x="1831848" y="4344923"/>
              <a:ext cx="9340596" cy="464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5354574" y="4652009"/>
              <a:ext cx="5370830" cy="3855720"/>
            </a:xfrm>
            <a:custGeom>
              <a:avLst/>
              <a:gdLst/>
              <a:ahLst/>
              <a:cxnLst/>
              <a:rect l="l" t="t" r="r" b="b"/>
              <a:pathLst>
                <a:path w="5370830" h="3855720">
                  <a:moveTo>
                    <a:pt x="0" y="3855720"/>
                  </a:moveTo>
                  <a:lnTo>
                    <a:pt x="2449068" y="0"/>
                  </a:lnTo>
                </a:path>
                <a:path w="5370830" h="3855720">
                  <a:moveTo>
                    <a:pt x="2449068" y="3855720"/>
                  </a:moveTo>
                  <a:lnTo>
                    <a:pt x="0" y="0"/>
                  </a:lnTo>
                </a:path>
                <a:path w="5370830" h="3855720">
                  <a:moveTo>
                    <a:pt x="2921507" y="3855720"/>
                  </a:moveTo>
                  <a:lnTo>
                    <a:pt x="5370576" y="0"/>
                  </a:lnTo>
                </a:path>
                <a:path w="5370830" h="3855720">
                  <a:moveTo>
                    <a:pt x="5370576" y="3855720"/>
                  </a:moveTo>
                  <a:lnTo>
                    <a:pt x="2921507" y="0"/>
                  </a:lnTo>
                </a:path>
              </a:pathLst>
            </a:custGeom>
            <a:ln w="102107">
              <a:solidFill>
                <a:srgbClr val="377886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75992" y="382610"/>
            <a:ext cx="5840016" cy="579698"/>
          </a:xfrm>
          <a:prstGeom prst="rect">
            <a:avLst/>
          </a:prstGeom>
        </p:spPr>
        <p:txBody>
          <a:bodyPr vert="horz" wrap="square" lIns="0" tIns="1160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91"/>
              </a:spcBef>
            </a:pPr>
            <a:r>
              <a:rPr sz="3691" spc="4" dirty="0"/>
              <a:t>Linear </a:t>
            </a:r>
            <a:r>
              <a:rPr sz="3691" spc="-4" dirty="0"/>
              <a:t>Regression </a:t>
            </a:r>
            <a:r>
              <a:rPr sz="3691" spc="4" dirty="0"/>
              <a:t>-</a:t>
            </a:r>
            <a:r>
              <a:rPr sz="3691" spc="-21" dirty="0"/>
              <a:t> </a:t>
            </a:r>
            <a:r>
              <a:rPr sz="3691" spc="-4" dirty="0"/>
              <a:t>Limitations</a:t>
            </a:r>
            <a:endParaRPr sz="3691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772" y="266054"/>
            <a:ext cx="7076331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7" dirty="0"/>
              <a:t>Linear </a:t>
            </a:r>
            <a:r>
              <a:rPr sz="4430" spc="-14" dirty="0"/>
              <a:t>Regression </a:t>
            </a:r>
            <a:r>
              <a:rPr sz="4430" dirty="0"/>
              <a:t>– </a:t>
            </a:r>
            <a:r>
              <a:rPr sz="4430" spc="-11" dirty="0"/>
              <a:t>Fitting</a:t>
            </a:r>
            <a:r>
              <a:rPr sz="4430" spc="-7" dirty="0"/>
              <a:t> </a:t>
            </a:r>
            <a:r>
              <a:rPr sz="4430" dirty="0"/>
              <a:t>Line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2918102" y="1232207"/>
            <a:ext cx="6197203" cy="5148411"/>
            <a:chOff x="1982723" y="1752473"/>
            <a:chExt cx="8813800" cy="7322184"/>
          </a:xfrm>
        </p:grpSpPr>
        <p:sp>
          <p:nvSpPr>
            <p:cNvPr id="4" name="object 4"/>
            <p:cNvSpPr/>
            <p:nvPr/>
          </p:nvSpPr>
          <p:spPr>
            <a:xfrm>
              <a:off x="2615476" y="1752472"/>
              <a:ext cx="7317105" cy="7322184"/>
            </a:xfrm>
            <a:custGeom>
              <a:avLst/>
              <a:gdLst/>
              <a:ahLst/>
              <a:cxnLst/>
              <a:rect l="l" t="t" r="r" b="b"/>
              <a:pathLst>
                <a:path w="7317105" h="7322184">
                  <a:moveTo>
                    <a:pt x="7316559" y="7178167"/>
                  </a:moveTo>
                  <a:lnTo>
                    <a:pt x="7261695" y="7146163"/>
                  </a:lnTo>
                  <a:lnTo>
                    <a:pt x="7077164" y="7038505"/>
                  </a:lnTo>
                  <a:lnTo>
                    <a:pt x="7065150" y="7034403"/>
                  </a:lnTo>
                  <a:lnTo>
                    <a:pt x="7052932" y="7035203"/>
                  </a:lnTo>
                  <a:lnTo>
                    <a:pt x="7041909" y="7040537"/>
                  </a:lnTo>
                  <a:lnTo>
                    <a:pt x="7033476" y="7050024"/>
                  </a:lnTo>
                  <a:lnTo>
                    <a:pt x="7029361" y="7062051"/>
                  </a:lnTo>
                  <a:lnTo>
                    <a:pt x="7030136" y="7074294"/>
                  </a:lnTo>
                  <a:lnTo>
                    <a:pt x="7035432" y="7085355"/>
                  </a:lnTo>
                  <a:lnTo>
                    <a:pt x="7044906" y="7093801"/>
                  </a:lnTo>
                  <a:lnTo>
                    <a:pt x="7134669" y="7146163"/>
                  </a:lnTo>
                  <a:lnTo>
                    <a:pt x="197840" y="7146163"/>
                  </a:lnTo>
                  <a:lnTo>
                    <a:pt x="175590" y="181952"/>
                  </a:lnTo>
                  <a:lnTo>
                    <a:pt x="228180" y="271399"/>
                  </a:lnTo>
                  <a:lnTo>
                    <a:pt x="236677" y="280873"/>
                  </a:lnTo>
                  <a:lnTo>
                    <a:pt x="247751" y="286156"/>
                  </a:lnTo>
                  <a:lnTo>
                    <a:pt x="259981" y="286893"/>
                  </a:lnTo>
                  <a:lnTo>
                    <a:pt x="271995" y="282702"/>
                  </a:lnTo>
                  <a:lnTo>
                    <a:pt x="281457" y="274256"/>
                  </a:lnTo>
                  <a:lnTo>
                    <a:pt x="286753" y="263182"/>
                  </a:lnTo>
                  <a:lnTo>
                    <a:pt x="287528" y="250913"/>
                  </a:lnTo>
                  <a:lnTo>
                    <a:pt x="283425" y="238887"/>
                  </a:lnTo>
                  <a:lnTo>
                    <a:pt x="180225" y="63373"/>
                  </a:lnTo>
                  <a:lnTo>
                    <a:pt x="142963" y="0"/>
                  </a:lnTo>
                  <a:lnTo>
                    <a:pt x="4025" y="239776"/>
                  </a:lnTo>
                  <a:lnTo>
                    <a:pt x="0" y="251866"/>
                  </a:lnTo>
                  <a:lnTo>
                    <a:pt x="863" y="264121"/>
                  </a:lnTo>
                  <a:lnTo>
                    <a:pt x="6210" y="275158"/>
                  </a:lnTo>
                  <a:lnTo>
                    <a:pt x="15709" y="283591"/>
                  </a:lnTo>
                  <a:lnTo>
                    <a:pt x="27787" y="287667"/>
                  </a:lnTo>
                  <a:lnTo>
                    <a:pt x="40043" y="286804"/>
                  </a:lnTo>
                  <a:lnTo>
                    <a:pt x="51079" y="281419"/>
                  </a:lnTo>
                  <a:lnTo>
                    <a:pt x="59524" y="271907"/>
                  </a:lnTo>
                  <a:lnTo>
                    <a:pt x="111569" y="181965"/>
                  </a:lnTo>
                  <a:lnTo>
                    <a:pt x="133946" y="7178268"/>
                  </a:lnTo>
                  <a:lnTo>
                    <a:pt x="165823" y="7178180"/>
                  </a:lnTo>
                  <a:lnTo>
                    <a:pt x="165823" y="7210171"/>
                  </a:lnTo>
                  <a:lnTo>
                    <a:pt x="7134669" y="7210171"/>
                  </a:lnTo>
                  <a:lnTo>
                    <a:pt x="7044906" y="7262533"/>
                  </a:lnTo>
                  <a:lnTo>
                    <a:pt x="7035432" y="7270991"/>
                  </a:lnTo>
                  <a:lnTo>
                    <a:pt x="7030136" y="7282040"/>
                  </a:lnTo>
                  <a:lnTo>
                    <a:pt x="7029361" y="7294283"/>
                  </a:lnTo>
                  <a:lnTo>
                    <a:pt x="7033476" y="7306310"/>
                  </a:lnTo>
                  <a:lnTo>
                    <a:pt x="7041909" y="7315809"/>
                  </a:lnTo>
                  <a:lnTo>
                    <a:pt x="7052932" y="7321143"/>
                  </a:lnTo>
                  <a:lnTo>
                    <a:pt x="7065150" y="7321944"/>
                  </a:lnTo>
                  <a:lnTo>
                    <a:pt x="7077164" y="7317829"/>
                  </a:lnTo>
                  <a:lnTo>
                    <a:pt x="7261695" y="7210171"/>
                  </a:lnTo>
                  <a:lnTo>
                    <a:pt x="731655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3665981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3665981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0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8652509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52509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80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4689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4689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007869" y="7087362"/>
              <a:ext cx="8763000" cy="990600"/>
            </a:xfrm>
            <a:custGeom>
              <a:avLst/>
              <a:gdLst/>
              <a:ahLst/>
              <a:cxnLst/>
              <a:rect l="l" t="t" r="r" b="b"/>
              <a:pathLst>
                <a:path w="8763000" h="990600">
                  <a:moveTo>
                    <a:pt x="0" y="990600"/>
                  </a:moveTo>
                  <a:lnTo>
                    <a:pt x="87630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7075210" y="21724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878605" y="0"/>
                  </a:moveTo>
                  <a:lnTo>
                    <a:pt x="828520" y="1069"/>
                  </a:lnTo>
                  <a:lnTo>
                    <a:pt x="778647" y="4098"/>
                  </a:lnTo>
                  <a:lnTo>
                    <a:pt x="729115" y="9071"/>
                  </a:lnTo>
                  <a:lnTo>
                    <a:pt x="680054" y="15977"/>
                  </a:lnTo>
                  <a:lnTo>
                    <a:pt x="631591" y="24803"/>
                  </a:lnTo>
                  <a:lnTo>
                    <a:pt x="583855" y="35535"/>
                  </a:lnTo>
                  <a:lnTo>
                    <a:pt x="536976" y="48161"/>
                  </a:lnTo>
                  <a:lnTo>
                    <a:pt x="491081" y="62668"/>
                  </a:lnTo>
                  <a:lnTo>
                    <a:pt x="446301" y="79043"/>
                  </a:lnTo>
                  <a:lnTo>
                    <a:pt x="402763" y="97273"/>
                  </a:lnTo>
                  <a:lnTo>
                    <a:pt x="360596" y="117344"/>
                  </a:lnTo>
                  <a:lnTo>
                    <a:pt x="319929" y="139245"/>
                  </a:lnTo>
                  <a:lnTo>
                    <a:pt x="280891" y="162962"/>
                  </a:lnTo>
                  <a:lnTo>
                    <a:pt x="243611" y="188482"/>
                  </a:lnTo>
                  <a:lnTo>
                    <a:pt x="208217" y="215792"/>
                  </a:lnTo>
                  <a:lnTo>
                    <a:pt x="174838" y="244880"/>
                  </a:lnTo>
                  <a:lnTo>
                    <a:pt x="140411" y="279162"/>
                  </a:lnTo>
                  <a:lnTo>
                    <a:pt x="109820" y="314486"/>
                  </a:lnTo>
                  <a:lnTo>
                    <a:pt x="83039" y="350726"/>
                  </a:lnTo>
                  <a:lnTo>
                    <a:pt x="60041" y="387754"/>
                  </a:lnTo>
                  <a:lnTo>
                    <a:pt x="40800" y="425442"/>
                  </a:lnTo>
                  <a:lnTo>
                    <a:pt x="25287" y="463665"/>
                  </a:lnTo>
                  <a:lnTo>
                    <a:pt x="13478" y="502294"/>
                  </a:lnTo>
                  <a:lnTo>
                    <a:pt x="5344" y="541204"/>
                  </a:lnTo>
                  <a:lnTo>
                    <a:pt x="861" y="580265"/>
                  </a:lnTo>
                  <a:lnTo>
                    <a:pt x="0" y="619353"/>
                  </a:lnTo>
                  <a:lnTo>
                    <a:pt x="2735" y="658338"/>
                  </a:lnTo>
                  <a:lnTo>
                    <a:pt x="9039" y="697095"/>
                  </a:lnTo>
                  <a:lnTo>
                    <a:pt x="18886" y="735496"/>
                  </a:lnTo>
                  <a:lnTo>
                    <a:pt x="32250" y="773414"/>
                  </a:lnTo>
                  <a:lnTo>
                    <a:pt x="49103" y="810722"/>
                  </a:lnTo>
                  <a:lnTo>
                    <a:pt x="69418" y="847292"/>
                  </a:lnTo>
                  <a:lnTo>
                    <a:pt x="93170" y="882999"/>
                  </a:lnTo>
                  <a:lnTo>
                    <a:pt x="120331" y="917714"/>
                  </a:lnTo>
                  <a:lnTo>
                    <a:pt x="150875" y="951310"/>
                  </a:lnTo>
                  <a:lnTo>
                    <a:pt x="184774" y="983661"/>
                  </a:lnTo>
                  <a:lnTo>
                    <a:pt x="222003" y="1014639"/>
                  </a:lnTo>
                  <a:lnTo>
                    <a:pt x="262535" y="1044117"/>
                  </a:lnTo>
                  <a:lnTo>
                    <a:pt x="306343" y="1071969"/>
                  </a:lnTo>
                  <a:lnTo>
                    <a:pt x="353400" y="1098066"/>
                  </a:lnTo>
                  <a:lnTo>
                    <a:pt x="322793" y="1409724"/>
                  </a:lnTo>
                  <a:lnTo>
                    <a:pt x="655914" y="1199158"/>
                  </a:lnTo>
                  <a:lnTo>
                    <a:pt x="708092" y="1207509"/>
                  </a:lnTo>
                  <a:lnTo>
                    <a:pt x="760450" y="1213609"/>
                  </a:lnTo>
                  <a:lnTo>
                    <a:pt x="812859" y="1217490"/>
                  </a:lnTo>
                  <a:lnTo>
                    <a:pt x="865187" y="1219183"/>
                  </a:lnTo>
                  <a:lnTo>
                    <a:pt x="917305" y="1218720"/>
                  </a:lnTo>
                  <a:lnTo>
                    <a:pt x="969083" y="1216131"/>
                  </a:lnTo>
                  <a:lnTo>
                    <a:pt x="1020390" y="1211449"/>
                  </a:lnTo>
                  <a:lnTo>
                    <a:pt x="1071096" y="1204705"/>
                  </a:lnTo>
                  <a:lnTo>
                    <a:pt x="1121071" y="1195930"/>
                  </a:lnTo>
                  <a:lnTo>
                    <a:pt x="1170184" y="1185156"/>
                  </a:lnTo>
                  <a:lnTo>
                    <a:pt x="1218306" y="1172414"/>
                  </a:lnTo>
                  <a:lnTo>
                    <a:pt x="1265306" y="1157735"/>
                  </a:lnTo>
                  <a:lnTo>
                    <a:pt x="1311055" y="1141152"/>
                  </a:lnTo>
                  <a:lnTo>
                    <a:pt x="1355421" y="1122695"/>
                  </a:lnTo>
                  <a:lnTo>
                    <a:pt x="1398274" y="1102396"/>
                  </a:lnTo>
                  <a:lnTo>
                    <a:pt x="1439485" y="1080286"/>
                  </a:lnTo>
                  <a:lnTo>
                    <a:pt x="1478924" y="1056397"/>
                  </a:lnTo>
                  <a:lnTo>
                    <a:pt x="1516459" y="1030760"/>
                  </a:lnTo>
                  <a:lnTo>
                    <a:pt x="1551961" y="1003406"/>
                  </a:lnTo>
                  <a:lnTo>
                    <a:pt x="1585300" y="974368"/>
                  </a:lnTo>
                  <a:lnTo>
                    <a:pt x="1619726" y="940086"/>
                  </a:lnTo>
                  <a:lnTo>
                    <a:pt x="1650317" y="904761"/>
                  </a:lnTo>
                  <a:lnTo>
                    <a:pt x="1677098" y="868522"/>
                  </a:lnTo>
                  <a:lnTo>
                    <a:pt x="1700096" y="831494"/>
                  </a:lnTo>
                  <a:lnTo>
                    <a:pt x="1719338" y="793805"/>
                  </a:lnTo>
                  <a:lnTo>
                    <a:pt x="1734850" y="755582"/>
                  </a:lnTo>
                  <a:lnTo>
                    <a:pt x="1746660" y="716953"/>
                  </a:lnTo>
                  <a:lnTo>
                    <a:pt x="1754793" y="678044"/>
                  </a:lnTo>
                  <a:lnTo>
                    <a:pt x="1759277" y="638982"/>
                  </a:lnTo>
                  <a:lnTo>
                    <a:pt x="1760138" y="599895"/>
                  </a:lnTo>
                  <a:lnTo>
                    <a:pt x="1757403" y="560909"/>
                  </a:lnTo>
                  <a:lnTo>
                    <a:pt x="1751098" y="522152"/>
                  </a:lnTo>
                  <a:lnTo>
                    <a:pt x="1741251" y="483752"/>
                  </a:lnTo>
                  <a:lnTo>
                    <a:pt x="1727887" y="445834"/>
                  </a:lnTo>
                  <a:lnTo>
                    <a:pt x="1711035" y="408526"/>
                  </a:lnTo>
                  <a:lnTo>
                    <a:pt x="1690719" y="371955"/>
                  </a:lnTo>
                  <a:lnTo>
                    <a:pt x="1666967" y="336249"/>
                  </a:lnTo>
                  <a:lnTo>
                    <a:pt x="1639806" y="301534"/>
                  </a:lnTo>
                  <a:lnTo>
                    <a:pt x="1609263" y="267937"/>
                  </a:lnTo>
                  <a:lnTo>
                    <a:pt x="1575363" y="235586"/>
                  </a:lnTo>
                  <a:lnTo>
                    <a:pt x="1538134" y="204608"/>
                  </a:lnTo>
                  <a:lnTo>
                    <a:pt x="1497602" y="175130"/>
                  </a:lnTo>
                  <a:lnTo>
                    <a:pt x="1453795" y="147279"/>
                  </a:lnTo>
                  <a:lnTo>
                    <a:pt x="1406738" y="121182"/>
                  </a:lnTo>
                  <a:lnTo>
                    <a:pt x="1362814" y="99856"/>
                  </a:lnTo>
                  <a:lnTo>
                    <a:pt x="1317686" y="80631"/>
                  </a:lnTo>
                  <a:lnTo>
                    <a:pt x="1271484" y="63494"/>
                  </a:lnTo>
                  <a:lnTo>
                    <a:pt x="1224334" y="48431"/>
                  </a:lnTo>
                  <a:lnTo>
                    <a:pt x="1176367" y="35430"/>
                  </a:lnTo>
                  <a:lnTo>
                    <a:pt x="1127711" y="24478"/>
                  </a:lnTo>
                  <a:lnTo>
                    <a:pt x="1078496" y="15562"/>
                  </a:lnTo>
                  <a:lnTo>
                    <a:pt x="1028848" y="8670"/>
                  </a:lnTo>
                  <a:lnTo>
                    <a:pt x="978898" y="3787"/>
                  </a:lnTo>
                  <a:lnTo>
                    <a:pt x="928774" y="901"/>
                  </a:lnTo>
                  <a:lnTo>
                    <a:pt x="878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7075210" y="21724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322793" y="1409724"/>
                  </a:moveTo>
                  <a:lnTo>
                    <a:pt x="353400" y="1098066"/>
                  </a:lnTo>
                  <a:lnTo>
                    <a:pt x="306343" y="1071969"/>
                  </a:lnTo>
                  <a:lnTo>
                    <a:pt x="262535" y="1044117"/>
                  </a:lnTo>
                  <a:lnTo>
                    <a:pt x="222003" y="1014639"/>
                  </a:lnTo>
                  <a:lnTo>
                    <a:pt x="184774" y="983661"/>
                  </a:lnTo>
                  <a:lnTo>
                    <a:pt x="150875" y="951310"/>
                  </a:lnTo>
                  <a:lnTo>
                    <a:pt x="120331" y="917714"/>
                  </a:lnTo>
                  <a:lnTo>
                    <a:pt x="93170" y="882999"/>
                  </a:lnTo>
                  <a:lnTo>
                    <a:pt x="69418" y="847292"/>
                  </a:lnTo>
                  <a:lnTo>
                    <a:pt x="49103" y="810722"/>
                  </a:lnTo>
                  <a:lnTo>
                    <a:pt x="32250" y="773414"/>
                  </a:lnTo>
                  <a:lnTo>
                    <a:pt x="18886" y="735496"/>
                  </a:lnTo>
                  <a:lnTo>
                    <a:pt x="9039" y="697095"/>
                  </a:lnTo>
                  <a:lnTo>
                    <a:pt x="2735" y="658338"/>
                  </a:lnTo>
                  <a:lnTo>
                    <a:pt x="0" y="619353"/>
                  </a:lnTo>
                  <a:lnTo>
                    <a:pt x="861" y="580265"/>
                  </a:lnTo>
                  <a:lnTo>
                    <a:pt x="5344" y="541204"/>
                  </a:lnTo>
                  <a:lnTo>
                    <a:pt x="13478" y="502294"/>
                  </a:lnTo>
                  <a:lnTo>
                    <a:pt x="25287" y="463665"/>
                  </a:lnTo>
                  <a:lnTo>
                    <a:pt x="40800" y="425442"/>
                  </a:lnTo>
                  <a:lnTo>
                    <a:pt x="60041" y="387754"/>
                  </a:lnTo>
                  <a:lnTo>
                    <a:pt x="83039" y="350726"/>
                  </a:lnTo>
                  <a:lnTo>
                    <a:pt x="109820" y="314486"/>
                  </a:lnTo>
                  <a:lnTo>
                    <a:pt x="140411" y="279162"/>
                  </a:lnTo>
                  <a:lnTo>
                    <a:pt x="174838" y="244880"/>
                  </a:lnTo>
                  <a:lnTo>
                    <a:pt x="208217" y="215792"/>
                  </a:lnTo>
                  <a:lnTo>
                    <a:pt x="243611" y="188482"/>
                  </a:lnTo>
                  <a:lnTo>
                    <a:pt x="280891" y="162962"/>
                  </a:lnTo>
                  <a:lnTo>
                    <a:pt x="319929" y="139245"/>
                  </a:lnTo>
                  <a:lnTo>
                    <a:pt x="360596" y="117344"/>
                  </a:lnTo>
                  <a:lnTo>
                    <a:pt x="402763" y="97273"/>
                  </a:lnTo>
                  <a:lnTo>
                    <a:pt x="446301" y="79043"/>
                  </a:lnTo>
                  <a:lnTo>
                    <a:pt x="491081" y="62668"/>
                  </a:lnTo>
                  <a:lnTo>
                    <a:pt x="536976" y="48161"/>
                  </a:lnTo>
                  <a:lnTo>
                    <a:pt x="583855" y="35535"/>
                  </a:lnTo>
                  <a:lnTo>
                    <a:pt x="631591" y="24803"/>
                  </a:lnTo>
                  <a:lnTo>
                    <a:pt x="680054" y="15977"/>
                  </a:lnTo>
                  <a:lnTo>
                    <a:pt x="729115" y="9071"/>
                  </a:lnTo>
                  <a:lnTo>
                    <a:pt x="778647" y="4098"/>
                  </a:lnTo>
                  <a:lnTo>
                    <a:pt x="828520" y="1069"/>
                  </a:lnTo>
                  <a:lnTo>
                    <a:pt x="878605" y="0"/>
                  </a:lnTo>
                  <a:lnTo>
                    <a:pt x="928774" y="901"/>
                  </a:lnTo>
                  <a:lnTo>
                    <a:pt x="978898" y="3787"/>
                  </a:lnTo>
                  <a:lnTo>
                    <a:pt x="1028848" y="8670"/>
                  </a:lnTo>
                  <a:lnTo>
                    <a:pt x="1078496" y="15562"/>
                  </a:lnTo>
                  <a:lnTo>
                    <a:pt x="1127711" y="24478"/>
                  </a:lnTo>
                  <a:lnTo>
                    <a:pt x="1176367" y="35430"/>
                  </a:lnTo>
                  <a:lnTo>
                    <a:pt x="1224334" y="48431"/>
                  </a:lnTo>
                  <a:lnTo>
                    <a:pt x="1271484" y="63494"/>
                  </a:lnTo>
                  <a:lnTo>
                    <a:pt x="1317686" y="80631"/>
                  </a:lnTo>
                  <a:lnTo>
                    <a:pt x="1362814" y="99856"/>
                  </a:lnTo>
                  <a:lnTo>
                    <a:pt x="1406738" y="121182"/>
                  </a:lnTo>
                  <a:lnTo>
                    <a:pt x="1453795" y="147279"/>
                  </a:lnTo>
                  <a:lnTo>
                    <a:pt x="1497602" y="175130"/>
                  </a:lnTo>
                  <a:lnTo>
                    <a:pt x="1538134" y="204608"/>
                  </a:lnTo>
                  <a:lnTo>
                    <a:pt x="1575363" y="235586"/>
                  </a:lnTo>
                  <a:lnTo>
                    <a:pt x="1609263" y="267937"/>
                  </a:lnTo>
                  <a:lnTo>
                    <a:pt x="1639806" y="301534"/>
                  </a:lnTo>
                  <a:lnTo>
                    <a:pt x="1666967" y="336249"/>
                  </a:lnTo>
                  <a:lnTo>
                    <a:pt x="1690719" y="371955"/>
                  </a:lnTo>
                  <a:lnTo>
                    <a:pt x="1711035" y="408526"/>
                  </a:lnTo>
                  <a:lnTo>
                    <a:pt x="1727887" y="445834"/>
                  </a:lnTo>
                  <a:lnTo>
                    <a:pt x="1741251" y="483752"/>
                  </a:lnTo>
                  <a:lnTo>
                    <a:pt x="1751098" y="522152"/>
                  </a:lnTo>
                  <a:lnTo>
                    <a:pt x="1757403" y="560909"/>
                  </a:lnTo>
                  <a:lnTo>
                    <a:pt x="1760138" y="599895"/>
                  </a:lnTo>
                  <a:lnTo>
                    <a:pt x="1759277" y="638982"/>
                  </a:lnTo>
                  <a:lnTo>
                    <a:pt x="1754793" y="678044"/>
                  </a:lnTo>
                  <a:lnTo>
                    <a:pt x="1746660" y="716953"/>
                  </a:lnTo>
                  <a:lnTo>
                    <a:pt x="1734850" y="755582"/>
                  </a:lnTo>
                  <a:lnTo>
                    <a:pt x="1719338" y="793805"/>
                  </a:lnTo>
                  <a:lnTo>
                    <a:pt x="1700096" y="831494"/>
                  </a:lnTo>
                  <a:lnTo>
                    <a:pt x="1677098" y="868522"/>
                  </a:lnTo>
                  <a:lnTo>
                    <a:pt x="1650317" y="904761"/>
                  </a:lnTo>
                  <a:lnTo>
                    <a:pt x="1619726" y="940086"/>
                  </a:lnTo>
                  <a:lnTo>
                    <a:pt x="1585300" y="974368"/>
                  </a:lnTo>
                  <a:lnTo>
                    <a:pt x="1551961" y="1003406"/>
                  </a:lnTo>
                  <a:lnTo>
                    <a:pt x="1516459" y="1030760"/>
                  </a:lnTo>
                  <a:lnTo>
                    <a:pt x="1478924" y="1056397"/>
                  </a:lnTo>
                  <a:lnTo>
                    <a:pt x="1439485" y="1080286"/>
                  </a:lnTo>
                  <a:lnTo>
                    <a:pt x="1398274" y="1102396"/>
                  </a:lnTo>
                  <a:lnTo>
                    <a:pt x="1355421" y="1122695"/>
                  </a:lnTo>
                  <a:lnTo>
                    <a:pt x="1311055" y="1141152"/>
                  </a:lnTo>
                  <a:lnTo>
                    <a:pt x="1265306" y="1157735"/>
                  </a:lnTo>
                  <a:lnTo>
                    <a:pt x="1218306" y="1172414"/>
                  </a:lnTo>
                  <a:lnTo>
                    <a:pt x="1170184" y="1185156"/>
                  </a:lnTo>
                  <a:lnTo>
                    <a:pt x="1121071" y="1195930"/>
                  </a:lnTo>
                  <a:lnTo>
                    <a:pt x="1071096" y="1204705"/>
                  </a:lnTo>
                  <a:lnTo>
                    <a:pt x="1020390" y="1211449"/>
                  </a:lnTo>
                  <a:lnTo>
                    <a:pt x="969083" y="1216131"/>
                  </a:lnTo>
                  <a:lnTo>
                    <a:pt x="917305" y="1218720"/>
                  </a:lnTo>
                  <a:lnTo>
                    <a:pt x="865187" y="1219183"/>
                  </a:lnTo>
                  <a:lnTo>
                    <a:pt x="812859" y="1217490"/>
                  </a:lnTo>
                  <a:lnTo>
                    <a:pt x="760450" y="1213609"/>
                  </a:lnTo>
                  <a:lnTo>
                    <a:pt x="708092" y="1207509"/>
                  </a:lnTo>
                  <a:lnTo>
                    <a:pt x="655914" y="1199158"/>
                  </a:lnTo>
                  <a:lnTo>
                    <a:pt x="322793" y="14097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0008" y="1585519"/>
            <a:ext cx="753666" cy="70196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marR="3572" indent="27681">
              <a:spcBef>
                <a:spcPts val="74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4131" y="1385619"/>
            <a:ext cx="8078242" cy="120927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Remove the Outlier to see the</a:t>
            </a:r>
            <a:r>
              <a:rPr sz="2601" spc="5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effect.</a:t>
            </a:r>
            <a:endParaRPr sz="2601">
              <a:latin typeface="Arial"/>
              <a:cs typeface="Arial"/>
            </a:endParaRPr>
          </a:p>
          <a:p>
            <a:pPr marL="369676" marR="3572" indent="-361193"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In this case, the Outlier makes it appear as if there is  a linear relation when actually there is</a:t>
            </a:r>
            <a:r>
              <a:rPr sz="2601" spc="12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not.</a:t>
            </a:r>
            <a:endParaRPr sz="2601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13202" y="2867501"/>
            <a:ext cx="4765328" cy="3639294"/>
            <a:chOff x="3113532" y="4078223"/>
            <a:chExt cx="6777355" cy="5175885"/>
          </a:xfrm>
        </p:grpSpPr>
        <p:sp>
          <p:nvSpPr>
            <p:cNvPr id="4" name="object 4"/>
            <p:cNvSpPr/>
            <p:nvPr/>
          </p:nvSpPr>
          <p:spPr>
            <a:xfrm>
              <a:off x="3113532" y="4078223"/>
              <a:ext cx="6777228" cy="5175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3611880" y="8004047"/>
              <a:ext cx="5781040" cy="1905"/>
            </a:xfrm>
            <a:custGeom>
              <a:avLst/>
              <a:gdLst/>
              <a:ahLst/>
              <a:cxnLst/>
              <a:rect l="l" t="t" r="r" b="b"/>
              <a:pathLst>
                <a:path w="5781040" h="1904">
                  <a:moveTo>
                    <a:pt x="0" y="0"/>
                  </a:moveTo>
                  <a:lnTo>
                    <a:pt x="5780532" y="1524"/>
                  </a:lnTo>
                </a:path>
              </a:pathLst>
            </a:custGeom>
            <a:ln w="64008">
              <a:solidFill>
                <a:srgbClr val="554B8B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75992" y="382610"/>
            <a:ext cx="5840016" cy="579698"/>
          </a:xfrm>
          <a:prstGeom prst="rect">
            <a:avLst/>
          </a:prstGeom>
        </p:spPr>
        <p:txBody>
          <a:bodyPr vert="horz" wrap="square" lIns="0" tIns="1160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91"/>
              </a:spcBef>
            </a:pPr>
            <a:r>
              <a:rPr sz="3691" spc="4" dirty="0"/>
              <a:t>Linear </a:t>
            </a:r>
            <a:r>
              <a:rPr sz="3691" spc="-4" dirty="0"/>
              <a:t>Regression </a:t>
            </a:r>
            <a:r>
              <a:rPr sz="3691" spc="4" dirty="0"/>
              <a:t>-</a:t>
            </a:r>
            <a:r>
              <a:rPr sz="3691" spc="-21" dirty="0"/>
              <a:t> </a:t>
            </a:r>
            <a:r>
              <a:rPr sz="3691" spc="-4" dirty="0"/>
              <a:t>Limitations</a:t>
            </a:r>
            <a:endParaRPr sz="3691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529" y="255312"/>
            <a:ext cx="6387852" cy="701063"/>
          </a:xfrm>
          <a:prstGeom prst="rect">
            <a:avLst/>
          </a:prstGeom>
        </p:spPr>
        <p:txBody>
          <a:bodyPr vert="horz" wrap="square" lIns="0" tIns="8483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67"/>
              </a:spcBef>
            </a:pPr>
            <a:r>
              <a:rPr sz="4500" spc="-7" dirty="0"/>
              <a:t>Linear </a:t>
            </a:r>
            <a:r>
              <a:rPr sz="4500" spc="-18" dirty="0"/>
              <a:t>Regression</a:t>
            </a:r>
            <a:r>
              <a:rPr sz="4500" spc="-7" dirty="0"/>
              <a:t> </a:t>
            </a:r>
            <a:r>
              <a:rPr sz="4500" spc="-14" dirty="0"/>
              <a:t>(Outliers)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4131" y="2065793"/>
            <a:ext cx="7950994" cy="2810230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There are two types of</a:t>
            </a:r>
            <a:r>
              <a:rPr sz="2601" spc="4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Outliers:</a:t>
            </a:r>
            <a:endParaRPr sz="2601">
              <a:latin typeface="Arial"/>
              <a:cs typeface="Arial"/>
            </a:endParaRPr>
          </a:p>
          <a:p>
            <a:pPr marL="369676" marR="77239" indent="-361193" algn="just">
              <a:buSzPct val="144594"/>
              <a:buChar char="•"/>
              <a:tabLst>
                <a:tab pos="370122" algn="l"/>
              </a:tabLst>
            </a:pPr>
            <a:r>
              <a:rPr sz="2601" u="heavy" spc="-4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"/>
                <a:cs typeface="Arial"/>
              </a:rPr>
              <a:t>Leverage Points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: Outliers that fall horizontally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away 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from centre of the cloud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but don’t influence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the slop  of regression</a:t>
            </a:r>
            <a:r>
              <a:rPr sz="2601" spc="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line.</a:t>
            </a:r>
            <a:endParaRPr sz="2601">
              <a:latin typeface="Arial"/>
              <a:cs typeface="Arial"/>
            </a:endParaRPr>
          </a:p>
          <a:p>
            <a:pPr marL="369676" marR="3572" indent="-361193">
              <a:spcBef>
                <a:spcPts val="4"/>
              </a:spcBef>
              <a:buSzPct val="144594"/>
              <a:buChar char="•"/>
              <a:tabLst>
                <a:tab pos="370122" algn="l"/>
              </a:tabLst>
            </a:pPr>
            <a:r>
              <a:rPr sz="2601" u="heavy" spc="-4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Arial"/>
                <a:cs typeface="Arial"/>
              </a:rPr>
              <a:t>Influential Points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: Outliers that actually influence the  slop of regression line. To check, remove this </a:t>
            </a:r>
            <a:r>
              <a:rPr sz="2601" spc="-7" dirty="0">
                <a:solidFill>
                  <a:srgbClr val="5E5E5E"/>
                </a:solidFill>
                <a:latin typeface="Arial"/>
                <a:cs typeface="Arial"/>
              </a:rPr>
              <a:t>point 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and see </a:t>
            </a:r>
            <a:r>
              <a:rPr sz="2601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effect on regression</a:t>
            </a:r>
            <a:r>
              <a:rPr sz="2601" spc="5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line.</a:t>
            </a:r>
            <a:endParaRPr sz="260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529" y="255312"/>
            <a:ext cx="6387852" cy="701063"/>
          </a:xfrm>
          <a:prstGeom prst="rect">
            <a:avLst/>
          </a:prstGeom>
        </p:spPr>
        <p:txBody>
          <a:bodyPr vert="horz" wrap="square" lIns="0" tIns="8483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67"/>
              </a:spcBef>
            </a:pPr>
            <a:r>
              <a:rPr sz="4500" spc="-7" dirty="0"/>
              <a:t>Linear </a:t>
            </a:r>
            <a:r>
              <a:rPr sz="4500" spc="-18" dirty="0"/>
              <a:t>Regression</a:t>
            </a:r>
            <a:r>
              <a:rPr sz="4500" spc="-7" dirty="0"/>
              <a:t> </a:t>
            </a:r>
            <a:r>
              <a:rPr sz="4500" spc="-14" dirty="0"/>
              <a:t>(Outliers)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2004131" y="1337577"/>
            <a:ext cx="4418409" cy="408804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369676" indent="-361193">
              <a:spcBef>
                <a:spcPts val="67"/>
              </a:spcBef>
              <a:buSzPct val="144594"/>
              <a:buChar char="•"/>
              <a:tabLst>
                <a:tab pos="370122" algn="l"/>
              </a:tabLst>
            </a:pP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What type of Outlier is</a:t>
            </a:r>
            <a:r>
              <a:rPr sz="2601" spc="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601" spc="-4" dirty="0">
                <a:solidFill>
                  <a:srgbClr val="5E5E5E"/>
                </a:solidFill>
                <a:latin typeface="Arial"/>
                <a:cs typeface="Arial"/>
              </a:rPr>
              <a:t>this?</a:t>
            </a:r>
            <a:endParaRPr sz="260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8852" y="2088475"/>
            <a:ext cx="5793938" cy="4279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6611" y="1276230"/>
            <a:ext cx="7358420" cy="5323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9529" y="255312"/>
            <a:ext cx="6387852" cy="701063"/>
          </a:xfrm>
          <a:prstGeom prst="rect">
            <a:avLst/>
          </a:prstGeom>
        </p:spPr>
        <p:txBody>
          <a:bodyPr vert="horz" wrap="square" lIns="0" tIns="8483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67"/>
              </a:spcBef>
            </a:pPr>
            <a:r>
              <a:rPr sz="4500" spc="-7" dirty="0"/>
              <a:t>Linear </a:t>
            </a:r>
            <a:r>
              <a:rPr sz="4500" spc="-18" dirty="0"/>
              <a:t>Regression</a:t>
            </a:r>
            <a:r>
              <a:rPr sz="4500" spc="-7" dirty="0"/>
              <a:t> </a:t>
            </a:r>
            <a:r>
              <a:rPr sz="4500" spc="-14" dirty="0"/>
              <a:t>(Outliers)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529" y="255312"/>
            <a:ext cx="6387852" cy="701063"/>
          </a:xfrm>
          <a:prstGeom prst="rect">
            <a:avLst/>
          </a:prstGeom>
        </p:spPr>
        <p:txBody>
          <a:bodyPr vert="horz" wrap="square" lIns="0" tIns="8483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67"/>
              </a:spcBef>
            </a:pPr>
            <a:r>
              <a:rPr sz="4500" spc="-7" dirty="0"/>
              <a:t>Linear </a:t>
            </a:r>
            <a:r>
              <a:rPr sz="4500" spc="-18" dirty="0"/>
              <a:t>Regression</a:t>
            </a:r>
            <a:r>
              <a:rPr sz="4500" spc="-7" dirty="0"/>
              <a:t> </a:t>
            </a:r>
            <a:r>
              <a:rPr sz="4500" spc="-14" dirty="0"/>
              <a:t>(Outliers)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1567934" y="1578411"/>
            <a:ext cx="9055775" cy="4494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4250" y="264729"/>
            <a:ext cx="5142607" cy="6907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4430" spc="-14" dirty="0">
                <a:latin typeface="Carlito"/>
                <a:cs typeface="Carlito"/>
              </a:rPr>
              <a:t>Polynomial</a:t>
            </a:r>
            <a:r>
              <a:rPr sz="4430" spc="-28" dirty="0">
                <a:latin typeface="Carlito"/>
                <a:cs typeface="Carlito"/>
              </a:rPr>
              <a:t> </a:t>
            </a:r>
            <a:r>
              <a:rPr sz="4430" spc="-18" dirty="0">
                <a:latin typeface="Carlito"/>
                <a:cs typeface="Carlito"/>
              </a:rPr>
              <a:t>Regression</a:t>
            </a:r>
            <a:endParaRPr sz="443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8340" y="1744109"/>
            <a:ext cx="5308815" cy="4224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/>
          <p:nvPr/>
        </p:nvSpPr>
        <p:spPr>
          <a:xfrm>
            <a:off x="3208585" y="1250335"/>
            <a:ext cx="5613202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b="1" dirty="0">
                <a:latin typeface="Arial"/>
                <a:cs typeface="Arial"/>
              </a:rPr>
              <a:t>Linear </a:t>
            </a:r>
            <a:r>
              <a:rPr sz="1687" b="1" spc="-4" dirty="0">
                <a:latin typeface="Arial"/>
                <a:cs typeface="Arial"/>
              </a:rPr>
              <a:t>Regression </a:t>
            </a:r>
            <a:r>
              <a:rPr sz="1687" b="1" dirty="0">
                <a:latin typeface="Arial"/>
                <a:cs typeface="Arial"/>
              </a:rPr>
              <a:t>Works </a:t>
            </a:r>
            <a:r>
              <a:rPr sz="1687" b="1" spc="-4" dirty="0">
                <a:latin typeface="Arial"/>
                <a:cs typeface="Arial"/>
              </a:rPr>
              <a:t>Best </a:t>
            </a:r>
            <a:r>
              <a:rPr sz="1687" b="1" dirty="0">
                <a:latin typeface="Arial"/>
                <a:cs typeface="Arial"/>
              </a:rPr>
              <a:t>When the </a:t>
            </a:r>
            <a:r>
              <a:rPr sz="1687" b="1" spc="-4" dirty="0">
                <a:latin typeface="Arial"/>
                <a:cs typeface="Arial"/>
              </a:rPr>
              <a:t>Data </a:t>
            </a:r>
            <a:r>
              <a:rPr sz="1687" b="1" dirty="0">
                <a:latin typeface="Arial"/>
                <a:cs typeface="Arial"/>
              </a:rPr>
              <a:t>is</a:t>
            </a:r>
            <a:r>
              <a:rPr sz="1687" b="1" spc="-14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Linear</a:t>
            </a:r>
            <a:endParaRPr sz="1687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363641" y="4559201"/>
            <a:ext cx="2893219" cy="769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>
              <a:lnSpc>
                <a:spcPts val="608"/>
              </a:lnSpc>
            </a:pPr>
            <a:r>
              <a:rPr spc="-4" dirty="0"/>
              <a:t>Sensitivity:</a:t>
            </a:r>
            <a:r>
              <a:rPr spc="-35" dirty="0"/>
              <a:t> </a:t>
            </a:r>
            <a:r>
              <a:rPr dirty="0"/>
              <a:t>Internal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266054"/>
            <a:ext cx="5142607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14" dirty="0"/>
              <a:t>Polynomial</a:t>
            </a:r>
            <a:r>
              <a:rPr sz="4430" spc="-28" dirty="0"/>
              <a:t> </a:t>
            </a:r>
            <a:r>
              <a:rPr sz="4430" spc="-18" dirty="0"/>
              <a:t>Regression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1524000" y="1296590"/>
            <a:ext cx="9144000" cy="4264819"/>
            <a:chOff x="0" y="1844039"/>
            <a:chExt cx="13004800" cy="6065520"/>
          </a:xfrm>
        </p:grpSpPr>
        <p:sp>
          <p:nvSpPr>
            <p:cNvPr id="4" name="object 4"/>
            <p:cNvSpPr/>
            <p:nvPr/>
          </p:nvSpPr>
          <p:spPr>
            <a:xfrm>
              <a:off x="0" y="1844039"/>
              <a:ext cx="12973812" cy="6065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844039"/>
              <a:ext cx="13004292" cy="6065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2845307" y="6553199"/>
              <a:ext cx="4858512" cy="7376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2845307" y="6553199"/>
              <a:ext cx="5824728" cy="7376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538" y="243118"/>
            <a:ext cx="3967014" cy="687929"/>
          </a:xfrm>
          <a:prstGeom prst="rect">
            <a:avLst/>
          </a:prstGeom>
        </p:spPr>
        <p:txBody>
          <a:bodyPr vert="horz" wrap="square" lIns="0" tIns="10716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84"/>
              </a:spcBef>
            </a:pPr>
            <a:r>
              <a:rPr spc="7" dirty="0"/>
              <a:t>Model</a:t>
            </a:r>
            <a:r>
              <a:rPr spc="-46" dirty="0"/>
              <a:t> </a:t>
            </a:r>
            <a:r>
              <a:rPr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610536" y="2555255"/>
            <a:ext cx="1450105" cy="2272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6592957" y="2496708"/>
            <a:ext cx="2406869" cy="2407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3159026" y="5587448"/>
            <a:ext cx="2181076" cy="35571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2250" b="1" dirty="0">
                <a:latin typeface="Arial"/>
                <a:cs typeface="Arial"/>
              </a:rPr>
              <a:t>Simple</a:t>
            </a:r>
            <a:r>
              <a:rPr sz="2250" b="1" spc="-46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Problem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614457" y="5587448"/>
            <a:ext cx="2446734" cy="35571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2250" b="1" dirty="0">
                <a:latin typeface="Arial"/>
                <a:cs typeface="Arial"/>
              </a:rPr>
              <a:t>Complex</a:t>
            </a:r>
            <a:r>
              <a:rPr sz="2250" b="1" spc="-74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Solution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538" y="243118"/>
            <a:ext cx="3967014" cy="687929"/>
          </a:xfrm>
          <a:prstGeom prst="rect">
            <a:avLst/>
          </a:prstGeom>
        </p:spPr>
        <p:txBody>
          <a:bodyPr vert="horz" wrap="square" lIns="0" tIns="10716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84"/>
              </a:spcBef>
            </a:pPr>
            <a:r>
              <a:rPr spc="7" dirty="0"/>
              <a:t>Model</a:t>
            </a:r>
            <a:r>
              <a:rPr spc="-46" dirty="0"/>
              <a:t> </a:t>
            </a:r>
            <a:r>
              <a:rPr dirty="0"/>
              <a:t>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094099" y="1880400"/>
            <a:ext cx="2952966" cy="3958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7007184" y="2674619"/>
            <a:ext cx="1982391" cy="1955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 txBox="1"/>
          <p:nvPr/>
        </p:nvSpPr>
        <p:spPr>
          <a:xfrm>
            <a:off x="3024008" y="5587448"/>
            <a:ext cx="2450306" cy="35571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2250" b="1" dirty="0">
                <a:latin typeface="Arial"/>
                <a:cs typeface="Arial"/>
              </a:rPr>
              <a:t>Complex</a:t>
            </a:r>
            <a:r>
              <a:rPr sz="2250" b="1" spc="-49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Problem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749474" y="5587448"/>
            <a:ext cx="2178397" cy="35571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2250" b="1" dirty="0">
                <a:latin typeface="Arial"/>
                <a:cs typeface="Arial"/>
              </a:rPr>
              <a:t>Simple</a:t>
            </a:r>
            <a:r>
              <a:rPr sz="2250" b="1" spc="-63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Solution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655" y="243118"/>
            <a:ext cx="6659761" cy="687929"/>
          </a:xfrm>
          <a:prstGeom prst="rect">
            <a:avLst/>
          </a:prstGeom>
        </p:spPr>
        <p:txBody>
          <a:bodyPr vert="horz" wrap="square" lIns="0" tIns="10716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Under-fitting </a:t>
            </a:r>
            <a:r>
              <a:rPr spc="7" dirty="0"/>
              <a:t>&amp;</a:t>
            </a:r>
            <a:r>
              <a:rPr spc="-42" dirty="0"/>
              <a:t> </a:t>
            </a:r>
            <a:r>
              <a:rPr spc="-4" dirty="0"/>
              <a:t>Over-fitting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6971" y="1850350"/>
            <a:ext cx="8702427" cy="5007768"/>
            <a:chOff x="359780" y="2631609"/>
            <a:chExt cx="12376785" cy="7122159"/>
          </a:xfrm>
        </p:grpSpPr>
        <p:sp>
          <p:nvSpPr>
            <p:cNvPr id="4" name="object 4"/>
            <p:cNvSpPr/>
            <p:nvPr/>
          </p:nvSpPr>
          <p:spPr>
            <a:xfrm>
              <a:off x="359780" y="2631609"/>
              <a:ext cx="12253078" cy="51295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8941308" y="7543800"/>
              <a:ext cx="1981200" cy="19537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10622279" y="7383780"/>
              <a:ext cx="2113787" cy="2113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55904" y="7441692"/>
              <a:ext cx="1905000" cy="23119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2540507" y="8058912"/>
              <a:ext cx="1304544" cy="13060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772" y="266054"/>
            <a:ext cx="7076331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7" dirty="0"/>
              <a:t>Linear </a:t>
            </a:r>
            <a:r>
              <a:rPr sz="4430" spc="-14" dirty="0"/>
              <a:t>Regression </a:t>
            </a:r>
            <a:r>
              <a:rPr sz="4430" dirty="0"/>
              <a:t>– </a:t>
            </a:r>
            <a:r>
              <a:rPr sz="4430" spc="-11" dirty="0"/>
              <a:t>Fitting</a:t>
            </a:r>
            <a:r>
              <a:rPr sz="4430" spc="-7" dirty="0"/>
              <a:t> </a:t>
            </a:r>
            <a:r>
              <a:rPr sz="4430" dirty="0"/>
              <a:t>Line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2971502" y="1232207"/>
            <a:ext cx="5607844" cy="5148411"/>
            <a:chOff x="2058670" y="1752473"/>
            <a:chExt cx="7975600" cy="7322184"/>
          </a:xfrm>
        </p:grpSpPr>
        <p:sp>
          <p:nvSpPr>
            <p:cNvPr id="4" name="object 4"/>
            <p:cNvSpPr/>
            <p:nvPr/>
          </p:nvSpPr>
          <p:spPr>
            <a:xfrm>
              <a:off x="2615476" y="1752472"/>
              <a:ext cx="7317105" cy="7322184"/>
            </a:xfrm>
            <a:custGeom>
              <a:avLst/>
              <a:gdLst/>
              <a:ahLst/>
              <a:cxnLst/>
              <a:rect l="l" t="t" r="r" b="b"/>
              <a:pathLst>
                <a:path w="7317105" h="7322184">
                  <a:moveTo>
                    <a:pt x="7316559" y="7178167"/>
                  </a:moveTo>
                  <a:lnTo>
                    <a:pt x="7261695" y="7146163"/>
                  </a:lnTo>
                  <a:lnTo>
                    <a:pt x="7077164" y="7038505"/>
                  </a:lnTo>
                  <a:lnTo>
                    <a:pt x="7065150" y="7034403"/>
                  </a:lnTo>
                  <a:lnTo>
                    <a:pt x="7052932" y="7035203"/>
                  </a:lnTo>
                  <a:lnTo>
                    <a:pt x="7041909" y="7040537"/>
                  </a:lnTo>
                  <a:lnTo>
                    <a:pt x="7033476" y="7050024"/>
                  </a:lnTo>
                  <a:lnTo>
                    <a:pt x="7029361" y="7062051"/>
                  </a:lnTo>
                  <a:lnTo>
                    <a:pt x="7030136" y="7074294"/>
                  </a:lnTo>
                  <a:lnTo>
                    <a:pt x="7035432" y="7085355"/>
                  </a:lnTo>
                  <a:lnTo>
                    <a:pt x="7044906" y="7093801"/>
                  </a:lnTo>
                  <a:lnTo>
                    <a:pt x="7134669" y="7146163"/>
                  </a:lnTo>
                  <a:lnTo>
                    <a:pt x="197840" y="7146163"/>
                  </a:lnTo>
                  <a:lnTo>
                    <a:pt x="175590" y="181952"/>
                  </a:lnTo>
                  <a:lnTo>
                    <a:pt x="228180" y="271399"/>
                  </a:lnTo>
                  <a:lnTo>
                    <a:pt x="236677" y="280873"/>
                  </a:lnTo>
                  <a:lnTo>
                    <a:pt x="247751" y="286156"/>
                  </a:lnTo>
                  <a:lnTo>
                    <a:pt x="259981" y="286893"/>
                  </a:lnTo>
                  <a:lnTo>
                    <a:pt x="271995" y="282702"/>
                  </a:lnTo>
                  <a:lnTo>
                    <a:pt x="281457" y="274256"/>
                  </a:lnTo>
                  <a:lnTo>
                    <a:pt x="286753" y="263182"/>
                  </a:lnTo>
                  <a:lnTo>
                    <a:pt x="287528" y="250913"/>
                  </a:lnTo>
                  <a:lnTo>
                    <a:pt x="283425" y="238887"/>
                  </a:lnTo>
                  <a:lnTo>
                    <a:pt x="180225" y="63373"/>
                  </a:lnTo>
                  <a:lnTo>
                    <a:pt x="142963" y="0"/>
                  </a:lnTo>
                  <a:lnTo>
                    <a:pt x="4025" y="239776"/>
                  </a:lnTo>
                  <a:lnTo>
                    <a:pt x="0" y="251866"/>
                  </a:lnTo>
                  <a:lnTo>
                    <a:pt x="863" y="264121"/>
                  </a:lnTo>
                  <a:lnTo>
                    <a:pt x="6210" y="275158"/>
                  </a:lnTo>
                  <a:lnTo>
                    <a:pt x="15709" y="283591"/>
                  </a:lnTo>
                  <a:lnTo>
                    <a:pt x="27787" y="287667"/>
                  </a:lnTo>
                  <a:lnTo>
                    <a:pt x="40043" y="286804"/>
                  </a:lnTo>
                  <a:lnTo>
                    <a:pt x="51079" y="281419"/>
                  </a:lnTo>
                  <a:lnTo>
                    <a:pt x="59524" y="271907"/>
                  </a:lnTo>
                  <a:lnTo>
                    <a:pt x="111569" y="181965"/>
                  </a:lnTo>
                  <a:lnTo>
                    <a:pt x="133946" y="7178268"/>
                  </a:lnTo>
                  <a:lnTo>
                    <a:pt x="165823" y="7178180"/>
                  </a:lnTo>
                  <a:lnTo>
                    <a:pt x="165823" y="7210171"/>
                  </a:lnTo>
                  <a:lnTo>
                    <a:pt x="7134669" y="7210171"/>
                  </a:lnTo>
                  <a:lnTo>
                    <a:pt x="7044906" y="7262533"/>
                  </a:lnTo>
                  <a:lnTo>
                    <a:pt x="7035432" y="7270991"/>
                  </a:lnTo>
                  <a:lnTo>
                    <a:pt x="7030136" y="7282040"/>
                  </a:lnTo>
                  <a:lnTo>
                    <a:pt x="7029361" y="7294283"/>
                  </a:lnTo>
                  <a:lnTo>
                    <a:pt x="7033476" y="7306310"/>
                  </a:lnTo>
                  <a:lnTo>
                    <a:pt x="7041909" y="7315809"/>
                  </a:lnTo>
                  <a:lnTo>
                    <a:pt x="7052932" y="7321143"/>
                  </a:lnTo>
                  <a:lnTo>
                    <a:pt x="7065150" y="7321944"/>
                  </a:lnTo>
                  <a:lnTo>
                    <a:pt x="7077164" y="7317829"/>
                  </a:lnTo>
                  <a:lnTo>
                    <a:pt x="7261695" y="7210171"/>
                  </a:lnTo>
                  <a:lnTo>
                    <a:pt x="731655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3665982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3665982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0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8652510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52510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80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4690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4690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4070" y="4859274"/>
              <a:ext cx="7924800" cy="3219450"/>
            </a:xfrm>
            <a:custGeom>
              <a:avLst/>
              <a:gdLst/>
              <a:ahLst/>
              <a:cxnLst/>
              <a:rect l="l" t="t" r="r" b="b"/>
              <a:pathLst>
                <a:path w="7924800" h="3219450">
                  <a:moveTo>
                    <a:pt x="0" y="3219450"/>
                  </a:moveTo>
                  <a:lnTo>
                    <a:pt x="79248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7075210" y="21724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878605" y="0"/>
                  </a:moveTo>
                  <a:lnTo>
                    <a:pt x="828520" y="1069"/>
                  </a:lnTo>
                  <a:lnTo>
                    <a:pt x="778647" y="4098"/>
                  </a:lnTo>
                  <a:lnTo>
                    <a:pt x="729115" y="9071"/>
                  </a:lnTo>
                  <a:lnTo>
                    <a:pt x="680054" y="15977"/>
                  </a:lnTo>
                  <a:lnTo>
                    <a:pt x="631591" y="24803"/>
                  </a:lnTo>
                  <a:lnTo>
                    <a:pt x="583855" y="35535"/>
                  </a:lnTo>
                  <a:lnTo>
                    <a:pt x="536976" y="48161"/>
                  </a:lnTo>
                  <a:lnTo>
                    <a:pt x="491081" y="62668"/>
                  </a:lnTo>
                  <a:lnTo>
                    <a:pt x="446301" y="79043"/>
                  </a:lnTo>
                  <a:lnTo>
                    <a:pt x="402763" y="97273"/>
                  </a:lnTo>
                  <a:lnTo>
                    <a:pt x="360596" y="117344"/>
                  </a:lnTo>
                  <a:lnTo>
                    <a:pt x="319929" y="139245"/>
                  </a:lnTo>
                  <a:lnTo>
                    <a:pt x="280891" y="162962"/>
                  </a:lnTo>
                  <a:lnTo>
                    <a:pt x="243611" y="188482"/>
                  </a:lnTo>
                  <a:lnTo>
                    <a:pt x="208217" y="215792"/>
                  </a:lnTo>
                  <a:lnTo>
                    <a:pt x="174838" y="244880"/>
                  </a:lnTo>
                  <a:lnTo>
                    <a:pt x="140411" y="279162"/>
                  </a:lnTo>
                  <a:lnTo>
                    <a:pt x="109820" y="314486"/>
                  </a:lnTo>
                  <a:lnTo>
                    <a:pt x="83039" y="350726"/>
                  </a:lnTo>
                  <a:lnTo>
                    <a:pt x="60041" y="387754"/>
                  </a:lnTo>
                  <a:lnTo>
                    <a:pt x="40800" y="425442"/>
                  </a:lnTo>
                  <a:lnTo>
                    <a:pt x="25287" y="463665"/>
                  </a:lnTo>
                  <a:lnTo>
                    <a:pt x="13478" y="502294"/>
                  </a:lnTo>
                  <a:lnTo>
                    <a:pt x="5344" y="541204"/>
                  </a:lnTo>
                  <a:lnTo>
                    <a:pt x="861" y="580265"/>
                  </a:lnTo>
                  <a:lnTo>
                    <a:pt x="0" y="619353"/>
                  </a:lnTo>
                  <a:lnTo>
                    <a:pt x="2735" y="658338"/>
                  </a:lnTo>
                  <a:lnTo>
                    <a:pt x="9039" y="697095"/>
                  </a:lnTo>
                  <a:lnTo>
                    <a:pt x="18886" y="735496"/>
                  </a:lnTo>
                  <a:lnTo>
                    <a:pt x="32250" y="773414"/>
                  </a:lnTo>
                  <a:lnTo>
                    <a:pt x="49103" y="810722"/>
                  </a:lnTo>
                  <a:lnTo>
                    <a:pt x="69418" y="847292"/>
                  </a:lnTo>
                  <a:lnTo>
                    <a:pt x="93170" y="882999"/>
                  </a:lnTo>
                  <a:lnTo>
                    <a:pt x="120331" y="917714"/>
                  </a:lnTo>
                  <a:lnTo>
                    <a:pt x="150875" y="951310"/>
                  </a:lnTo>
                  <a:lnTo>
                    <a:pt x="184774" y="983661"/>
                  </a:lnTo>
                  <a:lnTo>
                    <a:pt x="222003" y="1014639"/>
                  </a:lnTo>
                  <a:lnTo>
                    <a:pt x="262535" y="1044117"/>
                  </a:lnTo>
                  <a:lnTo>
                    <a:pt x="306343" y="1071969"/>
                  </a:lnTo>
                  <a:lnTo>
                    <a:pt x="353400" y="1098066"/>
                  </a:lnTo>
                  <a:lnTo>
                    <a:pt x="322793" y="1409724"/>
                  </a:lnTo>
                  <a:lnTo>
                    <a:pt x="655914" y="1199158"/>
                  </a:lnTo>
                  <a:lnTo>
                    <a:pt x="708092" y="1207509"/>
                  </a:lnTo>
                  <a:lnTo>
                    <a:pt x="760450" y="1213609"/>
                  </a:lnTo>
                  <a:lnTo>
                    <a:pt x="812859" y="1217490"/>
                  </a:lnTo>
                  <a:lnTo>
                    <a:pt x="865187" y="1219183"/>
                  </a:lnTo>
                  <a:lnTo>
                    <a:pt x="917305" y="1218720"/>
                  </a:lnTo>
                  <a:lnTo>
                    <a:pt x="969083" y="1216131"/>
                  </a:lnTo>
                  <a:lnTo>
                    <a:pt x="1020390" y="1211449"/>
                  </a:lnTo>
                  <a:lnTo>
                    <a:pt x="1071096" y="1204705"/>
                  </a:lnTo>
                  <a:lnTo>
                    <a:pt x="1121071" y="1195930"/>
                  </a:lnTo>
                  <a:lnTo>
                    <a:pt x="1170184" y="1185156"/>
                  </a:lnTo>
                  <a:lnTo>
                    <a:pt x="1218306" y="1172414"/>
                  </a:lnTo>
                  <a:lnTo>
                    <a:pt x="1265306" y="1157735"/>
                  </a:lnTo>
                  <a:lnTo>
                    <a:pt x="1311055" y="1141152"/>
                  </a:lnTo>
                  <a:lnTo>
                    <a:pt x="1355421" y="1122695"/>
                  </a:lnTo>
                  <a:lnTo>
                    <a:pt x="1398274" y="1102396"/>
                  </a:lnTo>
                  <a:lnTo>
                    <a:pt x="1439485" y="1080286"/>
                  </a:lnTo>
                  <a:lnTo>
                    <a:pt x="1478924" y="1056397"/>
                  </a:lnTo>
                  <a:lnTo>
                    <a:pt x="1516459" y="1030760"/>
                  </a:lnTo>
                  <a:lnTo>
                    <a:pt x="1551961" y="1003406"/>
                  </a:lnTo>
                  <a:lnTo>
                    <a:pt x="1585300" y="974368"/>
                  </a:lnTo>
                  <a:lnTo>
                    <a:pt x="1619726" y="940086"/>
                  </a:lnTo>
                  <a:lnTo>
                    <a:pt x="1650317" y="904761"/>
                  </a:lnTo>
                  <a:lnTo>
                    <a:pt x="1677098" y="868522"/>
                  </a:lnTo>
                  <a:lnTo>
                    <a:pt x="1700096" y="831494"/>
                  </a:lnTo>
                  <a:lnTo>
                    <a:pt x="1719338" y="793805"/>
                  </a:lnTo>
                  <a:lnTo>
                    <a:pt x="1734850" y="755582"/>
                  </a:lnTo>
                  <a:lnTo>
                    <a:pt x="1746660" y="716953"/>
                  </a:lnTo>
                  <a:lnTo>
                    <a:pt x="1754793" y="678044"/>
                  </a:lnTo>
                  <a:lnTo>
                    <a:pt x="1759277" y="638982"/>
                  </a:lnTo>
                  <a:lnTo>
                    <a:pt x="1760138" y="599895"/>
                  </a:lnTo>
                  <a:lnTo>
                    <a:pt x="1757403" y="560909"/>
                  </a:lnTo>
                  <a:lnTo>
                    <a:pt x="1751098" y="522152"/>
                  </a:lnTo>
                  <a:lnTo>
                    <a:pt x="1741251" y="483752"/>
                  </a:lnTo>
                  <a:lnTo>
                    <a:pt x="1727887" y="445834"/>
                  </a:lnTo>
                  <a:lnTo>
                    <a:pt x="1711035" y="408526"/>
                  </a:lnTo>
                  <a:lnTo>
                    <a:pt x="1690719" y="371955"/>
                  </a:lnTo>
                  <a:lnTo>
                    <a:pt x="1666967" y="336249"/>
                  </a:lnTo>
                  <a:lnTo>
                    <a:pt x="1639806" y="301534"/>
                  </a:lnTo>
                  <a:lnTo>
                    <a:pt x="1609263" y="267937"/>
                  </a:lnTo>
                  <a:lnTo>
                    <a:pt x="1575363" y="235586"/>
                  </a:lnTo>
                  <a:lnTo>
                    <a:pt x="1538134" y="204608"/>
                  </a:lnTo>
                  <a:lnTo>
                    <a:pt x="1497602" y="175130"/>
                  </a:lnTo>
                  <a:lnTo>
                    <a:pt x="1453795" y="147279"/>
                  </a:lnTo>
                  <a:lnTo>
                    <a:pt x="1406738" y="121182"/>
                  </a:lnTo>
                  <a:lnTo>
                    <a:pt x="1362814" y="99856"/>
                  </a:lnTo>
                  <a:lnTo>
                    <a:pt x="1317686" y="80631"/>
                  </a:lnTo>
                  <a:lnTo>
                    <a:pt x="1271484" y="63494"/>
                  </a:lnTo>
                  <a:lnTo>
                    <a:pt x="1224334" y="48431"/>
                  </a:lnTo>
                  <a:lnTo>
                    <a:pt x="1176367" y="35430"/>
                  </a:lnTo>
                  <a:lnTo>
                    <a:pt x="1127711" y="24478"/>
                  </a:lnTo>
                  <a:lnTo>
                    <a:pt x="1078496" y="15562"/>
                  </a:lnTo>
                  <a:lnTo>
                    <a:pt x="1028848" y="8670"/>
                  </a:lnTo>
                  <a:lnTo>
                    <a:pt x="978898" y="3787"/>
                  </a:lnTo>
                  <a:lnTo>
                    <a:pt x="928774" y="901"/>
                  </a:lnTo>
                  <a:lnTo>
                    <a:pt x="878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7075210" y="21724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322793" y="1409724"/>
                  </a:moveTo>
                  <a:lnTo>
                    <a:pt x="353400" y="1098066"/>
                  </a:lnTo>
                  <a:lnTo>
                    <a:pt x="306343" y="1071969"/>
                  </a:lnTo>
                  <a:lnTo>
                    <a:pt x="262535" y="1044117"/>
                  </a:lnTo>
                  <a:lnTo>
                    <a:pt x="222003" y="1014639"/>
                  </a:lnTo>
                  <a:lnTo>
                    <a:pt x="184774" y="983661"/>
                  </a:lnTo>
                  <a:lnTo>
                    <a:pt x="150875" y="951310"/>
                  </a:lnTo>
                  <a:lnTo>
                    <a:pt x="120331" y="917714"/>
                  </a:lnTo>
                  <a:lnTo>
                    <a:pt x="93170" y="882999"/>
                  </a:lnTo>
                  <a:lnTo>
                    <a:pt x="69418" y="847292"/>
                  </a:lnTo>
                  <a:lnTo>
                    <a:pt x="49103" y="810722"/>
                  </a:lnTo>
                  <a:lnTo>
                    <a:pt x="32250" y="773414"/>
                  </a:lnTo>
                  <a:lnTo>
                    <a:pt x="18886" y="735496"/>
                  </a:lnTo>
                  <a:lnTo>
                    <a:pt x="9039" y="697095"/>
                  </a:lnTo>
                  <a:lnTo>
                    <a:pt x="2735" y="658338"/>
                  </a:lnTo>
                  <a:lnTo>
                    <a:pt x="0" y="619353"/>
                  </a:lnTo>
                  <a:lnTo>
                    <a:pt x="861" y="580265"/>
                  </a:lnTo>
                  <a:lnTo>
                    <a:pt x="5344" y="541204"/>
                  </a:lnTo>
                  <a:lnTo>
                    <a:pt x="13478" y="502294"/>
                  </a:lnTo>
                  <a:lnTo>
                    <a:pt x="25287" y="463665"/>
                  </a:lnTo>
                  <a:lnTo>
                    <a:pt x="40800" y="425442"/>
                  </a:lnTo>
                  <a:lnTo>
                    <a:pt x="60041" y="387754"/>
                  </a:lnTo>
                  <a:lnTo>
                    <a:pt x="83039" y="350726"/>
                  </a:lnTo>
                  <a:lnTo>
                    <a:pt x="109820" y="314486"/>
                  </a:lnTo>
                  <a:lnTo>
                    <a:pt x="140411" y="279162"/>
                  </a:lnTo>
                  <a:lnTo>
                    <a:pt x="174838" y="244880"/>
                  </a:lnTo>
                  <a:lnTo>
                    <a:pt x="208217" y="215792"/>
                  </a:lnTo>
                  <a:lnTo>
                    <a:pt x="243611" y="188482"/>
                  </a:lnTo>
                  <a:lnTo>
                    <a:pt x="280891" y="162962"/>
                  </a:lnTo>
                  <a:lnTo>
                    <a:pt x="319929" y="139245"/>
                  </a:lnTo>
                  <a:lnTo>
                    <a:pt x="360596" y="117344"/>
                  </a:lnTo>
                  <a:lnTo>
                    <a:pt x="402763" y="97273"/>
                  </a:lnTo>
                  <a:lnTo>
                    <a:pt x="446301" y="79043"/>
                  </a:lnTo>
                  <a:lnTo>
                    <a:pt x="491081" y="62668"/>
                  </a:lnTo>
                  <a:lnTo>
                    <a:pt x="536976" y="48161"/>
                  </a:lnTo>
                  <a:lnTo>
                    <a:pt x="583855" y="35535"/>
                  </a:lnTo>
                  <a:lnTo>
                    <a:pt x="631591" y="24803"/>
                  </a:lnTo>
                  <a:lnTo>
                    <a:pt x="680054" y="15977"/>
                  </a:lnTo>
                  <a:lnTo>
                    <a:pt x="729115" y="9071"/>
                  </a:lnTo>
                  <a:lnTo>
                    <a:pt x="778647" y="4098"/>
                  </a:lnTo>
                  <a:lnTo>
                    <a:pt x="828520" y="1069"/>
                  </a:lnTo>
                  <a:lnTo>
                    <a:pt x="878605" y="0"/>
                  </a:lnTo>
                  <a:lnTo>
                    <a:pt x="928774" y="901"/>
                  </a:lnTo>
                  <a:lnTo>
                    <a:pt x="978898" y="3787"/>
                  </a:lnTo>
                  <a:lnTo>
                    <a:pt x="1028848" y="8670"/>
                  </a:lnTo>
                  <a:lnTo>
                    <a:pt x="1078496" y="15562"/>
                  </a:lnTo>
                  <a:lnTo>
                    <a:pt x="1127711" y="24478"/>
                  </a:lnTo>
                  <a:lnTo>
                    <a:pt x="1176367" y="35430"/>
                  </a:lnTo>
                  <a:lnTo>
                    <a:pt x="1224334" y="48431"/>
                  </a:lnTo>
                  <a:lnTo>
                    <a:pt x="1271484" y="63494"/>
                  </a:lnTo>
                  <a:lnTo>
                    <a:pt x="1317686" y="80631"/>
                  </a:lnTo>
                  <a:lnTo>
                    <a:pt x="1362814" y="99856"/>
                  </a:lnTo>
                  <a:lnTo>
                    <a:pt x="1406738" y="121182"/>
                  </a:lnTo>
                  <a:lnTo>
                    <a:pt x="1453795" y="147279"/>
                  </a:lnTo>
                  <a:lnTo>
                    <a:pt x="1497602" y="175130"/>
                  </a:lnTo>
                  <a:lnTo>
                    <a:pt x="1538134" y="204608"/>
                  </a:lnTo>
                  <a:lnTo>
                    <a:pt x="1575363" y="235586"/>
                  </a:lnTo>
                  <a:lnTo>
                    <a:pt x="1609263" y="267937"/>
                  </a:lnTo>
                  <a:lnTo>
                    <a:pt x="1639806" y="301534"/>
                  </a:lnTo>
                  <a:lnTo>
                    <a:pt x="1666967" y="336249"/>
                  </a:lnTo>
                  <a:lnTo>
                    <a:pt x="1690719" y="371955"/>
                  </a:lnTo>
                  <a:lnTo>
                    <a:pt x="1711035" y="408526"/>
                  </a:lnTo>
                  <a:lnTo>
                    <a:pt x="1727887" y="445834"/>
                  </a:lnTo>
                  <a:lnTo>
                    <a:pt x="1741251" y="483752"/>
                  </a:lnTo>
                  <a:lnTo>
                    <a:pt x="1751098" y="522152"/>
                  </a:lnTo>
                  <a:lnTo>
                    <a:pt x="1757403" y="560909"/>
                  </a:lnTo>
                  <a:lnTo>
                    <a:pt x="1760138" y="599895"/>
                  </a:lnTo>
                  <a:lnTo>
                    <a:pt x="1759277" y="638982"/>
                  </a:lnTo>
                  <a:lnTo>
                    <a:pt x="1754793" y="678044"/>
                  </a:lnTo>
                  <a:lnTo>
                    <a:pt x="1746660" y="716953"/>
                  </a:lnTo>
                  <a:lnTo>
                    <a:pt x="1734850" y="755582"/>
                  </a:lnTo>
                  <a:lnTo>
                    <a:pt x="1719338" y="793805"/>
                  </a:lnTo>
                  <a:lnTo>
                    <a:pt x="1700096" y="831494"/>
                  </a:lnTo>
                  <a:lnTo>
                    <a:pt x="1677098" y="868522"/>
                  </a:lnTo>
                  <a:lnTo>
                    <a:pt x="1650317" y="904761"/>
                  </a:lnTo>
                  <a:lnTo>
                    <a:pt x="1619726" y="940086"/>
                  </a:lnTo>
                  <a:lnTo>
                    <a:pt x="1585300" y="974368"/>
                  </a:lnTo>
                  <a:lnTo>
                    <a:pt x="1551961" y="1003406"/>
                  </a:lnTo>
                  <a:lnTo>
                    <a:pt x="1516459" y="1030760"/>
                  </a:lnTo>
                  <a:lnTo>
                    <a:pt x="1478924" y="1056397"/>
                  </a:lnTo>
                  <a:lnTo>
                    <a:pt x="1439485" y="1080286"/>
                  </a:lnTo>
                  <a:lnTo>
                    <a:pt x="1398274" y="1102396"/>
                  </a:lnTo>
                  <a:lnTo>
                    <a:pt x="1355421" y="1122695"/>
                  </a:lnTo>
                  <a:lnTo>
                    <a:pt x="1311055" y="1141152"/>
                  </a:lnTo>
                  <a:lnTo>
                    <a:pt x="1265306" y="1157735"/>
                  </a:lnTo>
                  <a:lnTo>
                    <a:pt x="1218306" y="1172414"/>
                  </a:lnTo>
                  <a:lnTo>
                    <a:pt x="1170184" y="1185156"/>
                  </a:lnTo>
                  <a:lnTo>
                    <a:pt x="1121071" y="1195930"/>
                  </a:lnTo>
                  <a:lnTo>
                    <a:pt x="1071096" y="1204705"/>
                  </a:lnTo>
                  <a:lnTo>
                    <a:pt x="1020390" y="1211449"/>
                  </a:lnTo>
                  <a:lnTo>
                    <a:pt x="969083" y="1216131"/>
                  </a:lnTo>
                  <a:lnTo>
                    <a:pt x="917305" y="1218720"/>
                  </a:lnTo>
                  <a:lnTo>
                    <a:pt x="865187" y="1219183"/>
                  </a:lnTo>
                  <a:lnTo>
                    <a:pt x="812859" y="1217490"/>
                  </a:lnTo>
                  <a:lnTo>
                    <a:pt x="760450" y="1213609"/>
                  </a:lnTo>
                  <a:lnTo>
                    <a:pt x="708092" y="1207509"/>
                  </a:lnTo>
                  <a:lnTo>
                    <a:pt x="655914" y="1199158"/>
                  </a:lnTo>
                  <a:lnTo>
                    <a:pt x="322793" y="14097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0008" y="1585519"/>
            <a:ext cx="753666" cy="70196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marR="3572" indent="27681">
              <a:spcBef>
                <a:spcPts val="74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09050" y="1946967"/>
            <a:ext cx="1255961" cy="1009948"/>
            <a:chOff x="4814293" y="2769020"/>
            <a:chExt cx="1786255" cy="1436370"/>
          </a:xfrm>
        </p:grpSpPr>
        <p:sp>
          <p:nvSpPr>
            <p:cNvPr id="20" name="object 20"/>
            <p:cNvSpPr/>
            <p:nvPr/>
          </p:nvSpPr>
          <p:spPr>
            <a:xfrm>
              <a:off x="4827310" y="27820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878605" y="0"/>
                  </a:moveTo>
                  <a:lnTo>
                    <a:pt x="828520" y="1069"/>
                  </a:lnTo>
                  <a:lnTo>
                    <a:pt x="778647" y="4098"/>
                  </a:lnTo>
                  <a:lnTo>
                    <a:pt x="729115" y="9071"/>
                  </a:lnTo>
                  <a:lnTo>
                    <a:pt x="680054" y="15977"/>
                  </a:lnTo>
                  <a:lnTo>
                    <a:pt x="631591" y="24803"/>
                  </a:lnTo>
                  <a:lnTo>
                    <a:pt x="583855" y="35535"/>
                  </a:lnTo>
                  <a:lnTo>
                    <a:pt x="536976" y="48161"/>
                  </a:lnTo>
                  <a:lnTo>
                    <a:pt x="491081" y="62668"/>
                  </a:lnTo>
                  <a:lnTo>
                    <a:pt x="446301" y="79043"/>
                  </a:lnTo>
                  <a:lnTo>
                    <a:pt x="402763" y="97273"/>
                  </a:lnTo>
                  <a:lnTo>
                    <a:pt x="360596" y="117344"/>
                  </a:lnTo>
                  <a:lnTo>
                    <a:pt x="319929" y="139245"/>
                  </a:lnTo>
                  <a:lnTo>
                    <a:pt x="280891" y="162962"/>
                  </a:lnTo>
                  <a:lnTo>
                    <a:pt x="243611" y="188482"/>
                  </a:lnTo>
                  <a:lnTo>
                    <a:pt x="208217" y="215792"/>
                  </a:lnTo>
                  <a:lnTo>
                    <a:pt x="174838" y="244880"/>
                  </a:lnTo>
                  <a:lnTo>
                    <a:pt x="140411" y="279162"/>
                  </a:lnTo>
                  <a:lnTo>
                    <a:pt x="109820" y="314486"/>
                  </a:lnTo>
                  <a:lnTo>
                    <a:pt x="83039" y="350726"/>
                  </a:lnTo>
                  <a:lnTo>
                    <a:pt x="60041" y="387754"/>
                  </a:lnTo>
                  <a:lnTo>
                    <a:pt x="40800" y="425442"/>
                  </a:lnTo>
                  <a:lnTo>
                    <a:pt x="25287" y="463665"/>
                  </a:lnTo>
                  <a:lnTo>
                    <a:pt x="13478" y="502294"/>
                  </a:lnTo>
                  <a:lnTo>
                    <a:pt x="5344" y="541204"/>
                  </a:lnTo>
                  <a:lnTo>
                    <a:pt x="861" y="580265"/>
                  </a:lnTo>
                  <a:lnTo>
                    <a:pt x="0" y="619353"/>
                  </a:lnTo>
                  <a:lnTo>
                    <a:pt x="2735" y="658338"/>
                  </a:lnTo>
                  <a:lnTo>
                    <a:pt x="9039" y="697095"/>
                  </a:lnTo>
                  <a:lnTo>
                    <a:pt x="18886" y="735496"/>
                  </a:lnTo>
                  <a:lnTo>
                    <a:pt x="32250" y="773414"/>
                  </a:lnTo>
                  <a:lnTo>
                    <a:pt x="49103" y="810722"/>
                  </a:lnTo>
                  <a:lnTo>
                    <a:pt x="69418" y="847292"/>
                  </a:lnTo>
                  <a:lnTo>
                    <a:pt x="93170" y="882999"/>
                  </a:lnTo>
                  <a:lnTo>
                    <a:pt x="120331" y="917714"/>
                  </a:lnTo>
                  <a:lnTo>
                    <a:pt x="150875" y="951310"/>
                  </a:lnTo>
                  <a:lnTo>
                    <a:pt x="184774" y="983661"/>
                  </a:lnTo>
                  <a:lnTo>
                    <a:pt x="222003" y="1014639"/>
                  </a:lnTo>
                  <a:lnTo>
                    <a:pt x="262535" y="1044117"/>
                  </a:lnTo>
                  <a:lnTo>
                    <a:pt x="306343" y="1071969"/>
                  </a:lnTo>
                  <a:lnTo>
                    <a:pt x="353400" y="1098066"/>
                  </a:lnTo>
                  <a:lnTo>
                    <a:pt x="322793" y="1409724"/>
                  </a:lnTo>
                  <a:lnTo>
                    <a:pt x="655914" y="1199158"/>
                  </a:lnTo>
                  <a:lnTo>
                    <a:pt x="708092" y="1207509"/>
                  </a:lnTo>
                  <a:lnTo>
                    <a:pt x="760450" y="1213609"/>
                  </a:lnTo>
                  <a:lnTo>
                    <a:pt x="812859" y="1217490"/>
                  </a:lnTo>
                  <a:lnTo>
                    <a:pt x="865187" y="1219183"/>
                  </a:lnTo>
                  <a:lnTo>
                    <a:pt x="917305" y="1218720"/>
                  </a:lnTo>
                  <a:lnTo>
                    <a:pt x="969083" y="1216131"/>
                  </a:lnTo>
                  <a:lnTo>
                    <a:pt x="1020390" y="1211449"/>
                  </a:lnTo>
                  <a:lnTo>
                    <a:pt x="1071096" y="1204705"/>
                  </a:lnTo>
                  <a:lnTo>
                    <a:pt x="1121071" y="1195930"/>
                  </a:lnTo>
                  <a:lnTo>
                    <a:pt x="1170184" y="1185156"/>
                  </a:lnTo>
                  <a:lnTo>
                    <a:pt x="1218306" y="1172414"/>
                  </a:lnTo>
                  <a:lnTo>
                    <a:pt x="1265306" y="1157735"/>
                  </a:lnTo>
                  <a:lnTo>
                    <a:pt x="1311055" y="1141152"/>
                  </a:lnTo>
                  <a:lnTo>
                    <a:pt x="1355421" y="1122695"/>
                  </a:lnTo>
                  <a:lnTo>
                    <a:pt x="1398274" y="1102396"/>
                  </a:lnTo>
                  <a:lnTo>
                    <a:pt x="1439485" y="1080286"/>
                  </a:lnTo>
                  <a:lnTo>
                    <a:pt x="1478924" y="1056397"/>
                  </a:lnTo>
                  <a:lnTo>
                    <a:pt x="1516459" y="1030760"/>
                  </a:lnTo>
                  <a:lnTo>
                    <a:pt x="1551961" y="1003406"/>
                  </a:lnTo>
                  <a:lnTo>
                    <a:pt x="1585300" y="974368"/>
                  </a:lnTo>
                  <a:lnTo>
                    <a:pt x="1619726" y="940086"/>
                  </a:lnTo>
                  <a:lnTo>
                    <a:pt x="1650317" y="904761"/>
                  </a:lnTo>
                  <a:lnTo>
                    <a:pt x="1677098" y="868522"/>
                  </a:lnTo>
                  <a:lnTo>
                    <a:pt x="1700096" y="831494"/>
                  </a:lnTo>
                  <a:lnTo>
                    <a:pt x="1719338" y="793805"/>
                  </a:lnTo>
                  <a:lnTo>
                    <a:pt x="1734850" y="755582"/>
                  </a:lnTo>
                  <a:lnTo>
                    <a:pt x="1746660" y="716953"/>
                  </a:lnTo>
                  <a:lnTo>
                    <a:pt x="1754793" y="678044"/>
                  </a:lnTo>
                  <a:lnTo>
                    <a:pt x="1759277" y="638982"/>
                  </a:lnTo>
                  <a:lnTo>
                    <a:pt x="1760138" y="599895"/>
                  </a:lnTo>
                  <a:lnTo>
                    <a:pt x="1757403" y="560909"/>
                  </a:lnTo>
                  <a:lnTo>
                    <a:pt x="1751098" y="522152"/>
                  </a:lnTo>
                  <a:lnTo>
                    <a:pt x="1741251" y="483752"/>
                  </a:lnTo>
                  <a:lnTo>
                    <a:pt x="1727887" y="445834"/>
                  </a:lnTo>
                  <a:lnTo>
                    <a:pt x="1711035" y="408526"/>
                  </a:lnTo>
                  <a:lnTo>
                    <a:pt x="1690719" y="371955"/>
                  </a:lnTo>
                  <a:lnTo>
                    <a:pt x="1666967" y="336249"/>
                  </a:lnTo>
                  <a:lnTo>
                    <a:pt x="1639806" y="301534"/>
                  </a:lnTo>
                  <a:lnTo>
                    <a:pt x="1609263" y="267937"/>
                  </a:lnTo>
                  <a:lnTo>
                    <a:pt x="1575363" y="235586"/>
                  </a:lnTo>
                  <a:lnTo>
                    <a:pt x="1538134" y="204608"/>
                  </a:lnTo>
                  <a:lnTo>
                    <a:pt x="1497602" y="175130"/>
                  </a:lnTo>
                  <a:lnTo>
                    <a:pt x="1453795" y="147279"/>
                  </a:lnTo>
                  <a:lnTo>
                    <a:pt x="1406738" y="121182"/>
                  </a:lnTo>
                  <a:lnTo>
                    <a:pt x="1362814" y="99856"/>
                  </a:lnTo>
                  <a:lnTo>
                    <a:pt x="1317686" y="80631"/>
                  </a:lnTo>
                  <a:lnTo>
                    <a:pt x="1271484" y="63494"/>
                  </a:lnTo>
                  <a:lnTo>
                    <a:pt x="1224334" y="48431"/>
                  </a:lnTo>
                  <a:lnTo>
                    <a:pt x="1176367" y="35430"/>
                  </a:lnTo>
                  <a:lnTo>
                    <a:pt x="1127711" y="24478"/>
                  </a:lnTo>
                  <a:lnTo>
                    <a:pt x="1078496" y="15562"/>
                  </a:lnTo>
                  <a:lnTo>
                    <a:pt x="1028848" y="8670"/>
                  </a:lnTo>
                  <a:lnTo>
                    <a:pt x="978898" y="3787"/>
                  </a:lnTo>
                  <a:lnTo>
                    <a:pt x="928774" y="901"/>
                  </a:lnTo>
                  <a:lnTo>
                    <a:pt x="878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4827310" y="27820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322793" y="1409724"/>
                  </a:moveTo>
                  <a:lnTo>
                    <a:pt x="353400" y="1098066"/>
                  </a:lnTo>
                  <a:lnTo>
                    <a:pt x="306343" y="1071969"/>
                  </a:lnTo>
                  <a:lnTo>
                    <a:pt x="262535" y="1044117"/>
                  </a:lnTo>
                  <a:lnTo>
                    <a:pt x="222003" y="1014639"/>
                  </a:lnTo>
                  <a:lnTo>
                    <a:pt x="184774" y="983661"/>
                  </a:lnTo>
                  <a:lnTo>
                    <a:pt x="150875" y="951310"/>
                  </a:lnTo>
                  <a:lnTo>
                    <a:pt x="120331" y="917714"/>
                  </a:lnTo>
                  <a:lnTo>
                    <a:pt x="93170" y="882999"/>
                  </a:lnTo>
                  <a:lnTo>
                    <a:pt x="69418" y="847292"/>
                  </a:lnTo>
                  <a:lnTo>
                    <a:pt x="49103" y="810722"/>
                  </a:lnTo>
                  <a:lnTo>
                    <a:pt x="32250" y="773414"/>
                  </a:lnTo>
                  <a:lnTo>
                    <a:pt x="18886" y="735496"/>
                  </a:lnTo>
                  <a:lnTo>
                    <a:pt x="9039" y="697095"/>
                  </a:lnTo>
                  <a:lnTo>
                    <a:pt x="2735" y="658338"/>
                  </a:lnTo>
                  <a:lnTo>
                    <a:pt x="0" y="619353"/>
                  </a:lnTo>
                  <a:lnTo>
                    <a:pt x="861" y="580265"/>
                  </a:lnTo>
                  <a:lnTo>
                    <a:pt x="5344" y="541204"/>
                  </a:lnTo>
                  <a:lnTo>
                    <a:pt x="13478" y="502294"/>
                  </a:lnTo>
                  <a:lnTo>
                    <a:pt x="25287" y="463665"/>
                  </a:lnTo>
                  <a:lnTo>
                    <a:pt x="40800" y="425442"/>
                  </a:lnTo>
                  <a:lnTo>
                    <a:pt x="60041" y="387754"/>
                  </a:lnTo>
                  <a:lnTo>
                    <a:pt x="83039" y="350726"/>
                  </a:lnTo>
                  <a:lnTo>
                    <a:pt x="109820" y="314486"/>
                  </a:lnTo>
                  <a:lnTo>
                    <a:pt x="140411" y="279162"/>
                  </a:lnTo>
                  <a:lnTo>
                    <a:pt x="174838" y="244880"/>
                  </a:lnTo>
                  <a:lnTo>
                    <a:pt x="208217" y="215792"/>
                  </a:lnTo>
                  <a:lnTo>
                    <a:pt x="243611" y="188482"/>
                  </a:lnTo>
                  <a:lnTo>
                    <a:pt x="280891" y="162962"/>
                  </a:lnTo>
                  <a:lnTo>
                    <a:pt x="319929" y="139245"/>
                  </a:lnTo>
                  <a:lnTo>
                    <a:pt x="360596" y="117344"/>
                  </a:lnTo>
                  <a:lnTo>
                    <a:pt x="402763" y="97273"/>
                  </a:lnTo>
                  <a:lnTo>
                    <a:pt x="446301" y="79043"/>
                  </a:lnTo>
                  <a:lnTo>
                    <a:pt x="491081" y="62668"/>
                  </a:lnTo>
                  <a:lnTo>
                    <a:pt x="536976" y="48161"/>
                  </a:lnTo>
                  <a:lnTo>
                    <a:pt x="583855" y="35535"/>
                  </a:lnTo>
                  <a:lnTo>
                    <a:pt x="631591" y="24803"/>
                  </a:lnTo>
                  <a:lnTo>
                    <a:pt x="680054" y="15977"/>
                  </a:lnTo>
                  <a:lnTo>
                    <a:pt x="729115" y="9071"/>
                  </a:lnTo>
                  <a:lnTo>
                    <a:pt x="778647" y="4098"/>
                  </a:lnTo>
                  <a:lnTo>
                    <a:pt x="828520" y="1069"/>
                  </a:lnTo>
                  <a:lnTo>
                    <a:pt x="878605" y="0"/>
                  </a:lnTo>
                  <a:lnTo>
                    <a:pt x="928774" y="901"/>
                  </a:lnTo>
                  <a:lnTo>
                    <a:pt x="978898" y="3787"/>
                  </a:lnTo>
                  <a:lnTo>
                    <a:pt x="1028848" y="8670"/>
                  </a:lnTo>
                  <a:lnTo>
                    <a:pt x="1078496" y="15562"/>
                  </a:lnTo>
                  <a:lnTo>
                    <a:pt x="1127711" y="24478"/>
                  </a:lnTo>
                  <a:lnTo>
                    <a:pt x="1176367" y="35430"/>
                  </a:lnTo>
                  <a:lnTo>
                    <a:pt x="1224334" y="48431"/>
                  </a:lnTo>
                  <a:lnTo>
                    <a:pt x="1271484" y="63494"/>
                  </a:lnTo>
                  <a:lnTo>
                    <a:pt x="1317686" y="80631"/>
                  </a:lnTo>
                  <a:lnTo>
                    <a:pt x="1362814" y="99856"/>
                  </a:lnTo>
                  <a:lnTo>
                    <a:pt x="1406738" y="121182"/>
                  </a:lnTo>
                  <a:lnTo>
                    <a:pt x="1453795" y="147279"/>
                  </a:lnTo>
                  <a:lnTo>
                    <a:pt x="1497602" y="175130"/>
                  </a:lnTo>
                  <a:lnTo>
                    <a:pt x="1538134" y="204608"/>
                  </a:lnTo>
                  <a:lnTo>
                    <a:pt x="1575363" y="235586"/>
                  </a:lnTo>
                  <a:lnTo>
                    <a:pt x="1609263" y="267937"/>
                  </a:lnTo>
                  <a:lnTo>
                    <a:pt x="1639806" y="301534"/>
                  </a:lnTo>
                  <a:lnTo>
                    <a:pt x="1666967" y="336249"/>
                  </a:lnTo>
                  <a:lnTo>
                    <a:pt x="1690719" y="371955"/>
                  </a:lnTo>
                  <a:lnTo>
                    <a:pt x="1711035" y="408526"/>
                  </a:lnTo>
                  <a:lnTo>
                    <a:pt x="1727887" y="445834"/>
                  </a:lnTo>
                  <a:lnTo>
                    <a:pt x="1741251" y="483752"/>
                  </a:lnTo>
                  <a:lnTo>
                    <a:pt x="1751098" y="522152"/>
                  </a:lnTo>
                  <a:lnTo>
                    <a:pt x="1757403" y="560909"/>
                  </a:lnTo>
                  <a:lnTo>
                    <a:pt x="1760138" y="599895"/>
                  </a:lnTo>
                  <a:lnTo>
                    <a:pt x="1759277" y="638982"/>
                  </a:lnTo>
                  <a:lnTo>
                    <a:pt x="1754793" y="678044"/>
                  </a:lnTo>
                  <a:lnTo>
                    <a:pt x="1746660" y="716953"/>
                  </a:lnTo>
                  <a:lnTo>
                    <a:pt x="1734850" y="755582"/>
                  </a:lnTo>
                  <a:lnTo>
                    <a:pt x="1719338" y="793805"/>
                  </a:lnTo>
                  <a:lnTo>
                    <a:pt x="1700096" y="831494"/>
                  </a:lnTo>
                  <a:lnTo>
                    <a:pt x="1677098" y="868522"/>
                  </a:lnTo>
                  <a:lnTo>
                    <a:pt x="1650317" y="904761"/>
                  </a:lnTo>
                  <a:lnTo>
                    <a:pt x="1619726" y="940086"/>
                  </a:lnTo>
                  <a:lnTo>
                    <a:pt x="1585300" y="974368"/>
                  </a:lnTo>
                  <a:lnTo>
                    <a:pt x="1551961" y="1003406"/>
                  </a:lnTo>
                  <a:lnTo>
                    <a:pt x="1516459" y="1030760"/>
                  </a:lnTo>
                  <a:lnTo>
                    <a:pt x="1478924" y="1056397"/>
                  </a:lnTo>
                  <a:lnTo>
                    <a:pt x="1439485" y="1080286"/>
                  </a:lnTo>
                  <a:lnTo>
                    <a:pt x="1398274" y="1102396"/>
                  </a:lnTo>
                  <a:lnTo>
                    <a:pt x="1355421" y="1122695"/>
                  </a:lnTo>
                  <a:lnTo>
                    <a:pt x="1311055" y="1141152"/>
                  </a:lnTo>
                  <a:lnTo>
                    <a:pt x="1265306" y="1157735"/>
                  </a:lnTo>
                  <a:lnTo>
                    <a:pt x="1218306" y="1172414"/>
                  </a:lnTo>
                  <a:lnTo>
                    <a:pt x="1170184" y="1185156"/>
                  </a:lnTo>
                  <a:lnTo>
                    <a:pt x="1121071" y="1195930"/>
                  </a:lnTo>
                  <a:lnTo>
                    <a:pt x="1071096" y="1204705"/>
                  </a:lnTo>
                  <a:lnTo>
                    <a:pt x="1020390" y="1211449"/>
                  </a:lnTo>
                  <a:lnTo>
                    <a:pt x="969083" y="1216131"/>
                  </a:lnTo>
                  <a:lnTo>
                    <a:pt x="917305" y="1218720"/>
                  </a:lnTo>
                  <a:lnTo>
                    <a:pt x="865187" y="1219183"/>
                  </a:lnTo>
                  <a:lnTo>
                    <a:pt x="812859" y="1217490"/>
                  </a:lnTo>
                  <a:lnTo>
                    <a:pt x="760450" y="1213609"/>
                  </a:lnTo>
                  <a:lnTo>
                    <a:pt x="708092" y="1207509"/>
                  </a:lnTo>
                  <a:lnTo>
                    <a:pt x="655914" y="1199158"/>
                  </a:lnTo>
                  <a:lnTo>
                    <a:pt x="322793" y="14097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59008" y="2014627"/>
            <a:ext cx="753666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27681">
              <a:spcBef>
                <a:spcPts val="70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02714" y="2804165"/>
            <a:ext cx="1255068" cy="1009948"/>
            <a:chOff x="2956393" y="3988146"/>
            <a:chExt cx="1784985" cy="1436370"/>
          </a:xfrm>
        </p:grpSpPr>
        <p:sp>
          <p:nvSpPr>
            <p:cNvPr id="24" name="object 24"/>
            <p:cNvSpPr/>
            <p:nvPr/>
          </p:nvSpPr>
          <p:spPr>
            <a:xfrm>
              <a:off x="2969410" y="4001163"/>
              <a:ext cx="1758950" cy="1410335"/>
            </a:xfrm>
            <a:custGeom>
              <a:avLst/>
              <a:gdLst/>
              <a:ahLst/>
              <a:cxnLst/>
              <a:rect l="l" t="t" r="r" b="b"/>
              <a:pathLst>
                <a:path w="1758950" h="1410335">
                  <a:moveTo>
                    <a:pt x="872468" y="0"/>
                  </a:moveTo>
                  <a:lnTo>
                    <a:pt x="818691" y="1406"/>
                  </a:lnTo>
                  <a:lnTo>
                    <a:pt x="765573" y="5066"/>
                  </a:lnTo>
                  <a:lnTo>
                    <a:pt x="713232" y="10922"/>
                  </a:lnTo>
                  <a:lnTo>
                    <a:pt x="661789" y="18917"/>
                  </a:lnTo>
                  <a:lnTo>
                    <a:pt x="611364" y="28993"/>
                  </a:lnTo>
                  <a:lnTo>
                    <a:pt x="562076" y="41093"/>
                  </a:lnTo>
                  <a:lnTo>
                    <a:pt x="514044" y="55160"/>
                  </a:lnTo>
                  <a:lnTo>
                    <a:pt x="467390" y="71137"/>
                  </a:lnTo>
                  <a:lnTo>
                    <a:pt x="422232" y="88965"/>
                  </a:lnTo>
                  <a:lnTo>
                    <a:pt x="378690" y="108588"/>
                  </a:lnTo>
                  <a:lnTo>
                    <a:pt x="336884" y="129947"/>
                  </a:lnTo>
                  <a:lnTo>
                    <a:pt x="296933" y="152987"/>
                  </a:lnTo>
                  <a:lnTo>
                    <a:pt x="258958" y="177648"/>
                  </a:lnTo>
                  <a:lnTo>
                    <a:pt x="223078" y="203875"/>
                  </a:lnTo>
                  <a:lnTo>
                    <a:pt x="189414" y="231609"/>
                  </a:lnTo>
                  <a:lnTo>
                    <a:pt x="158083" y="260792"/>
                  </a:lnTo>
                  <a:lnTo>
                    <a:pt x="129207" y="291369"/>
                  </a:lnTo>
                  <a:lnTo>
                    <a:pt x="102906" y="323281"/>
                  </a:lnTo>
                  <a:lnTo>
                    <a:pt x="79298" y="356470"/>
                  </a:lnTo>
                  <a:lnTo>
                    <a:pt x="58503" y="390880"/>
                  </a:lnTo>
                  <a:lnTo>
                    <a:pt x="40642" y="426453"/>
                  </a:lnTo>
                  <a:lnTo>
                    <a:pt x="25835" y="463132"/>
                  </a:lnTo>
                  <a:lnTo>
                    <a:pt x="14200" y="500859"/>
                  </a:lnTo>
                  <a:lnTo>
                    <a:pt x="5714" y="540522"/>
                  </a:lnTo>
                  <a:lnTo>
                    <a:pt x="1012" y="579958"/>
                  </a:lnTo>
                  <a:lnTo>
                    <a:pt x="0" y="619073"/>
                  </a:lnTo>
                  <a:lnTo>
                    <a:pt x="2584" y="657774"/>
                  </a:lnTo>
                  <a:lnTo>
                    <a:pt x="8673" y="695968"/>
                  </a:lnTo>
                  <a:lnTo>
                    <a:pt x="18171" y="733560"/>
                  </a:lnTo>
                  <a:lnTo>
                    <a:pt x="30986" y="770459"/>
                  </a:lnTo>
                  <a:lnTo>
                    <a:pt x="47025" y="806570"/>
                  </a:lnTo>
                  <a:lnTo>
                    <a:pt x="66193" y="841800"/>
                  </a:lnTo>
                  <a:lnTo>
                    <a:pt x="88398" y="876056"/>
                  </a:lnTo>
                  <a:lnTo>
                    <a:pt x="113546" y="909244"/>
                  </a:lnTo>
                  <a:lnTo>
                    <a:pt x="141544" y="941271"/>
                  </a:lnTo>
                  <a:lnTo>
                    <a:pt x="172298" y="972045"/>
                  </a:lnTo>
                  <a:lnTo>
                    <a:pt x="205716" y="1001470"/>
                  </a:lnTo>
                  <a:lnTo>
                    <a:pt x="241702" y="1029455"/>
                  </a:lnTo>
                  <a:lnTo>
                    <a:pt x="280165" y="1055906"/>
                  </a:lnTo>
                  <a:lnTo>
                    <a:pt x="321011" y="1080729"/>
                  </a:lnTo>
                  <a:lnTo>
                    <a:pt x="364146" y="1103831"/>
                  </a:lnTo>
                  <a:lnTo>
                    <a:pt x="409478" y="1125119"/>
                  </a:lnTo>
                  <a:lnTo>
                    <a:pt x="456912" y="1144499"/>
                  </a:lnTo>
                  <a:lnTo>
                    <a:pt x="506355" y="1161878"/>
                  </a:lnTo>
                  <a:lnTo>
                    <a:pt x="557714" y="1177163"/>
                  </a:lnTo>
                  <a:lnTo>
                    <a:pt x="610895" y="1190261"/>
                  </a:lnTo>
                  <a:lnTo>
                    <a:pt x="665806" y="1201077"/>
                  </a:lnTo>
                  <a:lnTo>
                    <a:pt x="722352" y="1209519"/>
                  </a:lnTo>
                  <a:lnTo>
                    <a:pt x="893802" y="1409798"/>
                  </a:lnTo>
                  <a:lnTo>
                    <a:pt x="1057886" y="1206598"/>
                  </a:lnTo>
                  <a:lnTo>
                    <a:pt x="1112634" y="1197465"/>
                  </a:lnTo>
                  <a:lnTo>
                    <a:pt x="1165953" y="1186041"/>
                  </a:lnTo>
                  <a:lnTo>
                    <a:pt x="1217729" y="1172407"/>
                  </a:lnTo>
                  <a:lnTo>
                    <a:pt x="1267851" y="1156641"/>
                  </a:lnTo>
                  <a:lnTo>
                    <a:pt x="1316207" y="1138823"/>
                  </a:lnTo>
                  <a:lnTo>
                    <a:pt x="1362683" y="1119032"/>
                  </a:lnTo>
                  <a:lnTo>
                    <a:pt x="1407167" y="1097350"/>
                  </a:lnTo>
                  <a:lnTo>
                    <a:pt x="1449547" y="1073854"/>
                  </a:lnTo>
                  <a:lnTo>
                    <a:pt x="1489711" y="1048625"/>
                  </a:lnTo>
                  <a:lnTo>
                    <a:pt x="1527545" y="1021743"/>
                  </a:lnTo>
                  <a:lnTo>
                    <a:pt x="1562939" y="993287"/>
                  </a:lnTo>
                  <a:lnTo>
                    <a:pt x="1595778" y="963337"/>
                  </a:lnTo>
                  <a:lnTo>
                    <a:pt x="1625951" y="931972"/>
                  </a:lnTo>
                  <a:lnTo>
                    <a:pt x="1653345" y="899272"/>
                  </a:lnTo>
                  <a:lnTo>
                    <a:pt x="1677849" y="865317"/>
                  </a:lnTo>
                  <a:lnTo>
                    <a:pt x="1699348" y="830186"/>
                  </a:lnTo>
                  <a:lnTo>
                    <a:pt x="1717732" y="793959"/>
                  </a:lnTo>
                  <a:lnTo>
                    <a:pt x="1732887" y="756717"/>
                  </a:lnTo>
                  <a:lnTo>
                    <a:pt x="1744702" y="718537"/>
                  </a:lnTo>
                  <a:lnTo>
                    <a:pt x="1753188" y="678874"/>
                  </a:lnTo>
                  <a:lnTo>
                    <a:pt x="1757890" y="639438"/>
                  </a:lnTo>
                  <a:lnTo>
                    <a:pt x="1758902" y="600323"/>
                  </a:lnTo>
                  <a:lnTo>
                    <a:pt x="1756317" y="561622"/>
                  </a:lnTo>
                  <a:lnTo>
                    <a:pt x="1750229" y="523428"/>
                  </a:lnTo>
                  <a:lnTo>
                    <a:pt x="1740730" y="485836"/>
                  </a:lnTo>
                  <a:lnTo>
                    <a:pt x="1727915" y="448937"/>
                  </a:lnTo>
                  <a:lnTo>
                    <a:pt x="1711877" y="412826"/>
                  </a:lnTo>
                  <a:lnTo>
                    <a:pt x="1692708" y="377596"/>
                  </a:lnTo>
                  <a:lnTo>
                    <a:pt x="1670503" y="343340"/>
                  </a:lnTo>
                  <a:lnTo>
                    <a:pt x="1645355" y="310152"/>
                  </a:lnTo>
                  <a:lnTo>
                    <a:pt x="1617357" y="278124"/>
                  </a:lnTo>
                  <a:lnTo>
                    <a:pt x="1586603" y="247351"/>
                  </a:lnTo>
                  <a:lnTo>
                    <a:pt x="1553186" y="217925"/>
                  </a:lnTo>
                  <a:lnTo>
                    <a:pt x="1517199" y="189941"/>
                  </a:lnTo>
                  <a:lnTo>
                    <a:pt x="1478736" y="163490"/>
                  </a:lnTo>
                  <a:lnTo>
                    <a:pt x="1437890" y="138667"/>
                  </a:lnTo>
                  <a:lnTo>
                    <a:pt x="1394755" y="115565"/>
                  </a:lnTo>
                  <a:lnTo>
                    <a:pt x="1349424" y="94277"/>
                  </a:lnTo>
                  <a:lnTo>
                    <a:pt x="1301990" y="74897"/>
                  </a:lnTo>
                  <a:lnTo>
                    <a:pt x="1252547" y="57518"/>
                  </a:lnTo>
                  <a:lnTo>
                    <a:pt x="1201188" y="42233"/>
                  </a:lnTo>
                  <a:lnTo>
                    <a:pt x="1148006" y="29135"/>
                  </a:lnTo>
                  <a:lnTo>
                    <a:pt x="1093096" y="18319"/>
                  </a:lnTo>
                  <a:lnTo>
                    <a:pt x="1036550" y="9877"/>
                  </a:lnTo>
                  <a:lnTo>
                    <a:pt x="981517" y="4178"/>
                  </a:lnTo>
                  <a:lnTo>
                    <a:pt x="926783" y="904"/>
                  </a:lnTo>
                  <a:lnTo>
                    <a:pt x="87246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5"/>
            <p:cNvSpPr/>
            <p:nvPr/>
          </p:nvSpPr>
          <p:spPr>
            <a:xfrm>
              <a:off x="2969410" y="4001163"/>
              <a:ext cx="1758950" cy="1410335"/>
            </a:xfrm>
            <a:custGeom>
              <a:avLst/>
              <a:gdLst/>
              <a:ahLst/>
              <a:cxnLst/>
              <a:rect l="l" t="t" r="r" b="b"/>
              <a:pathLst>
                <a:path w="1758950" h="1410335">
                  <a:moveTo>
                    <a:pt x="893802" y="1409798"/>
                  </a:moveTo>
                  <a:lnTo>
                    <a:pt x="722352" y="1209519"/>
                  </a:lnTo>
                  <a:lnTo>
                    <a:pt x="665806" y="1201077"/>
                  </a:lnTo>
                  <a:lnTo>
                    <a:pt x="610895" y="1190261"/>
                  </a:lnTo>
                  <a:lnTo>
                    <a:pt x="557714" y="1177163"/>
                  </a:lnTo>
                  <a:lnTo>
                    <a:pt x="506355" y="1161878"/>
                  </a:lnTo>
                  <a:lnTo>
                    <a:pt x="456912" y="1144499"/>
                  </a:lnTo>
                  <a:lnTo>
                    <a:pt x="409478" y="1125119"/>
                  </a:lnTo>
                  <a:lnTo>
                    <a:pt x="364146" y="1103831"/>
                  </a:lnTo>
                  <a:lnTo>
                    <a:pt x="321011" y="1080729"/>
                  </a:lnTo>
                  <a:lnTo>
                    <a:pt x="280165" y="1055906"/>
                  </a:lnTo>
                  <a:lnTo>
                    <a:pt x="241702" y="1029455"/>
                  </a:lnTo>
                  <a:lnTo>
                    <a:pt x="205716" y="1001470"/>
                  </a:lnTo>
                  <a:lnTo>
                    <a:pt x="172298" y="972045"/>
                  </a:lnTo>
                  <a:lnTo>
                    <a:pt x="141544" y="941271"/>
                  </a:lnTo>
                  <a:lnTo>
                    <a:pt x="113546" y="909244"/>
                  </a:lnTo>
                  <a:lnTo>
                    <a:pt x="88398" y="876056"/>
                  </a:lnTo>
                  <a:lnTo>
                    <a:pt x="66193" y="841800"/>
                  </a:lnTo>
                  <a:lnTo>
                    <a:pt x="47025" y="806570"/>
                  </a:lnTo>
                  <a:lnTo>
                    <a:pt x="30986" y="770459"/>
                  </a:lnTo>
                  <a:lnTo>
                    <a:pt x="18171" y="733560"/>
                  </a:lnTo>
                  <a:lnTo>
                    <a:pt x="8673" y="695968"/>
                  </a:lnTo>
                  <a:lnTo>
                    <a:pt x="2584" y="657774"/>
                  </a:lnTo>
                  <a:lnTo>
                    <a:pt x="0" y="619073"/>
                  </a:lnTo>
                  <a:lnTo>
                    <a:pt x="1012" y="579958"/>
                  </a:lnTo>
                  <a:lnTo>
                    <a:pt x="5714" y="540522"/>
                  </a:lnTo>
                  <a:lnTo>
                    <a:pt x="14200" y="500859"/>
                  </a:lnTo>
                  <a:lnTo>
                    <a:pt x="25835" y="463132"/>
                  </a:lnTo>
                  <a:lnTo>
                    <a:pt x="40642" y="426453"/>
                  </a:lnTo>
                  <a:lnTo>
                    <a:pt x="58503" y="390880"/>
                  </a:lnTo>
                  <a:lnTo>
                    <a:pt x="79298" y="356470"/>
                  </a:lnTo>
                  <a:lnTo>
                    <a:pt x="102906" y="323281"/>
                  </a:lnTo>
                  <a:lnTo>
                    <a:pt x="129207" y="291369"/>
                  </a:lnTo>
                  <a:lnTo>
                    <a:pt x="158083" y="260792"/>
                  </a:lnTo>
                  <a:lnTo>
                    <a:pt x="189414" y="231609"/>
                  </a:lnTo>
                  <a:lnTo>
                    <a:pt x="223078" y="203875"/>
                  </a:lnTo>
                  <a:lnTo>
                    <a:pt x="258958" y="177648"/>
                  </a:lnTo>
                  <a:lnTo>
                    <a:pt x="296933" y="152987"/>
                  </a:lnTo>
                  <a:lnTo>
                    <a:pt x="336884" y="129947"/>
                  </a:lnTo>
                  <a:lnTo>
                    <a:pt x="378690" y="108588"/>
                  </a:lnTo>
                  <a:lnTo>
                    <a:pt x="422232" y="88965"/>
                  </a:lnTo>
                  <a:lnTo>
                    <a:pt x="467390" y="71137"/>
                  </a:lnTo>
                  <a:lnTo>
                    <a:pt x="514044" y="55160"/>
                  </a:lnTo>
                  <a:lnTo>
                    <a:pt x="562076" y="41093"/>
                  </a:lnTo>
                  <a:lnTo>
                    <a:pt x="611364" y="28993"/>
                  </a:lnTo>
                  <a:lnTo>
                    <a:pt x="661789" y="18917"/>
                  </a:lnTo>
                  <a:lnTo>
                    <a:pt x="713232" y="10922"/>
                  </a:lnTo>
                  <a:lnTo>
                    <a:pt x="765573" y="5066"/>
                  </a:lnTo>
                  <a:lnTo>
                    <a:pt x="818691" y="1406"/>
                  </a:lnTo>
                  <a:lnTo>
                    <a:pt x="872468" y="0"/>
                  </a:lnTo>
                  <a:lnTo>
                    <a:pt x="926783" y="904"/>
                  </a:lnTo>
                  <a:lnTo>
                    <a:pt x="981517" y="4178"/>
                  </a:lnTo>
                  <a:lnTo>
                    <a:pt x="1036550" y="9877"/>
                  </a:lnTo>
                  <a:lnTo>
                    <a:pt x="1093096" y="18319"/>
                  </a:lnTo>
                  <a:lnTo>
                    <a:pt x="1148006" y="29135"/>
                  </a:lnTo>
                  <a:lnTo>
                    <a:pt x="1201188" y="42233"/>
                  </a:lnTo>
                  <a:lnTo>
                    <a:pt x="1252547" y="57518"/>
                  </a:lnTo>
                  <a:lnTo>
                    <a:pt x="1301990" y="74897"/>
                  </a:lnTo>
                  <a:lnTo>
                    <a:pt x="1349424" y="94277"/>
                  </a:lnTo>
                  <a:lnTo>
                    <a:pt x="1394755" y="115565"/>
                  </a:lnTo>
                  <a:lnTo>
                    <a:pt x="1437890" y="138667"/>
                  </a:lnTo>
                  <a:lnTo>
                    <a:pt x="1478736" y="163490"/>
                  </a:lnTo>
                  <a:lnTo>
                    <a:pt x="1517199" y="189941"/>
                  </a:lnTo>
                  <a:lnTo>
                    <a:pt x="1553186" y="217925"/>
                  </a:lnTo>
                  <a:lnTo>
                    <a:pt x="1586603" y="247351"/>
                  </a:lnTo>
                  <a:lnTo>
                    <a:pt x="1617357" y="278124"/>
                  </a:lnTo>
                  <a:lnTo>
                    <a:pt x="1645355" y="310152"/>
                  </a:lnTo>
                  <a:lnTo>
                    <a:pt x="1670503" y="343340"/>
                  </a:lnTo>
                  <a:lnTo>
                    <a:pt x="1692708" y="377596"/>
                  </a:lnTo>
                  <a:lnTo>
                    <a:pt x="1711877" y="412826"/>
                  </a:lnTo>
                  <a:lnTo>
                    <a:pt x="1727915" y="448937"/>
                  </a:lnTo>
                  <a:lnTo>
                    <a:pt x="1740730" y="485836"/>
                  </a:lnTo>
                  <a:lnTo>
                    <a:pt x="1750229" y="523428"/>
                  </a:lnTo>
                  <a:lnTo>
                    <a:pt x="1756317" y="561622"/>
                  </a:lnTo>
                  <a:lnTo>
                    <a:pt x="1758902" y="600323"/>
                  </a:lnTo>
                  <a:lnTo>
                    <a:pt x="1757890" y="639438"/>
                  </a:lnTo>
                  <a:lnTo>
                    <a:pt x="1753188" y="678874"/>
                  </a:lnTo>
                  <a:lnTo>
                    <a:pt x="1744702" y="718537"/>
                  </a:lnTo>
                  <a:lnTo>
                    <a:pt x="1732887" y="756717"/>
                  </a:lnTo>
                  <a:lnTo>
                    <a:pt x="1717732" y="793959"/>
                  </a:lnTo>
                  <a:lnTo>
                    <a:pt x="1699348" y="830186"/>
                  </a:lnTo>
                  <a:lnTo>
                    <a:pt x="1677849" y="865317"/>
                  </a:lnTo>
                  <a:lnTo>
                    <a:pt x="1653345" y="899272"/>
                  </a:lnTo>
                  <a:lnTo>
                    <a:pt x="1625951" y="931972"/>
                  </a:lnTo>
                  <a:lnTo>
                    <a:pt x="1595778" y="963337"/>
                  </a:lnTo>
                  <a:lnTo>
                    <a:pt x="1562939" y="993287"/>
                  </a:lnTo>
                  <a:lnTo>
                    <a:pt x="1527545" y="1021743"/>
                  </a:lnTo>
                  <a:lnTo>
                    <a:pt x="1489711" y="1048625"/>
                  </a:lnTo>
                  <a:lnTo>
                    <a:pt x="1449547" y="1073854"/>
                  </a:lnTo>
                  <a:lnTo>
                    <a:pt x="1407167" y="1097350"/>
                  </a:lnTo>
                  <a:lnTo>
                    <a:pt x="1362683" y="1119032"/>
                  </a:lnTo>
                  <a:lnTo>
                    <a:pt x="1316207" y="1138823"/>
                  </a:lnTo>
                  <a:lnTo>
                    <a:pt x="1267851" y="1156641"/>
                  </a:lnTo>
                  <a:lnTo>
                    <a:pt x="1217729" y="1172407"/>
                  </a:lnTo>
                  <a:lnTo>
                    <a:pt x="1165953" y="1186041"/>
                  </a:lnTo>
                  <a:lnTo>
                    <a:pt x="1112634" y="1197465"/>
                  </a:lnTo>
                  <a:lnTo>
                    <a:pt x="1057886" y="1206598"/>
                  </a:lnTo>
                  <a:lnTo>
                    <a:pt x="893802" y="140979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52594" y="2871662"/>
            <a:ext cx="753666" cy="70196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marR="3572" indent="27681">
              <a:spcBef>
                <a:spcPts val="74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701542" y="2311298"/>
            <a:ext cx="1255961" cy="1009948"/>
            <a:chOff x="8785837" y="3287180"/>
            <a:chExt cx="1786255" cy="1436370"/>
          </a:xfrm>
        </p:grpSpPr>
        <p:sp>
          <p:nvSpPr>
            <p:cNvPr id="28" name="object 28"/>
            <p:cNvSpPr/>
            <p:nvPr/>
          </p:nvSpPr>
          <p:spPr>
            <a:xfrm>
              <a:off x="8798854" y="330019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878605" y="0"/>
                  </a:moveTo>
                  <a:lnTo>
                    <a:pt x="828520" y="1069"/>
                  </a:lnTo>
                  <a:lnTo>
                    <a:pt x="778647" y="4098"/>
                  </a:lnTo>
                  <a:lnTo>
                    <a:pt x="729115" y="9071"/>
                  </a:lnTo>
                  <a:lnTo>
                    <a:pt x="680054" y="15977"/>
                  </a:lnTo>
                  <a:lnTo>
                    <a:pt x="631591" y="24803"/>
                  </a:lnTo>
                  <a:lnTo>
                    <a:pt x="583855" y="35535"/>
                  </a:lnTo>
                  <a:lnTo>
                    <a:pt x="536976" y="48161"/>
                  </a:lnTo>
                  <a:lnTo>
                    <a:pt x="491081" y="62668"/>
                  </a:lnTo>
                  <a:lnTo>
                    <a:pt x="446301" y="79043"/>
                  </a:lnTo>
                  <a:lnTo>
                    <a:pt x="402763" y="97273"/>
                  </a:lnTo>
                  <a:lnTo>
                    <a:pt x="360596" y="117344"/>
                  </a:lnTo>
                  <a:lnTo>
                    <a:pt x="319929" y="139245"/>
                  </a:lnTo>
                  <a:lnTo>
                    <a:pt x="280891" y="162962"/>
                  </a:lnTo>
                  <a:lnTo>
                    <a:pt x="243611" y="188482"/>
                  </a:lnTo>
                  <a:lnTo>
                    <a:pt x="208217" y="215792"/>
                  </a:lnTo>
                  <a:lnTo>
                    <a:pt x="174838" y="244880"/>
                  </a:lnTo>
                  <a:lnTo>
                    <a:pt x="140411" y="279162"/>
                  </a:lnTo>
                  <a:lnTo>
                    <a:pt x="109820" y="314486"/>
                  </a:lnTo>
                  <a:lnTo>
                    <a:pt x="83039" y="350726"/>
                  </a:lnTo>
                  <a:lnTo>
                    <a:pt x="60041" y="387754"/>
                  </a:lnTo>
                  <a:lnTo>
                    <a:pt x="40800" y="425442"/>
                  </a:lnTo>
                  <a:lnTo>
                    <a:pt x="25287" y="463665"/>
                  </a:lnTo>
                  <a:lnTo>
                    <a:pt x="13478" y="502294"/>
                  </a:lnTo>
                  <a:lnTo>
                    <a:pt x="5344" y="541204"/>
                  </a:lnTo>
                  <a:lnTo>
                    <a:pt x="861" y="580265"/>
                  </a:lnTo>
                  <a:lnTo>
                    <a:pt x="0" y="619353"/>
                  </a:lnTo>
                  <a:lnTo>
                    <a:pt x="2735" y="658338"/>
                  </a:lnTo>
                  <a:lnTo>
                    <a:pt x="9039" y="697095"/>
                  </a:lnTo>
                  <a:lnTo>
                    <a:pt x="18886" y="735496"/>
                  </a:lnTo>
                  <a:lnTo>
                    <a:pt x="32250" y="773414"/>
                  </a:lnTo>
                  <a:lnTo>
                    <a:pt x="49103" y="810722"/>
                  </a:lnTo>
                  <a:lnTo>
                    <a:pt x="69418" y="847292"/>
                  </a:lnTo>
                  <a:lnTo>
                    <a:pt x="93170" y="882999"/>
                  </a:lnTo>
                  <a:lnTo>
                    <a:pt x="120331" y="917714"/>
                  </a:lnTo>
                  <a:lnTo>
                    <a:pt x="150875" y="951310"/>
                  </a:lnTo>
                  <a:lnTo>
                    <a:pt x="184774" y="983661"/>
                  </a:lnTo>
                  <a:lnTo>
                    <a:pt x="222003" y="1014639"/>
                  </a:lnTo>
                  <a:lnTo>
                    <a:pt x="262535" y="1044117"/>
                  </a:lnTo>
                  <a:lnTo>
                    <a:pt x="306343" y="1071969"/>
                  </a:lnTo>
                  <a:lnTo>
                    <a:pt x="353400" y="1098066"/>
                  </a:lnTo>
                  <a:lnTo>
                    <a:pt x="322793" y="1409724"/>
                  </a:lnTo>
                  <a:lnTo>
                    <a:pt x="655914" y="1199158"/>
                  </a:lnTo>
                  <a:lnTo>
                    <a:pt x="708092" y="1207509"/>
                  </a:lnTo>
                  <a:lnTo>
                    <a:pt x="760450" y="1213609"/>
                  </a:lnTo>
                  <a:lnTo>
                    <a:pt x="812859" y="1217490"/>
                  </a:lnTo>
                  <a:lnTo>
                    <a:pt x="865187" y="1219183"/>
                  </a:lnTo>
                  <a:lnTo>
                    <a:pt x="917305" y="1218720"/>
                  </a:lnTo>
                  <a:lnTo>
                    <a:pt x="969083" y="1216131"/>
                  </a:lnTo>
                  <a:lnTo>
                    <a:pt x="1020390" y="1211449"/>
                  </a:lnTo>
                  <a:lnTo>
                    <a:pt x="1071096" y="1204705"/>
                  </a:lnTo>
                  <a:lnTo>
                    <a:pt x="1121071" y="1195930"/>
                  </a:lnTo>
                  <a:lnTo>
                    <a:pt x="1170184" y="1185156"/>
                  </a:lnTo>
                  <a:lnTo>
                    <a:pt x="1218306" y="1172414"/>
                  </a:lnTo>
                  <a:lnTo>
                    <a:pt x="1265306" y="1157735"/>
                  </a:lnTo>
                  <a:lnTo>
                    <a:pt x="1311055" y="1141152"/>
                  </a:lnTo>
                  <a:lnTo>
                    <a:pt x="1355421" y="1122695"/>
                  </a:lnTo>
                  <a:lnTo>
                    <a:pt x="1398274" y="1102396"/>
                  </a:lnTo>
                  <a:lnTo>
                    <a:pt x="1439485" y="1080286"/>
                  </a:lnTo>
                  <a:lnTo>
                    <a:pt x="1478924" y="1056397"/>
                  </a:lnTo>
                  <a:lnTo>
                    <a:pt x="1516459" y="1030760"/>
                  </a:lnTo>
                  <a:lnTo>
                    <a:pt x="1551961" y="1003406"/>
                  </a:lnTo>
                  <a:lnTo>
                    <a:pt x="1585300" y="974368"/>
                  </a:lnTo>
                  <a:lnTo>
                    <a:pt x="1619726" y="940086"/>
                  </a:lnTo>
                  <a:lnTo>
                    <a:pt x="1650317" y="904761"/>
                  </a:lnTo>
                  <a:lnTo>
                    <a:pt x="1677098" y="868522"/>
                  </a:lnTo>
                  <a:lnTo>
                    <a:pt x="1700096" y="831494"/>
                  </a:lnTo>
                  <a:lnTo>
                    <a:pt x="1719338" y="793805"/>
                  </a:lnTo>
                  <a:lnTo>
                    <a:pt x="1734850" y="755582"/>
                  </a:lnTo>
                  <a:lnTo>
                    <a:pt x="1746660" y="716953"/>
                  </a:lnTo>
                  <a:lnTo>
                    <a:pt x="1754793" y="678044"/>
                  </a:lnTo>
                  <a:lnTo>
                    <a:pt x="1759277" y="638982"/>
                  </a:lnTo>
                  <a:lnTo>
                    <a:pt x="1760138" y="599895"/>
                  </a:lnTo>
                  <a:lnTo>
                    <a:pt x="1757403" y="560909"/>
                  </a:lnTo>
                  <a:lnTo>
                    <a:pt x="1751098" y="522152"/>
                  </a:lnTo>
                  <a:lnTo>
                    <a:pt x="1741251" y="483752"/>
                  </a:lnTo>
                  <a:lnTo>
                    <a:pt x="1727887" y="445834"/>
                  </a:lnTo>
                  <a:lnTo>
                    <a:pt x="1711035" y="408526"/>
                  </a:lnTo>
                  <a:lnTo>
                    <a:pt x="1690719" y="371955"/>
                  </a:lnTo>
                  <a:lnTo>
                    <a:pt x="1666967" y="336249"/>
                  </a:lnTo>
                  <a:lnTo>
                    <a:pt x="1639806" y="301534"/>
                  </a:lnTo>
                  <a:lnTo>
                    <a:pt x="1609263" y="267937"/>
                  </a:lnTo>
                  <a:lnTo>
                    <a:pt x="1575363" y="235586"/>
                  </a:lnTo>
                  <a:lnTo>
                    <a:pt x="1538134" y="204608"/>
                  </a:lnTo>
                  <a:lnTo>
                    <a:pt x="1497602" y="175130"/>
                  </a:lnTo>
                  <a:lnTo>
                    <a:pt x="1453795" y="147279"/>
                  </a:lnTo>
                  <a:lnTo>
                    <a:pt x="1406738" y="121182"/>
                  </a:lnTo>
                  <a:lnTo>
                    <a:pt x="1362814" y="99856"/>
                  </a:lnTo>
                  <a:lnTo>
                    <a:pt x="1317686" y="80631"/>
                  </a:lnTo>
                  <a:lnTo>
                    <a:pt x="1271484" y="63494"/>
                  </a:lnTo>
                  <a:lnTo>
                    <a:pt x="1224334" y="48431"/>
                  </a:lnTo>
                  <a:lnTo>
                    <a:pt x="1176367" y="35430"/>
                  </a:lnTo>
                  <a:lnTo>
                    <a:pt x="1127711" y="24478"/>
                  </a:lnTo>
                  <a:lnTo>
                    <a:pt x="1078496" y="15562"/>
                  </a:lnTo>
                  <a:lnTo>
                    <a:pt x="1028848" y="8670"/>
                  </a:lnTo>
                  <a:lnTo>
                    <a:pt x="978898" y="3787"/>
                  </a:lnTo>
                  <a:lnTo>
                    <a:pt x="928774" y="901"/>
                  </a:lnTo>
                  <a:lnTo>
                    <a:pt x="878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8798854" y="330019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322793" y="1409724"/>
                  </a:moveTo>
                  <a:lnTo>
                    <a:pt x="353400" y="1098066"/>
                  </a:lnTo>
                  <a:lnTo>
                    <a:pt x="306343" y="1071969"/>
                  </a:lnTo>
                  <a:lnTo>
                    <a:pt x="262535" y="1044117"/>
                  </a:lnTo>
                  <a:lnTo>
                    <a:pt x="222003" y="1014639"/>
                  </a:lnTo>
                  <a:lnTo>
                    <a:pt x="184774" y="983661"/>
                  </a:lnTo>
                  <a:lnTo>
                    <a:pt x="150875" y="951310"/>
                  </a:lnTo>
                  <a:lnTo>
                    <a:pt x="120331" y="917714"/>
                  </a:lnTo>
                  <a:lnTo>
                    <a:pt x="93170" y="882999"/>
                  </a:lnTo>
                  <a:lnTo>
                    <a:pt x="69418" y="847292"/>
                  </a:lnTo>
                  <a:lnTo>
                    <a:pt x="49103" y="810722"/>
                  </a:lnTo>
                  <a:lnTo>
                    <a:pt x="32250" y="773414"/>
                  </a:lnTo>
                  <a:lnTo>
                    <a:pt x="18886" y="735496"/>
                  </a:lnTo>
                  <a:lnTo>
                    <a:pt x="9039" y="697095"/>
                  </a:lnTo>
                  <a:lnTo>
                    <a:pt x="2735" y="658338"/>
                  </a:lnTo>
                  <a:lnTo>
                    <a:pt x="0" y="619353"/>
                  </a:lnTo>
                  <a:lnTo>
                    <a:pt x="861" y="580265"/>
                  </a:lnTo>
                  <a:lnTo>
                    <a:pt x="5344" y="541204"/>
                  </a:lnTo>
                  <a:lnTo>
                    <a:pt x="13478" y="502294"/>
                  </a:lnTo>
                  <a:lnTo>
                    <a:pt x="25287" y="463665"/>
                  </a:lnTo>
                  <a:lnTo>
                    <a:pt x="40800" y="425442"/>
                  </a:lnTo>
                  <a:lnTo>
                    <a:pt x="60041" y="387754"/>
                  </a:lnTo>
                  <a:lnTo>
                    <a:pt x="83039" y="350726"/>
                  </a:lnTo>
                  <a:lnTo>
                    <a:pt x="109820" y="314486"/>
                  </a:lnTo>
                  <a:lnTo>
                    <a:pt x="140411" y="279162"/>
                  </a:lnTo>
                  <a:lnTo>
                    <a:pt x="174838" y="244880"/>
                  </a:lnTo>
                  <a:lnTo>
                    <a:pt x="208217" y="215792"/>
                  </a:lnTo>
                  <a:lnTo>
                    <a:pt x="243611" y="188482"/>
                  </a:lnTo>
                  <a:lnTo>
                    <a:pt x="280891" y="162962"/>
                  </a:lnTo>
                  <a:lnTo>
                    <a:pt x="319929" y="139245"/>
                  </a:lnTo>
                  <a:lnTo>
                    <a:pt x="360596" y="117344"/>
                  </a:lnTo>
                  <a:lnTo>
                    <a:pt x="402763" y="97273"/>
                  </a:lnTo>
                  <a:lnTo>
                    <a:pt x="446301" y="79043"/>
                  </a:lnTo>
                  <a:lnTo>
                    <a:pt x="491081" y="62668"/>
                  </a:lnTo>
                  <a:lnTo>
                    <a:pt x="536976" y="48161"/>
                  </a:lnTo>
                  <a:lnTo>
                    <a:pt x="583855" y="35535"/>
                  </a:lnTo>
                  <a:lnTo>
                    <a:pt x="631591" y="24803"/>
                  </a:lnTo>
                  <a:lnTo>
                    <a:pt x="680054" y="15977"/>
                  </a:lnTo>
                  <a:lnTo>
                    <a:pt x="729115" y="9071"/>
                  </a:lnTo>
                  <a:lnTo>
                    <a:pt x="778647" y="4098"/>
                  </a:lnTo>
                  <a:lnTo>
                    <a:pt x="828520" y="1069"/>
                  </a:lnTo>
                  <a:lnTo>
                    <a:pt x="878605" y="0"/>
                  </a:lnTo>
                  <a:lnTo>
                    <a:pt x="928774" y="901"/>
                  </a:lnTo>
                  <a:lnTo>
                    <a:pt x="978898" y="3787"/>
                  </a:lnTo>
                  <a:lnTo>
                    <a:pt x="1028848" y="8670"/>
                  </a:lnTo>
                  <a:lnTo>
                    <a:pt x="1078496" y="15562"/>
                  </a:lnTo>
                  <a:lnTo>
                    <a:pt x="1127711" y="24478"/>
                  </a:lnTo>
                  <a:lnTo>
                    <a:pt x="1176367" y="35430"/>
                  </a:lnTo>
                  <a:lnTo>
                    <a:pt x="1224334" y="48431"/>
                  </a:lnTo>
                  <a:lnTo>
                    <a:pt x="1271484" y="63494"/>
                  </a:lnTo>
                  <a:lnTo>
                    <a:pt x="1317686" y="80631"/>
                  </a:lnTo>
                  <a:lnTo>
                    <a:pt x="1362814" y="99856"/>
                  </a:lnTo>
                  <a:lnTo>
                    <a:pt x="1406738" y="121182"/>
                  </a:lnTo>
                  <a:lnTo>
                    <a:pt x="1453795" y="147279"/>
                  </a:lnTo>
                  <a:lnTo>
                    <a:pt x="1497602" y="175130"/>
                  </a:lnTo>
                  <a:lnTo>
                    <a:pt x="1538134" y="204608"/>
                  </a:lnTo>
                  <a:lnTo>
                    <a:pt x="1575363" y="235586"/>
                  </a:lnTo>
                  <a:lnTo>
                    <a:pt x="1609263" y="267937"/>
                  </a:lnTo>
                  <a:lnTo>
                    <a:pt x="1639806" y="301534"/>
                  </a:lnTo>
                  <a:lnTo>
                    <a:pt x="1666967" y="336249"/>
                  </a:lnTo>
                  <a:lnTo>
                    <a:pt x="1690719" y="371955"/>
                  </a:lnTo>
                  <a:lnTo>
                    <a:pt x="1711035" y="408526"/>
                  </a:lnTo>
                  <a:lnTo>
                    <a:pt x="1727887" y="445834"/>
                  </a:lnTo>
                  <a:lnTo>
                    <a:pt x="1741251" y="483752"/>
                  </a:lnTo>
                  <a:lnTo>
                    <a:pt x="1751098" y="522152"/>
                  </a:lnTo>
                  <a:lnTo>
                    <a:pt x="1757403" y="560909"/>
                  </a:lnTo>
                  <a:lnTo>
                    <a:pt x="1760138" y="599895"/>
                  </a:lnTo>
                  <a:lnTo>
                    <a:pt x="1759277" y="638982"/>
                  </a:lnTo>
                  <a:lnTo>
                    <a:pt x="1754793" y="678044"/>
                  </a:lnTo>
                  <a:lnTo>
                    <a:pt x="1746660" y="716953"/>
                  </a:lnTo>
                  <a:lnTo>
                    <a:pt x="1734850" y="755582"/>
                  </a:lnTo>
                  <a:lnTo>
                    <a:pt x="1719338" y="793805"/>
                  </a:lnTo>
                  <a:lnTo>
                    <a:pt x="1700096" y="831494"/>
                  </a:lnTo>
                  <a:lnTo>
                    <a:pt x="1677098" y="868522"/>
                  </a:lnTo>
                  <a:lnTo>
                    <a:pt x="1650317" y="904761"/>
                  </a:lnTo>
                  <a:lnTo>
                    <a:pt x="1619726" y="940086"/>
                  </a:lnTo>
                  <a:lnTo>
                    <a:pt x="1585300" y="974368"/>
                  </a:lnTo>
                  <a:lnTo>
                    <a:pt x="1551961" y="1003406"/>
                  </a:lnTo>
                  <a:lnTo>
                    <a:pt x="1516459" y="1030760"/>
                  </a:lnTo>
                  <a:lnTo>
                    <a:pt x="1478924" y="1056397"/>
                  </a:lnTo>
                  <a:lnTo>
                    <a:pt x="1439485" y="1080286"/>
                  </a:lnTo>
                  <a:lnTo>
                    <a:pt x="1398274" y="1102396"/>
                  </a:lnTo>
                  <a:lnTo>
                    <a:pt x="1355421" y="1122695"/>
                  </a:lnTo>
                  <a:lnTo>
                    <a:pt x="1311055" y="1141152"/>
                  </a:lnTo>
                  <a:lnTo>
                    <a:pt x="1265306" y="1157735"/>
                  </a:lnTo>
                  <a:lnTo>
                    <a:pt x="1218306" y="1172414"/>
                  </a:lnTo>
                  <a:lnTo>
                    <a:pt x="1170184" y="1185156"/>
                  </a:lnTo>
                  <a:lnTo>
                    <a:pt x="1121071" y="1195930"/>
                  </a:lnTo>
                  <a:lnTo>
                    <a:pt x="1071096" y="1204705"/>
                  </a:lnTo>
                  <a:lnTo>
                    <a:pt x="1020390" y="1211449"/>
                  </a:lnTo>
                  <a:lnTo>
                    <a:pt x="969083" y="1216131"/>
                  </a:lnTo>
                  <a:lnTo>
                    <a:pt x="917305" y="1218720"/>
                  </a:lnTo>
                  <a:lnTo>
                    <a:pt x="865187" y="1219183"/>
                  </a:lnTo>
                  <a:lnTo>
                    <a:pt x="812859" y="1217490"/>
                  </a:lnTo>
                  <a:lnTo>
                    <a:pt x="760450" y="1213609"/>
                  </a:lnTo>
                  <a:lnTo>
                    <a:pt x="708092" y="1207509"/>
                  </a:lnTo>
                  <a:lnTo>
                    <a:pt x="655914" y="1199158"/>
                  </a:lnTo>
                  <a:lnTo>
                    <a:pt x="322793" y="14097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52570" y="2378958"/>
            <a:ext cx="753666" cy="70196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marR="3572" indent="27681">
              <a:spcBef>
                <a:spcPts val="74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44321" y="4128638"/>
            <a:ext cx="1471166" cy="876002"/>
            <a:chOff x="7708900" y="5871841"/>
            <a:chExt cx="2092325" cy="1245870"/>
          </a:xfrm>
        </p:grpSpPr>
        <p:sp>
          <p:nvSpPr>
            <p:cNvPr id="32" name="object 32"/>
            <p:cNvSpPr/>
            <p:nvPr/>
          </p:nvSpPr>
          <p:spPr>
            <a:xfrm>
              <a:off x="7721853" y="5884795"/>
              <a:ext cx="2066289" cy="1219835"/>
            </a:xfrm>
            <a:custGeom>
              <a:avLst/>
              <a:gdLst/>
              <a:ahLst/>
              <a:cxnLst/>
              <a:rect l="l" t="t" r="r" b="b"/>
              <a:pathLst>
                <a:path w="2066290" h="1219834">
                  <a:moveTo>
                    <a:pt x="1194026" y="0"/>
                  </a:moveTo>
                  <a:lnTo>
                    <a:pt x="1142876" y="701"/>
                  </a:lnTo>
                  <a:lnTo>
                    <a:pt x="1092161" y="3452"/>
                  </a:lnTo>
                  <a:lnTo>
                    <a:pt x="1041995" y="8213"/>
                  </a:lnTo>
                  <a:lnTo>
                    <a:pt x="992495" y="14942"/>
                  </a:lnTo>
                  <a:lnTo>
                    <a:pt x="943776" y="23596"/>
                  </a:lnTo>
                  <a:lnTo>
                    <a:pt x="895954" y="34135"/>
                  </a:lnTo>
                  <a:lnTo>
                    <a:pt x="849145" y="46518"/>
                  </a:lnTo>
                  <a:lnTo>
                    <a:pt x="803463" y="60701"/>
                  </a:lnTo>
                  <a:lnTo>
                    <a:pt x="759025" y="76645"/>
                  </a:lnTo>
                  <a:lnTo>
                    <a:pt x="715946" y="94308"/>
                  </a:lnTo>
                  <a:lnTo>
                    <a:pt x="674342" y="113647"/>
                  </a:lnTo>
                  <a:lnTo>
                    <a:pt x="634328" y="134622"/>
                  </a:lnTo>
                  <a:lnTo>
                    <a:pt x="596020" y="157191"/>
                  </a:lnTo>
                  <a:lnTo>
                    <a:pt x="559534" y="181313"/>
                  </a:lnTo>
                  <a:lnTo>
                    <a:pt x="524984" y="206946"/>
                  </a:lnTo>
                  <a:lnTo>
                    <a:pt x="492488" y="234048"/>
                  </a:lnTo>
                  <a:lnTo>
                    <a:pt x="462160" y="262578"/>
                  </a:lnTo>
                  <a:lnTo>
                    <a:pt x="434116" y="292495"/>
                  </a:lnTo>
                  <a:lnTo>
                    <a:pt x="408471" y="323757"/>
                  </a:lnTo>
                  <a:lnTo>
                    <a:pt x="385342" y="356323"/>
                  </a:lnTo>
                  <a:lnTo>
                    <a:pt x="364843" y="390151"/>
                  </a:lnTo>
                  <a:lnTo>
                    <a:pt x="347091" y="425199"/>
                  </a:lnTo>
                  <a:lnTo>
                    <a:pt x="0" y="514480"/>
                  </a:lnTo>
                  <a:lnTo>
                    <a:pt x="308355" y="656339"/>
                  </a:lnTo>
                  <a:lnTo>
                    <a:pt x="314893" y="697282"/>
                  </a:lnTo>
                  <a:lnTo>
                    <a:pt x="325283" y="737449"/>
                  </a:lnTo>
                  <a:lnTo>
                    <a:pt x="339408" y="776738"/>
                  </a:lnTo>
                  <a:lnTo>
                    <a:pt x="357150" y="815046"/>
                  </a:lnTo>
                  <a:lnTo>
                    <a:pt x="378392" y="852270"/>
                  </a:lnTo>
                  <a:lnTo>
                    <a:pt x="403018" y="888307"/>
                  </a:lnTo>
                  <a:lnTo>
                    <a:pt x="430908" y="923054"/>
                  </a:lnTo>
                  <a:lnTo>
                    <a:pt x="461946" y="956409"/>
                  </a:lnTo>
                  <a:lnTo>
                    <a:pt x="496014" y="988269"/>
                  </a:lnTo>
                  <a:lnTo>
                    <a:pt x="532995" y="1018531"/>
                  </a:lnTo>
                  <a:lnTo>
                    <a:pt x="572771" y="1047092"/>
                  </a:lnTo>
                  <a:lnTo>
                    <a:pt x="615225" y="1073849"/>
                  </a:lnTo>
                  <a:lnTo>
                    <a:pt x="660240" y="1098700"/>
                  </a:lnTo>
                  <a:lnTo>
                    <a:pt x="707697" y="1121541"/>
                  </a:lnTo>
                  <a:lnTo>
                    <a:pt x="757480" y="1142270"/>
                  </a:lnTo>
                  <a:lnTo>
                    <a:pt x="809471" y="1160784"/>
                  </a:lnTo>
                  <a:lnTo>
                    <a:pt x="863552" y="1176980"/>
                  </a:lnTo>
                  <a:lnTo>
                    <a:pt x="919606" y="1190755"/>
                  </a:lnTo>
                  <a:lnTo>
                    <a:pt x="971194" y="1200929"/>
                  </a:lnTo>
                  <a:lnTo>
                    <a:pt x="1022925" y="1208845"/>
                  </a:lnTo>
                  <a:lnTo>
                    <a:pt x="1074685" y="1214545"/>
                  </a:lnTo>
                  <a:lnTo>
                    <a:pt x="1126357" y="1218069"/>
                  </a:lnTo>
                  <a:lnTo>
                    <a:pt x="1177825" y="1219460"/>
                  </a:lnTo>
                  <a:lnTo>
                    <a:pt x="1228975" y="1218759"/>
                  </a:lnTo>
                  <a:lnTo>
                    <a:pt x="1279690" y="1216007"/>
                  </a:lnTo>
                  <a:lnTo>
                    <a:pt x="1329856" y="1211246"/>
                  </a:lnTo>
                  <a:lnTo>
                    <a:pt x="1379356" y="1204518"/>
                  </a:lnTo>
                  <a:lnTo>
                    <a:pt x="1428075" y="1195863"/>
                  </a:lnTo>
                  <a:lnTo>
                    <a:pt x="1475897" y="1185324"/>
                  </a:lnTo>
                  <a:lnTo>
                    <a:pt x="1522706" y="1172942"/>
                  </a:lnTo>
                  <a:lnTo>
                    <a:pt x="1568388" y="1158758"/>
                  </a:lnTo>
                  <a:lnTo>
                    <a:pt x="1612826" y="1142814"/>
                  </a:lnTo>
                  <a:lnTo>
                    <a:pt x="1655905" y="1125152"/>
                  </a:lnTo>
                  <a:lnTo>
                    <a:pt x="1697509" y="1105813"/>
                  </a:lnTo>
                  <a:lnTo>
                    <a:pt x="1737523" y="1084838"/>
                  </a:lnTo>
                  <a:lnTo>
                    <a:pt x="1775831" y="1062268"/>
                  </a:lnTo>
                  <a:lnTo>
                    <a:pt x="1812317" y="1038147"/>
                  </a:lnTo>
                  <a:lnTo>
                    <a:pt x="1846867" y="1012514"/>
                  </a:lnTo>
                  <a:lnTo>
                    <a:pt x="1879363" y="985412"/>
                  </a:lnTo>
                  <a:lnTo>
                    <a:pt x="1909691" y="956881"/>
                  </a:lnTo>
                  <a:lnTo>
                    <a:pt x="1937735" y="926964"/>
                  </a:lnTo>
                  <a:lnTo>
                    <a:pt x="1963380" y="895702"/>
                  </a:lnTo>
                  <a:lnTo>
                    <a:pt x="1986509" y="863137"/>
                  </a:lnTo>
                  <a:lnTo>
                    <a:pt x="2007008" y="829309"/>
                  </a:lnTo>
                  <a:lnTo>
                    <a:pt x="2024761" y="794261"/>
                  </a:lnTo>
                  <a:lnTo>
                    <a:pt x="2040485" y="755661"/>
                  </a:lnTo>
                  <a:lnTo>
                    <a:pt x="2052413" y="716953"/>
                  </a:lnTo>
                  <a:lnTo>
                    <a:pt x="2060619" y="678237"/>
                  </a:lnTo>
                  <a:lnTo>
                    <a:pt x="2065179" y="639614"/>
                  </a:lnTo>
                  <a:lnTo>
                    <a:pt x="2066169" y="601184"/>
                  </a:lnTo>
                  <a:lnTo>
                    <a:pt x="2063663" y="563050"/>
                  </a:lnTo>
                  <a:lnTo>
                    <a:pt x="2057738" y="525311"/>
                  </a:lnTo>
                  <a:lnTo>
                    <a:pt x="2048468" y="488069"/>
                  </a:lnTo>
                  <a:lnTo>
                    <a:pt x="2035929" y="451424"/>
                  </a:lnTo>
                  <a:lnTo>
                    <a:pt x="2020197" y="415478"/>
                  </a:lnTo>
                  <a:lnTo>
                    <a:pt x="2001346" y="380331"/>
                  </a:lnTo>
                  <a:lnTo>
                    <a:pt x="1979452" y="346084"/>
                  </a:lnTo>
                  <a:lnTo>
                    <a:pt x="1954592" y="312838"/>
                  </a:lnTo>
                  <a:lnTo>
                    <a:pt x="1926839" y="280695"/>
                  </a:lnTo>
                  <a:lnTo>
                    <a:pt x="1896269" y="249754"/>
                  </a:lnTo>
                  <a:lnTo>
                    <a:pt x="1862958" y="220117"/>
                  </a:lnTo>
                  <a:lnTo>
                    <a:pt x="1826981" y="191885"/>
                  </a:lnTo>
                  <a:lnTo>
                    <a:pt x="1788414" y="165158"/>
                  </a:lnTo>
                  <a:lnTo>
                    <a:pt x="1747332" y="140038"/>
                  </a:lnTo>
                  <a:lnTo>
                    <a:pt x="1703810" y="116625"/>
                  </a:lnTo>
                  <a:lnTo>
                    <a:pt x="1657924" y="95021"/>
                  </a:lnTo>
                  <a:lnTo>
                    <a:pt x="1609749" y="75326"/>
                  </a:lnTo>
                  <a:lnTo>
                    <a:pt x="1559360" y="57641"/>
                  </a:lnTo>
                  <a:lnTo>
                    <a:pt x="1506834" y="42067"/>
                  </a:lnTo>
                  <a:lnTo>
                    <a:pt x="1452245" y="28705"/>
                  </a:lnTo>
                  <a:lnTo>
                    <a:pt x="1400657" y="18531"/>
                  </a:lnTo>
                  <a:lnTo>
                    <a:pt x="1348926" y="10614"/>
                  </a:lnTo>
                  <a:lnTo>
                    <a:pt x="1297166" y="4915"/>
                  </a:lnTo>
                  <a:lnTo>
                    <a:pt x="1245494" y="1390"/>
                  </a:lnTo>
                  <a:lnTo>
                    <a:pt x="119402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21853" y="5884795"/>
              <a:ext cx="2066289" cy="1219835"/>
            </a:xfrm>
            <a:custGeom>
              <a:avLst/>
              <a:gdLst/>
              <a:ahLst/>
              <a:cxnLst/>
              <a:rect l="l" t="t" r="r" b="b"/>
              <a:pathLst>
                <a:path w="2066290" h="1219834">
                  <a:moveTo>
                    <a:pt x="0" y="514480"/>
                  </a:moveTo>
                  <a:lnTo>
                    <a:pt x="347091" y="425199"/>
                  </a:lnTo>
                  <a:lnTo>
                    <a:pt x="364843" y="390151"/>
                  </a:lnTo>
                  <a:lnTo>
                    <a:pt x="385342" y="356323"/>
                  </a:lnTo>
                  <a:lnTo>
                    <a:pt x="408471" y="323757"/>
                  </a:lnTo>
                  <a:lnTo>
                    <a:pt x="434116" y="292495"/>
                  </a:lnTo>
                  <a:lnTo>
                    <a:pt x="462160" y="262578"/>
                  </a:lnTo>
                  <a:lnTo>
                    <a:pt x="492488" y="234048"/>
                  </a:lnTo>
                  <a:lnTo>
                    <a:pt x="524984" y="206946"/>
                  </a:lnTo>
                  <a:lnTo>
                    <a:pt x="559534" y="181313"/>
                  </a:lnTo>
                  <a:lnTo>
                    <a:pt x="596020" y="157191"/>
                  </a:lnTo>
                  <a:lnTo>
                    <a:pt x="634328" y="134622"/>
                  </a:lnTo>
                  <a:lnTo>
                    <a:pt x="674342" y="113647"/>
                  </a:lnTo>
                  <a:lnTo>
                    <a:pt x="715946" y="94308"/>
                  </a:lnTo>
                  <a:lnTo>
                    <a:pt x="759025" y="76645"/>
                  </a:lnTo>
                  <a:lnTo>
                    <a:pt x="803463" y="60701"/>
                  </a:lnTo>
                  <a:lnTo>
                    <a:pt x="849145" y="46518"/>
                  </a:lnTo>
                  <a:lnTo>
                    <a:pt x="895954" y="34135"/>
                  </a:lnTo>
                  <a:lnTo>
                    <a:pt x="943776" y="23596"/>
                  </a:lnTo>
                  <a:lnTo>
                    <a:pt x="992495" y="14942"/>
                  </a:lnTo>
                  <a:lnTo>
                    <a:pt x="1041995" y="8213"/>
                  </a:lnTo>
                  <a:lnTo>
                    <a:pt x="1092161" y="3452"/>
                  </a:lnTo>
                  <a:lnTo>
                    <a:pt x="1142876" y="701"/>
                  </a:lnTo>
                  <a:lnTo>
                    <a:pt x="1194026" y="0"/>
                  </a:lnTo>
                  <a:lnTo>
                    <a:pt x="1245494" y="1390"/>
                  </a:lnTo>
                  <a:lnTo>
                    <a:pt x="1297166" y="4915"/>
                  </a:lnTo>
                  <a:lnTo>
                    <a:pt x="1348926" y="10614"/>
                  </a:lnTo>
                  <a:lnTo>
                    <a:pt x="1400657" y="18531"/>
                  </a:lnTo>
                  <a:lnTo>
                    <a:pt x="1452245" y="28705"/>
                  </a:lnTo>
                  <a:lnTo>
                    <a:pt x="1506834" y="42067"/>
                  </a:lnTo>
                  <a:lnTo>
                    <a:pt x="1559360" y="57641"/>
                  </a:lnTo>
                  <a:lnTo>
                    <a:pt x="1609749" y="75326"/>
                  </a:lnTo>
                  <a:lnTo>
                    <a:pt x="1657924" y="95021"/>
                  </a:lnTo>
                  <a:lnTo>
                    <a:pt x="1703810" y="116625"/>
                  </a:lnTo>
                  <a:lnTo>
                    <a:pt x="1747332" y="140038"/>
                  </a:lnTo>
                  <a:lnTo>
                    <a:pt x="1788414" y="165158"/>
                  </a:lnTo>
                  <a:lnTo>
                    <a:pt x="1826981" y="191885"/>
                  </a:lnTo>
                  <a:lnTo>
                    <a:pt x="1862958" y="220117"/>
                  </a:lnTo>
                  <a:lnTo>
                    <a:pt x="1896269" y="249754"/>
                  </a:lnTo>
                  <a:lnTo>
                    <a:pt x="1926839" y="280695"/>
                  </a:lnTo>
                  <a:lnTo>
                    <a:pt x="1954592" y="312838"/>
                  </a:lnTo>
                  <a:lnTo>
                    <a:pt x="1979452" y="346084"/>
                  </a:lnTo>
                  <a:lnTo>
                    <a:pt x="2001346" y="380331"/>
                  </a:lnTo>
                  <a:lnTo>
                    <a:pt x="2020197" y="415478"/>
                  </a:lnTo>
                  <a:lnTo>
                    <a:pt x="2035929" y="451424"/>
                  </a:lnTo>
                  <a:lnTo>
                    <a:pt x="2048468" y="488069"/>
                  </a:lnTo>
                  <a:lnTo>
                    <a:pt x="2057738" y="525311"/>
                  </a:lnTo>
                  <a:lnTo>
                    <a:pt x="2063663" y="563050"/>
                  </a:lnTo>
                  <a:lnTo>
                    <a:pt x="2066169" y="601184"/>
                  </a:lnTo>
                  <a:lnTo>
                    <a:pt x="2065179" y="639614"/>
                  </a:lnTo>
                  <a:lnTo>
                    <a:pt x="2060619" y="678237"/>
                  </a:lnTo>
                  <a:lnTo>
                    <a:pt x="2052413" y="716953"/>
                  </a:lnTo>
                  <a:lnTo>
                    <a:pt x="2040485" y="755661"/>
                  </a:lnTo>
                  <a:lnTo>
                    <a:pt x="2024761" y="794261"/>
                  </a:lnTo>
                  <a:lnTo>
                    <a:pt x="2007008" y="829309"/>
                  </a:lnTo>
                  <a:lnTo>
                    <a:pt x="1986509" y="863137"/>
                  </a:lnTo>
                  <a:lnTo>
                    <a:pt x="1963380" y="895702"/>
                  </a:lnTo>
                  <a:lnTo>
                    <a:pt x="1937735" y="926964"/>
                  </a:lnTo>
                  <a:lnTo>
                    <a:pt x="1909691" y="956881"/>
                  </a:lnTo>
                  <a:lnTo>
                    <a:pt x="1879363" y="985412"/>
                  </a:lnTo>
                  <a:lnTo>
                    <a:pt x="1846867" y="1012514"/>
                  </a:lnTo>
                  <a:lnTo>
                    <a:pt x="1812317" y="1038147"/>
                  </a:lnTo>
                  <a:lnTo>
                    <a:pt x="1775831" y="1062268"/>
                  </a:lnTo>
                  <a:lnTo>
                    <a:pt x="1737523" y="1084838"/>
                  </a:lnTo>
                  <a:lnTo>
                    <a:pt x="1697509" y="1105813"/>
                  </a:lnTo>
                  <a:lnTo>
                    <a:pt x="1655905" y="1125152"/>
                  </a:lnTo>
                  <a:lnTo>
                    <a:pt x="1612826" y="1142814"/>
                  </a:lnTo>
                  <a:lnTo>
                    <a:pt x="1568388" y="1158758"/>
                  </a:lnTo>
                  <a:lnTo>
                    <a:pt x="1522706" y="1172942"/>
                  </a:lnTo>
                  <a:lnTo>
                    <a:pt x="1475897" y="1185324"/>
                  </a:lnTo>
                  <a:lnTo>
                    <a:pt x="1428075" y="1195863"/>
                  </a:lnTo>
                  <a:lnTo>
                    <a:pt x="1379356" y="1204518"/>
                  </a:lnTo>
                  <a:lnTo>
                    <a:pt x="1329856" y="1211246"/>
                  </a:lnTo>
                  <a:lnTo>
                    <a:pt x="1279690" y="1216007"/>
                  </a:lnTo>
                  <a:lnTo>
                    <a:pt x="1228975" y="1218759"/>
                  </a:lnTo>
                  <a:lnTo>
                    <a:pt x="1177825" y="1219460"/>
                  </a:lnTo>
                  <a:lnTo>
                    <a:pt x="1126357" y="1218069"/>
                  </a:lnTo>
                  <a:lnTo>
                    <a:pt x="1074685" y="1214545"/>
                  </a:lnTo>
                  <a:lnTo>
                    <a:pt x="1022925" y="1208845"/>
                  </a:lnTo>
                  <a:lnTo>
                    <a:pt x="971194" y="1200929"/>
                  </a:lnTo>
                  <a:lnTo>
                    <a:pt x="919606" y="1190755"/>
                  </a:lnTo>
                  <a:lnTo>
                    <a:pt x="863552" y="1176980"/>
                  </a:lnTo>
                  <a:lnTo>
                    <a:pt x="809471" y="1160784"/>
                  </a:lnTo>
                  <a:lnTo>
                    <a:pt x="757480" y="1142270"/>
                  </a:lnTo>
                  <a:lnTo>
                    <a:pt x="707697" y="1121541"/>
                  </a:lnTo>
                  <a:lnTo>
                    <a:pt x="660240" y="1098700"/>
                  </a:lnTo>
                  <a:lnTo>
                    <a:pt x="615225" y="1073849"/>
                  </a:lnTo>
                  <a:lnTo>
                    <a:pt x="572771" y="1047092"/>
                  </a:lnTo>
                  <a:lnTo>
                    <a:pt x="532995" y="1018531"/>
                  </a:lnTo>
                  <a:lnTo>
                    <a:pt x="496014" y="988269"/>
                  </a:lnTo>
                  <a:lnTo>
                    <a:pt x="461946" y="956409"/>
                  </a:lnTo>
                  <a:lnTo>
                    <a:pt x="430908" y="923054"/>
                  </a:lnTo>
                  <a:lnTo>
                    <a:pt x="403018" y="888307"/>
                  </a:lnTo>
                  <a:lnTo>
                    <a:pt x="378392" y="852270"/>
                  </a:lnTo>
                  <a:lnTo>
                    <a:pt x="357150" y="815046"/>
                  </a:lnTo>
                  <a:lnTo>
                    <a:pt x="339408" y="776738"/>
                  </a:lnTo>
                  <a:lnTo>
                    <a:pt x="325283" y="737449"/>
                  </a:lnTo>
                  <a:lnTo>
                    <a:pt x="314893" y="697282"/>
                  </a:lnTo>
                  <a:lnTo>
                    <a:pt x="308355" y="656339"/>
                  </a:lnTo>
                  <a:lnTo>
                    <a:pt x="0" y="51448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409735" y="4196774"/>
            <a:ext cx="753666" cy="70196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marR="3572" indent="27681">
              <a:spcBef>
                <a:spcPts val="74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360" y="378783"/>
            <a:ext cx="7393781" cy="687929"/>
          </a:xfrm>
          <a:prstGeom prst="rect">
            <a:avLst/>
          </a:prstGeom>
        </p:spPr>
        <p:txBody>
          <a:bodyPr vert="horz" wrap="square" lIns="0" tIns="10716" rIns="0" bIns="0" rtlCol="0" anchor="ctr">
            <a:spAutoFit/>
          </a:bodyPr>
          <a:lstStyle/>
          <a:p>
            <a:pPr marL="9376">
              <a:lnSpc>
                <a:spcPct val="100000"/>
              </a:lnSpc>
              <a:spcBef>
                <a:spcPts val="84"/>
              </a:spcBef>
            </a:pPr>
            <a:r>
              <a:rPr spc="7" dirty="0"/>
              <a:t>Model</a:t>
            </a:r>
            <a:r>
              <a:rPr spc="-39" dirty="0"/>
              <a:t> </a:t>
            </a:r>
            <a:r>
              <a:rPr spc="-7" dirty="0"/>
              <a:t>Complexity</a:t>
            </a:r>
          </a:p>
        </p:txBody>
      </p:sp>
      <p:sp>
        <p:nvSpPr>
          <p:cNvPr id="3" name="object 3"/>
          <p:cNvSpPr/>
          <p:nvPr/>
        </p:nvSpPr>
        <p:spPr>
          <a:xfrm>
            <a:off x="1739384" y="1821656"/>
            <a:ext cx="8862893" cy="3161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0430" y="1460539"/>
            <a:ext cx="9137213" cy="4757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3360" y="378783"/>
            <a:ext cx="7393781" cy="687929"/>
          </a:xfrm>
          <a:prstGeom prst="rect">
            <a:avLst/>
          </a:prstGeom>
        </p:spPr>
        <p:txBody>
          <a:bodyPr vert="horz" wrap="square" lIns="0" tIns="10716" rIns="0" bIns="0" rtlCol="0" anchor="ctr">
            <a:spAutoFit/>
          </a:bodyPr>
          <a:lstStyle/>
          <a:p>
            <a:pPr marL="9376">
              <a:lnSpc>
                <a:spcPct val="100000"/>
              </a:lnSpc>
              <a:spcBef>
                <a:spcPts val="84"/>
              </a:spcBef>
            </a:pPr>
            <a:r>
              <a:rPr spc="7" dirty="0"/>
              <a:t>Model</a:t>
            </a:r>
            <a:r>
              <a:rPr spc="-39" dirty="0"/>
              <a:t> </a:t>
            </a:r>
            <a:r>
              <a:rPr spc="-7" dirty="0"/>
              <a:t>Complexity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604867" y="4626470"/>
            <a:ext cx="184845" cy="130712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11608" algn="just">
              <a:spcBef>
                <a:spcPts val="70"/>
              </a:spcBef>
            </a:pPr>
            <a:r>
              <a:rPr sz="1687" b="1" dirty="0">
                <a:latin typeface="Arial"/>
                <a:cs typeface="Arial"/>
              </a:rPr>
              <a:t>E  </a:t>
            </a:r>
            <a:r>
              <a:rPr sz="1687" b="1" spc="-4" dirty="0">
                <a:latin typeface="Arial"/>
                <a:cs typeface="Arial"/>
              </a:rPr>
              <a:t>R  R  </a:t>
            </a:r>
            <a:r>
              <a:rPr sz="1687" b="1" dirty="0">
                <a:latin typeface="Arial"/>
                <a:cs typeface="Arial"/>
              </a:rPr>
              <a:t>O  R</a:t>
            </a:r>
            <a:endParaRPr sz="168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772" y="266054"/>
            <a:ext cx="7076331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7" dirty="0"/>
              <a:t>Linear </a:t>
            </a:r>
            <a:r>
              <a:rPr sz="4430" spc="-14" dirty="0"/>
              <a:t>Regression </a:t>
            </a:r>
            <a:r>
              <a:rPr sz="4430" dirty="0"/>
              <a:t>– </a:t>
            </a:r>
            <a:r>
              <a:rPr sz="4430" spc="-11" dirty="0"/>
              <a:t>Fitting</a:t>
            </a:r>
            <a:r>
              <a:rPr sz="4430" spc="-7" dirty="0"/>
              <a:t> </a:t>
            </a:r>
            <a:r>
              <a:rPr sz="4430" dirty="0"/>
              <a:t>Line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3239393" y="1232207"/>
            <a:ext cx="5339953" cy="5148411"/>
            <a:chOff x="2439670" y="1752473"/>
            <a:chExt cx="7594600" cy="7322184"/>
          </a:xfrm>
        </p:grpSpPr>
        <p:sp>
          <p:nvSpPr>
            <p:cNvPr id="4" name="object 4"/>
            <p:cNvSpPr/>
            <p:nvPr/>
          </p:nvSpPr>
          <p:spPr>
            <a:xfrm>
              <a:off x="2615476" y="1752472"/>
              <a:ext cx="7317105" cy="7322184"/>
            </a:xfrm>
            <a:custGeom>
              <a:avLst/>
              <a:gdLst/>
              <a:ahLst/>
              <a:cxnLst/>
              <a:rect l="l" t="t" r="r" b="b"/>
              <a:pathLst>
                <a:path w="7317105" h="7322184">
                  <a:moveTo>
                    <a:pt x="7316559" y="7178167"/>
                  </a:moveTo>
                  <a:lnTo>
                    <a:pt x="7261695" y="7146163"/>
                  </a:lnTo>
                  <a:lnTo>
                    <a:pt x="7077164" y="7038505"/>
                  </a:lnTo>
                  <a:lnTo>
                    <a:pt x="7065150" y="7034403"/>
                  </a:lnTo>
                  <a:lnTo>
                    <a:pt x="7052932" y="7035203"/>
                  </a:lnTo>
                  <a:lnTo>
                    <a:pt x="7041909" y="7040537"/>
                  </a:lnTo>
                  <a:lnTo>
                    <a:pt x="7033476" y="7050024"/>
                  </a:lnTo>
                  <a:lnTo>
                    <a:pt x="7029361" y="7062051"/>
                  </a:lnTo>
                  <a:lnTo>
                    <a:pt x="7030136" y="7074294"/>
                  </a:lnTo>
                  <a:lnTo>
                    <a:pt x="7035432" y="7085355"/>
                  </a:lnTo>
                  <a:lnTo>
                    <a:pt x="7044906" y="7093801"/>
                  </a:lnTo>
                  <a:lnTo>
                    <a:pt x="7134669" y="7146163"/>
                  </a:lnTo>
                  <a:lnTo>
                    <a:pt x="197840" y="7146163"/>
                  </a:lnTo>
                  <a:lnTo>
                    <a:pt x="175590" y="181952"/>
                  </a:lnTo>
                  <a:lnTo>
                    <a:pt x="228180" y="271399"/>
                  </a:lnTo>
                  <a:lnTo>
                    <a:pt x="236677" y="280873"/>
                  </a:lnTo>
                  <a:lnTo>
                    <a:pt x="247751" y="286156"/>
                  </a:lnTo>
                  <a:lnTo>
                    <a:pt x="259981" y="286893"/>
                  </a:lnTo>
                  <a:lnTo>
                    <a:pt x="271995" y="282702"/>
                  </a:lnTo>
                  <a:lnTo>
                    <a:pt x="281457" y="274256"/>
                  </a:lnTo>
                  <a:lnTo>
                    <a:pt x="286753" y="263182"/>
                  </a:lnTo>
                  <a:lnTo>
                    <a:pt x="287528" y="250913"/>
                  </a:lnTo>
                  <a:lnTo>
                    <a:pt x="283425" y="238887"/>
                  </a:lnTo>
                  <a:lnTo>
                    <a:pt x="180225" y="63373"/>
                  </a:lnTo>
                  <a:lnTo>
                    <a:pt x="142963" y="0"/>
                  </a:lnTo>
                  <a:lnTo>
                    <a:pt x="4025" y="239776"/>
                  </a:lnTo>
                  <a:lnTo>
                    <a:pt x="0" y="251866"/>
                  </a:lnTo>
                  <a:lnTo>
                    <a:pt x="863" y="264121"/>
                  </a:lnTo>
                  <a:lnTo>
                    <a:pt x="6210" y="275158"/>
                  </a:lnTo>
                  <a:lnTo>
                    <a:pt x="15709" y="283591"/>
                  </a:lnTo>
                  <a:lnTo>
                    <a:pt x="27787" y="287667"/>
                  </a:lnTo>
                  <a:lnTo>
                    <a:pt x="40043" y="286804"/>
                  </a:lnTo>
                  <a:lnTo>
                    <a:pt x="51079" y="281419"/>
                  </a:lnTo>
                  <a:lnTo>
                    <a:pt x="59524" y="271907"/>
                  </a:lnTo>
                  <a:lnTo>
                    <a:pt x="111569" y="181965"/>
                  </a:lnTo>
                  <a:lnTo>
                    <a:pt x="133946" y="7178268"/>
                  </a:lnTo>
                  <a:lnTo>
                    <a:pt x="165823" y="7178180"/>
                  </a:lnTo>
                  <a:lnTo>
                    <a:pt x="165823" y="7210171"/>
                  </a:lnTo>
                  <a:lnTo>
                    <a:pt x="7134669" y="7210171"/>
                  </a:lnTo>
                  <a:lnTo>
                    <a:pt x="7044906" y="7262533"/>
                  </a:lnTo>
                  <a:lnTo>
                    <a:pt x="7035432" y="7270991"/>
                  </a:lnTo>
                  <a:lnTo>
                    <a:pt x="7030136" y="7282040"/>
                  </a:lnTo>
                  <a:lnTo>
                    <a:pt x="7029361" y="7294283"/>
                  </a:lnTo>
                  <a:lnTo>
                    <a:pt x="7033476" y="7306310"/>
                  </a:lnTo>
                  <a:lnTo>
                    <a:pt x="7041909" y="7315809"/>
                  </a:lnTo>
                  <a:lnTo>
                    <a:pt x="7052932" y="7321143"/>
                  </a:lnTo>
                  <a:lnTo>
                    <a:pt x="7065150" y="7321944"/>
                  </a:lnTo>
                  <a:lnTo>
                    <a:pt x="7077164" y="7317829"/>
                  </a:lnTo>
                  <a:lnTo>
                    <a:pt x="7261695" y="7210171"/>
                  </a:lnTo>
                  <a:lnTo>
                    <a:pt x="731655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3665982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3665982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0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8652510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52510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80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4690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4690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5070" y="4859274"/>
              <a:ext cx="7543800" cy="1554480"/>
            </a:xfrm>
            <a:custGeom>
              <a:avLst/>
              <a:gdLst/>
              <a:ahLst/>
              <a:cxnLst/>
              <a:rect l="l" t="t" r="r" b="b"/>
              <a:pathLst>
                <a:path w="7543800" h="1554479">
                  <a:moveTo>
                    <a:pt x="0" y="1554479"/>
                  </a:moveTo>
                  <a:lnTo>
                    <a:pt x="7543800" y="0"/>
                  </a:lnTo>
                </a:path>
              </a:pathLst>
            </a:custGeom>
            <a:ln w="5029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7075210" y="21724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878605" y="0"/>
                  </a:moveTo>
                  <a:lnTo>
                    <a:pt x="828520" y="1069"/>
                  </a:lnTo>
                  <a:lnTo>
                    <a:pt x="778647" y="4098"/>
                  </a:lnTo>
                  <a:lnTo>
                    <a:pt x="729115" y="9071"/>
                  </a:lnTo>
                  <a:lnTo>
                    <a:pt x="680054" y="15977"/>
                  </a:lnTo>
                  <a:lnTo>
                    <a:pt x="631591" y="24803"/>
                  </a:lnTo>
                  <a:lnTo>
                    <a:pt x="583855" y="35535"/>
                  </a:lnTo>
                  <a:lnTo>
                    <a:pt x="536976" y="48161"/>
                  </a:lnTo>
                  <a:lnTo>
                    <a:pt x="491081" y="62668"/>
                  </a:lnTo>
                  <a:lnTo>
                    <a:pt x="446301" y="79043"/>
                  </a:lnTo>
                  <a:lnTo>
                    <a:pt x="402763" y="97273"/>
                  </a:lnTo>
                  <a:lnTo>
                    <a:pt x="360596" y="117344"/>
                  </a:lnTo>
                  <a:lnTo>
                    <a:pt x="319929" y="139245"/>
                  </a:lnTo>
                  <a:lnTo>
                    <a:pt x="280891" y="162962"/>
                  </a:lnTo>
                  <a:lnTo>
                    <a:pt x="243611" y="188482"/>
                  </a:lnTo>
                  <a:lnTo>
                    <a:pt x="208217" y="215792"/>
                  </a:lnTo>
                  <a:lnTo>
                    <a:pt x="174838" y="244880"/>
                  </a:lnTo>
                  <a:lnTo>
                    <a:pt x="140411" y="279162"/>
                  </a:lnTo>
                  <a:lnTo>
                    <a:pt x="109820" y="314486"/>
                  </a:lnTo>
                  <a:lnTo>
                    <a:pt x="83039" y="350726"/>
                  </a:lnTo>
                  <a:lnTo>
                    <a:pt x="60041" y="387754"/>
                  </a:lnTo>
                  <a:lnTo>
                    <a:pt x="40800" y="425442"/>
                  </a:lnTo>
                  <a:lnTo>
                    <a:pt x="25287" y="463665"/>
                  </a:lnTo>
                  <a:lnTo>
                    <a:pt x="13478" y="502294"/>
                  </a:lnTo>
                  <a:lnTo>
                    <a:pt x="5344" y="541204"/>
                  </a:lnTo>
                  <a:lnTo>
                    <a:pt x="861" y="580265"/>
                  </a:lnTo>
                  <a:lnTo>
                    <a:pt x="0" y="619353"/>
                  </a:lnTo>
                  <a:lnTo>
                    <a:pt x="2735" y="658338"/>
                  </a:lnTo>
                  <a:lnTo>
                    <a:pt x="9039" y="697095"/>
                  </a:lnTo>
                  <a:lnTo>
                    <a:pt x="18886" y="735496"/>
                  </a:lnTo>
                  <a:lnTo>
                    <a:pt x="32250" y="773414"/>
                  </a:lnTo>
                  <a:lnTo>
                    <a:pt x="49103" y="810722"/>
                  </a:lnTo>
                  <a:lnTo>
                    <a:pt x="69418" y="847292"/>
                  </a:lnTo>
                  <a:lnTo>
                    <a:pt x="93170" y="882999"/>
                  </a:lnTo>
                  <a:lnTo>
                    <a:pt x="120331" y="917714"/>
                  </a:lnTo>
                  <a:lnTo>
                    <a:pt x="150875" y="951310"/>
                  </a:lnTo>
                  <a:lnTo>
                    <a:pt x="184774" y="983661"/>
                  </a:lnTo>
                  <a:lnTo>
                    <a:pt x="222003" y="1014639"/>
                  </a:lnTo>
                  <a:lnTo>
                    <a:pt x="262535" y="1044117"/>
                  </a:lnTo>
                  <a:lnTo>
                    <a:pt x="306343" y="1071969"/>
                  </a:lnTo>
                  <a:lnTo>
                    <a:pt x="353400" y="1098066"/>
                  </a:lnTo>
                  <a:lnTo>
                    <a:pt x="322793" y="1409724"/>
                  </a:lnTo>
                  <a:lnTo>
                    <a:pt x="655914" y="1199158"/>
                  </a:lnTo>
                  <a:lnTo>
                    <a:pt x="708092" y="1207509"/>
                  </a:lnTo>
                  <a:lnTo>
                    <a:pt x="760450" y="1213609"/>
                  </a:lnTo>
                  <a:lnTo>
                    <a:pt x="812859" y="1217490"/>
                  </a:lnTo>
                  <a:lnTo>
                    <a:pt x="865187" y="1219183"/>
                  </a:lnTo>
                  <a:lnTo>
                    <a:pt x="917305" y="1218720"/>
                  </a:lnTo>
                  <a:lnTo>
                    <a:pt x="969083" y="1216131"/>
                  </a:lnTo>
                  <a:lnTo>
                    <a:pt x="1020390" y="1211449"/>
                  </a:lnTo>
                  <a:lnTo>
                    <a:pt x="1071096" y="1204705"/>
                  </a:lnTo>
                  <a:lnTo>
                    <a:pt x="1121071" y="1195930"/>
                  </a:lnTo>
                  <a:lnTo>
                    <a:pt x="1170184" y="1185156"/>
                  </a:lnTo>
                  <a:lnTo>
                    <a:pt x="1218306" y="1172414"/>
                  </a:lnTo>
                  <a:lnTo>
                    <a:pt x="1265306" y="1157735"/>
                  </a:lnTo>
                  <a:lnTo>
                    <a:pt x="1311055" y="1141152"/>
                  </a:lnTo>
                  <a:lnTo>
                    <a:pt x="1355421" y="1122695"/>
                  </a:lnTo>
                  <a:lnTo>
                    <a:pt x="1398274" y="1102396"/>
                  </a:lnTo>
                  <a:lnTo>
                    <a:pt x="1439485" y="1080286"/>
                  </a:lnTo>
                  <a:lnTo>
                    <a:pt x="1478924" y="1056397"/>
                  </a:lnTo>
                  <a:lnTo>
                    <a:pt x="1516459" y="1030760"/>
                  </a:lnTo>
                  <a:lnTo>
                    <a:pt x="1551961" y="1003406"/>
                  </a:lnTo>
                  <a:lnTo>
                    <a:pt x="1585300" y="974368"/>
                  </a:lnTo>
                  <a:lnTo>
                    <a:pt x="1619726" y="940086"/>
                  </a:lnTo>
                  <a:lnTo>
                    <a:pt x="1650317" y="904761"/>
                  </a:lnTo>
                  <a:lnTo>
                    <a:pt x="1677098" y="868522"/>
                  </a:lnTo>
                  <a:lnTo>
                    <a:pt x="1700096" y="831494"/>
                  </a:lnTo>
                  <a:lnTo>
                    <a:pt x="1719338" y="793805"/>
                  </a:lnTo>
                  <a:lnTo>
                    <a:pt x="1734850" y="755582"/>
                  </a:lnTo>
                  <a:lnTo>
                    <a:pt x="1746660" y="716953"/>
                  </a:lnTo>
                  <a:lnTo>
                    <a:pt x="1754793" y="678044"/>
                  </a:lnTo>
                  <a:lnTo>
                    <a:pt x="1759277" y="638982"/>
                  </a:lnTo>
                  <a:lnTo>
                    <a:pt x="1760138" y="599895"/>
                  </a:lnTo>
                  <a:lnTo>
                    <a:pt x="1757403" y="560909"/>
                  </a:lnTo>
                  <a:lnTo>
                    <a:pt x="1751098" y="522152"/>
                  </a:lnTo>
                  <a:lnTo>
                    <a:pt x="1741251" y="483752"/>
                  </a:lnTo>
                  <a:lnTo>
                    <a:pt x="1727887" y="445834"/>
                  </a:lnTo>
                  <a:lnTo>
                    <a:pt x="1711035" y="408526"/>
                  </a:lnTo>
                  <a:lnTo>
                    <a:pt x="1690719" y="371955"/>
                  </a:lnTo>
                  <a:lnTo>
                    <a:pt x="1666967" y="336249"/>
                  </a:lnTo>
                  <a:lnTo>
                    <a:pt x="1639806" y="301534"/>
                  </a:lnTo>
                  <a:lnTo>
                    <a:pt x="1609263" y="267937"/>
                  </a:lnTo>
                  <a:lnTo>
                    <a:pt x="1575363" y="235586"/>
                  </a:lnTo>
                  <a:lnTo>
                    <a:pt x="1538134" y="204608"/>
                  </a:lnTo>
                  <a:lnTo>
                    <a:pt x="1497602" y="175130"/>
                  </a:lnTo>
                  <a:lnTo>
                    <a:pt x="1453795" y="147279"/>
                  </a:lnTo>
                  <a:lnTo>
                    <a:pt x="1406738" y="121182"/>
                  </a:lnTo>
                  <a:lnTo>
                    <a:pt x="1362814" y="99856"/>
                  </a:lnTo>
                  <a:lnTo>
                    <a:pt x="1317686" y="80631"/>
                  </a:lnTo>
                  <a:lnTo>
                    <a:pt x="1271484" y="63494"/>
                  </a:lnTo>
                  <a:lnTo>
                    <a:pt x="1224334" y="48431"/>
                  </a:lnTo>
                  <a:lnTo>
                    <a:pt x="1176367" y="35430"/>
                  </a:lnTo>
                  <a:lnTo>
                    <a:pt x="1127711" y="24478"/>
                  </a:lnTo>
                  <a:lnTo>
                    <a:pt x="1078496" y="15562"/>
                  </a:lnTo>
                  <a:lnTo>
                    <a:pt x="1028848" y="8670"/>
                  </a:lnTo>
                  <a:lnTo>
                    <a:pt x="978898" y="3787"/>
                  </a:lnTo>
                  <a:lnTo>
                    <a:pt x="928774" y="901"/>
                  </a:lnTo>
                  <a:lnTo>
                    <a:pt x="878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7075210" y="21724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322793" y="1409724"/>
                  </a:moveTo>
                  <a:lnTo>
                    <a:pt x="353400" y="1098066"/>
                  </a:lnTo>
                  <a:lnTo>
                    <a:pt x="306343" y="1071969"/>
                  </a:lnTo>
                  <a:lnTo>
                    <a:pt x="262535" y="1044117"/>
                  </a:lnTo>
                  <a:lnTo>
                    <a:pt x="222003" y="1014639"/>
                  </a:lnTo>
                  <a:lnTo>
                    <a:pt x="184774" y="983661"/>
                  </a:lnTo>
                  <a:lnTo>
                    <a:pt x="150875" y="951310"/>
                  </a:lnTo>
                  <a:lnTo>
                    <a:pt x="120331" y="917714"/>
                  </a:lnTo>
                  <a:lnTo>
                    <a:pt x="93170" y="882999"/>
                  </a:lnTo>
                  <a:lnTo>
                    <a:pt x="69418" y="847292"/>
                  </a:lnTo>
                  <a:lnTo>
                    <a:pt x="49103" y="810722"/>
                  </a:lnTo>
                  <a:lnTo>
                    <a:pt x="32250" y="773414"/>
                  </a:lnTo>
                  <a:lnTo>
                    <a:pt x="18886" y="735496"/>
                  </a:lnTo>
                  <a:lnTo>
                    <a:pt x="9039" y="697095"/>
                  </a:lnTo>
                  <a:lnTo>
                    <a:pt x="2735" y="658338"/>
                  </a:lnTo>
                  <a:lnTo>
                    <a:pt x="0" y="619353"/>
                  </a:lnTo>
                  <a:lnTo>
                    <a:pt x="861" y="580265"/>
                  </a:lnTo>
                  <a:lnTo>
                    <a:pt x="5344" y="541204"/>
                  </a:lnTo>
                  <a:lnTo>
                    <a:pt x="13478" y="502294"/>
                  </a:lnTo>
                  <a:lnTo>
                    <a:pt x="25287" y="463665"/>
                  </a:lnTo>
                  <a:lnTo>
                    <a:pt x="40800" y="425442"/>
                  </a:lnTo>
                  <a:lnTo>
                    <a:pt x="60041" y="387754"/>
                  </a:lnTo>
                  <a:lnTo>
                    <a:pt x="83039" y="350726"/>
                  </a:lnTo>
                  <a:lnTo>
                    <a:pt x="109820" y="314486"/>
                  </a:lnTo>
                  <a:lnTo>
                    <a:pt x="140411" y="279162"/>
                  </a:lnTo>
                  <a:lnTo>
                    <a:pt x="174838" y="244880"/>
                  </a:lnTo>
                  <a:lnTo>
                    <a:pt x="208217" y="215792"/>
                  </a:lnTo>
                  <a:lnTo>
                    <a:pt x="243611" y="188482"/>
                  </a:lnTo>
                  <a:lnTo>
                    <a:pt x="280891" y="162962"/>
                  </a:lnTo>
                  <a:lnTo>
                    <a:pt x="319929" y="139245"/>
                  </a:lnTo>
                  <a:lnTo>
                    <a:pt x="360596" y="117344"/>
                  </a:lnTo>
                  <a:lnTo>
                    <a:pt x="402763" y="97273"/>
                  </a:lnTo>
                  <a:lnTo>
                    <a:pt x="446301" y="79043"/>
                  </a:lnTo>
                  <a:lnTo>
                    <a:pt x="491081" y="62668"/>
                  </a:lnTo>
                  <a:lnTo>
                    <a:pt x="536976" y="48161"/>
                  </a:lnTo>
                  <a:lnTo>
                    <a:pt x="583855" y="35535"/>
                  </a:lnTo>
                  <a:lnTo>
                    <a:pt x="631591" y="24803"/>
                  </a:lnTo>
                  <a:lnTo>
                    <a:pt x="680054" y="15977"/>
                  </a:lnTo>
                  <a:lnTo>
                    <a:pt x="729115" y="9071"/>
                  </a:lnTo>
                  <a:lnTo>
                    <a:pt x="778647" y="4098"/>
                  </a:lnTo>
                  <a:lnTo>
                    <a:pt x="828520" y="1069"/>
                  </a:lnTo>
                  <a:lnTo>
                    <a:pt x="878605" y="0"/>
                  </a:lnTo>
                  <a:lnTo>
                    <a:pt x="928774" y="901"/>
                  </a:lnTo>
                  <a:lnTo>
                    <a:pt x="978898" y="3787"/>
                  </a:lnTo>
                  <a:lnTo>
                    <a:pt x="1028848" y="8670"/>
                  </a:lnTo>
                  <a:lnTo>
                    <a:pt x="1078496" y="15562"/>
                  </a:lnTo>
                  <a:lnTo>
                    <a:pt x="1127711" y="24478"/>
                  </a:lnTo>
                  <a:lnTo>
                    <a:pt x="1176367" y="35430"/>
                  </a:lnTo>
                  <a:lnTo>
                    <a:pt x="1224334" y="48431"/>
                  </a:lnTo>
                  <a:lnTo>
                    <a:pt x="1271484" y="63494"/>
                  </a:lnTo>
                  <a:lnTo>
                    <a:pt x="1317686" y="80631"/>
                  </a:lnTo>
                  <a:lnTo>
                    <a:pt x="1362814" y="99856"/>
                  </a:lnTo>
                  <a:lnTo>
                    <a:pt x="1406738" y="121182"/>
                  </a:lnTo>
                  <a:lnTo>
                    <a:pt x="1453795" y="147279"/>
                  </a:lnTo>
                  <a:lnTo>
                    <a:pt x="1497602" y="175130"/>
                  </a:lnTo>
                  <a:lnTo>
                    <a:pt x="1538134" y="204608"/>
                  </a:lnTo>
                  <a:lnTo>
                    <a:pt x="1575363" y="235586"/>
                  </a:lnTo>
                  <a:lnTo>
                    <a:pt x="1609263" y="267937"/>
                  </a:lnTo>
                  <a:lnTo>
                    <a:pt x="1639806" y="301534"/>
                  </a:lnTo>
                  <a:lnTo>
                    <a:pt x="1666967" y="336249"/>
                  </a:lnTo>
                  <a:lnTo>
                    <a:pt x="1690719" y="371955"/>
                  </a:lnTo>
                  <a:lnTo>
                    <a:pt x="1711035" y="408526"/>
                  </a:lnTo>
                  <a:lnTo>
                    <a:pt x="1727887" y="445834"/>
                  </a:lnTo>
                  <a:lnTo>
                    <a:pt x="1741251" y="483752"/>
                  </a:lnTo>
                  <a:lnTo>
                    <a:pt x="1751098" y="522152"/>
                  </a:lnTo>
                  <a:lnTo>
                    <a:pt x="1757403" y="560909"/>
                  </a:lnTo>
                  <a:lnTo>
                    <a:pt x="1760138" y="599895"/>
                  </a:lnTo>
                  <a:lnTo>
                    <a:pt x="1759277" y="638982"/>
                  </a:lnTo>
                  <a:lnTo>
                    <a:pt x="1754793" y="678044"/>
                  </a:lnTo>
                  <a:lnTo>
                    <a:pt x="1746660" y="716953"/>
                  </a:lnTo>
                  <a:lnTo>
                    <a:pt x="1734850" y="755582"/>
                  </a:lnTo>
                  <a:lnTo>
                    <a:pt x="1719338" y="793805"/>
                  </a:lnTo>
                  <a:lnTo>
                    <a:pt x="1700096" y="831494"/>
                  </a:lnTo>
                  <a:lnTo>
                    <a:pt x="1677098" y="868522"/>
                  </a:lnTo>
                  <a:lnTo>
                    <a:pt x="1650317" y="904761"/>
                  </a:lnTo>
                  <a:lnTo>
                    <a:pt x="1619726" y="940086"/>
                  </a:lnTo>
                  <a:lnTo>
                    <a:pt x="1585300" y="974368"/>
                  </a:lnTo>
                  <a:lnTo>
                    <a:pt x="1551961" y="1003406"/>
                  </a:lnTo>
                  <a:lnTo>
                    <a:pt x="1516459" y="1030760"/>
                  </a:lnTo>
                  <a:lnTo>
                    <a:pt x="1478924" y="1056397"/>
                  </a:lnTo>
                  <a:lnTo>
                    <a:pt x="1439485" y="1080286"/>
                  </a:lnTo>
                  <a:lnTo>
                    <a:pt x="1398274" y="1102396"/>
                  </a:lnTo>
                  <a:lnTo>
                    <a:pt x="1355421" y="1122695"/>
                  </a:lnTo>
                  <a:lnTo>
                    <a:pt x="1311055" y="1141152"/>
                  </a:lnTo>
                  <a:lnTo>
                    <a:pt x="1265306" y="1157735"/>
                  </a:lnTo>
                  <a:lnTo>
                    <a:pt x="1218306" y="1172414"/>
                  </a:lnTo>
                  <a:lnTo>
                    <a:pt x="1170184" y="1185156"/>
                  </a:lnTo>
                  <a:lnTo>
                    <a:pt x="1121071" y="1195930"/>
                  </a:lnTo>
                  <a:lnTo>
                    <a:pt x="1071096" y="1204705"/>
                  </a:lnTo>
                  <a:lnTo>
                    <a:pt x="1020390" y="1211449"/>
                  </a:lnTo>
                  <a:lnTo>
                    <a:pt x="969083" y="1216131"/>
                  </a:lnTo>
                  <a:lnTo>
                    <a:pt x="917305" y="1218720"/>
                  </a:lnTo>
                  <a:lnTo>
                    <a:pt x="865187" y="1219183"/>
                  </a:lnTo>
                  <a:lnTo>
                    <a:pt x="812859" y="1217490"/>
                  </a:lnTo>
                  <a:lnTo>
                    <a:pt x="760450" y="1213609"/>
                  </a:lnTo>
                  <a:lnTo>
                    <a:pt x="708092" y="1207509"/>
                  </a:lnTo>
                  <a:lnTo>
                    <a:pt x="655914" y="1199158"/>
                  </a:lnTo>
                  <a:lnTo>
                    <a:pt x="322793" y="14097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0008" y="1585519"/>
            <a:ext cx="753666" cy="70196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marR="3572" indent="27681">
              <a:spcBef>
                <a:spcPts val="74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09050" y="1946967"/>
            <a:ext cx="1255961" cy="1009948"/>
            <a:chOff x="4814293" y="2769020"/>
            <a:chExt cx="1786255" cy="1436370"/>
          </a:xfrm>
        </p:grpSpPr>
        <p:sp>
          <p:nvSpPr>
            <p:cNvPr id="20" name="object 20"/>
            <p:cNvSpPr/>
            <p:nvPr/>
          </p:nvSpPr>
          <p:spPr>
            <a:xfrm>
              <a:off x="4827310" y="27820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878605" y="0"/>
                  </a:moveTo>
                  <a:lnTo>
                    <a:pt x="828520" y="1069"/>
                  </a:lnTo>
                  <a:lnTo>
                    <a:pt x="778647" y="4098"/>
                  </a:lnTo>
                  <a:lnTo>
                    <a:pt x="729115" y="9071"/>
                  </a:lnTo>
                  <a:lnTo>
                    <a:pt x="680054" y="15977"/>
                  </a:lnTo>
                  <a:lnTo>
                    <a:pt x="631591" y="24803"/>
                  </a:lnTo>
                  <a:lnTo>
                    <a:pt x="583855" y="35535"/>
                  </a:lnTo>
                  <a:lnTo>
                    <a:pt x="536976" y="48161"/>
                  </a:lnTo>
                  <a:lnTo>
                    <a:pt x="491081" y="62668"/>
                  </a:lnTo>
                  <a:lnTo>
                    <a:pt x="446301" y="79043"/>
                  </a:lnTo>
                  <a:lnTo>
                    <a:pt x="402763" y="97273"/>
                  </a:lnTo>
                  <a:lnTo>
                    <a:pt x="360596" y="117344"/>
                  </a:lnTo>
                  <a:lnTo>
                    <a:pt x="319929" y="139245"/>
                  </a:lnTo>
                  <a:lnTo>
                    <a:pt x="280891" y="162962"/>
                  </a:lnTo>
                  <a:lnTo>
                    <a:pt x="243611" y="188482"/>
                  </a:lnTo>
                  <a:lnTo>
                    <a:pt x="208217" y="215792"/>
                  </a:lnTo>
                  <a:lnTo>
                    <a:pt x="174838" y="244880"/>
                  </a:lnTo>
                  <a:lnTo>
                    <a:pt x="140411" y="279162"/>
                  </a:lnTo>
                  <a:lnTo>
                    <a:pt x="109820" y="314486"/>
                  </a:lnTo>
                  <a:lnTo>
                    <a:pt x="83039" y="350726"/>
                  </a:lnTo>
                  <a:lnTo>
                    <a:pt x="60041" y="387754"/>
                  </a:lnTo>
                  <a:lnTo>
                    <a:pt x="40800" y="425442"/>
                  </a:lnTo>
                  <a:lnTo>
                    <a:pt x="25287" y="463665"/>
                  </a:lnTo>
                  <a:lnTo>
                    <a:pt x="13478" y="502294"/>
                  </a:lnTo>
                  <a:lnTo>
                    <a:pt x="5344" y="541204"/>
                  </a:lnTo>
                  <a:lnTo>
                    <a:pt x="861" y="580265"/>
                  </a:lnTo>
                  <a:lnTo>
                    <a:pt x="0" y="619353"/>
                  </a:lnTo>
                  <a:lnTo>
                    <a:pt x="2735" y="658338"/>
                  </a:lnTo>
                  <a:lnTo>
                    <a:pt x="9039" y="697095"/>
                  </a:lnTo>
                  <a:lnTo>
                    <a:pt x="18886" y="735496"/>
                  </a:lnTo>
                  <a:lnTo>
                    <a:pt x="32250" y="773414"/>
                  </a:lnTo>
                  <a:lnTo>
                    <a:pt x="49103" y="810722"/>
                  </a:lnTo>
                  <a:lnTo>
                    <a:pt x="69418" y="847292"/>
                  </a:lnTo>
                  <a:lnTo>
                    <a:pt x="93170" y="882999"/>
                  </a:lnTo>
                  <a:lnTo>
                    <a:pt x="120331" y="917714"/>
                  </a:lnTo>
                  <a:lnTo>
                    <a:pt x="150875" y="951310"/>
                  </a:lnTo>
                  <a:lnTo>
                    <a:pt x="184774" y="983661"/>
                  </a:lnTo>
                  <a:lnTo>
                    <a:pt x="222003" y="1014639"/>
                  </a:lnTo>
                  <a:lnTo>
                    <a:pt x="262535" y="1044117"/>
                  </a:lnTo>
                  <a:lnTo>
                    <a:pt x="306343" y="1071969"/>
                  </a:lnTo>
                  <a:lnTo>
                    <a:pt x="353400" y="1098066"/>
                  </a:lnTo>
                  <a:lnTo>
                    <a:pt x="322793" y="1409724"/>
                  </a:lnTo>
                  <a:lnTo>
                    <a:pt x="655914" y="1199158"/>
                  </a:lnTo>
                  <a:lnTo>
                    <a:pt x="708092" y="1207509"/>
                  </a:lnTo>
                  <a:lnTo>
                    <a:pt x="760450" y="1213609"/>
                  </a:lnTo>
                  <a:lnTo>
                    <a:pt x="812859" y="1217490"/>
                  </a:lnTo>
                  <a:lnTo>
                    <a:pt x="865187" y="1219183"/>
                  </a:lnTo>
                  <a:lnTo>
                    <a:pt x="917305" y="1218720"/>
                  </a:lnTo>
                  <a:lnTo>
                    <a:pt x="969083" y="1216131"/>
                  </a:lnTo>
                  <a:lnTo>
                    <a:pt x="1020390" y="1211449"/>
                  </a:lnTo>
                  <a:lnTo>
                    <a:pt x="1071096" y="1204705"/>
                  </a:lnTo>
                  <a:lnTo>
                    <a:pt x="1121071" y="1195930"/>
                  </a:lnTo>
                  <a:lnTo>
                    <a:pt x="1170184" y="1185156"/>
                  </a:lnTo>
                  <a:lnTo>
                    <a:pt x="1218306" y="1172414"/>
                  </a:lnTo>
                  <a:lnTo>
                    <a:pt x="1265306" y="1157735"/>
                  </a:lnTo>
                  <a:lnTo>
                    <a:pt x="1311055" y="1141152"/>
                  </a:lnTo>
                  <a:lnTo>
                    <a:pt x="1355421" y="1122695"/>
                  </a:lnTo>
                  <a:lnTo>
                    <a:pt x="1398274" y="1102396"/>
                  </a:lnTo>
                  <a:lnTo>
                    <a:pt x="1439485" y="1080286"/>
                  </a:lnTo>
                  <a:lnTo>
                    <a:pt x="1478924" y="1056397"/>
                  </a:lnTo>
                  <a:lnTo>
                    <a:pt x="1516459" y="1030760"/>
                  </a:lnTo>
                  <a:lnTo>
                    <a:pt x="1551961" y="1003406"/>
                  </a:lnTo>
                  <a:lnTo>
                    <a:pt x="1585300" y="974368"/>
                  </a:lnTo>
                  <a:lnTo>
                    <a:pt x="1619726" y="940086"/>
                  </a:lnTo>
                  <a:lnTo>
                    <a:pt x="1650317" y="904761"/>
                  </a:lnTo>
                  <a:lnTo>
                    <a:pt x="1677098" y="868522"/>
                  </a:lnTo>
                  <a:lnTo>
                    <a:pt x="1700096" y="831494"/>
                  </a:lnTo>
                  <a:lnTo>
                    <a:pt x="1719338" y="793805"/>
                  </a:lnTo>
                  <a:lnTo>
                    <a:pt x="1734850" y="755582"/>
                  </a:lnTo>
                  <a:lnTo>
                    <a:pt x="1746660" y="716953"/>
                  </a:lnTo>
                  <a:lnTo>
                    <a:pt x="1754793" y="678044"/>
                  </a:lnTo>
                  <a:lnTo>
                    <a:pt x="1759277" y="638982"/>
                  </a:lnTo>
                  <a:lnTo>
                    <a:pt x="1760138" y="599895"/>
                  </a:lnTo>
                  <a:lnTo>
                    <a:pt x="1757403" y="560909"/>
                  </a:lnTo>
                  <a:lnTo>
                    <a:pt x="1751098" y="522152"/>
                  </a:lnTo>
                  <a:lnTo>
                    <a:pt x="1741251" y="483752"/>
                  </a:lnTo>
                  <a:lnTo>
                    <a:pt x="1727887" y="445834"/>
                  </a:lnTo>
                  <a:lnTo>
                    <a:pt x="1711035" y="408526"/>
                  </a:lnTo>
                  <a:lnTo>
                    <a:pt x="1690719" y="371955"/>
                  </a:lnTo>
                  <a:lnTo>
                    <a:pt x="1666967" y="336249"/>
                  </a:lnTo>
                  <a:lnTo>
                    <a:pt x="1639806" y="301534"/>
                  </a:lnTo>
                  <a:lnTo>
                    <a:pt x="1609263" y="267937"/>
                  </a:lnTo>
                  <a:lnTo>
                    <a:pt x="1575363" y="235586"/>
                  </a:lnTo>
                  <a:lnTo>
                    <a:pt x="1538134" y="204608"/>
                  </a:lnTo>
                  <a:lnTo>
                    <a:pt x="1497602" y="175130"/>
                  </a:lnTo>
                  <a:lnTo>
                    <a:pt x="1453795" y="147279"/>
                  </a:lnTo>
                  <a:lnTo>
                    <a:pt x="1406738" y="121182"/>
                  </a:lnTo>
                  <a:lnTo>
                    <a:pt x="1362814" y="99856"/>
                  </a:lnTo>
                  <a:lnTo>
                    <a:pt x="1317686" y="80631"/>
                  </a:lnTo>
                  <a:lnTo>
                    <a:pt x="1271484" y="63494"/>
                  </a:lnTo>
                  <a:lnTo>
                    <a:pt x="1224334" y="48431"/>
                  </a:lnTo>
                  <a:lnTo>
                    <a:pt x="1176367" y="35430"/>
                  </a:lnTo>
                  <a:lnTo>
                    <a:pt x="1127711" y="24478"/>
                  </a:lnTo>
                  <a:lnTo>
                    <a:pt x="1078496" y="15562"/>
                  </a:lnTo>
                  <a:lnTo>
                    <a:pt x="1028848" y="8670"/>
                  </a:lnTo>
                  <a:lnTo>
                    <a:pt x="978898" y="3787"/>
                  </a:lnTo>
                  <a:lnTo>
                    <a:pt x="928774" y="901"/>
                  </a:lnTo>
                  <a:lnTo>
                    <a:pt x="878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4827310" y="278203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322793" y="1409724"/>
                  </a:moveTo>
                  <a:lnTo>
                    <a:pt x="353400" y="1098066"/>
                  </a:lnTo>
                  <a:lnTo>
                    <a:pt x="306343" y="1071969"/>
                  </a:lnTo>
                  <a:lnTo>
                    <a:pt x="262535" y="1044117"/>
                  </a:lnTo>
                  <a:lnTo>
                    <a:pt x="222003" y="1014639"/>
                  </a:lnTo>
                  <a:lnTo>
                    <a:pt x="184774" y="983661"/>
                  </a:lnTo>
                  <a:lnTo>
                    <a:pt x="150875" y="951310"/>
                  </a:lnTo>
                  <a:lnTo>
                    <a:pt x="120331" y="917714"/>
                  </a:lnTo>
                  <a:lnTo>
                    <a:pt x="93170" y="882999"/>
                  </a:lnTo>
                  <a:lnTo>
                    <a:pt x="69418" y="847292"/>
                  </a:lnTo>
                  <a:lnTo>
                    <a:pt x="49103" y="810722"/>
                  </a:lnTo>
                  <a:lnTo>
                    <a:pt x="32250" y="773414"/>
                  </a:lnTo>
                  <a:lnTo>
                    <a:pt x="18886" y="735496"/>
                  </a:lnTo>
                  <a:lnTo>
                    <a:pt x="9039" y="697095"/>
                  </a:lnTo>
                  <a:lnTo>
                    <a:pt x="2735" y="658338"/>
                  </a:lnTo>
                  <a:lnTo>
                    <a:pt x="0" y="619353"/>
                  </a:lnTo>
                  <a:lnTo>
                    <a:pt x="861" y="580265"/>
                  </a:lnTo>
                  <a:lnTo>
                    <a:pt x="5344" y="541204"/>
                  </a:lnTo>
                  <a:lnTo>
                    <a:pt x="13478" y="502294"/>
                  </a:lnTo>
                  <a:lnTo>
                    <a:pt x="25287" y="463665"/>
                  </a:lnTo>
                  <a:lnTo>
                    <a:pt x="40800" y="425442"/>
                  </a:lnTo>
                  <a:lnTo>
                    <a:pt x="60041" y="387754"/>
                  </a:lnTo>
                  <a:lnTo>
                    <a:pt x="83039" y="350726"/>
                  </a:lnTo>
                  <a:lnTo>
                    <a:pt x="109820" y="314486"/>
                  </a:lnTo>
                  <a:lnTo>
                    <a:pt x="140411" y="279162"/>
                  </a:lnTo>
                  <a:lnTo>
                    <a:pt x="174838" y="244880"/>
                  </a:lnTo>
                  <a:lnTo>
                    <a:pt x="208217" y="215792"/>
                  </a:lnTo>
                  <a:lnTo>
                    <a:pt x="243611" y="188482"/>
                  </a:lnTo>
                  <a:lnTo>
                    <a:pt x="280891" y="162962"/>
                  </a:lnTo>
                  <a:lnTo>
                    <a:pt x="319929" y="139245"/>
                  </a:lnTo>
                  <a:lnTo>
                    <a:pt x="360596" y="117344"/>
                  </a:lnTo>
                  <a:lnTo>
                    <a:pt x="402763" y="97273"/>
                  </a:lnTo>
                  <a:lnTo>
                    <a:pt x="446301" y="79043"/>
                  </a:lnTo>
                  <a:lnTo>
                    <a:pt x="491081" y="62668"/>
                  </a:lnTo>
                  <a:lnTo>
                    <a:pt x="536976" y="48161"/>
                  </a:lnTo>
                  <a:lnTo>
                    <a:pt x="583855" y="35535"/>
                  </a:lnTo>
                  <a:lnTo>
                    <a:pt x="631591" y="24803"/>
                  </a:lnTo>
                  <a:lnTo>
                    <a:pt x="680054" y="15977"/>
                  </a:lnTo>
                  <a:lnTo>
                    <a:pt x="729115" y="9071"/>
                  </a:lnTo>
                  <a:lnTo>
                    <a:pt x="778647" y="4098"/>
                  </a:lnTo>
                  <a:lnTo>
                    <a:pt x="828520" y="1069"/>
                  </a:lnTo>
                  <a:lnTo>
                    <a:pt x="878605" y="0"/>
                  </a:lnTo>
                  <a:lnTo>
                    <a:pt x="928774" y="901"/>
                  </a:lnTo>
                  <a:lnTo>
                    <a:pt x="978898" y="3787"/>
                  </a:lnTo>
                  <a:lnTo>
                    <a:pt x="1028848" y="8670"/>
                  </a:lnTo>
                  <a:lnTo>
                    <a:pt x="1078496" y="15562"/>
                  </a:lnTo>
                  <a:lnTo>
                    <a:pt x="1127711" y="24478"/>
                  </a:lnTo>
                  <a:lnTo>
                    <a:pt x="1176367" y="35430"/>
                  </a:lnTo>
                  <a:lnTo>
                    <a:pt x="1224334" y="48431"/>
                  </a:lnTo>
                  <a:lnTo>
                    <a:pt x="1271484" y="63494"/>
                  </a:lnTo>
                  <a:lnTo>
                    <a:pt x="1317686" y="80631"/>
                  </a:lnTo>
                  <a:lnTo>
                    <a:pt x="1362814" y="99856"/>
                  </a:lnTo>
                  <a:lnTo>
                    <a:pt x="1406738" y="121182"/>
                  </a:lnTo>
                  <a:lnTo>
                    <a:pt x="1453795" y="147279"/>
                  </a:lnTo>
                  <a:lnTo>
                    <a:pt x="1497602" y="175130"/>
                  </a:lnTo>
                  <a:lnTo>
                    <a:pt x="1538134" y="204608"/>
                  </a:lnTo>
                  <a:lnTo>
                    <a:pt x="1575363" y="235586"/>
                  </a:lnTo>
                  <a:lnTo>
                    <a:pt x="1609263" y="267937"/>
                  </a:lnTo>
                  <a:lnTo>
                    <a:pt x="1639806" y="301534"/>
                  </a:lnTo>
                  <a:lnTo>
                    <a:pt x="1666967" y="336249"/>
                  </a:lnTo>
                  <a:lnTo>
                    <a:pt x="1690719" y="371955"/>
                  </a:lnTo>
                  <a:lnTo>
                    <a:pt x="1711035" y="408526"/>
                  </a:lnTo>
                  <a:lnTo>
                    <a:pt x="1727887" y="445834"/>
                  </a:lnTo>
                  <a:lnTo>
                    <a:pt x="1741251" y="483752"/>
                  </a:lnTo>
                  <a:lnTo>
                    <a:pt x="1751098" y="522152"/>
                  </a:lnTo>
                  <a:lnTo>
                    <a:pt x="1757403" y="560909"/>
                  </a:lnTo>
                  <a:lnTo>
                    <a:pt x="1760138" y="599895"/>
                  </a:lnTo>
                  <a:lnTo>
                    <a:pt x="1759277" y="638982"/>
                  </a:lnTo>
                  <a:lnTo>
                    <a:pt x="1754793" y="678044"/>
                  </a:lnTo>
                  <a:lnTo>
                    <a:pt x="1746660" y="716953"/>
                  </a:lnTo>
                  <a:lnTo>
                    <a:pt x="1734850" y="755582"/>
                  </a:lnTo>
                  <a:lnTo>
                    <a:pt x="1719338" y="793805"/>
                  </a:lnTo>
                  <a:lnTo>
                    <a:pt x="1700096" y="831494"/>
                  </a:lnTo>
                  <a:lnTo>
                    <a:pt x="1677098" y="868522"/>
                  </a:lnTo>
                  <a:lnTo>
                    <a:pt x="1650317" y="904761"/>
                  </a:lnTo>
                  <a:lnTo>
                    <a:pt x="1619726" y="940086"/>
                  </a:lnTo>
                  <a:lnTo>
                    <a:pt x="1585300" y="974368"/>
                  </a:lnTo>
                  <a:lnTo>
                    <a:pt x="1551961" y="1003406"/>
                  </a:lnTo>
                  <a:lnTo>
                    <a:pt x="1516459" y="1030760"/>
                  </a:lnTo>
                  <a:lnTo>
                    <a:pt x="1478924" y="1056397"/>
                  </a:lnTo>
                  <a:lnTo>
                    <a:pt x="1439485" y="1080286"/>
                  </a:lnTo>
                  <a:lnTo>
                    <a:pt x="1398274" y="1102396"/>
                  </a:lnTo>
                  <a:lnTo>
                    <a:pt x="1355421" y="1122695"/>
                  </a:lnTo>
                  <a:lnTo>
                    <a:pt x="1311055" y="1141152"/>
                  </a:lnTo>
                  <a:lnTo>
                    <a:pt x="1265306" y="1157735"/>
                  </a:lnTo>
                  <a:lnTo>
                    <a:pt x="1218306" y="1172414"/>
                  </a:lnTo>
                  <a:lnTo>
                    <a:pt x="1170184" y="1185156"/>
                  </a:lnTo>
                  <a:lnTo>
                    <a:pt x="1121071" y="1195930"/>
                  </a:lnTo>
                  <a:lnTo>
                    <a:pt x="1071096" y="1204705"/>
                  </a:lnTo>
                  <a:lnTo>
                    <a:pt x="1020390" y="1211449"/>
                  </a:lnTo>
                  <a:lnTo>
                    <a:pt x="969083" y="1216131"/>
                  </a:lnTo>
                  <a:lnTo>
                    <a:pt x="917305" y="1218720"/>
                  </a:lnTo>
                  <a:lnTo>
                    <a:pt x="865187" y="1219183"/>
                  </a:lnTo>
                  <a:lnTo>
                    <a:pt x="812859" y="1217490"/>
                  </a:lnTo>
                  <a:lnTo>
                    <a:pt x="760450" y="1213609"/>
                  </a:lnTo>
                  <a:lnTo>
                    <a:pt x="708092" y="1207509"/>
                  </a:lnTo>
                  <a:lnTo>
                    <a:pt x="655914" y="1199158"/>
                  </a:lnTo>
                  <a:lnTo>
                    <a:pt x="322793" y="14097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59008" y="2014627"/>
            <a:ext cx="753666" cy="7015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27681">
              <a:spcBef>
                <a:spcPts val="70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02714" y="2804165"/>
            <a:ext cx="1255068" cy="1009948"/>
            <a:chOff x="2956393" y="3988146"/>
            <a:chExt cx="1784985" cy="1436370"/>
          </a:xfrm>
        </p:grpSpPr>
        <p:sp>
          <p:nvSpPr>
            <p:cNvPr id="24" name="object 24"/>
            <p:cNvSpPr/>
            <p:nvPr/>
          </p:nvSpPr>
          <p:spPr>
            <a:xfrm>
              <a:off x="2969410" y="4001163"/>
              <a:ext cx="1758950" cy="1410335"/>
            </a:xfrm>
            <a:custGeom>
              <a:avLst/>
              <a:gdLst/>
              <a:ahLst/>
              <a:cxnLst/>
              <a:rect l="l" t="t" r="r" b="b"/>
              <a:pathLst>
                <a:path w="1758950" h="1410335">
                  <a:moveTo>
                    <a:pt x="872468" y="0"/>
                  </a:moveTo>
                  <a:lnTo>
                    <a:pt x="818691" y="1406"/>
                  </a:lnTo>
                  <a:lnTo>
                    <a:pt x="765573" y="5066"/>
                  </a:lnTo>
                  <a:lnTo>
                    <a:pt x="713232" y="10922"/>
                  </a:lnTo>
                  <a:lnTo>
                    <a:pt x="661789" y="18917"/>
                  </a:lnTo>
                  <a:lnTo>
                    <a:pt x="611364" y="28993"/>
                  </a:lnTo>
                  <a:lnTo>
                    <a:pt x="562076" y="41093"/>
                  </a:lnTo>
                  <a:lnTo>
                    <a:pt x="514044" y="55160"/>
                  </a:lnTo>
                  <a:lnTo>
                    <a:pt x="467390" y="71137"/>
                  </a:lnTo>
                  <a:lnTo>
                    <a:pt x="422232" y="88965"/>
                  </a:lnTo>
                  <a:lnTo>
                    <a:pt x="378690" y="108588"/>
                  </a:lnTo>
                  <a:lnTo>
                    <a:pt x="336884" y="129947"/>
                  </a:lnTo>
                  <a:lnTo>
                    <a:pt x="296933" y="152987"/>
                  </a:lnTo>
                  <a:lnTo>
                    <a:pt x="258958" y="177648"/>
                  </a:lnTo>
                  <a:lnTo>
                    <a:pt x="223078" y="203875"/>
                  </a:lnTo>
                  <a:lnTo>
                    <a:pt x="189414" y="231609"/>
                  </a:lnTo>
                  <a:lnTo>
                    <a:pt x="158083" y="260792"/>
                  </a:lnTo>
                  <a:lnTo>
                    <a:pt x="129207" y="291369"/>
                  </a:lnTo>
                  <a:lnTo>
                    <a:pt x="102906" y="323281"/>
                  </a:lnTo>
                  <a:lnTo>
                    <a:pt x="79298" y="356470"/>
                  </a:lnTo>
                  <a:lnTo>
                    <a:pt x="58503" y="390880"/>
                  </a:lnTo>
                  <a:lnTo>
                    <a:pt x="40642" y="426453"/>
                  </a:lnTo>
                  <a:lnTo>
                    <a:pt x="25835" y="463132"/>
                  </a:lnTo>
                  <a:lnTo>
                    <a:pt x="14200" y="500859"/>
                  </a:lnTo>
                  <a:lnTo>
                    <a:pt x="5714" y="540522"/>
                  </a:lnTo>
                  <a:lnTo>
                    <a:pt x="1012" y="579958"/>
                  </a:lnTo>
                  <a:lnTo>
                    <a:pt x="0" y="619073"/>
                  </a:lnTo>
                  <a:lnTo>
                    <a:pt x="2584" y="657774"/>
                  </a:lnTo>
                  <a:lnTo>
                    <a:pt x="8673" y="695968"/>
                  </a:lnTo>
                  <a:lnTo>
                    <a:pt x="18171" y="733560"/>
                  </a:lnTo>
                  <a:lnTo>
                    <a:pt x="30986" y="770459"/>
                  </a:lnTo>
                  <a:lnTo>
                    <a:pt x="47025" y="806570"/>
                  </a:lnTo>
                  <a:lnTo>
                    <a:pt x="66193" y="841800"/>
                  </a:lnTo>
                  <a:lnTo>
                    <a:pt x="88398" y="876056"/>
                  </a:lnTo>
                  <a:lnTo>
                    <a:pt x="113546" y="909244"/>
                  </a:lnTo>
                  <a:lnTo>
                    <a:pt x="141544" y="941271"/>
                  </a:lnTo>
                  <a:lnTo>
                    <a:pt x="172298" y="972045"/>
                  </a:lnTo>
                  <a:lnTo>
                    <a:pt x="205716" y="1001470"/>
                  </a:lnTo>
                  <a:lnTo>
                    <a:pt x="241702" y="1029455"/>
                  </a:lnTo>
                  <a:lnTo>
                    <a:pt x="280165" y="1055906"/>
                  </a:lnTo>
                  <a:lnTo>
                    <a:pt x="321011" y="1080729"/>
                  </a:lnTo>
                  <a:lnTo>
                    <a:pt x="364146" y="1103831"/>
                  </a:lnTo>
                  <a:lnTo>
                    <a:pt x="409478" y="1125119"/>
                  </a:lnTo>
                  <a:lnTo>
                    <a:pt x="456912" y="1144499"/>
                  </a:lnTo>
                  <a:lnTo>
                    <a:pt x="506355" y="1161878"/>
                  </a:lnTo>
                  <a:lnTo>
                    <a:pt x="557714" y="1177163"/>
                  </a:lnTo>
                  <a:lnTo>
                    <a:pt x="610895" y="1190261"/>
                  </a:lnTo>
                  <a:lnTo>
                    <a:pt x="665806" y="1201077"/>
                  </a:lnTo>
                  <a:lnTo>
                    <a:pt x="722352" y="1209519"/>
                  </a:lnTo>
                  <a:lnTo>
                    <a:pt x="893802" y="1409798"/>
                  </a:lnTo>
                  <a:lnTo>
                    <a:pt x="1057886" y="1206598"/>
                  </a:lnTo>
                  <a:lnTo>
                    <a:pt x="1112634" y="1197465"/>
                  </a:lnTo>
                  <a:lnTo>
                    <a:pt x="1165953" y="1186041"/>
                  </a:lnTo>
                  <a:lnTo>
                    <a:pt x="1217729" y="1172407"/>
                  </a:lnTo>
                  <a:lnTo>
                    <a:pt x="1267851" y="1156641"/>
                  </a:lnTo>
                  <a:lnTo>
                    <a:pt x="1316207" y="1138823"/>
                  </a:lnTo>
                  <a:lnTo>
                    <a:pt x="1362683" y="1119032"/>
                  </a:lnTo>
                  <a:lnTo>
                    <a:pt x="1407167" y="1097350"/>
                  </a:lnTo>
                  <a:lnTo>
                    <a:pt x="1449547" y="1073854"/>
                  </a:lnTo>
                  <a:lnTo>
                    <a:pt x="1489711" y="1048625"/>
                  </a:lnTo>
                  <a:lnTo>
                    <a:pt x="1527545" y="1021743"/>
                  </a:lnTo>
                  <a:lnTo>
                    <a:pt x="1562939" y="993287"/>
                  </a:lnTo>
                  <a:lnTo>
                    <a:pt x="1595778" y="963337"/>
                  </a:lnTo>
                  <a:lnTo>
                    <a:pt x="1625951" y="931972"/>
                  </a:lnTo>
                  <a:lnTo>
                    <a:pt x="1653345" y="899272"/>
                  </a:lnTo>
                  <a:lnTo>
                    <a:pt x="1677849" y="865317"/>
                  </a:lnTo>
                  <a:lnTo>
                    <a:pt x="1699348" y="830186"/>
                  </a:lnTo>
                  <a:lnTo>
                    <a:pt x="1717732" y="793959"/>
                  </a:lnTo>
                  <a:lnTo>
                    <a:pt x="1732887" y="756717"/>
                  </a:lnTo>
                  <a:lnTo>
                    <a:pt x="1744702" y="718537"/>
                  </a:lnTo>
                  <a:lnTo>
                    <a:pt x="1753188" y="678874"/>
                  </a:lnTo>
                  <a:lnTo>
                    <a:pt x="1757890" y="639438"/>
                  </a:lnTo>
                  <a:lnTo>
                    <a:pt x="1758902" y="600323"/>
                  </a:lnTo>
                  <a:lnTo>
                    <a:pt x="1756317" y="561622"/>
                  </a:lnTo>
                  <a:lnTo>
                    <a:pt x="1750229" y="523428"/>
                  </a:lnTo>
                  <a:lnTo>
                    <a:pt x="1740730" y="485836"/>
                  </a:lnTo>
                  <a:lnTo>
                    <a:pt x="1727915" y="448937"/>
                  </a:lnTo>
                  <a:lnTo>
                    <a:pt x="1711877" y="412826"/>
                  </a:lnTo>
                  <a:lnTo>
                    <a:pt x="1692708" y="377596"/>
                  </a:lnTo>
                  <a:lnTo>
                    <a:pt x="1670503" y="343340"/>
                  </a:lnTo>
                  <a:lnTo>
                    <a:pt x="1645355" y="310152"/>
                  </a:lnTo>
                  <a:lnTo>
                    <a:pt x="1617357" y="278124"/>
                  </a:lnTo>
                  <a:lnTo>
                    <a:pt x="1586603" y="247351"/>
                  </a:lnTo>
                  <a:lnTo>
                    <a:pt x="1553186" y="217925"/>
                  </a:lnTo>
                  <a:lnTo>
                    <a:pt x="1517199" y="189941"/>
                  </a:lnTo>
                  <a:lnTo>
                    <a:pt x="1478736" y="163490"/>
                  </a:lnTo>
                  <a:lnTo>
                    <a:pt x="1437890" y="138667"/>
                  </a:lnTo>
                  <a:lnTo>
                    <a:pt x="1394755" y="115565"/>
                  </a:lnTo>
                  <a:lnTo>
                    <a:pt x="1349424" y="94277"/>
                  </a:lnTo>
                  <a:lnTo>
                    <a:pt x="1301990" y="74897"/>
                  </a:lnTo>
                  <a:lnTo>
                    <a:pt x="1252547" y="57518"/>
                  </a:lnTo>
                  <a:lnTo>
                    <a:pt x="1201188" y="42233"/>
                  </a:lnTo>
                  <a:lnTo>
                    <a:pt x="1148006" y="29135"/>
                  </a:lnTo>
                  <a:lnTo>
                    <a:pt x="1093096" y="18319"/>
                  </a:lnTo>
                  <a:lnTo>
                    <a:pt x="1036550" y="9877"/>
                  </a:lnTo>
                  <a:lnTo>
                    <a:pt x="981517" y="4178"/>
                  </a:lnTo>
                  <a:lnTo>
                    <a:pt x="926783" y="904"/>
                  </a:lnTo>
                  <a:lnTo>
                    <a:pt x="87246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5"/>
            <p:cNvSpPr/>
            <p:nvPr/>
          </p:nvSpPr>
          <p:spPr>
            <a:xfrm>
              <a:off x="2969410" y="4001163"/>
              <a:ext cx="1758950" cy="1410335"/>
            </a:xfrm>
            <a:custGeom>
              <a:avLst/>
              <a:gdLst/>
              <a:ahLst/>
              <a:cxnLst/>
              <a:rect l="l" t="t" r="r" b="b"/>
              <a:pathLst>
                <a:path w="1758950" h="1410335">
                  <a:moveTo>
                    <a:pt x="893802" y="1409798"/>
                  </a:moveTo>
                  <a:lnTo>
                    <a:pt x="722352" y="1209519"/>
                  </a:lnTo>
                  <a:lnTo>
                    <a:pt x="665806" y="1201077"/>
                  </a:lnTo>
                  <a:lnTo>
                    <a:pt x="610895" y="1190261"/>
                  </a:lnTo>
                  <a:lnTo>
                    <a:pt x="557714" y="1177163"/>
                  </a:lnTo>
                  <a:lnTo>
                    <a:pt x="506355" y="1161878"/>
                  </a:lnTo>
                  <a:lnTo>
                    <a:pt x="456912" y="1144499"/>
                  </a:lnTo>
                  <a:lnTo>
                    <a:pt x="409478" y="1125119"/>
                  </a:lnTo>
                  <a:lnTo>
                    <a:pt x="364146" y="1103831"/>
                  </a:lnTo>
                  <a:lnTo>
                    <a:pt x="321011" y="1080729"/>
                  </a:lnTo>
                  <a:lnTo>
                    <a:pt x="280165" y="1055906"/>
                  </a:lnTo>
                  <a:lnTo>
                    <a:pt x="241702" y="1029455"/>
                  </a:lnTo>
                  <a:lnTo>
                    <a:pt x="205716" y="1001470"/>
                  </a:lnTo>
                  <a:lnTo>
                    <a:pt x="172298" y="972045"/>
                  </a:lnTo>
                  <a:lnTo>
                    <a:pt x="141544" y="941271"/>
                  </a:lnTo>
                  <a:lnTo>
                    <a:pt x="113546" y="909244"/>
                  </a:lnTo>
                  <a:lnTo>
                    <a:pt x="88398" y="876056"/>
                  </a:lnTo>
                  <a:lnTo>
                    <a:pt x="66193" y="841800"/>
                  </a:lnTo>
                  <a:lnTo>
                    <a:pt x="47025" y="806570"/>
                  </a:lnTo>
                  <a:lnTo>
                    <a:pt x="30986" y="770459"/>
                  </a:lnTo>
                  <a:lnTo>
                    <a:pt x="18171" y="733560"/>
                  </a:lnTo>
                  <a:lnTo>
                    <a:pt x="8673" y="695968"/>
                  </a:lnTo>
                  <a:lnTo>
                    <a:pt x="2584" y="657774"/>
                  </a:lnTo>
                  <a:lnTo>
                    <a:pt x="0" y="619073"/>
                  </a:lnTo>
                  <a:lnTo>
                    <a:pt x="1012" y="579958"/>
                  </a:lnTo>
                  <a:lnTo>
                    <a:pt x="5714" y="540522"/>
                  </a:lnTo>
                  <a:lnTo>
                    <a:pt x="14200" y="500859"/>
                  </a:lnTo>
                  <a:lnTo>
                    <a:pt x="25835" y="463132"/>
                  </a:lnTo>
                  <a:lnTo>
                    <a:pt x="40642" y="426453"/>
                  </a:lnTo>
                  <a:lnTo>
                    <a:pt x="58503" y="390880"/>
                  </a:lnTo>
                  <a:lnTo>
                    <a:pt x="79298" y="356470"/>
                  </a:lnTo>
                  <a:lnTo>
                    <a:pt x="102906" y="323281"/>
                  </a:lnTo>
                  <a:lnTo>
                    <a:pt x="129207" y="291369"/>
                  </a:lnTo>
                  <a:lnTo>
                    <a:pt x="158083" y="260792"/>
                  </a:lnTo>
                  <a:lnTo>
                    <a:pt x="189414" y="231609"/>
                  </a:lnTo>
                  <a:lnTo>
                    <a:pt x="223078" y="203875"/>
                  </a:lnTo>
                  <a:lnTo>
                    <a:pt x="258958" y="177648"/>
                  </a:lnTo>
                  <a:lnTo>
                    <a:pt x="296933" y="152987"/>
                  </a:lnTo>
                  <a:lnTo>
                    <a:pt x="336884" y="129947"/>
                  </a:lnTo>
                  <a:lnTo>
                    <a:pt x="378690" y="108588"/>
                  </a:lnTo>
                  <a:lnTo>
                    <a:pt x="422232" y="88965"/>
                  </a:lnTo>
                  <a:lnTo>
                    <a:pt x="467390" y="71137"/>
                  </a:lnTo>
                  <a:lnTo>
                    <a:pt x="514044" y="55160"/>
                  </a:lnTo>
                  <a:lnTo>
                    <a:pt x="562076" y="41093"/>
                  </a:lnTo>
                  <a:lnTo>
                    <a:pt x="611364" y="28993"/>
                  </a:lnTo>
                  <a:lnTo>
                    <a:pt x="661789" y="18917"/>
                  </a:lnTo>
                  <a:lnTo>
                    <a:pt x="713232" y="10922"/>
                  </a:lnTo>
                  <a:lnTo>
                    <a:pt x="765573" y="5066"/>
                  </a:lnTo>
                  <a:lnTo>
                    <a:pt x="818691" y="1406"/>
                  </a:lnTo>
                  <a:lnTo>
                    <a:pt x="872468" y="0"/>
                  </a:lnTo>
                  <a:lnTo>
                    <a:pt x="926783" y="904"/>
                  </a:lnTo>
                  <a:lnTo>
                    <a:pt x="981517" y="4178"/>
                  </a:lnTo>
                  <a:lnTo>
                    <a:pt x="1036550" y="9877"/>
                  </a:lnTo>
                  <a:lnTo>
                    <a:pt x="1093096" y="18319"/>
                  </a:lnTo>
                  <a:lnTo>
                    <a:pt x="1148006" y="29135"/>
                  </a:lnTo>
                  <a:lnTo>
                    <a:pt x="1201188" y="42233"/>
                  </a:lnTo>
                  <a:lnTo>
                    <a:pt x="1252547" y="57518"/>
                  </a:lnTo>
                  <a:lnTo>
                    <a:pt x="1301990" y="74897"/>
                  </a:lnTo>
                  <a:lnTo>
                    <a:pt x="1349424" y="94277"/>
                  </a:lnTo>
                  <a:lnTo>
                    <a:pt x="1394755" y="115565"/>
                  </a:lnTo>
                  <a:lnTo>
                    <a:pt x="1437890" y="138667"/>
                  </a:lnTo>
                  <a:lnTo>
                    <a:pt x="1478736" y="163490"/>
                  </a:lnTo>
                  <a:lnTo>
                    <a:pt x="1517199" y="189941"/>
                  </a:lnTo>
                  <a:lnTo>
                    <a:pt x="1553186" y="217925"/>
                  </a:lnTo>
                  <a:lnTo>
                    <a:pt x="1586603" y="247351"/>
                  </a:lnTo>
                  <a:lnTo>
                    <a:pt x="1617357" y="278124"/>
                  </a:lnTo>
                  <a:lnTo>
                    <a:pt x="1645355" y="310152"/>
                  </a:lnTo>
                  <a:lnTo>
                    <a:pt x="1670503" y="343340"/>
                  </a:lnTo>
                  <a:lnTo>
                    <a:pt x="1692708" y="377596"/>
                  </a:lnTo>
                  <a:lnTo>
                    <a:pt x="1711877" y="412826"/>
                  </a:lnTo>
                  <a:lnTo>
                    <a:pt x="1727915" y="448937"/>
                  </a:lnTo>
                  <a:lnTo>
                    <a:pt x="1740730" y="485836"/>
                  </a:lnTo>
                  <a:lnTo>
                    <a:pt x="1750229" y="523428"/>
                  </a:lnTo>
                  <a:lnTo>
                    <a:pt x="1756317" y="561622"/>
                  </a:lnTo>
                  <a:lnTo>
                    <a:pt x="1758902" y="600323"/>
                  </a:lnTo>
                  <a:lnTo>
                    <a:pt x="1757890" y="639438"/>
                  </a:lnTo>
                  <a:lnTo>
                    <a:pt x="1753188" y="678874"/>
                  </a:lnTo>
                  <a:lnTo>
                    <a:pt x="1744702" y="718537"/>
                  </a:lnTo>
                  <a:lnTo>
                    <a:pt x="1732887" y="756717"/>
                  </a:lnTo>
                  <a:lnTo>
                    <a:pt x="1717732" y="793959"/>
                  </a:lnTo>
                  <a:lnTo>
                    <a:pt x="1699348" y="830186"/>
                  </a:lnTo>
                  <a:lnTo>
                    <a:pt x="1677849" y="865317"/>
                  </a:lnTo>
                  <a:lnTo>
                    <a:pt x="1653345" y="899272"/>
                  </a:lnTo>
                  <a:lnTo>
                    <a:pt x="1625951" y="931972"/>
                  </a:lnTo>
                  <a:lnTo>
                    <a:pt x="1595778" y="963337"/>
                  </a:lnTo>
                  <a:lnTo>
                    <a:pt x="1562939" y="993287"/>
                  </a:lnTo>
                  <a:lnTo>
                    <a:pt x="1527545" y="1021743"/>
                  </a:lnTo>
                  <a:lnTo>
                    <a:pt x="1489711" y="1048625"/>
                  </a:lnTo>
                  <a:lnTo>
                    <a:pt x="1449547" y="1073854"/>
                  </a:lnTo>
                  <a:lnTo>
                    <a:pt x="1407167" y="1097350"/>
                  </a:lnTo>
                  <a:lnTo>
                    <a:pt x="1362683" y="1119032"/>
                  </a:lnTo>
                  <a:lnTo>
                    <a:pt x="1316207" y="1138823"/>
                  </a:lnTo>
                  <a:lnTo>
                    <a:pt x="1267851" y="1156641"/>
                  </a:lnTo>
                  <a:lnTo>
                    <a:pt x="1217729" y="1172407"/>
                  </a:lnTo>
                  <a:lnTo>
                    <a:pt x="1165953" y="1186041"/>
                  </a:lnTo>
                  <a:lnTo>
                    <a:pt x="1112634" y="1197465"/>
                  </a:lnTo>
                  <a:lnTo>
                    <a:pt x="1057886" y="1206598"/>
                  </a:lnTo>
                  <a:lnTo>
                    <a:pt x="893802" y="140979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52594" y="2871662"/>
            <a:ext cx="753666" cy="70196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marR="3572" indent="27681">
              <a:spcBef>
                <a:spcPts val="74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701542" y="2311298"/>
            <a:ext cx="1255961" cy="1009948"/>
            <a:chOff x="8785837" y="3287180"/>
            <a:chExt cx="1786255" cy="1436370"/>
          </a:xfrm>
        </p:grpSpPr>
        <p:sp>
          <p:nvSpPr>
            <p:cNvPr id="28" name="object 28"/>
            <p:cNvSpPr/>
            <p:nvPr/>
          </p:nvSpPr>
          <p:spPr>
            <a:xfrm>
              <a:off x="8798854" y="330019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878605" y="0"/>
                  </a:moveTo>
                  <a:lnTo>
                    <a:pt x="828520" y="1069"/>
                  </a:lnTo>
                  <a:lnTo>
                    <a:pt x="778647" y="4098"/>
                  </a:lnTo>
                  <a:lnTo>
                    <a:pt x="729115" y="9071"/>
                  </a:lnTo>
                  <a:lnTo>
                    <a:pt x="680054" y="15977"/>
                  </a:lnTo>
                  <a:lnTo>
                    <a:pt x="631591" y="24803"/>
                  </a:lnTo>
                  <a:lnTo>
                    <a:pt x="583855" y="35535"/>
                  </a:lnTo>
                  <a:lnTo>
                    <a:pt x="536976" y="48161"/>
                  </a:lnTo>
                  <a:lnTo>
                    <a:pt x="491081" y="62668"/>
                  </a:lnTo>
                  <a:lnTo>
                    <a:pt x="446301" y="79043"/>
                  </a:lnTo>
                  <a:lnTo>
                    <a:pt x="402763" y="97273"/>
                  </a:lnTo>
                  <a:lnTo>
                    <a:pt x="360596" y="117344"/>
                  </a:lnTo>
                  <a:lnTo>
                    <a:pt x="319929" y="139245"/>
                  </a:lnTo>
                  <a:lnTo>
                    <a:pt x="280891" y="162962"/>
                  </a:lnTo>
                  <a:lnTo>
                    <a:pt x="243611" y="188482"/>
                  </a:lnTo>
                  <a:lnTo>
                    <a:pt x="208217" y="215792"/>
                  </a:lnTo>
                  <a:lnTo>
                    <a:pt x="174838" y="244880"/>
                  </a:lnTo>
                  <a:lnTo>
                    <a:pt x="140411" y="279162"/>
                  </a:lnTo>
                  <a:lnTo>
                    <a:pt x="109820" y="314486"/>
                  </a:lnTo>
                  <a:lnTo>
                    <a:pt x="83039" y="350726"/>
                  </a:lnTo>
                  <a:lnTo>
                    <a:pt x="60041" y="387754"/>
                  </a:lnTo>
                  <a:lnTo>
                    <a:pt x="40800" y="425442"/>
                  </a:lnTo>
                  <a:lnTo>
                    <a:pt x="25287" y="463665"/>
                  </a:lnTo>
                  <a:lnTo>
                    <a:pt x="13478" y="502294"/>
                  </a:lnTo>
                  <a:lnTo>
                    <a:pt x="5344" y="541204"/>
                  </a:lnTo>
                  <a:lnTo>
                    <a:pt x="861" y="580265"/>
                  </a:lnTo>
                  <a:lnTo>
                    <a:pt x="0" y="619353"/>
                  </a:lnTo>
                  <a:lnTo>
                    <a:pt x="2735" y="658338"/>
                  </a:lnTo>
                  <a:lnTo>
                    <a:pt x="9039" y="697095"/>
                  </a:lnTo>
                  <a:lnTo>
                    <a:pt x="18886" y="735496"/>
                  </a:lnTo>
                  <a:lnTo>
                    <a:pt x="32250" y="773414"/>
                  </a:lnTo>
                  <a:lnTo>
                    <a:pt x="49103" y="810722"/>
                  </a:lnTo>
                  <a:lnTo>
                    <a:pt x="69418" y="847292"/>
                  </a:lnTo>
                  <a:lnTo>
                    <a:pt x="93170" y="882999"/>
                  </a:lnTo>
                  <a:lnTo>
                    <a:pt x="120331" y="917714"/>
                  </a:lnTo>
                  <a:lnTo>
                    <a:pt x="150875" y="951310"/>
                  </a:lnTo>
                  <a:lnTo>
                    <a:pt x="184774" y="983661"/>
                  </a:lnTo>
                  <a:lnTo>
                    <a:pt x="222003" y="1014639"/>
                  </a:lnTo>
                  <a:lnTo>
                    <a:pt x="262535" y="1044117"/>
                  </a:lnTo>
                  <a:lnTo>
                    <a:pt x="306343" y="1071969"/>
                  </a:lnTo>
                  <a:lnTo>
                    <a:pt x="353400" y="1098066"/>
                  </a:lnTo>
                  <a:lnTo>
                    <a:pt x="322793" y="1409724"/>
                  </a:lnTo>
                  <a:lnTo>
                    <a:pt x="655914" y="1199158"/>
                  </a:lnTo>
                  <a:lnTo>
                    <a:pt x="708092" y="1207509"/>
                  </a:lnTo>
                  <a:lnTo>
                    <a:pt x="760450" y="1213609"/>
                  </a:lnTo>
                  <a:lnTo>
                    <a:pt x="812859" y="1217490"/>
                  </a:lnTo>
                  <a:lnTo>
                    <a:pt x="865187" y="1219183"/>
                  </a:lnTo>
                  <a:lnTo>
                    <a:pt x="917305" y="1218720"/>
                  </a:lnTo>
                  <a:lnTo>
                    <a:pt x="969083" y="1216131"/>
                  </a:lnTo>
                  <a:lnTo>
                    <a:pt x="1020390" y="1211449"/>
                  </a:lnTo>
                  <a:lnTo>
                    <a:pt x="1071096" y="1204705"/>
                  </a:lnTo>
                  <a:lnTo>
                    <a:pt x="1121071" y="1195930"/>
                  </a:lnTo>
                  <a:lnTo>
                    <a:pt x="1170184" y="1185156"/>
                  </a:lnTo>
                  <a:lnTo>
                    <a:pt x="1218306" y="1172414"/>
                  </a:lnTo>
                  <a:lnTo>
                    <a:pt x="1265306" y="1157735"/>
                  </a:lnTo>
                  <a:lnTo>
                    <a:pt x="1311055" y="1141152"/>
                  </a:lnTo>
                  <a:lnTo>
                    <a:pt x="1355421" y="1122695"/>
                  </a:lnTo>
                  <a:lnTo>
                    <a:pt x="1398274" y="1102396"/>
                  </a:lnTo>
                  <a:lnTo>
                    <a:pt x="1439485" y="1080286"/>
                  </a:lnTo>
                  <a:lnTo>
                    <a:pt x="1478924" y="1056397"/>
                  </a:lnTo>
                  <a:lnTo>
                    <a:pt x="1516459" y="1030760"/>
                  </a:lnTo>
                  <a:lnTo>
                    <a:pt x="1551961" y="1003406"/>
                  </a:lnTo>
                  <a:lnTo>
                    <a:pt x="1585300" y="974368"/>
                  </a:lnTo>
                  <a:lnTo>
                    <a:pt x="1619726" y="940086"/>
                  </a:lnTo>
                  <a:lnTo>
                    <a:pt x="1650317" y="904761"/>
                  </a:lnTo>
                  <a:lnTo>
                    <a:pt x="1677098" y="868522"/>
                  </a:lnTo>
                  <a:lnTo>
                    <a:pt x="1700096" y="831494"/>
                  </a:lnTo>
                  <a:lnTo>
                    <a:pt x="1719338" y="793805"/>
                  </a:lnTo>
                  <a:lnTo>
                    <a:pt x="1734850" y="755582"/>
                  </a:lnTo>
                  <a:lnTo>
                    <a:pt x="1746660" y="716953"/>
                  </a:lnTo>
                  <a:lnTo>
                    <a:pt x="1754793" y="678044"/>
                  </a:lnTo>
                  <a:lnTo>
                    <a:pt x="1759277" y="638982"/>
                  </a:lnTo>
                  <a:lnTo>
                    <a:pt x="1760138" y="599895"/>
                  </a:lnTo>
                  <a:lnTo>
                    <a:pt x="1757403" y="560909"/>
                  </a:lnTo>
                  <a:lnTo>
                    <a:pt x="1751098" y="522152"/>
                  </a:lnTo>
                  <a:lnTo>
                    <a:pt x="1741251" y="483752"/>
                  </a:lnTo>
                  <a:lnTo>
                    <a:pt x="1727887" y="445834"/>
                  </a:lnTo>
                  <a:lnTo>
                    <a:pt x="1711035" y="408526"/>
                  </a:lnTo>
                  <a:lnTo>
                    <a:pt x="1690719" y="371955"/>
                  </a:lnTo>
                  <a:lnTo>
                    <a:pt x="1666967" y="336249"/>
                  </a:lnTo>
                  <a:lnTo>
                    <a:pt x="1639806" y="301534"/>
                  </a:lnTo>
                  <a:lnTo>
                    <a:pt x="1609263" y="267937"/>
                  </a:lnTo>
                  <a:lnTo>
                    <a:pt x="1575363" y="235586"/>
                  </a:lnTo>
                  <a:lnTo>
                    <a:pt x="1538134" y="204608"/>
                  </a:lnTo>
                  <a:lnTo>
                    <a:pt x="1497602" y="175130"/>
                  </a:lnTo>
                  <a:lnTo>
                    <a:pt x="1453795" y="147279"/>
                  </a:lnTo>
                  <a:lnTo>
                    <a:pt x="1406738" y="121182"/>
                  </a:lnTo>
                  <a:lnTo>
                    <a:pt x="1362814" y="99856"/>
                  </a:lnTo>
                  <a:lnTo>
                    <a:pt x="1317686" y="80631"/>
                  </a:lnTo>
                  <a:lnTo>
                    <a:pt x="1271484" y="63494"/>
                  </a:lnTo>
                  <a:lnTo>
                    <a:pt x="1224334" y="48431"/>
                  </a:lnTo>
                  <a:lnTo>
                    <a:pt x="1176367" y="35430"/>
                  </a:lnTo>
                  <a:lnTo>
                    <a:pt x="1127711" y="24478"/>
                  </a:lnTo>
                  <a:lnTo>
                    <a:pt x="1078496" y="15562"/>
                  </a:lnTo>
                  <a:lnTo>
                    <a:pt x="1028848" y="8670"/>
                  </a:lnTo>
                  <a:lnTo>
                    <a:pt x="978898" y="3787"/>
                  </a:lnTo>
                  <a:lnTo>
                    <a:pt x="928774" y="901"/>
                  </a:lnTo>
                  <a:lnTo>
                    <a:pt x="87860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8798854" y="3300197"/>
              <a:ext cx="1760220" cy="1410335"/>
            </a:xfrm>
            <a:custGeom>
              <a:avLst/>
              <a:gdLst/>
              <a:ahLst/>
              <a:cxnLst/>
              <a:rect l="l" t="t" r="r" b="b"/>
              <a:pathLst>
                <a:path w="1760220" h="1410335">
                  <a:moveTo>
                    <a:pt x="322793" y="1409724"/>
                  </a:moveTo>
                  <a:lnTo>
                    <a:pt x="353400" y="1098066"/>
                  </a:lnTo>
                  <a:lnTo>
                    <a:pt x="306343" y="1071969"/>
                  </a:lnTo>
                  <a:lnTo>
                    <a:pt x="262535" y="1044117"/>
                  </a:lnTo>
                  <a:lnTo>
                    <a:pt x="222003" y="1014639"/>
                  </a:lnTo>
                  <a:lnTo>
                    <a:pt x="184774" y="983661"/>
                  </a:lnTo>
                  <a:lnTo>
                    <a:pt x="150875" y="951310"/>
                  </a:lnTo>
                  <a:lnTo>
                    <a:pt x="120331" y="917714"/>
                  </a:lnTo>
                  <a:lnTo>
                    <a:pt x="93170" y="882999"/>
                  </a:lnTo>
                  <a:lnTo>
                    <a:pt x="69418" y="847292"/>
                  </a:lnTo>
                  <a:lnTo>
                    <a:pt x="49103" y="810722"/>
                  </a:lnTo>
                  <a:lnTo>
                    <a:pt x="32250" y="773414"/>
                  </a:lnTo>
                  <a:lnTo>
                    <a:pt x="18886" y="735496"/>
                  </a:lnTo>
                  <a:lnTo>
                    <a:pt x="9039" y="697095"/>
                  </a:lnTo>
                  <a:lnTo>
                    <a:pt x="2735" y="658338"/>
                  </a:lnTo>
                  <a:lnTo>
                    <a:pt x="0" y="619353"/>
                  </a:lnTo>
                  <a:lnTo>
                    <a:pt x="861" y="580265"/>
                  </a:lnTo>
                  <a:lnTo>
                    <a:pt x="5344" y="541204"/>
                  </a:lnTo>
                  <a:lnTo>
                    <a:pt x="13478" y="502294"/>
                  </a:lnTo>
                  <a:lnTo>
                    <a:pt x="25287" y="463665"/>
                  </a:lnTo>
                  <a:lnTo>
                    <a:pt x="40800" y="425442"/>
                  </a:lnTo>
                  <a:lnTo>
                    <a:pt x="60041" y="387754"/>
                  </a:lnTo>
                  <a:lnTo>
                    <a:pt x="83039" y="350726"/>
                  </a:lnTo>
                  <a:lnTo>
                    <a:pt x="109820" y="314486"/>
                  </a:lnTo>
                  <a:lnTo>
                    <a:pt x="140411" y="279162"/>
                  </a:lnTo>
                  <a:lnTo>
                    <a:pt x="174838" y="244880"/>
                  </a:lnTo>
                  <a:lnTo>
                    <a:pt x="208217" y="215792"/>
                  </a:lnTo>
                  <a:lnTo>
                    <a:pt x="243611" y="188482"/>
                  </a:lnTo>
                  <a:lnTo>
                    <a:pt x="280891" y="162962"/>
                  </a:lnTo>
                  <a:lnTo>
                    <a:pt x="319929" y="139245"/>
                  </a:lnTo>
                  <a:lnTo>
                    <a:pt x="360596" y="117344"/>
                  </a:lnTo>
                  <a:lnTo>
                    <a:pt x="402763" y="97273"/>
                  </a:lnTo>
                  <a:lnTo>
                    <a:pt x="446301" y="79043"/>
                  </a:lnTo>
                  <a:lnTo>
                    <a:pt x="491081" y="62668"/>
                  </a:lnTo>
                  <a:lnTo>
                    <a:pt x="536976" y="48161"/>
                  </a:lnTo>
                  <a:lnTo>
                    <a:pt x="583855" y="35535"/>
                  </a:lnTo>
                  <a:lnTo>
                    <a:pt x="631591" y="24803"/>
                  </a:lnTo>
                  <a:lnTo>
                    <a:pt x="680054" y="15977"/>
                  </a:lnTo>
                  <a:lnTo>
                    <a:pt x="729115" y="9071"/>
                  </a:lnTo>
                  <a:lnTo>
                    <a:pt x="778647" y="4098"/>
                  </a:lnTo>
                  <a:lnTo>
                    <a:pt x="828520" y="1069"/>
                  </a:lnTo>
                  <a:lnTo>
                    <a:pt x="878605" y="0"/>
                  </a:lnTo>
                  <a:lnTo>
                    <a:pt x="928774" y="901"/>
                  </a:lnTo>
                  <a:lnTo>
                    <a:pt x="978898" y="3787"/>
                  </a:lnTo>
                  <a:lnTo>
                    <a:pt x="1028848" y="8670"/>
                  </a:lnTo>
                  <a:lnTo>
                    <a:pt x="1078496" y="15562"/>
                  </a:lnTo>
                  <a:lnTo>
                    <a:pt x="1127711" y="24478"/>
                  </a:lnTo>
                  <a:lnTo>
                    <a:pt x="1176367" y="35430"/>
                  </a:lnTo>
                  <a:lnTo>
                    <a:pt x="1224334" y="48431"/>
                  </a:lnTo>
                  <a:lnTo>
                    <a:pt x="1271484" y="63494"/>
                  </a:lnTo>
                  <a:lnTo>
                    <a:pt x="1317686" y="80631"/>
                  </a:lnTo>
                  <a:lnTo>
                    <a:pt x="1362814" y="99856"/>
                  </a:lnTo>
                  <a:lnTo>
                    <a:pt x="1406738" y="121182"/>
                  </a:lnTo>
                  <a:lnTo>
                    <a:pt x="1453795" y="147279"/>
                  </a:lnTo>
                  <a:lnTo>
                    <a:pt x="1497602" y="175130"/>
                  </a:lnTo>
                  <a:lnTo>
                    <a:pt x="1538134" y="204608"/>
                  </a:lnTo>
                  <a:lnTo>
                    <a:pt x="1575363" y="235586"/>
                  </a:lnTo>
                  <a:lnTo>
                    <a:pt x="1609263" y="267937"/>
                  </a:lnTo>
                  <a:lnTo>
                    <a:pt x="1639806" y="301534"/>
                  </a:lnTo>
                  <a:lnTo>
                    <a:pt x="1666967" y="336249"/>
                  </a:lnTo>
                  <a:lnTo>
                    <a:pt x="1690719" y="371955"/>
                  </a:lnTo>
                  <a:lnTo>
                    <a:pt x="1711035" y="408526"/>
                  </a:lnTo>
                  <a:lnTo>
                    <a:pt x="1727887" y="445834"/>
                  </a:lnTo>
                  <a:lnTo>
                    <a:pt x="1741251" y="483752"/>
                  </a:lnTo>
                  <a:lnTo>
                    <a:pt x="1751098" y="522152"/>
                  </a:lnTo>
                  <a:lnTo>
                    <a:pt x="1757403" y="560909"/>
                  </a:lnTo>
                  <a:lnTo>
                    <a:pt x="1760138" y="599895"/>
                  </a:lnTo>
                  <a:lnTo>
                    <a:pt x="1759277" y="638982"/>
                  </a:lnTo>
                  <a:lnTo>
                    <a:pt x="1754793" y="678044"/>
                  </a:lnTo>
                  <a:lnTo>
                    <a:pt x="1746660" y="716953"/>
                  </a:lnTo>
                  <a:lnTo>
                    <a:pt x="1734850" y="755582"/>
                  </a:lnTo>
                  <a:lnTo>
                    <a:pt x="1719338" y="793805"/>
                  </a:lnTo>
                  <a:lnTo>
                    <a:pt x="1700096" y="831494"/>
                  </a:lnTo>
                  <a:lnTo>
                    <a:pt x="1677098" y="868522"/>
                  </a:lnTo>
                  <a:lnTo>
                    <a:pt x="1650317" y="904761"/>
                  </a:lnTo>
                  <a:lnTo>
                    <a:pt x="1619726" y="940086"/>
                  </a:lnTo>
                  <a:lnTo>
                    <a:pt x="1585300" y="974368"/>
                  </a:lnTo>
                  <a:lnTo>
                    <a:pt x="1551961" y="1003406"/>
                  </a:lnTo>
                  <a:lnTo>
                    <a:pt x="1516459" y="1030760"/>
                  </a:lnTo>
                  <a:lnTo>
                    <a:pt x="1478924" y="1056397"/>
                  </a:lnTo>
                  <a:lnTo>
                    <a:pt x="1439485" y="1080286"/>
                  </a:lnTo>
                  <a:lnTo>
                    <a:pt x="1398274" y="1102396"/>
                  </a:lnTo>
                  <a:lnTo>
                    <a:pt x="1355421" y="1122695"/>
                  </a:lnTo>
                  <a:lnTo>
                    <a:pt x="1311055" y="1141152"/>
                  </a:lnTo>
                  <a:lnTo>
                    <a:pt x="1265306" y="1157735"/>
                  </a:lnTo>
                  <a:lnTo>
                    <a:pt x="1218306" y="1172414"/>
                  </a:lnTo>
                  <a:lnTo>
                    <a:pt x="1170184" y="1185156"/>
                  </a:lnTo>
                  <a:lnTo>
                    <a:pt x="1121071" y="1195930"/>
                  </a:lnTo>
                  <a:lnTo>
                    <a:pt x="1071096" y="1204705"/>
                  </a:lnTo>
                  <a:lnTo>
                    <a:pt x="1020390" y="1211449"/>
                  </a:lnTo>
                  <a:lnTo>
                    <a:pt x="969083" y="1216131"/>
                  </a:lnTo>
                  <a:lnTo>
                    <a:pt x="917305" y="1218720"/>
                  </a:lnTo>
                  <a:lnTo>
                    <a:pt x="865187" y="1219183"/>
                  </a:lnTo>
                  <a:lnTo>
                    <a:pt x="812859" y="1217490"/>
                  </a:lnTo>
                  <a:lnTo>
                    <a:pt x="760450" y="1213609"/>
                  </a:lnTo>
                  <a:lnTo>
                    <a:pt x="708092" y="1207509"/>
                  </a:lnTo>
                  <a:lnTo>
                    <a:pt x="655914" y="1199158"/>
                  </a:lnTo>
                  <a:lnTo>
                    <a:pt x="322793" y="14097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52570" y="2378958"/>
            <a:ext cx="753666" cy="70196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marR="3572" indent="27681">
              <a:spcBef>
                <a:spcPts val="74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44321" y="4128638"/>
            <a:ext cx="1471166" cy="876002"/>
            <a:chOff x="7708900" y="5871841"/>
            <a:chExt cx="2092325" cy="1245870"/>
          </a:xfrm>
        </p:grpSpPr>
        <p:sp>
          <p:nvSpPr>
            <p:cNvPr id="32" name="object 32"/>
            <p:cNvSpPr/>
            <p:nvPr/>
          </p:nvSpPr>
          <p:spPr>
            <a:xfrm>
              <a:off x="7721853" y="5884795"/>
              <a:ext cx="2066289" cy="1219835"/>
            </a:xfrm>
            <a:custGeom>
              <a:avLst/>
              <a:gdLst/>
              <a:ahLst/>
              <a:cxnLst/>
              <a:rect l="l" t="t" r="r" b="b"/>
              <a:pathLst>
                <a:path w="2066290" h="1219834">
                  <a:moveTo>
                    <a:pt x="1194026" y="0"/>
                  </a:moveTo>
                  <a:lnTo>
                    <a:pt x="1142876" y="701"/>
                  </a:lnTo>
                  <a:lnTo>
                    <a:pt x="1092161" y="3452"/>
                  </a:lnTo>
                  <a:lnTo>
                    <a:pt x="1041995" y="8213"/>
                  </a:lnTo>
                  <a:lnTo>
                    <a:pt x="992495" y="14942"/>
                  </a:lnTo>
                  <a:lnTo>
                    <a:pt x="943776" y="23596"/>
                  </a:lnTo>
                  <a:lnTo>
                    <a:pt x="895954" y="34135"/>
                  </a:lnTo>
                  <a:lnTo>
                    <a:pt x="849145" y="46518"/>
                  </a:lnTo>
                  <a:lnTo>
                    <a:pt x="803463" y="60701"/>
                  </a:lnTo>
                  <a:lnTo>
                    <a:pt x="759025" y="76645"/>
                  </a:lnTo>
                  <a:lnTo>
                    <a:pt x="715946" y="94308"/>
                  </a:lnTo>
                  <a:lnTo>
                    <a:pt x="674342" y="113647"/>
                  </a:lnTo>
                  <a:lnTo>
                    <a:pt x="634328" y="134622"/>
                  </a:lnTo>
                  <a:lnTo>
                    <a:pt x="596020" y="157191"/>
                  </a:lnTo>
                  <a:lnTo>
                    <a:pt x="559534" y="181313"/>
                  </a:lnTo>
                  <a:lnTo>
                    <a:pt x="524984" y="206946"/>
                  </a:lnTo>
                  <a:lnTo>
                    <a:pt x="492488" y="234048"/>
                  </a:lnTo>
                  <a:lnTo>
                    <a:pt x="462160" y="262578"/>
                  </a:lnTo>
                  <a:lnTo>
                    <a:pt x="434116" y="292495"/>
                  </a:lnTo>
                  <a:lnTo>
                    <a:pt x="408471" y="323757"/>
                  </a:lnTo>
                  <a:lnTo>
                    <a:pt x="385342" y="356323"/>
                  </a:lnTo>
                  <a:lnTo>
                    <a:pt x="364843" y="390151"/>
                  </a:lnTo>
                  <a:lnTo>
                    <a:pt x="347091" y="425199"/>
                  </a:lnTo>
                  <a:lnTo>
                    <a:pt x="0" y="514480"/>
                  </a:lnTo>
                  <a:lnTo>
                    <a:pt x="308355" y="656339"/>
                  </a:lnTo>
                  <a:lnTo>
                    <a:pt x="314893" y="697282"/>
                  </a:lnTo>
                  <a:lnTo>
                    <a:pt x="325283" y="737449"/>
                  </a:lnTo>
                  <a:lnTo>
                    <a:pt x="339408" y="776738"/>
                  </a:lnTo>
                  <a:lnTo>
                    <a:pt x="357150" y="815046"/>
                  </a:lnTo>
                  <a:lnTo>
                    <a:pt x="378392" y="852270"/>
                  </a:lnTo>
                  <a:lnTo>
                    <a:pt x="403018" y="888307"/>
                  </a:lnTo>
                  <a:lnTo>
                    <a:pt x="430908" y="923054"/>
                  </a:lnTo>
                  <a:lnTo>
                    <a:pt x="461946" y="956409"/>
                  </a:lnTo>
                  <a:lnTo>
                    <a:pt x="496014" y="988269"/>
                  </a:lnTo>
                  <a:lnTo>
                    <a:pt x="532995" y="1018531"/>
                  </a:lnTo>
                  <a:lnTo>
                    <a:pt x="572771" y="1047092"/>
                  </a:lnTo>
                  <a:lnTo>
                    <a:pt x="615225" y="1073849"/>
                  </a:lnTo>
                  <a:lnTo>
                    <a:pt x="660240" y="1098700"/>
                  </a:lnTo>
                  <a:lnTo>
                    <a:pt x="707697" y="1121541"/>
                  </a:lnTo>
                  <a:lnTo>
                    <a:pt x="757480" y="1142270"/>
                  </a:lnTo>
                  <a:lnTo>
                    <a:pt x="809471" y="1160784"/>
                  </a:lnTo>
                  <a:lnTo>
                    <a:pt x="863552" y="1176980"/>
                  </a:lnTo>
                  <a:lnTo>
                    <a:pt x="919606" y="1190755"/>
                  </a:lnTo>
                  <a:lnTo>
                    <a:pt x="971194" y="1200929"/>
                  </a:lnTo>
                  <a:lnTo>
                    <a:pt x="1022925" y="1208845"/>
                  </a:lnTo>
                  <a:lnTo>
                    <a:pt x="1074685" y="1214545"/>
                  </a:lnTo>
                  <a:lnTo>
                    <a:pt x="1126357" y="1218069"/>
                  </a:lnTo>
                  <a:lnTo>
                    <a:pt x="1177825" y="1219460"/>
                  </a:lnTo>
                  <a:lnTo>
                    <a:pt x="1228975" y="1218759"/>
                  </a:lnTo>
                  <a:lnTo>
                    <a:pt x="1279690" y="1216007"/>
                  </a:lnTo>
                  <a:lnTo>
                    <a:pt x="1329856" y="1211246"/>
                  </a:lnTo>
                  <a:lnTo>
                    <a:pt x="1379356" y="1204518"/>
                  </a:lnTo>
                  <a:lnTo>
                    <a:pt x="1428075" y="1195863"/>
                  </a:lnTo>
                  <a:lnTo>
                    <a:pt x="1475897" y="1185324"/>
                  </a:lnTo>
                  <a:lnTo>
                    <a:pt x="1522706" y="1172942"/>
                  </a:lnTo>
                  <a:lnTo>
                    <a:pt x="1568388" y="1158758"/>
                  </a:lnTo>
                  <a:lnTo>
                    <a:pt x="1612826" y="1142814"/>
                  </a:lnTo>
                  <a:lnTo>
                    <a:pt x="1655905" y="1125152"/>
                  </a:lnTo>
                  <a:lnTo>
                    <a:pt x="1697509" y="1105813"/>
                  </a:lnTo>
                  <a:lnTo>
                    <a:pt x="1737523" y="1084838"/>
                  </a:lnTo>
                  <a:lnTo>
                    <a:pt x="1775831" y="1062268"/>
                  </a:lnTo>
                  <a:lnTo>
                    <a:pt x="1812317" y="1038147"/>
                  </a:lnTo>
                  <a:lnTo>
                    <a:pt x="1846867" y="1012514"/>
                  </a:lnTo>
                  <a:lnTo>
                    <a:pt x="1879363" y="985412"/>
                  </a:lnTo>
                  <a:lnTo>
                    <a:pt x="1909691" y="956881"/>
                  </a:lnTo>
                  <a:lnTo>
                    <a:pt x="1937735" y="926964"/>
                  </a:lnTo>
                  <a:lnTo>
                    <a:pt x="1963380" y="895702"/>
                  </a:lnTo>
                  <a:lnTo>
                    <a:pt x="1986509" y="863137"/>
                  </a:lnTo>
                  <a:lnTo>
                    <a:pt x="2007008" y="829309"/>
                  </a:lnTo>
                  <a:lnTo>
                    <a:pt x="2024761" y="794261"/>
                  </a:lnTo>
                  <a:lnTo>
                    <a:pt x="2040485" y="755661"/>
                  </a:lnTo>
                  <a:lnTo>
                    <a:pt x="2052413" y="716953"/>
                  </a:lnTo>
                  <a:lnTo>
                    <a:pt x="2060619" y="678237"/>
                  </a:lnTo>
                  <a:lnTo>
                    <a:pt x="2065179" y="639614"/>
                  </a:lnTo>
                  <a:lnTo>
                    <a:pt x="2066169" y="601184"/>
                  </a:lnTo>
                  <a:lnTo>
                    <a:pt x="2063663" y="563050"/>
                  </a:lnTo>
                  <a:lnTo>
                    <a:pt x="2057738" y="525311"/>
                  </a:lnTo>
                  <a:lnTo>
                    <a:pt x="2048468" y="488069"/>
                  </a:lnTo>
                  <a:lnTo>
                    <a:pt x="2035929" y="451424"/>
                  </a:lnTo>
                  <a:lnTo>
                    <a:pt x="2020197" y="415478"/>
                  </a:lnTo>
                  <a:lnTo>
                    <a:pt x="2001346" y="380331"/>
                  </a:lnTo>
                  <a:lnTo>
                    <a:pt x="1979452" y="346084"/>
                  </a:lnTo>
                  <a:lnTo>
                    <a:pt x="1954592" y="312838"/>
                  </a:lnTo>
                  <a:lnTo>
                    <a:pt x="1926839" y="280695"/>
                  </a:lnTo>
                  <a:lnTo>
                    <a:pt x="1896269" y="249754"/>
                  </a:lnTo>
                  <a:lnTo>
                    <a:pt x="1862958" y="220117"/>
                  </a:lnTo>
                  <a:lnTo>
                    <a:pt x="1826981" y="191885"/>
                  </a:lnTo>
                  <a:lnTo>
                    <a:pt x="1788414" y="165158"/>
                  </a:lnTo>
                  <a:lnTo>
                    <a:pt x="1747332" y="140038"/>
                  </a:lnTo>
                  <a:lnTo>
                    <a:pt x="1703810" y="116625"/>
                  </a:lnTo>
                  <a:lnTo>
                    <a:pt x="1657924" y="95021"/>
                  </a:lnTo>
                  <a:lnTo>
                    <a:pt x="1609749" y="75326"/>
                  </a:lnTo>
                  <a:lnTo>
                    <a:pt x="1559360" y="57641"/>
                  </a:lnTo>
                  <a:lnTo>
                    <a:pt x="1506834" y="42067"/>
                  </a:lnTo>
                  <a:lnTo>
                    <a:pt x="1452245" y="28705"/>
                  </a:lnTo>
                  <a:lnTo>
                    <a:pt x="1400657" y="18531"/>
                  </a:lnTo>
                  <a:lnTo>
                    <a:pt x="1348926" y="10614"/>
                  </a:lnTo>
                  <a:lnTo>
                    <a:pt x="1297166" y="4915"/>
                  </a:lnTo>
                  <a:lnTo>
                    <a:pt x="1245494" y="1390"/>
                  </a:lnTo>
                  <a:lnTo>
                    <a:pt x="119402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21853" y="5884795"/>
              <a:ext cx="2066289" cy="1219835"/>
            </a:xfrm>
            <a:custGeom>
              <a:avLst/>
              <a:gdLst/>
              <a:ahLst/>
              <a:cxnLst/>
              <a:rect l="l" t="t" r="r" b="b"/>
              <a:pathLst>
                <a:path w="2066290" h="1219834">
                  <a:moveTo>
                    <a:pt x="0" y="514480"/>
                  </a:moveTo>
                  <a:lnTo>
                    <a:pt x="347091" y="425199"/>
                  </a:lnTo>
                  <a:lnTo>
                    <a:pt x="364843" y="390151"/>
                  </a:lnTo>
                  <a:lnTo>
                    <a:pt x="385342" y="356323"/>
                  </a:lnTo>
                  <a:lnTo>
                    <a:pt x="408471" y="323757"/>
                  </a:lnTo>
                  <a:lnTo>
                    <a:pt x="434116" y="292495"/>
                  </a:lnTo>
                  <a:lnTo>
                    <a:pt x="462160" y="262578"/>
                  </a:lnTo>
                  <a:lnTo>
                    <a:pt x="492488" y="234048"/>
                  </a:lnTo>
                  <a:lnTo>
                    <a:pt x="524984" y="206946"/>
                  </a:lnTo>
                  <a:lnTo>
                    <a:pt x="559534" y="181313"/>
                  </a:lnTo>
                  <a:lnTo>
                    <a:pt x="596020" y="157191"/>
                  </a:lnTo>
                  <a:lnTo>
                    <a:pt x="634328" y="134622"/>
                  </a:lnTo>
                  <a:lnTo>
                    <a:pt x="674342" y="113647"/>
                  </a:lnTo>
                  <a:lnTo>
                    <a:pt x="715946" y="94308"/>
                  </a:lnTo>
                  <a:lnTo>
                    <a:pt x="759025" y="76645"/>
                  </a:lnTo>
                  <a:lnTo>
                    <a:pt x="803463" y="60701"/>
                  </a:lnTo>
                  <a:lnTo>
                    <a:pt x="849145" y="46518"/>
                  </a:lnTo>
                  <a:lnTo>
                    <a:pt x="895954" y="34135"/>
                  </a:lnTo>
                  <a:lnTo>
                    <a:pt x="943776" y="23596"/>
                  </a:lnTo>
                  <a:lnTo>
                    <a:pt x="992495" y="14942"/>
                  </a:lnTo>
                  <a:lnTo>
                    <a:pt x="1041995" y="8213"/>
                  </a:lnTo>
                  <a:lnTo>
                    <a:pt x="1092161" y="3452"/>
                  </a:lnTo>
                  <a:lnTo>
                    <a:pt x="1142876" y="701"/>
                  </a:lnTo>
                  <a:lnTo>
                    <a:pt x="1194026" y="0"/>
                  </a:lnTo>
                  <a:lnTo>
                    <a:pt x="1245494" y="1390"/>
                  </a:lnTo>
                  <a:lnTo>
                    <a:pt x="1297166" y="4915"/>
                  </a:lnTo>
                  <a:lnTo>
                    <a:pt x="1348926" y="10614"/>
                  </a:lnTo>
                  <a:lnTo>
                    <a:pt x="1400657" y="18531"/>
                  </a:lnTo>
                  <a:lnTo>
                    <a:pt x="1452245" y="28705"/>
                  </a:lnTo>
                  <a:lnTo>
                    <a:pt x="1506834" y="42067"/>
                  </a:lnTo>
                  <a:lnTo>
                    <a:pt x="1559360" y="57641"/>
                  </a:lnTo>
                  <a:lnTo>
                    <a:pt x="1609749" y="75326"/>
                  </a:lnTo>
                  <a:lnTo>
                    <a:pt x="1657924" y="95021"/>
                  </a:lnTo>
                  <a:lnTo>
                    <a:pt x="1703810" y="116625"/>
                  </a:lnTo>
                  <a:lnTo>
                    <a:pt x="1747332" y="140038"/>
                  </a:lnTo>
                  <a:lnTo>
                    <a:pt x="1788414" y="165158"/>
                  </a:lnTo>
                  <a:lnTo>
                    <a:pt x="1826981" y="191885"/>
                  </a:lnTo>
                  <a:lnTo>
                    <a:pt x="1862958" y="220117"/>
                  </a:lnTo>
                  <a:lnTo>
                    <a:pt x="1896269" y="249754"/>
                  </a:lnTo>
                  <a:lnTo>
                    <a:pt x="1926839" y="280695"/>
                  </a:lnTo>
                  <a:lnTo>
                    <a:pt x="1954592" y="312838"/>
                  </a:lnTo>
                  <a:lnTo>
                    <a:pt x="1979452" y="346084"/>
                  </a:lnTo>
                  <a:lnTo>
                    <a:pt x="2001346" y="380331"/>
                  </a:lnTo>
                  <a:lnTo>
                    <a:pt x="2020197" y="415478"/>
                  </a:lnTo>
                  <a:lnTo>
                    <a:pt x="2035929" y="451424"/>
                  </a:lnTo>
                  <a:lnTo>
                    <a:pt x="2048468" y="488069"/>
                  </a:lnTo>
                  <a:lnTo>
                    <a:pt x="2057738" y="525311"/>
                  </a:lnTo>
                  <a:lnTo>
                    <a:pt x="2063663" y="563050"/>
                  </a:lnTo>
                  <a:lnTo>
                    <a:pt x="2066169" y="601184"/>
                  </a:lnTo>
                  <a:lnTo>
                    <a:pt x="2065179" y="639614"/>
                  </a:lnTo>
                  <a:lnTo>
                    <a:pt x="2060619" y="678237"/>
                  </a:lnTo>
                  <a:lnTo>
                    <a:pt x="2052413" y="716953"/>
                  </a:lnTo>
                  <a:lnTo>
                    <a:pt x="2040485" y="755661"/>
                  </a:lnTo>
                  <a:lnTo>
                    <a:pt x="2024761" y="794261"/>
                  </a:lnTo>
                  <a:lnTo>
                    <a:pt x="2007008" y="829309"/>
                  </a:lnTo>
                  <a:lnTo>
                    <a:pt x="1986509" y="863137"/>
                  </a:lnTo>
                  <a:lnTo>
                    <a:pt x="1963380" y="895702"/>
                  </a:lnTo>
                  <a:lnTo>
                    <a:pt x="1937735" y="926964"/>
                  </a:lnTo>
                  <a:lnTo>
                    <a:pt x="1909691" y="956881"/>
                  </a:lnTo>
                  <a:lnTo>
                    <a:pt x="1879363" y="985412"/>
                  </a:lnTo>
                  <a:lnTo>
                    <a:pt x="1846867" y="1012514"/>
                  </a:lnTo>
                  <a:lnTo>
                    <a:pt x="1812317" y="1038147"/>
                  </a:lnTo>
                  <a:lnTo>
                    <a:pt x="1775831" y="1062268"/>
                  </a:lnTo>
                  <a:lnTo>
                    <a:pt x="1737523" y="1084838"/>
                  </a:lnTo>
                  <a:lnTo>
                    <a:pt x="1697509" y="1105813"/>
                  </a:lnTo>
                  <a:lnTo>
                    <a:pt x="1655905" y="1125152"/>
                  </a:lnTo>
                  <a:lnTo>
                    <a:pt x="1612826" y="1142814"/>
                  </a:lnTo>
                  <a:lnTo>
                    <a:pt x="1568388" y="1158758"/>
                  </a:lnTo>
                  <a:lnTo>
                    <a:pt x="1522706" y="1172942"/>
                  </a:lnTo>
                  <a:lnTo>
                    <a:pt x="1475897" y="1185324"/>
                  </a:lnTo>
                  <a:lnTo>
                    <a:pt x="1428075" y="1195863"/>
                  </a:lnTo>
                  <a:lnTo>
                    <a:pt x="1379356" y="1204518"/>
                  </a:lnTo>
                  <a:lnTo>
                    <a:pt x="1329856" y="1211246"/>
                  </a:lnTo>
                  <a:lnTo>
                    <a:pt x="1279690" y="1216007"/>
                  </a:lnTo>
                  <a:lnTo>
                    <a:pt x="1228975" y="1218759"/>
                  </a:lnTo>
                  <a:lnTo>
                    <a:pt x="1177825" y="1219460"/>
                  </a:lnTo>
                  <a:lnTo>
                    <a:pt x="1126357" y="1218069"/>
                  </a:lnTo>
                  <a:lnTo>
                    <a:pt x="1074685" y="1214545"/>
                  </a:lnTo>
                  <a:lnTo>
                    <a:pt x="1022925" y="1208845"/>
                  </a:lnTo>
                  <a:lnTo>
                    <a:pt x="971194" y="1200929"/>
                  </a:lnTo>
                  <a:lnTo>
                    <a:pt x="919606" y="1190755"/>
                  </a:lnTo>
                  <a:lnTo>
                    <a:pt x="863552" y="1176980"/>
                  </a:lnTo>
                  <a:lnTo>
                    <a:pt x="809471" y="1160784"/>
                  </a:lnTo>
                  <a:lnTo>
                    <a:pt x="757480" y="1142270"/>
                  </a:lnTo>
                  <a:lnTo>
                    <a:pt x="707697" y="1121541"/>
                  </a:lnTo>
                  <a:lnTo>
                    <a:pt x="660240" y="1098700"/>
                  </a:lnTo>
                  <a:lnTo>
                    <a:pt x="615225" y="1073849"/>
                  </a:lnTo>
                  <a:lnTo>
                    <a:pt x="572771" y="1047092"/>
                  </a:lnTo>
                  <a:lnTo>
                    <a:pt x="532995" y="1018531"/>
                  </a:lnTo>
                  <a:lnTo>
                    <a:pt x="496014" y="988269"/>
                  </a:lnTo>
                  <a:lnTo>
                    <a:pt x="461946" y="956409"/>
                  </a:lnTo>
                  <a:lnTo>
                    <a:pt x="430908" y="923054"/>
                  </a:lnTo>
                  <a:lnTo>
                    <a:pt x="403018" y="888307"/>
                  </a:lnTo>
                  <a:lnTo>
                    <a:pt x="378392" y="852270"/>
                  </a:lnTo>
                  <a:lnTo>
                    <a:pt x="357150" y="815046"/>
                  </a:lnTo>
                  <a:lnTo>
                    <a:pt x="339408" y="776738"/>
                  </a:lnTo>
                  <a:lnTo>
                    <a:pt x="325283" y="737449"/>
                  </a:lnTo>
                  <a:lnTo>
                    <a:pt x="314893" y="697282"/>
                  </a:lnTo>
                  <a:lnTo>
                    <a:pt x="308355" y="656339"/>
                  </a:lnTo>
                  <a:lnTo>
                    <a:pt x="0" y="51448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409735" y="4196774"/>
            <a:ext cx="753666" cy="701965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marR="3572" indent="27681">
              <a:spcBef>
                <a:spcPts val="74"/>
              </a:spcBef>
            </a:pP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Come  Clo</a:t>
            </a:r>
            <a:r>
              <a:rPr sz="2250" b="1" spc="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250" b="1" spc="-4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772" y="266054"/>
            <a:ext cx="7076331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7" dirty="0"/>
              <a:t>Linear </a:t>
            </a:r>
            <a:r>
              <a:rPr sz="4430" spc="-14" dirty="0"/>
              <a:t>Regression </a:t>
            </a:r>
            <a:r>
              <a:rPr sz="4430" dirty="0"/>
              <a:t>– </a:t>
            </a:r>
            <a:r>
              <a:rPr sz="4430" spc="-11" dirty="0"/>
              <a:t>Fitting</a:t>
            </a:r>
            <a:r>
              <a:rPr sz="4430" spc="-7" dirty="0"/>
              <a:t> </a:t>
            </a:r>
            <a:r>
              <a:rPr sz="4430" dirty="0"/>
              <a:t>Line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3239571" y="1232207"/>
            <a:ext cx="5268069" cy="5148411"/>
            <a:chOff x="2439923" y="1752473"/>
            <a:chExt cx="7492365" cy="7322184"/>
          </a:xfrm>
        </p:grpSpPr>
        <p:sp>
          <p:nvSpPr>
            <p:cNvPr id="4" name="object 4"/>
            <p:cNvSpPr/>
            <p:nvPr/>
          </p:nvSpPr>
          <p:spPr>
            <a:xfrm>
              <a:off x="2615476" y="1752472"/>
              <a:ext cx="7317105" cy="7322184"/>
            </a:xfrm>
            <a:custGeom>
              <a:avLst/>
              <a:gdLst/>
              <a:ahLst/>
              <a:cxnLst/>
              <a:rect l="l" t="t" r="r" b="b"/>
              <a:pathLst>
                <a:path w="7317105" h="7322184">
                  <a:moveTo>
                    <a:pt x="7316559" y="7178167"/>
                  </a:moveTo>
                  <a:lnTo>
                    <a:pt x="7261695" y="7146163"/>
                  </a:lnTo>
                  <a:lnTo>
                    <a:pt x="7077164" y="7038505"/>
                  </a:lnTo>
                  <a:lnTo>
                    <a:pt x="7065150" y="7034403"/>
                  </a:lnTo>
                  <a:lnTo>
                    <a:pt x="7052932" y="7035203"/>
                  </a:lnTo>
                  <a:lnTo>
                    <a:pt x="7041909" y="7040537"/>
                  </a:lnTo>
                  <a:lnTo>
                    <a:pt x="7033476" y="7050024"/>
                  </a:lnTo>
                  <a:lnTo>
                    <a:pt x="7029361" y="7062051"/>
                  </a:lnTo>
                  <a:lnTo>
                    <a:pt x="7030136" y="7074294"/>
                  </a:lnTo>
                  <a:lnTo>
                    <a:pt x="7035432" y="7085355"/>
                  </a:lnTo>
                  <a:lnTo>
                    <a:pt x="7044906" y="7093801"/>
                  </a:lnTo>
                  <a:lnTo>
                    <a:pt x="7134669" y="7146163"/>
                  </a:lnTo>
                  <a:lnTo>
                    <a:pt x="197840" y="7146163"/>
                  </a:lnTo>
                  <a:lnTo>
                    <a:pt x="175590" y="181952"/>
                  </a:lnTo>
                  <a:lnTo>
                    <a:pt x="228180" y="271399"/>
                  </a:lnTo>
                  <a:lnTo>
                    <a:pt x="236677" y="280873"/>
                  </a:lnTo>
                  <a:lnTo>
                    <a:pt x="247751" y="286156"/>
                  </a:lnTo>
                  <a:lnTo>
                    <a:pt x="259981" y="286893"/>
                  </a:lnTo>
                  <a:lnTo>
                    <a:pt x="271995" y="282702"/>
                  </a:lnTo>
                  <a:lnTo>
                    <a:pt x="281457" y="274256"/>
                  </a:lnTo>
                  <a:lnTo>
                    <a:pt x="286753" y="263182"/>
                  </a:lnTo>
                  <a:lnTo>
                    <a:pt x="287528" y="250913"/>
                  </a:lnTo>
                  <a:lnTo>
                    <a:pt x="283425" y="238887"/>
                  </a:lnTo>
                  <a:lnTo>
                    <a:pt x="180225" y="63373"/>
                  </a:lnTo>
                  <a:lnTo>
                    <a:pt x="142963" y="0"/>
                  </a:lnTo>
                  <a:lnTo>
                    <a:pt x="4025" y="239776"/>
                  </a:lnTo>
                  <a:lnTo>
                    <a:pt x="0" y="251866"/>
                  </a:lnTo>
                  <a:lnTo>
                    <a:pt x="863" y="264121"/>
                  </a:lnTo>
                  <a:lnTo>
                    <a:pt x="6210" y="275158"/>
                  </a:lnTo>
                  <a:lnTo>
                    <a:pt x="15709" y="283591"/>
                  </a:lnTo>
                  <a:lnTo>
                    <a:pt x="27787" y="287667"/>
                  </a:lnTo>
                  <a:lnTo>
                    <a:pt x="40043" y="286804"/>
                  </a:lnTo>
                  <a:lnTo>
                    <a:pt x="51079" y="281419"/>
                  </a:lnTo>
                  <a:lnTo>
                    <a:pt x="59524" y="271907"/>
                  </a:lnTo>
                  <a:lnTo>
                    <a:pt x="111569" y="181965"/>
                  </a:lnTo>
                  <a:lnTo>
                    <a:pt x="133946" y="7178268"/>
                  </a:lnTo>
                  <a:lnTo>
                    <a:pt x="165823" y="7178180"/>
                  </a:lnTo>
                  <a:lnTo>
                    <a:pt x="165823" y="7210171"/>
                  </a:lnTo>
                  <a:lnTo>
                    <a:pt x="7134669" y="7210171"/>
                  </a:lnTo>
                  <a:lnTo>
                    <a:pt x="7044906" y="7262533"/>
                  </a:lnTo>
                  <a:lnTo>
                    <a:pt x="7035432" y="7270991"/>
                  </a:lnTo>
                  <a:lnTo>
                    <a:pt x="7030136" y="7282040"/>
                  </a:lnTo>
                  <a:lnTo>
                    <a:pt x="7029361" y="7294283"/>
                  </a:lnTo>
                  <a:lnTo>
                    <a:pt x="7033476" y="7306310"/>
                  </a:lnTo>
                  <a:lnTo>
                    <a:pt x="7041909" y="7315809"/>
                  </a:lnTo>
                  <a:lnTo>
                    <a:pt x="7052932" y="7321143"/>
                  </a:lnTo>
                  <a:lnTo>
                    <a:pt x="7065150" y="7321944"/>
                  </a:lnTo>
                  <a:lnTo>
                    <a:pt x="7077164" y="7317829"/>
                  </a:lnTo>
                  <a:lnTo>
                    <a:pt x="7261695" y="7210171"/>
                  </a:lnTo>
                  <a:lnTo>
                    <a:pt x="731655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3665981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3665981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0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8652509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52509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80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4689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4689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5069" y="3886962"/>
              <a:ext cx="7239000" cy="2708910"/>
            </a:xfrm>
            <a:custGeom>
              <a:avLst/>
              <a:gdLst/>
              <a:ahLst/>
              <a:cxnLst/>
              <a:rect l="l" t="t" r="r" b="b"/>
              <a:pathLst>
                <a:path w="7239000" h="2708909">
                  <a:moveTo>
                    <a:pt x="0" y="2708910"/>
                  </a:moveTo>
                  <a:lnTo>
                    <a:pt x="72390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772" y="266054"/>
            <a:ext cx="7076331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7" dirty="0"/>
              <a:t>Linear </a:t>
            </a:r>
            <a:r>
              <a:rPr sz="4430" spc="-14" dirty="0"/>
              <a:t>Regression </a:t>
            </a:r>
            <a:r>
              <a:rPr sz="4430" dirty="0"/>
              <a:t>– </a:t>
            </a:r>
            <a:r>
              <a:rPr sz="4430" spc="-11" dirty="0"/>
              <a:t>Fitting</a:t>
            </a:r>
            <a:r>
              <a:rPr sz="4430" spc="-7" dirty="0"/>
              <a:t> </a:t>
            </a:r>
            <a:r>
              <a:rPr sz="4430" dirty="0"/>
              <a:t>Line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3239571" y="1232207"/>
            <a:ext cx="5286375" cy="5148411"/>
            <a:chOff x="2439923" y="1752473"/>
            <a:chExt cx="7518400" cy="7322184"/>
          </a:xfrm>
        </p:grpSpPr>
        <p:sp>
          <p:nvSpPr>
            <p:cNvPr id="4" name="object 4"/>
            <p:cNvSpPr/>
            <p:nvPr/>
          </p:nvSpPr>
          <p:spPr>
            <a:xfrm>
              <a:off x="2615476" y="1752472"/>
              <a:ext cx="7317105" cy="7322184"/>
            </a:xfrm>
            <a:custGeom>
              <a:avLst/>
              <a:gdLst/>
              <a:ahLst/>
              <a:cxnLst/>
              <a:rect l="l" t="t" r="r" b="b"/>
              <a:pathLst>
                <a:path w="7317105" h="7322184">
                  <a:moveTo>
                    <a:pt x="7316559" y="7178167"/>
                  </a:moveTo>
                  <a:lnTo>
                    <a:pt x="7261695" y="7146163"/>
                  </a:lnTo>
                  <a:lnTo>
                    <a:pt x="7077164" y="7038505"/>
                  </a:lnTo>
                  <a:lnTo>
                    <a:pt x="7065150" y="7034403"/>
                  </a:lnTo>
                  <a:lnTo>
                    <a:pt x="7052932" y="7035203"/>
                  </a:lnTo>
                  <a:lnTo>
                    <a:pt x="7041909" y="7040537"/>
                  </a:lnTo>
                  <a:lnTo>
                    <a:pt x="7033476" y="7050024"/>
                  </a:lnTo>
                  <a:lnTo>
                    <a:pt x="7029361" y="7062051"/>
                  </a:lnTo>
                  <a:lnTo>
                    <a:pt x="7030136" y="7074294"/>
                  </a:lnTo>
                  <a:lnTo>
                    <a:pt x="7035432" y="7085355"/>
                  </a:lnTo>
                  <a:lnTo>
                    <a:pt x="7044906" y="7093801"/>
                  </a:lnTo>
                  <a:lnTo>
                    <a:pt x="7134669" y="7146163"/>
                  </a:lnTo>
                  <a:lnTo>
                    <a:pt x="197840" y="7146163"/>
                  </a:lnTo>
                  <a:lnTo>
                    <a:pt x="175590" y="181952"/>
                  </a:lnTo>
                  <a:lnTo>
                    <a:pt x="228180" y="271399"/>
                  </a:lnTo>
                  <a:lnTo>
                    <a:pt x="236677" y="280873"/>
                  </a:lnTo>
                  <a:lnTo>
                    <a:pt x="247751" y="286156"/>
                  </a:lnTo>
                  <a:lnTo>
                    <a:pt x="259981" y="286893"/>
                  </a:lnTo>
                  <a:lnTo>
                    <a:pt x="271995" y="282702"/>
                  </a:lnTo>
                  <a:lnTo>
                    <a:pt x="281457" y="274256"/>
                  </a:lnTo>
                  <a:lnTo>
                    <a:pt x="286753" y="263182"/>
                  </a:lnTo>
                  <a:lnTo>
                    <a:pt x="287528" y="250913"/>
                  </a:lnTo>
                  <a:lnTo>
                    <a:pt x="283425" y="238887"/>
                  </a:lnTo>
                  <a:lnTo>
                    <a:pt x="180225" y="63373"/>
                  </a:lnTo>
                  <a:lnTo>
                    <a:pt x="142963" y="0"/>
                  </a:lnTo>
                  <a:lnTo>
                    <a:pt x="4025" y="239776"/>
                  </a:lnTo>
                  <a:lnTo>
                    <a:pt x="0" y="251866"/>
                  </a:lnTo>
                  <a:lnTo>
                    <a:pt x="863" y="264121"/>
                  </a:lnTo>
                  <a:lnTo>
                    <a:pt x="6210" y="275158"/>
                  </a:lnTo>
                  <a:lnTo>
                    <a:pt x="15709" y="283591"/>
                  </a:lnTo>
                  <a:lnTo>
                    <a:pt x="27787" y="287667"/>
                  </a:lnTo>
                  <a:lnTo>
                    <a:pt x="40043" y="286804"/>
                  </a:lnTo>
                  <a:lnTo>
                    <a:pt x="51079" y="281419"/>
                  </a:lnTo>
                  <a:lnTo>
                    <a:pt x="59524" y="271907"/>
                  </a:lnTo>
                  <a:lnTo>
                    <a:pt x="111569" y="181965"/>
                  </a:lnTo>
                  <a:lnTo>
                    <a:pt x="133946" y="7178268"/>
                  </a:lnTo>
                  <a:lnTo>
                    <a:pt x="165823" y="7178180"/>
                  </a:lnTo>
                  <a:lnTo>
                    <a:pt x="165823" y="7210171"/>
                  </a:lnTo>
                  <a:lnTo>
                    <a:pt x="7134669" y="7210171"/>
                  </a:lnTo>
                  <a:lnTo>
                    <a:pt x="7044906" y="7262533"/>
                  </a:lnTo>
                  <a:lnTo>
                    <a:pt x="7035432" y="7270991"/>
                  </a:lnTo>
                  <a:lnTo>
                    <a:pt x="7030136" y="7282040"/>
                  </a:lnTo>
                  <a:lnTo>
                    <a:pt x="7029361" y="7294283"/>
                  </a:lnTo>
                  <a:lnTo>
                    <a:pt x="7033476" y="7306310"/>
                  </a:lnTo>
                  <a:lnTo>
                    <a:pt x="7041909" y="7315809"/>
                  </a:lnTo>
                  <a:lnTo>
                    <a:pt x="7052932" y="7321143"/>
                  </a:lnTo>
                  <a:lnTo>
                    <a:pt x="7065150" y="7321944"/>
                  </a:lnTo>
                  <a:lnTo>
                    <a:pt x="7077164" y="7317829"/>
                  </a:lnTo>
                  <a:lnTo>
                    <a:pt x="7261695" y="7210171"/>
                  </a:lnTo>
                  <a:lnTo>
                    <a:pt x="731655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3665981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3665981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0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8652509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52509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80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4689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4689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9294" y="43365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5069" y="5042154"/>
              <a:ext cx="7467600" cy="1554480"/>
            </a:xfrm>
            <a:custGeom>
              <a:avLst/>
              <a:gdLst/>
              <a:ahLst/>
              <a:cxnLst/>
              <a:rect l="l" t="t" r="r" b="b"/>
              <a:pathLst>
                <a:path w="7467600" h="1554479">
                  <a:moveTo>
                    <a:pt x="0" y="1554480"/>
                  </a:moveTo>
                  <a:lnTo>
                    <a:pt x="74676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772" y="266054"/>
            <a:ext cx="7076331" cy="690742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4430" spc="-7" dirty="0"/>
              <a:t>Linear </a:t>
            </a:r>
            <a:r>
              <a:rPr sz="4430" spc="-14" dirty="0"/>
              <a:t>Regression </a:t>
            </a:r>
            <a:r>
              <a:rPr sz="4430" dirty="0"/>
              <a:t>– </a:t>
            </a:r>
            <a:r>
              <a:rPr sz="4430" spc="-11" dirty="0"/>
              <a:t>Fitting</a:t>
            </a:r>
            <a:r>
              <a:rPr sz="4430" spc="-7" dirty="0"/>
              <a:t> </a:t>
            </a:r>
            <a:r>
              <a:rPr sz="4430" dirty="0"/>
              <a:t>Line</a:t>
            </a:r>
            <a:endParaRPr sz="4430"/>
          </a:p>
        </p:txBody>
      </p:sp>
      <p:grpSp>
        <p:nvGrpSpPr>
          <p:cNvPr id="3" name="object 3"/>
          <p:cNvGrpSpPr/>
          <p:nvPr/>
        </p:nvGrpSpPr>
        <p:grpSpPr>
          <a:xfrm>
            <a:off x="3239571" y="1162645"/>
            <a:ext cx="6749058" cy="5218063"/>
            <a:chOff x="2439923" y="1653539"/>
            <a:chExt cx="9598660" cy="7421245"/>
          </a:xfrm>
        </p:grpSpPr>
        <p:sp>
          <p:nvSpPr>
            <p:cNvPr id="4" name="object 4"/>
            <p:cNvSpPr/>
            <p:nvPr/>
          </p:nvSpPr>
          <p:spPr>
            <a:xfrm>
              <a:off x="2615476" y="1752472"/>
              <a:ext cx="7317105" cy="7322184"/>
            </a:xfrm>
            <a:custGeom>
              <a:avLst/>
              <a:gdLst/>
              <a:ahLst/>
              <a:cxnLst/>
              <a:rect l="l" t="t" r="r" b="b"/>
              <a:pathLst>
                <a:path w="7317105" h="7322184">
                  <a:moveTo>
                    <a:pt x="7316559" y="7178167"/>
                  </a:moveTo>
                  <a:lnTo>
                    <a:pt x="7261695" y="7146163"/>
                  </a:lnTo>
                  <a:lnTo>
                    <a:pt x="7077164" y="7038505"/>
                  </a:lnTo>
                  <a:lnTo>
                    <a:pt x="7065150" y="7034403"/>
                  </a:lnTo>
                  <a:lnTo>
                    <a:pt x="7052932" y="7035203"/>
                  </a:lnTo>
                  <a:lnTo>
                    <a:pt x="7041909" y="7040537"/>
                  </a:lnTo>
                  <a:lnTo>
                    <a:pt x="7033476" y="7050024"/>
                  </a:lnTo>
                  <a:lnTo>
                    <a:pt x="7029361" y="7062051"/>
                  </a:lnTo>
                  <a:lnTo>
                    <a:pt x="7030136" y="7074294"/>
                  </a:lnTo>
                  <a:lnTo>
                    <a:pt x="7035432" y="7085355"/>
                  </a:lnTo>
                  <a:lnTo>
                    <a:pt x="7044906" y="7093801"/>
                  </a:lnTo>
                  <a:lnTo>
                    <a:pt x="7134669" y="7146163"/>
                  </a:lnTo>
                  <a:lnTo>
                    <a:pt x="197840" y="7146163"/>
                  </a:lnTo>
                  <a:lnTo>
                    <a:pt x="175590" y="181952"/>
                  </a:lnTo>
                  <a:lnTo>
                    <a:pt x="228180" y="271399"/>
                  </a:lnTo>
                  <a:lnTo>
                    <a:pt x="236677" y="280873"/>
                  </a:lnTo>
                  <a:lnTo>
                    <a:pt x="247751" y="286156"/>
                  </a:lnTo>
                  <a:lnTo>
                    <a:pt x="259981" y="286893"/>
                  </a:lnTo>
                  <a:lnTo>
                    <a:pt x="271995" y="282702"/>
                  </a:lnTo>
                  <a:lnTo>
                    <a:pt x="281457" y="274256"/>
                  </a:lnTo>
                  <a:lnTo>
                    <a:pt x="286753" y="263182"/>
                  </a:lnTo>
                  <a:lnTo>
                    <a:pt x="287528" y="250913"/>
                  </a:lnTo>
                  <a:lnTo>
                    <a:pt x="283425" y="238887"/>
                  </a:lnTo>
                  <a:lnTo>
                    <a:pt x="180225" y="63373"/>
                  </a:lnTo>
                  <a:lnTo>
                    <a:pt x="142963" y="0"/>
                  </a:lnTo>
                  <a:lnTo>
                    <a:pt x="4025" y="239776"/>
                  </a:lnTo>
                  <a:lnTo>
                    <a:pt x="0" y="251866"/>
                  </a:lnTo>
                  <a:lnTo>
                    <a:pt x="863" y="264121"/>
                  </a:lnTo>
                  <a:lnTo>
                    <a:pt x="6210" y="275158"/>
                  </a:lnTo>
                  <a:lnTo>
                    <a:pt x="15709" y="283591"/>
                  </a:lnTo>
                  <a:lnTo>
                    <a:pt x="27787" y="287667"/>
                  </a:lnTo>
                  <a:lnTo>
                    <a:pt x="40043" y="286804"/>
                  </a:lnTo>
                  <a:lnTo>
                    <a:pt x="51079" y="281419"/>
                  </a:lnTo>
                  <a:lnTo>
                    <a:pt x="59524" y="271907"/>
                  </a:lnTo>
                  <a:lnTo>
                    <a:pt x="111569" y="181965"/>
                  </a:lnTo>
                  <a:lnTo>
                    <a:pt x="133946" y="7178268"/>
                  </a:lnTo>
                  <a:lnTo>
                    <a:pt x="165823" y="7178180"/>
                  </a:lnTo>
                  <a:lnTo>
                    <a:pt x="165823" y="7210171"/>
                  </a:lnTo>
                  <a:lnTo>
                    <a:pt x="7134669" y="7210171"/>
                  </a:lnTo>
                  <a:lnTo>
                    <a:pt x="7044906" y="7262533"/>
                  </a:lnTo>
                  <a:lnTo>
                    <a:pt x="7035432" y="7270991"/>
                  </a:lnTo>
                  <a:lnTo>
                    <a:pt x="7030136" y="7282040"/>
                  </a:lnTo>
                  <a:lnTo>
                    <a:pt x="7029361" y="7294283"/>
                  </a:lnTo>
                  <a:lnTo>
                    <a:pt x="7033476" y="7306310"/>
                  </a:lnTo>
                  <a:lnTo>
                    <a:pt x="7041909" y="7315809"/>
                  </a:lnTo>
                  <a:lnTo>
                    <a:pt x="7052932" y="7321143"/>
                  </a:lnTo>
                  <a:lnTo>
                    <a:pt x="7065150" y="7321944"/>
                  </a:lnTo>
                  <a:lnTo>
                    <a:pt x="7077164" y="7317829"/>
                  </a:lnTo>
                  <a:lnTo>
                    <a:pt x="7261695" y="7210171"/>
                  </a:lnTo>
                  <a:lnTo>
                    <a:pt x="7316559" y="7178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3665981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3665981" y="5481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7227570" y="62308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09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/>
            <p:cNvSpPr/>
            <p:nvPr/>
          </p:nvSpPr>
          <p:spPr>
            <a:xfrm>
              <a:off x="8652509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52509" y="46763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80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4689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4689" y="370408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9294" y="433654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9294" y="433654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5069" y="4336541"/>
              <a:ext cx="7467600" cy="1327785"/>
            </a:xfrm>
            <a:custGeom>
              <a:avLst/>
              <a:gdLst/>
              <a:ahLst/>
              <a:cxnLst/>
              <a:rect l="l" t="t" r="r" b="b"/>
              <a:pathLst>
                <a:path w="7467600" h="1327785">
                  <a:moveTo>
                    <a:pt x="0" y="1327531"/>
                  </a:moveTo>
                  <a:lnTo>
                    <a:pt x="7467600" y="0"/>
                  </a:lnTo>
                </a:path>
              </a:pathLst>
            </a:custGeom>
            <a:ln w="502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9988295" y="1653539"/>
              <a:ext cx="2050105" cy="2049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00380" y="9585376"/>
            <a:ext cx="84772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lnSpc>
                <a:spcPts val="608"/>
              </a:lnSpc>
            </a:pPr>
            <a:r>
              <a:rPr lang="en-US" spc="-5"/>
              <a:t>Sensitivity:</a:t>
            </a:r>
            <a:r>
              <a:rPr lang="en-US" spc="-50"/>
              <a:t> </a:t>
            </a:r>
            <a:r>
              <a:rPr lang="en-US"/>
              <a:t>Internal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1036</Words>
  <Application>Microsoft Office PowerPoint</Application>
  <PresentationFormat>Custom</PresentationFormat>
  <Paragraphs>227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Regression </vt:lpstr>
      <vt:lpstr>Regression</vt:lpstr>
      <vt:lpstr>Regression</vt:lpstr>
      <vt:lpstr>Linear Regression – Fitting Line</vt:lpstr>
      <vt:lpstr>Linear Regression – Fitting Line</vt:lpstr>
      <vt:lpstr>Linear Regression – Fitting Line</vt:lpstr>
      <vt:lpstr>Linear Regression – Fitting Line</vt:lpstr>
      <vt:lpstr>Linear Regression – Fitting Line</vt:lpstr>
      <vt:lpstr>Linear Regression – Fitting Line</vt:lpstr>
      <vt:lpstr>Linear Regression – Moving Line</vt:lpstr>
      <vt:lpstr>Linear Regression – Moving Line</vt:lpstr>
      <vt:lpstr>Linear Regression – Moving Line</vt:lpstr>
      <vt:lpstr>Linear Regression – Moving Line</vt:lpstr>
      <vt:lpstr>Linear Regression</vt:lpstr>
      <vt:lpstr>Error Functions</vt:lpstr>
      <vt:lpstr>Absolute Error</vt:lpstr>
      <vt:lpstr>Absolute Error</vt:lpstr>
      <vt:lpstr>Square Error</vt:lpstr>
      <vt:lpstr>Square Error</vt:lpstr>
      <vt:lpstr>Multi-Linear Regression</vt:lpstr>
      <vt:lpstr>Multi-Linear Regression</vt:lpstr>
      <vt:lpstr>Linear Regression in sklearn</vt:lpstr>
      <vt:lpstr>Linear VS Multi-Linear VS Polynomial Regression</vt:lpstr>
      <vt:lpstr>R2 Score</vt:lpstr>
      <vt:lpstr>R2 Score</vt:lpstr>
      <vt:lpstr>R2 Score</vt:lpstr>
      <vt:lpstr>R2 Score in sklearn</vt:lpstr>
      <vt:lpstr>Limitations of R2</vt:lpstr>
      <vt:lpstr>Limitations of R2</vt:lpstr>
      <vt:lpstr>Adjusted R2</vt:lpstr>
      <vt:lpstr>Residuals Plots</vt:lpstr>
      <vt:lpstr>Residuals Plots</vt:lpstr>
      <vt:lpstr>Residuals Plots</vt:lpstr>
      <vt:lpstr>Residuals Plots</vt:lpstr>
      <vt:lpstr>Residuals Plots</vt:lpstr>
      <vt:lpstr>Residual Plots in yellowbricks</vt:lpstr>
      <vt:lpstr>Multivariable Regression (Model Selection)</vt:lpstr>
      <vt:lpstr>Linear Regression - Limitations</vt:lpstr>
      <vt:lpstr>Linear Regression - Limitations</vt:lpstr>
      <vt:lpstr>Linear Regression - Limitations</vt:lpstr>
      <vt:lpstr>Linear Regression (Outliers)</vt:lpstr>
      <vt:lpstr>Linear Regression (Outliers)</vt:lpstr>
      <vt:lpstr>Linear Regression (Outliers)</vt:lpstr>
      <vt:lpstr>Linear Regression (Outliers)</vt:lpstr>
      <vt:lpstr>PowerPoint Presentation</vt:lpstr>
      <vt:lpstr>Polynomial Regression</vt:lpstr>
      <vt:lpstr>Model Selection</vt:lpstr>
      <vt:lpstr>Model Selection</vt:lpstr>
      <vt:lpstr>Under-fitting &amp; Over-fitting</vt:lpstr>
      <vt:lpstr>Model Complexity</vt:lpstr>
      <vt:lpstr>Model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</dc:title>
  <dc:creator>hammad iqbal</dc:creator>
  <cp:lastModifiedBy>DELL</cp:lastModifiedBy>
  <cp:revision>4</cp:revision>
  <dcterms:created xsi:type="dcterms:W3CDTF">2021-09-04T16:17:29Z</dcterms:created>
  <dcterms:modified xsi:type="dcterms:W3CDTF">2021-10-31T09:30:40Z</dcterms:modified>
</cp:coreProperties>
</file>