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3f37ae6fc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63f37ae6fc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3f37ae6fc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263f37ae6fc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63f37ae6fc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63f37ae6fc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3f37ae6fc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263f37ae6fc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63f37ae6fc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263f37ae6fc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670606" y="1655520"/>
            <a:ext cx="7016194" cy="1737398"/>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670606" y="3487980"/>
            <a:ext cx="7024430" cy="763525"/>
          </a:xfrm>
          <a:prstGeom prst="rect">
            <a:avLst/>
          </a:prstGeom>
          <a:noFill/>
          <a:ln>
            <a:noFill/>
          </a:ln>
        </p:spPr>
        <p:txBody>
          <a:bodyPr spcFirstLastPara="1" wrap="square" lIns="91425" tIns="45700" rIns="91425" bIns="45700" anchor="t" anchorCtr="0">
            <a:normAutofit/>
          </a:bodyPr>
          <a:lstStyle>
            <a:lvl1pPr lvl="0" algn="r">
              <a:spcBef>
                <a:spcPts val="560"/>
              </a:spcBef>
              <a:spcAft>
                <a:spcPts val="0"/>
              </a:spcAft>
              <a:buClr>
                <a:srgbClr val="00B0F0"/>
              </a:buClr>
              <a:buSzPts val="2800"/>
              <a:buNone/>
              <a:defRPr sz="2800" b="0" i="0">
                <a:solidFill>
                  <a:srgbClr val="00B0F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40730" y="376238"/>
            <a:ext cx="8246070" cy="763524"/>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00B0F0"/>
              </a:buClr>
              <a:buSzPts val="3600"/>
              <a:buFont typeface="Calibri"/>
              <a:buNone/>
              <a:defRPr sz="3600">
                <a:solidFill>
                  <a:srgbClr val="00B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48965" y="1502815"/>
            <a:ext cx="8246070" cy="3264447"/>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solidFill>
                  <a:schemeClr val="dk1"/>
                </a:solidFill>
              </a:defRPr>
            </a:lvl1pPr>
            <a:lvl2pPr marL="914400" lvl="1" indent="-406400" algn="l">
              <a:spcBef>
                <a:spcPts val="560"/>
              </a:spcBef>
              <a:spcAft>
                <a:spcPts val="0"/>
              </a:spcAft>
              <a:buClr>
                <a:schemeClr val="dk1"/>
              </a:buClr>
              <a:buSzPts val="2800"/>
              <a:buChar char="–"/>
              <a:defRPr>
                <a:solidFill>
                  <a:schemeClr val="dk1"/>
                </a:solidFill>
              </a:defRPr>
            </a:lvl2pPr>
            <a:lvl3pPr marL="1371600" lvl="2" indent="-381000" algn="l">
              <a:spcBef>
                <a:spcPts val="480"/>
              </a:spcBef>
              <a:spcAft>
                <a:spcPts val="0"/>
              </a:spcAft>
              <a:buClr>
                <a:schemeClr val="dk1"/>
              </a:buClr>
              <a:buSzPts val="2400"/>
              <a:buChar char="•"/>
              <a:defRPr>
                <a:solidFill>
                  <a:schemeClr val="dk1"/>
                </a:solidFill>
              </a:defRPr>
            </a:lvl3pPr>
            <a:lvl4pPr marL="1828800" lvl="3" indent="-355600" algn="l">
              <a:spcBef>
                <a:spcPts val="400"/>
              </a:spcBef>
              <a:spcAft>
                <a:spcPts val="0"/>
              </a:spcAft>
              <a:buClr>
                <a:schemeClr val="dk1"/>
              </a:buClr>
              <a:buSzPts val="2000"/>
              <a:buChar char="–"/>
              <a:defRPr>
                <a:solidFill>
                  <a:schemeClr val="dk1"/>
                </a:solidFill>
              </a:defRPr>
            </a:lvl4pPr>
            <a:lvl5pPr marL="2286000" lvl="4" indent="-355600" algn="l">
              <a:spcBef>
                <a:spcPts val="400"/>
              </a:spcBef>
              <a:spcAft>
                <a:spcPts val="0"/>
              </a:spcAft>
              <a:buClr>
                <a:schemeClr val="dk1"/>
              </a:buClr>
              <a:buSzPts val="20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2739538" y="376237"/>
            <a:ext cx="5947261" cy="7635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00B0F0"/>
              </a:buClr>
              <a:buSzPts val="3600"/>
              <a:buFont typeface="Calibri"/>
              <a:buNone/>
              <a:defRPr sz="3600">
                <a:solidFill>
                  <a:srgbClr val="00B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2739539" y="1197405"/>
            <a:ext cx="5947261" cy="357616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solidFill>
                  <a:schemeClr val="lt1"/>
                </a:solidFill>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536879" y="277487"/>
            <a:ext cx="8076896" cy="7635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00B0F0"/>
              </a:buClr>
              <a:buSzPts val="3600"/>
              <a:buFont typeface="Calibri"/>
              <a:buNone/>
              <a:defRPr sz="3600">
                <a:solidFill>
                  <a:srgbClr val="00B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36879" y="1808224"/>
            <a:ext cx="4040188" cy="479822"/>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dk1"/>
              </a:buClr>
              <a:buSzPts val="2400"/>
              <a:buNone/>
              <a:defRPr sz="2400" b="1">
                <a:solidFill>
                  <a:schemeClr val="dk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5"/>
          <p:cNvSpPr txBox="1">
            <a:spLocks noGrp="1"/>
          </p:cNvSpPr>
          <p:nvPr>
            <p:ph type="body" idx="2"/>
          </p:nvPr>
        </p:nvSpPr>
        <p:spPr>
          <a:xfrm>
            <a:off x="536879" y="2280621"/>
            <a:ext cx="4040188" cy="2276294"/>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dk1"/>
              </a:buClr>
              <a:buSzPts val="2400"/>
              <a:buChar char="•"/>
              <a:defRPr sz="2400">
                <a:solidFill>
                  <a:schemeClr val="dk1"/>
                </a:solidFill>
              </a:defRPr>
            </a:lvl1pPr>
            <a:lvl2pPr marL="914400" lvl="1" indent="-355600" algn="ctr">
              <a:spcBef>
                <a:spcPts val="400"/>
              </a:spcBef>
              <a:spcAft>
                <a:spcPts val="0"/>
              </a:spcAft>
              <a:buClr>
                <a:schemeClr val="dk1"/>
              </a:buClr>
              <a:buSzPts val="2000"/>
              <a:buChar char="–"/>
              <a:defRPr sz="2000">
                <a:solidFill>
                  <a:schemeClr val="dk1"/>
                </a:solidFill>
              </a:defRPr>
            </a:lvl2pPr>
            <a:lvl3pPr marL="1371600" lvl="2" indent="-342900" algn="ctr">
              <a:spcBef>
                <a:spcPts val="360"/>
              </a:spcBef>
              <a:spcAft>
                <a:spcPts val="0"/>
              </a:spcAft>
              <a:buClr>
                <a:schemeClr val="dk1"/>
              </a:buClr>
              <a:buSzPts val="1800"/>
              <a:buChar char="•"/>
              <a:defRPr sz="1800">
                <a:solidFill>
                  <a:schemeClr val="dk1"/>
                </a:solidFill>
              </a:defRPr>
            </a:lvl3pPr>
            <a:lvl4pPr marL="1828800" lvl="3" indent="-330200" algn="ctr">
              <a:spcBef>
                <a:spcPts val="320"/>
              </a:spcBef>
              <a:spcAft>
                <a:spcPts val="0"/>
              </a:spcAft>
              <a:buClr>
                <a:schemeClr val="dk1"/>
              </a:buClr>
              <a:buSzPts val="1600"/>
              <a:buChar char="–"/>
              <a:defRPr sz="1600">
                <a:solidFill>
                  <a:schemeClr val="dk1"/>
                </a:solidFill>
              </a:defRPr>
            </a:lvl4pPr>
            <a:lvl5pPr marL="2286000" lvl="4" indent="-330200" algn="ctr">
              <a:spcBef>
                <a:spcPts val="320"/>
              </a:spcBef>
              <a:spcAft>
                <a:spcPts val="0"/>
              </a:spcAft>
              <a:buClr>
                <a:schemeClr val="dk1"/>
              </a:buClr>
              <a:buSzPts val="1600"/>
              <a:buChar char="»"/>
              <a:defRPr sz="160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5"/>
          <p:cNvSpPr txBox="1">
            <a:spLocks noGrp="1"/>
          </p:cNvSpPr>
          <p:nvPr>
            <p:ph type="body" idx="3"/>
          </p:nvPr>
        </p:nvSpPr>
        <p:spPr>
          <a:xfrm>
            <a:off x="4572000" y="1808224"/>
            <a:ext cx="4041775" cy="479822"/>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dk1"/>
              </a:buClr>
              <a:buSzPts val="2400"/>
              <a:buNone/>
              <a:defRPr sz="2400" b="1">
                <a:solidFill>
                  <a:schemeClr val="dk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5"/>
          <p:cNvSpPr txBox="1">
            <a:spLocks noGrp="1"/>
          </p:cNvSpPr>
          <p:nvPr>
            <p:ph type="body" idx="4"/>
          </p:nvPr>
        </p:nvSpPr>
        <p:spPr>
          <a:xfrm>
            <a:off x="4572000" y="2280621"/>
            <a:ext cx="4041775" cy="2276294"/>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dk1"/>
              </a:buClr>
              <a:buSzPts val="2400"/>
              <a:buChar char="•"/>
              <a:defRPr sz="2400">
                <a:solidFill>
                  <a:schemeClr val="dk1"/>
                </a:solidFill>
              </a:defRPr>
            </a:lvl1pPr>
            <a:lvl2pPr marL="914400" lvl="1" indent="-355600" algn="ctr">
              <a:spcBef>
                <a:spcPts val="400"/>
              </a:spcBef>
              <a:spcAft>
                <a:spcPts val="0"/>
              </a:spcAft>
              <a:buClr>
                <a:schemeClr val="dk1"/>
              </a:buClr>
              <a:buSzPts val="2000"/>
              <a:buChar char="–"/>
              <a:defRPr sz="2000">
                <a:solidFill>
                  <a:schemeClr val="dk1"/>
                </a:solidFill>
              </a:defRPr>
            </a:lvl2pPr>
            <a:lvl3pPr marL="1371600" lvl="2" indent="-342900" algn="ctr">
              <a:spcBef>
                <a:spcPts val="360"/>
              </a:spcBef>
              <a:spcAft>
                <a:spcPts val="0"/>
              </a:spcAft>
              <a:buClr>
                <a:schemeClr val="dk1"/>
              </a:buClr>
              <a:buSzPts val="1800"/>
              <a:buChar char="•"/>
              <a:defRPr sz="1800">
                <a:solidFill>
                  <a:schemeClr val="dk1"/>
                </a:solidFill>
              </a:defRPr>
            </a:lvl3pPr>
            <a:lvl4pPr marL="1828800" lvl="3" indent="-330200" algn="ctr">
              <a:spcBef>
                <a:spcPts val="320"/>
              </a:spcBef>
              <a:spcAft>
                <a:spcPts val="0"/>
              </a:spcAft>
              <a:buClr>
                <a:schemeClr val="dk1"/>
              </a:buClr>
              <a:buSzPts val="1600"/>
              <a:buChar char="–"/>
              <a:defRPr sz="1600">
                <a:solidFill>
                  <a:schemeClr val="dk1"/>
                </a:solidFill>
              </a:defRPr>
            </a:lvl4pPr>
            <a:lvl5pPr marL="2286000" lvl="4" indent="-330200" algn="ctr">
              <a:spcBef>
                <a:spcPts val="320"/>
              </a:spcBef>
              <a:spcAft>
                <a:spcPts val="0"/>
              </a:spcAft>
              <a:buClr>
                <a:schemeClr val="dk1"/>
              </a:buClr>
              <a:buSzPts val="1600"/>
              <a:buChar char="»"/>
              <a:defRPr sz="160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50" name="Google Shape;50;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6" name="Google Shape;56;p8"/>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7" name="Google Shape;57;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591025" y="834450"/>
            <a:ext cx="8381100" cy="17373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fontScale="90000"/>
          </a:bodyPr>
          <a:lstStyle/>
          <a:p>
            <a:pPr marL="0" lvl="0" indent="0" algn="ctr" rtl="0">
              <a:lnSpc>
                <a:spcPct val="115000"/>
              </a:lnSpc>
              <a:spcBef>
                <a:spcPts val="0"/>
              </a:spcBef>
              <a:spcAft>
                <a:spcPts val="0"/>
              </a:spcAft>
              <a:buClr>
                <a:schemeClr val="dk1"/>
              </a:buClr>
              <a:buSzPct val="33333"/>
              <a:buFont typeface="Arial"/>
              <a:buNone/>
            </a:pPr>
            <a:r>
              <a:rPr lang="en-US" sz="3300" dirty="0">
                <a:highlight>
                  <a:schemeClr val="dk1"/>
                </a:highlight>
              </a:rPr>
              <a:t>Design of Long-Term Evolution Based Mobile Edge Computing Systems to Improve 5G Systems</a:t>
            </a:r>
            <a:endParaRPr sz="3300" dirty="0">
              <a:highlight>
                <a:schemeClr val="dk1"/>
              </a:highlight>
            </a:endParaRPr>
          </a:p>
          <a:p>
            <a:pPr marL="0" lvl="0" indent="0" algn="l" rtl="0">
              <a:lnSpc>
                <a:spcPct val="115000"/>
              </a:lnSpc>
              <a:spcBef>
                <a:spcPts val="0"/>
              </a:spcBef>
              <a:spcAft>
                <a:spcPts val="0"/>
              </a:spcAft>
              <a:buClr>
                <a:schemeClr val="dk1"/>
              </a:buClr>
              <a:buSzPct val="100000"/>
              <a:buFont typeface="Arial"/>
              <a:buNone/>
            </a:pPr>
            <a:endParaRPr sz="1100"/>
          </a:p>
          <a:p>
            <a:pPr marL="0" lvl="0" indent="0" algn="r" rtl="0">
              <a:spcBef>
                <a:spcPts val="0"/>
              </a:spcBef>
              <a:spcAft>
                <a:spcPts val="0"/>
              </a:spcAft>
              <a:buClr>
                <a:schemeClr val="lt1"/>
              </a:buClr>
              <a:buSzPct val="100000"/>
              <a:buFont typeface="Calibri"/>
              <a:buNone/>
            </a:pPr>
            <a:endParaRPr/>
          </a:p>
        </p:txBody>
      </p:sp>
      <p:sp>
        <p:nvSpPr>
          <p:cNvPr id="97" name="Google Shape;97;p14"/>
          <p:cNvSpPr txBox="1"/>
          <p:nvPr/>
        </p:nvSpPr>
        <p:spPr>
          <a:xfrm>
            <a:off x="861600" y="3004325"/>
            <a:ext cx="3000000" cy="14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a:solidFill>
                  <a:schemeClr val="lt1"/>
                </a:solidFill>
                <a:highlight>
                  <a:schemeClr val="dk1"/>
                </a:highlight>
                <a:latin typeface="Calibri"/>
                <a:ea typeface="Calibri"/>
                <a:cs typeface="Calibri"/>
                <a:sym typeface="Calibri"/>
              </a:rPr>
              <a:t>Submission 2</a:t>
            </a:r>
            <a:endParaRPr sz="1800">
              <a:solidFill>
                <a:schemeClr val="lt1"/>
              </a:solidFill>
              <a:highlight>
                <a:schemeClr val="dk1"/>
              </a:highlight>
              <a:latin typeface="Calibri"/>
              <a:ea typeface="Calibri"/>
              <a:cs typeface="Calibri"/>
              <a:sym typeface="Calibri"/>
            </a:endParaRPr>
          </a:p>
          <a:p>
            <a:pPr marL="0" lvl="0" indent="0" algn="l" rtl="0">
              <a:lnSpc>
                <a:spcPct val="115000"/>
              </a:lnSpc>
              <a:spcBef>
                <a:spcPts val="0"/>
              </a:spcBef>
              <a:spcAft>
                <a:spcPts val="0"/>
              </a:spcAft>
              <a:buNone/>
            </a:pPr>
            <a:r>
              <a:rPr lang="en-US" sz="1800">
                <a:solidFill>
                  <a:schemeClr val="lt1"/>
                </a:solidFill>
                <a:highlight>
                  <a:schemeClr val="dk1"/>
                </a:highlight>
                <a:latin typeface="Calibri"/>
                <a:ea typeface="Calibri"/>
                <a:cs typeface="Calibri"/>
                <a:sym typeface="Calibri"/>
              </a:rPr>
              <a:t>CSE707</a:t>
            </a:r>
            <a:endParaRPr sz="1800">
              <a:solidFill>
                <a:schemeClr val="lt1"/>
              </a:solidFill>
              <a:highlight>
                <a:schemeClr val="dk1"/>
              </a:highlight>
              <a:latin typeface="Calibri"/>
              <a:ea typeface="Calibri"/>
              <a:cs typeface="Calibri"/>
              <a:sym typeface="Calibri"/>
            </a:endParaRPr>
          </a:p>
          <a:p>
            <a:pPr marL="0" lvl="0" indent="0" algn="l" rtl="0">
              <a:lnSpc>
                <a:spcPct val="115000"/>
              </a:lnSpc>
              <a:spcBef>
                <a:spcPts val="0"/>
              </a:spcBef>
              <a:spcAft>
                <a:spcPts val="0"/>
              </a:spcAft>
              <a:buNone/>
            </a:pPr>
            <a:r>
              <a:rPr lang="en-US" sz="1800">
                <a:solidFill>
                  <a:schemeClr val="lt1"/>
                </a:solidFill>
                <a:highlight>
                  <a:schemeClr val="dk1"/>
                </a:highlight>
                <a:latin typeface="Calibri"/>
                <a:ea typeface="Calibri"/>
                <a:cs typeface="Calibri"/>
                <a:sym typeface="Calibri"/>
              </a:rPr>
              <a:t>Name: Khairun Nisa</a:t>
            </a:r>
            <a:endParaRPr sz="1800">
              <a:solidFill>
                <a:schemeClr val="lt1"/>
              </a:solidFill>
              <a:highlight>
                <a:schemeClr val="dk1"/>
              </a:highlight>
              <a:latin typeface="Calibri"/>
              <a:ea typeface="Calibri"/>
              <a:cs typeface="Calibri"/>
              <a:sym typeface="Calibri"/>
            </a:endParaRPr>
          </a:p>
          <a:p>
            <a:pPr marL="0" lvl="0" indent="0" algn="l" rtl="0">
              <a:lnSpc>
                <a:spcPct val="115000"/>
              </a:lnSpc>
              <a:spcBef>
                <a:spcPts val="0"/>
              </a:spcBef>
              <a:spcAft>
                <a:spcPts val="0"/>
              </a:spcAft>
              <a:buNone/>
            </a:pPr>
            <a:r>
              <a:rPr lang="en-US" sz="1800">
                <a:solidFill>
                  <a:schemeClr val="lt1"/>
                </a:solidFill>
                <a:highlight>
                  <a:schemeClr val="dk1"/>
                </a:highlight>
                <a:latin typeface="Calibri"/>
                <a:ea typeface="Calibri"/>
                <a:cs typeface="Calibri"/>
                <a:sym typeface="Calibri"/>
              </a:rPr>
              <a:t>ID: 23266001</a:t>
            </a:r>
            <a:endParaRPr>
              <a:solidFill>
                <a:schemeClr val="lt1"/>
              </a:solidFill>
              <a:highlight>
                <a:schemeClr val="dk1"/>
              </a:highlight>
              <a:latin typeface="Calibri"/>
              <a:ea typeface="Calibri"/>
              <a:cs typeface="Calibri"/>
              <a:sym typeface="Calibri"/>
            </a:endParaRPr>
          </a:p>
        </p:txBody>
      </p:sp>
      <p:sp>
        <p:nvSpPr>
          <p:cNvPr id="98" name="Google Shape;98;p14"/>
          <p:cNvSpPr txBox="1"/>
          <p:nvPr/>
        </p:nvSpPr>
        <p:spPr>
          <a:xfrm>
            <a:off x="5308949" y="2919950"/>
            <a:ext cx="3471795" cy="145883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dirty="0">
              <a:solidFill>
                <a:schemeClr val="lt1"/>
              </a:solidFill>
              <a:highlight>
                <a:schemeClr val="dk1"/>
              </a:highlight>
              <a:latin typeface="Calibri"/>
              <a:ea typeface="Calibri"/>
              <a:cs typeface="Calibri"/>
              <a:sym typeface="Calibri"/>
            </a:endParaRPr>
          </a:p>
          <a:p>
            <a:pPr marL="0" lvl="0" indent="0" algn="l" rtl="0">
              <a:lnSpc>
                <a:spcPct val="115000"/>
              </a:lnSpc>
              <a:spcBef>
                <a:spcPts val="0"/>
              </a:spcBef>
              <a:spcAft>
                <a:spcPts val="0"/>
              </a:spcAft>
              <a:buNone/>
            </a:pPr>
            <a:r>
              <a:rPr lang="en-US" sz="1800" dirty="0">
                <a:solidFill>
                  <a:schemeClr val="lt1"/>
                </a:solidFill>
                <a:highlight>
                  <a:schemeClr val="dk1"/>
                </a:highlight>
                <a:latin typeface="Calibri"/>
                <a:ea typeface="Calibri"/>
                <a:cs typeface="Calibri"/>
                <a:sym typeface="Calibri"/>
              </a:rPr>
              <a:t>Instructor: </a:t>
            </a:r>
            <a:r>
              <a:rPr lang="en-US" sz="1800" dirty="0" err="1">
                <a:solidFill>
                  <a:schemeClr val="lt1"/>
                </a:solidFill>
                <a:highlight>
                  <a:schemeClr val="dk1"/>
                </a:highlight>
                <a:latin typeface="Calibri"/>
                <a:ea typeface="Calibri"/>
                <a:cs typeface="Calibri"/>
                <a:sym typeface="Calibri"/>
              </a:rPr>
              <a:t>Annajiat</a:t>
            </a:r>
            <a:r>
              <a:rPr lang="en-US" sz="1800" dirty="0">
                <a:solidFill>
                  <a:schemeClr val="lt1"/>
                </a:solidFill>
                <a:highlight>
                  <a:schemeClr val="dk1"/>
                </a:highlight>
                <a:latin typeface="Calibri"/>
                <a:ea typeface="Calibri"/>
                <a:cs typeface="Calibri"/>
                <a:sym typeface="Calibri"/>
              </a:rPr>
              <a:t> Alim Rasel     RA: </a:t>
            </a:r>
            <a:r>
              <a:rPr lang="en-US" sz="1800" dirty="0" err="1">
                <a:solidFill>
                  <a:schemeClr val="lt1"/>
                </a:solidFill>
                <a:highlight>
                  <a:schemeClr val="dk1"/>
                </a:highlight>
                <a:latin typeface="Calibri"/>
                <a:ea typeface="Calibri"/>
                <a:cs typeface="Calibri"/>
                <a:sym typeface="Calibri"/>
              </a:rPr>
              <a:t>Ehsanur</a:t>
            </a:r>
            <a:r>
              <a:rPr lang="en-US" sz="1800" dirty="0">
                <a:solidFill>
                  <a:schemeClr val="lt1"/>
                </a:solidFill>
                <a:highlight>
                  <a:schemeClr val="dk1"/>
                </a:highlight>
                <a:latin typeface="Calibri"/>
                <a:ea typeface="Calibri"/>
                <a:cs typeface="Calibri"/>
                <a:sym typeface="Calibri"/>
              </a:rPr>
              <a:t> Rahman Rhythm</a:t>
            </a:r>
            <a:endParaRPr sz="1800" dirty="0">
              <a:solidFill>
                <a:schemeClr val="lt1"/>
              </a:solidFill>
              <a:highlight>
                <a:schemeClr val="dk1"/>
              </a:highlight>
              <a:latin typeface="Calibri"/>
              <a:ea typeface="Calibri"/>
              <a:cs typeface="Calibri"/>
              <a:sym typeface="Calibri"/>
            </a:endParaRPr>
          </a:p>
          <a:p>
            <a:pPr marL="0" lvl="0" indent="0" algn="l" rtl="0">
              <a:lnSpc>
                <a:spcPct val="115000"/>
              </a:lnSpc>
              <a:spcBef>
                <a:spcPts val="0"/>
              </a:spcBef>
              <a:spcAft>
                <a:spcPts val="0"/>
              </a:spcAft>
              <a:buNone/>
            </a:pPr>
            <a:r>
              <a:rPr lang="en-US" sz="1800" dirty="0">
                <a:solidFill>
                  <a:schemeClr val="lt1"/>
                </a:solidFill>
                <a:highlight>
                  <a:schemeClr val="dk1"/>
                </a:highlight>
                <a:latin typeface="Calibri"/>
                <a:ea typeface="Calibri"/>
                <a:cs typeface="Calibri"/>
                <a:sym typeface="Calibri"/>
              </a:rPr>
              <a:t>ST: Farah </a:t>
            </a:r>
            <a:r>
              <a:rPr lang="en-US" sz="1800" dirty="0" err="1">
                <a:solidFill>
                  <a:schemeClr val="lt1"/>
                </a:solidFill>
                <a:highlight>
                  <a:schemeClr val="dk1"/>
                </a:highlight>
                <a:latin typeface="Calibri"/>
                <a:ea typeface="Calibri"/>
                <a:cs typeface="Calibri"/>
                <a:sym typeface="Calibri"/>
              </a:rPr>
              <a:t>Binta</a:t>
            </a:r>
            <a:r>
              <a:rPr lang="en-US" sz="1800" dirty="0">
                <a:solidFill>
                  <a:schemeClr val="lt1"/>
                </a:solidFill>
                <a:highlight>
                  <a:schemeClr val="dk1"/>
                </a:highlight>
                <a:latin typeface="Calibri"/>
                <a:ea typeface="Calibri"/>
                <a:cs typeface="Calibri"/>
                <a:sym typeface="Calibri"/>
              </a:rPr>
              <a:t> Haque</a:t>
            </a:r>
            <a:endParaRPr dirty="0">
              <a:solidFill>
                <a:schemeClr val="lt1"/>
              </a:solidFill>
              <a:highlight>
                <a:schemeClr val="dk1"/>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idx="4294967295"/>
          </p:nvPr>
        </p:nvSpPr>
        <p:spPr>
          <a:xfrm>
            <a:off x="693529" y="2627312"/>
            <a:ext cx="8076900" cy="763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B0F0"/>
              </a:buClr>
              <a:buSzPts val="3600"/>
              <a:buFont typeface="Calibri"/>
              <a:buNone/>
            </a:pPr>
            <a:r>
              <a:rPr lang="en-US" sz="4800" b="1"/>
              <a:t>THANK YOU</a:t>
            </a:r>
            <a:endParaRPr sz="4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40730" y="376238"/>
            <a:ext cx="8246070" cy="763524"/>
          </a:xfrm>
          <a:prstGeom prst="rect">
            <a:avLst/>
          </a:prstGeom>
          <a:noFill/>
          <a:ln>
            <a:noFill/>
          </a:ln>
        </p:spPr>
        <p:txBody>
          <a:bodyPr spcFirstLastPara="1" wrap="square" lIns="91425" tIns="45700" rIns="91425" bIns="45700" anchor="ctr" anchorCtr="0">
            <a:normAutofit/>
          </a:bodyPr>
          <a:lstStyle/>
          <a:p>
            <a:pPr marL="457200" lvl="0" indent="-457200" algn="r" rtl="0">
              <a:spcBef>
                <a:spcPts val="0"/>
              </a:spcBef>
              <a:spcAft>
                <a:spcPts val="0"/>
              </a:spcAft>
              <a:buSzPts val="3600"/>
              <a:buAutoNum type="arabicPeriod"/>
            </a:pPr>
            <a:r>
              <a:rPr lang="en-US"/>
              <a:t>Summary</a:t>
            </a:r>
            <a:endParaRPr/>
          </a:p>
        </p:txBody>
      </p:sp>
      <p:sp>
        <p:nvSpPr>
          <p:cNvPr id="104" name="Google Shape;104;p15"/>
          <p:cNvSpPr txBox="1">
            <a:spLocks noGrp="1"/>
          </p:cNvSpPr>
          <p:nvPr>
            <p:ph type="body" idx="1"/>
          </p:nvPr>
        </p:nvSpPr>
        <p:spPr>
          <a:xfrm>
            <a:off x="448965" y="1502815"/>
            <a:ext cx="8246070" cy="3264447"/>
          </a:xfrm>
          <a:prstGeom prst="rect">
            <a:avLst/>
          </a:prstGeom>
          <a:noFill/>
          <a:ln>
            <a:noFill/>
          </a:ln>
        </p:spPr>
        <p:txBody>
          <a:bodyPr spcFirstLastPara="1" wrap="square" lIns="91425" tIns="45700" rIns="91425" bIns="45700" anchor="t" anchorCtr="0">
            <a:normAutofit fontScale="77500" lnSpcReduction="20000"/>
          </a:bodyPr>
          <a:lstStyle/>
          <a:p>
            <a:pPr marL="342900" lvl="0" indent="-283210" algn="l" rtl="0">
              <a:spcBef>
                <a:spcPts val="560"/>
              </a:spcBef>
              <a:spcAft>
                <a:spcPts val="0"/>
              </a:spcAft>
              <a:buSzPct val="100000"/>
              <a:buFont typeface="Calibri"/>
              <a:buChar char="•"/>
            </a:pPr>
            <a:r>
              <a:rPr lang="en-US" sz="2400"/>
              <a:t>This paper introduces an advanced Mobile Edge Computing (MEC) system based on Long-Term Evolution (LTE) to enhance the performance of 4G networks. </a:t>
            </a:r>
            <a:endParaRPr sz="2400"/>
          </a:p>
          <a:p>
            <a:pPr marL="342900" lvl="0" indent="-283210" algn="l" rtl="0">
              <a:spcBef>
                <a:spcPts val="560"/>
              </a:spcBef>
              <a:spcAft>
                <a:spcPts val="0"/>
              </a:spcAft>
              <a:buSzPct val="100000"/>
              <a:buFont typeface="Calibri"/>
              <a:buChar char="•"/>
            </a:pPr>
            <a:r>
              <a:rPr lang="en-US" sz="2400"/>
              <a:t>The primary objective is to leverage MEC benefits, such as reduced latency and improved energy efficiency, by offloading computational tasks to edge servers. The proposed system employs efficient workload allocation algorithms and utilizes Socket.</a:t>
            </a:r>
            <a:endParaRPr sz="2400"/>
          </a:p>
          <a:p>
            <a:pPr marL="342900" lvl="0" indent="-283210" algn="l" rtl="0">
              <a:spcBef>
                <a:spcPts val="560"/>
              </a:spcBef>
              <a:spcAft>
                <a:spcPts val="0"/>
              </a:spcAft>
              <a:buSzPct val="100000"/>
              <a:buFont typeface="Calibri"/>
              <a:buChar char="•"/>
            </a:pPr>
            <a:r>
              <a:rPr lang="en-US" sz="2400"/>
              <a:t>IO for real-time communication between mobile devices and edge servers. </a:t>
            </a:r>
            <a:endParaRPr sz="2400"/>
          </a:p>
          <a:p>
            <a:pPr marL="342900" lvl="0" indent="-283210" algn="l" rtl="0">
              <a:spcBef>
                <a:spcPts val="560"/>
              </a:spcBef>
              <a:spcAft>
                <a:spcPts val="0"/>
              </a:spcAft>
              <a:buSzPct val="100000"/>
              <a:buFont typeface="Calibri"/>
              <a:buChar char="•"/>
            </a:pPr>
            <a:r>
              <a:rPr lang="en-US" sz="2400"/>
              <a:t>The focus is on demonstrating real-world effectiveness in reducing delays and enhancing energy efficiency.</a:t>
            </a:r>
            <a:endParaRPr sz="2400"/>
          </a:p>
          <a:p>
            <a:pPr marL="342900" lvl="0" indent="-165100" algn="l" rtl="0">
              <a:spcBef>
                <a:spcPts val="560"/>
              </a:spcBef>
              <a:spcAft>
                <a:spcPts val="0"/>
              </a:spcAft>
              <a:buClr>
                <a:schemeClr val="dk1"/>
              </a:buClr>
              <a:buSzPct val="100000"/>
              <a:buNone/>
            </a:pPr>
            <a:endParaRPr/>
          </a:p>
          <a:p>
            <a:pPr marL="342900" lvl="0" indent="-165100" algn="l" rtl="0">
              <a:spcBef>
                <a:spcPts val="560"/>
              </a:spcBef>
              <a:spcAft>
                <a:spcPts val="0"/>
              </a:spcAft>
              <a:buClr>
                <a:schemeClr val="dk1"/>
              </a:buClr>
              <a:buSzPct val="100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2739538" y="376237"/>
            <a:ext cx="5947261"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B0F0"/>
              </a:buClr>
              <a:buSzPts val="3600"/>
              <a:buFont typeface="Calibri"/>
              <a:buNone/>
            </a:pPr>
            <a:r>
              <a:rPr lang="en-US"/>
              <a:t>1.1 Motivation</a:t>
            </a:r>
            <a:endParaRPr/>
          </a:p>
        </p:txBody>
      </p:sp>
      <p:sp>
        <p:nvSpPr>
          <p:cNvPr id="110" name="Google Shape;110;p16"/>
          <p:cNvSpPr txBox="1">
            <a:spLocks noGrp="1"/>
          </p:cNvSpPr>
          <p:nvPr>
            <p:ph type="body" idx="1"/>
          </p:nvPr>
        </p:nvSpPr>
        <p:spPr>
          <a:xfrm>
            <a:off x="2739539" y="1197405"/>
            <a:ext cx="5947261" cy="3576168"/>
          </a:xfrm>
          <a:prstGeom prst="rect">
            <a:avLst/>
          </a:prstGeom>
          <a:noFill/>
          <a:ln>
            <a:noFill/>
          </a:ln>
        </p:spPr>
        <p:txBody>
          <a:bodyPr spcFirstLastPara="1" wrap="square" lIns="91425" tIns="45700" rIns="91425" bIns="45700" anchor="t" anchorCtr="0">
            <a:normAutofit/>
          </a:bodyPr>
          <a:lstStyle/>
          <a:p>
            <a:pPr marL="342900" lvl="0" indent="-279400" algn="l" rtl="0">
              <a:spcBef>
                <a:spcPts val="560"/>
              </a:spcBef>
              <a:spcAft>
                <a:spcPts val="0"/>
              </a:spcAft>
              <a:buSzPts val="1800"/>
              <a:buFont typeface="Calibri"/>
              <a:buChar char="•"/>
            </a:pPr>
            <a:r>
              <a:rPr lang="en-US" sz="1800"/>
              <a:t>The motivation behind this work stems from the need to address challenges related to latency and energy efficiency in 4G networks. </a:t>
            </a:r>
            <a:endParaRPr sz="1800"/>
          </a:p>
          <a:p>
            <a:pPr marL="342900" lvl="0" indent="-279400" algn="l" rtl="0">
              <a:spcBef>
                <a:spcPts val="560"/>
              </a:spcBef>
              <a:spcAft>
                <a:spcPts val="0"/>
              </a:spcAft>
              <a:buSzPts val="1800"/>
              <a:buFont typeface="Calibri"/>
              <a:buChar char="•"/>
            </a:pPr>
            <a:r>
              <a:rPr lang="en-US" sz="1800"/>
              <a:t>With the advent of 5G communications, there is an increasing interest in integrating MEC within existing mobile networks. </a:t>
            </a:r>
            <a:endParaRPr sz="1800"/>
          </a:p>
          <a:p>
            <a:pPr marL="342900" lvl="0" indent="-279400" algn="l" rtl="0">
              <a:spcBef>
                <a:spcPts val="560"/>
              </a:spcBef>
              <a:spcAft>
                <a:spcPts val="0"/>
              </a:spcAft>
              <a:buSzPts val="1800"/>
              <a:buFont typeface="Calibri"/>
              <a:buChar char="•"/>
            </a:pPr>
            <a:r>
              <a:rPr lang="en-US" sz="1800"/>
              <a:t>The paper aims to extend the capabilities of 4G systems by designing a portable 5G computing system, emphasizing task offloading to edge servers for reduced latency and improved energy efficiency.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536879" y="277487"/>
            <a:ext cx="8076896"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B0F0"/>
              </a:buClr>
              <a:buSzPts val="3600"/>
              <a:buFont typeface="Calibri"/>
              <a:buNone/>
            </a:pPr>
            <a:r>
              <a:rPr lang="en-US"/>
              <a:t>1.2 Contribution</a:t>
            </a:r>
            <a:endParaRPr/>
          </a:p>
        </p:txBody>
      </p:sp>
      <p:sp>
        <p:nvSpPr>
          <p:cNvPr id="116" name="Google Shape;116;p17"/>
          <p:cNvSpPr txBox="1">
            <a:spLocks noGrp="1"/>
          </p:cNvSpPr>
          <p:nvPr>
            <p:ph type="body" idx="4"/>
          </p:nvPr>
        </p:nvSpPr>
        <p:spPr>
          <a:xfrm>
            <a:off x="799900" y="1652000"/>
            <a:ext cx="8076900" cy="3067800"/>
          </a:xfrm>
          <a:prstGeom prst="rect">
            <a:avLst/>
          </a:prstGeom>
          <a:noFill/>
          <a:ln>
            <a:noFill/>
          </a:ln>
        </p:spPr>
        <p:txBody>
          <a:bodyPr spcFirstLastPara="1" wrap="square" lIns="91425" tIns="45700" rIns="91425" bIns="45700" anchor="t" anchorCtr="0">
            <a:normAutofit/>
          </a:bodyPr>
          <a:lstStyle/>
          <a:p>
            <a:pPr marL="342900" lvl="0" indent="-304800" algn="l" rtl="0">
              <a:spcBef>
                <a:spcPts val="480"/>
              </a:spcBef>
              <a:spcAft>
                <a:spcPts val="0"/>
              </a:spcAft>
              <a:buSzPts val="1800"/>
              <a:buFont typeface="Calibri"/>
              <a:buChar char="•"/>
            </a:pPr>
            <a:r>
              <a:rPr lang="en-US" sz="1800"/>
              <a:t>The contributions of this research include the design and evaluation of an LTE-based MEC system. The system incorporates intelligent decision-making algorithms, advanced resource allocation techniques, and robust security measures. </a:t>
            </a:r>
            <a:endParaRPr sz="1800"/>
          </a:p>
          <a:p>
            <a:pPr marL="342900" lvl="0" indent="-304800" algn="l" rtl="0">
              <a:spcBef>
                <a:spcPts val="480"/>
              </a:spcBef>
              <a:spcAft>
                <a:spcPts val="0"/>
              </a:spcAft>
              <a:buSzPts val="1800"/>
              <a:buFont typeface="Calibri"/>
              <a:buChar char="•"/>
            </a:pPr>
            <a:r>
              <a:rPr lang="en-US" sz="1800"/>
              <a:t>The proposed system aims to demonstrate its effectiveness through extensive simulations and experiments, considering parameters such as latency, throughput, energy efficiency, and overall system responsiveness. </a:t>
            </a:r>
            <a:endParaRPr sz="1800"/>
          </a:p>
          <a:p>
            <a:pPr marL="342900" lvl="0" indent="-304800" algn="l" rtl="0">
              <a:spcBef>
                <a:spcPts val="480"/>
              </a:spcBef>
              <a:spcAft>
                <a:spcPts val="0"/>
              </a:spcAft>
              <a:buSzPts val="1800"/>
              <a:buFont typeface="Calibri"/>
              <a:buChar char="•"/>
            </a:pPr>
            <a:r>
              <a:rPr lang="en-US" sz="1800"/>
              <a:t>The findings are expected to have implications for the design and deployment of MEC systems in 5G networks.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2739538" y="376237"/>
            <a:ext cx="5947200" cy="7635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B0F0"/>
              </a:buClr>
              <a:buSzPts val="3600"/>
              <a:buFont typeface="Calibri"/>
              <a:buNone/>
            </a:pPr>
            <a:r>
              <a:rPr lang="en-US"/>
              <a:t>1.3 Methodology</a:t>
            </a:r>
            <a:endParaRPr/>
          </a:p>
        </p:txBody>
      </p:sp>
      <p:sp>
        <p:nvSpPr>
          <p:cNvPr id="122" name="Google Shape;122;p18"/>
          <p:cNvSpPr txBox="1">
            <a:spLocks noGrp="1"/>
          </p:cNvSpPr>
          <p:nvPr>
            <p:ph type="body" idx="1"/>
          </p:nvPr>
        </p:nvSpPr>
        <p:spPr>
          <a:xfrm>
            <a:off x="2739539" y="1197405"/>
            <a:ext cx="5947200" cy="3576300"/>
          </a:xfrm>
          <a:prstGeom prst="rect">
            <a:avLst/>
          </a:prstGeom>
          <a:noFill/>
          <a:ln>
            <a:noFill/>
          </a:ln>
        </p:spPr>
        <p:txBody>
          <a:bodyPr spcFirstLastPara="1" wrap="square" lIns="91425" tIns="45700" rIns="91425" bIns="45700" anchor="t" anchorCtr="0">
            <a:noAutofit/>
          </a:bodyPr>
          <a:lstStyle/>
          <a:p>
            <a:pPr marL="342900" lvl="0" indent="-279400" algn="l" rtl="0">
              <a:spcBef>
                <a:spcPts val="560"/>
              </a:spcBef>
              <a:spcAft>
                <a:spcPts val="0"/>
              </a:spcAft>
              <a:buClr>
                <a:schemeClr val="lt1"/>
              </a:buClr>
              <a:buSzPts val="1800"/>
              <a:buFont typeface="Calibri"/>
              <a:buChar char="•"/>
            </a:pPr>
            <a:r>
              <a:rPr lang="en-US" sz="1800">
                <a:solidFill>
                  <a:srgbClr val="D1D5DB"/>
                </a:solidFill>
              </a:rPr>
              <a:t>The methodology involves the development of an advanced MEC system with a focus on both the control and data planes. </a:t>
            </a:r>
            <a:endParaRPr sz="1800">
              <a:solidFill>
                <a:srgbClr val="D1D5DB"/>
              </a:solidFill>
            </a:endParaRPr>
          </a:p>
          <a:p>
            <a:pPr marL="342900" lvl="0" indent="-279400" algn="l" rtl="0">
              <a:spcBef>
                <a:spcPts val="560"/>
              </a:spcBef>
              <a:spcAft>
                <a:spcPts val="0"/>
              </a:spcAft>
              <a:buClr>
                <a:schemeClr val="lt1"/>
              </a:buClr>
              <a:buSzPts val="1800"/>
              <a:buFont typeface="Calibri"/>
              <a:buChar char="•"/>
            </a:pPr>
            <a:r>
              <a:rPr lang="en-US" sz="1800">
                <a:solidFill>
                  <a:srgbClr val="D1D5DB"/>
                </a:solidFill>
              </a:rPr>
              <a:t>The control plane utilizes intelligent algorithms for optimal offloading decisions, dynamic network management, and load balancing. </a:t>
            </a:r>
            <a:endParaRPr sz="1800">
              <a:solidFill>
                <a:srgbClr val="D1D5DB"/>
              </a:solidFill>
            </a:endParaRPr>
          </a:p>
          <a:p>
            <a:pPr marL="342900" lvl="0" indent="-279400" algn="l" rtl="0">
              <a:spcBef>
                <a:spcPts val="560"/>
              </a:spcBef>
              <a:spcAft>
                <a:spcPts val="0"/>
              </a:spcAft>
              <a:buClr>
                <a:schemeClr val="lt1"/>
              </a:buClr>
              <a:buSzPts val="1800"/>
              <a:buFont typeface="Calibri"/>
              <a:buChar char="•"/>
            </a:pPr>
            <a:r>
              <a:rPr lang="en-US" sz="1800">
                <a:solidFill>
                  <a:srgbClr val="D1D5DB"/>
                </a:solidFill>
              </a:rPr>
              <a:t>In the data plane, cutting-edge technologies like deep reinforcement learning and artificial intelligence are employed to optimize resource allocation. </a:t>
            </a:r>
            <a:endParaRPr sz="1800">
              <a:solidFill>
                <a:srgbClr val="D1D5DB"/>
              </a:solidFill>
            </a:endParaRPr>
          </a:p>
          <a:p>
            <a:pPr marL="342900" lvl="0" indent="-279400" algn="l" rtl="0">
              <a:spcBef>
                <a:spcPts val="560"/>
              </a:spcBef>
              <a:spcAft>
                <a:spcPts val="0"/>
              </a:spcAft>
              <a:buClr>
                <a:schemeClr val="lt1"/>
              </a:buClr>
              <a:buSzPts val="1800"/>
              <a:buFont typeface="Calibri"/>
              <a:buChar char="•"/>
            </a:pPr>
            <a:r>
              <a:rPr lang="en-US" sz="1800">
                <a:solidFill>
                  <a:srgbClr val="D1D5DB"/>
                </a:solidFill>
              </a:rPr>
              <a:t>The system also emphasizes security with secure data offloading schemes and intrusion detection and prevention mechanisms.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536879" y="277487"/>
            <a:ext cx="8076900" cy="7635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B0F0"/>
              </a:buClr>
              <a:buSzPts val="3600"/>
              <a:buFont typeface="Calibri"/>
              <a:buNone/>
            </a:pPr>
            <a:r>
              <a:rPr lang="en-US"/>
              <a:t>1.4 Conclusion</a:t>
            </a:r>
            <a:endParaRPr/>
          </a:p>
        </p:txBody>
      </p:sp>
      <p:sp>
        <p:nvSpPr>
          <p:cNvPr id="128" name="Google Shape;128;p19"/>
          <p:cNvSpPr txBox="1">
            <a:spLocks noGrp="1"/>
          </p:cNvSpPr>
          <p:nvPr>
            <p:ph type="body" idx="4"/>
          </p:nvPr>
        </p:nvSpPr>
        <p:spPr>
          <a:xfrm>
            <a:off x="799900" y="1652000"/>
            <a:ext cx="8076900" cy="3067800"/>
          </a:xfrm>
          <a:prstGeom prst="rect">
            <a:avLst/>
          </a:prstGeom>
          <a:noFill/>
          <a:ln>
            <a:noFill/>
          </a:ln>
        </p:spPr>
        <p:txBody>
          <a:bodyPr spcFirstLastPara="1" wrap="square" lIns="91425" tIns="45700" rIns="91425" bIns="45700" anchor="t" anchorCtr="0">
            <a:normAutofit/>
          </a:bodyPr>
          <a:lstStyle/>
          <a:p>
            <a:pPr marL="342900" lvl="0" indent="-304800" algn="l" rtl="0">
              <a:spcBef>
                <a:spcPts val="480"/>
              </a:spcBef>
              <a:spcAft>
                <a:spcPts val="0"/>
              </a:spcAft>
              <a:buSzPts val="1800"/>
              <a:buFont typeface="Calibri"/>
              <a:buChar char="•"/>
            </a:pPr>
            <a:r>
              <a:rPr lang="en-US" sz="1800"/>
              <a:t>In conclusion, the proposed LTE-based MEC system demonstrates significant improvements over traditional approaches in terms of reduced latency, enhanced energy efficiency, and improved system performance. </a:t>
            </a:r>
            <a:endParaRPr sz="1800"/>
          </a:p>
          <a:p>
            <a:pPr marL="342900" lvl="0" indent="-304800" algn="l" rtl="0">
              <a:spcBef>
                <a:spcPts val="480"/>
              </a:spcBef>
              <a:spcAft>
                <a:spcPts val="0"/>
              </a:spcAft>
              <a:buSzPts val="1800"/>
              <a:buFont typeface="Calibri"/>
              <a:buChar char="•"/>
            </a:pPr>
            <a:r>
              <a:rPr lang="en-US" sz="1800"/>
              <a:t>The study highlights the importance of considering network characteristics, with WiFi showing lower latency and higher throughput compared to LTE. </a:t>
            </a:r>
            <a:endParaRPr sz="1800"/>
          </a:p>
          <a:p>
            <a:pPr marL="342900" lvl="0" indent="-304800" algn="l" rtl="0">
              <a:spcBef>
                <a:spcPts val="480"/>
              </a:spcBef>
              <a:spcAft>
                <a:spcPts val="0"/>
              </a:spcAft>
              <a:buSzPts val="1800"/>
              <a:buFont typeface="Calibri"/>
              <a:buChar char="•"/>
            </a:pPr>
            <a:r>
              <a:rPr lang="en-US" sz="1800"/>
              <a:t>The research opens avenues for future exploration, including edge intelligence, network slicing optimization, and the integration of emerging technologies like edge AI and blockchain.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536879" y="277487"/>
            <a:ext cx="8076900" cy="7635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B0F0"/>
              </a:buClr>
              <a:buSzPts val="3600"/>
              <a:buFont typeface="Calibri"/>
              <a:buNone/>
            </a:pPr>
            <a:r>
              <a:rPr lang="en-US"/>
              <a:t>2. Limitation </a:t>
            </a:r>
            <a:endParaRPr/>
          </a:p>
        </p:txBody>
      </p:sp>
      <p:sp>
        <p:nvSpPr>
          <p:cNvPr id="134" name="Google Shape;134;p20"/>
          <p:cNvSpPr txBox="1">
            <a:spLocks noGrp="1"/>
          </p:cNvSpPr>
          <p:nvPr>
            <p:ph type="body" idx="2"/>
          </p:nvPr>
        </p:nvSpPr>
        <p:spPr>
          <a:xfrm>
            <a:off x="536875" y="1638950"/>
            <a:ext cx="8409000" cy="2918100"/>
          </a:xfrm>
          <a:prstGeom prst="rect">
            <a:avLst/>
          </a:prstGeom>
          <a:noFill/>
          <a:ln>
            <a:noFill/>
          </a:ln>
        </p:spPr>
        <p:txBody>
          <a:bodyPr spcFirstLastPara="1" wrap="square" lIns="91425" tIns="45700" rIns="91425" bIns="45700" anchor="t" anchorCtr="0">
            <a:normAutofit/>
          </a:bodyPr>
          <a:lstStyle/>
          <a:p>
            <a:pPr marL="342900" lvl="0" indent="0" algn="l" rtl="0">
              <a:spcBef>
                <a:spcPts val="480"/>
              </a:spcBef>
              <a:spcAft>
                <a:spcPts val="0"/>
              </a:spcAft>
              <a:buNone/>
            </a:pPr>
            <a:r>
              <a:rPr lang="en-US" sz="1800" b="1"/>
              <a:t>2.1 Limited Network Scenarios: </a:t>
            </a:r>
            <a:endParaRPr sz="1800" b="1"/>
          </a:p>
          <a:p>
            <a:pPr marL="457200" lvl="0" indent="0" algn="l" rtl="0">
              <a:spcBef>
                <a:spcPts val="480"/>
              </a:spcBef>
              <a:spcAft>
                <a:spcPts val="0"/>
              </a:spcAft>
              <a:buNone/>
            </a:pPr>
            <a:r>
              <a:rPr lang="en-US" sz="1800"/>
              <a:t>The study primarily focused on comparing the performance of the proposed LTE-based MEC system under WiFi and LTE network conditions. However, the evaluation could benefit from exploring a more diverse set of network scenarios, including variations in network congestion, signal strength, and mobility patterns, to provide a more comprehensive understanding of the system's behavior.</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536879" y="277487"/>
            <a:ext cx="8076900" cy="7635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B0F0"/>
              </a:buClr>
              <a:buSzPts val="3600"/>
              <a:buFont typeface="Calibri"/>
              <a:buNone/>
            </a:pPr>
            <a:r>
              <a:rPr lang="en-US"/>
              <a:t>2. Limitation </a:t>
            </a:r>
            <a:endParaRPr/>
          </a:p>
        </p:txBody>
      </p:sp>
      <p:sp>
        <p:nvSpPr>
          <p:cNvPr id="140" name="Google Shape;140;p21"/>
          <p:cNvSpPr txBox="1">
            <a:spLocks noGrp="1"/>
          </p:cNvSpPr>
          <p:nvPr>
            <p:ph type="body" idx="2"/>
          </p:nvPr>
        </p:nvSpPr>
        <p:spPr>
          <a:xfrm>
            <a:off x="536875" y="1638950"/>
            <a:ext cx="8409000" cy="2918100"/>
          </a:xfrm>
          <a:prstGeom prst="rect">
            <a:avLst/>
          </a:prstGeom>
          <a:noFill/>
          <a:ln>
            <a:noFill/>
          </a:ln>
        </p:spPr>
        <p:txBody>
          <a:bodyPr spcFirstLastPara="1" wrap="square" lIns="91425" tIns="45700" rIns="91425" bIns="45700" anchor="t" anchorCtr="0">
            <a:normAutofit/>
          </a:bodyPr>
          <a:lstStyle/>
          <a:p>
            <a:pPr marL="342900" lvl="0" indent="0" algn="l" rtl="0">
              <a:spcBef>
                <a:spcPts val="480"/>
              </a:spcBef>
              <a:spcAft>
                <a:spcPts val="0"/>
              </a:spcAft>
              <a:buNone/>
            </a:pPr>
            <a:r>
              <a:rPr lang="en-US" sz="1800" b="1"/>
              <a:t>2.2 Simplified Edge Server Placement:</a:t>
            </a:r>
            <a:endParaRPr sz="1800" b="1"/>
          </a:p>
          <a:p>
            <a:pPr marL="342900" lvl="0" indent="0" algn="l" rtl="0">
              <a:spcBef>
                <a:spcPts val="480"/>
              </a:spcBef>
              <a:spcAft>
                <a:spcPts val="0"/>
              </a:spcAft>
              <a:buNone/>
            </a:pPr>
            <a:r>
              <a:rPr lang="en-US" sz="1800"/>
              <a:t>The paper briefly mentions the importance of edge server selection but does not delve into the nuances of different placement strategies. Future research could investigate the impact of various edge server placement strategies on system performance, considering factors such as geographical distribution, server load, and network topology.</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2739538" y="376237"/>
            <a:ext cx="5947200" cy="7635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B0F0"/>
              </a:buClr>
              <a:buSzPts val="3600"/>
              <a:buFont typeface="Calibri"/>
              <a:buNone/>
            </a:pPr>
            <a:r>
              <a:rPr lang="en-US"/>
              <a:t>3. Synthesis</a:t>
            </a:r>
            <a:endParaRPr/>
          </a:p>
        </p:txBody>
      </p:sp>
      <p:sp>
        <p:nvSpPr>
          <p:cNvPr id="146" name="Google Shape;146;p22"/>
          <p:cNvSpPr txBox="1">
            <a:spLocks noGrp="1"/>
          </p:cNvSpPr>
          <p:nvPr>
            <p:ph type="body" idx="1"/>
          </p:nvPr>
        </p:nvSpPr>
        <p:spPr>
          <a:xfrm>
            <a:off x="1961777" y="1197400"/>
            <a:ext cx="6946800" cy="3576300"/>
          </a:xfrm>
          <a:prstGeom prst="rect">
            <a:avLst/>
          </a:prstGeom>
          <a:noFill/>
          <a:ln>
            <a:noFill/>
          </a:ln>
        </p:spPr>
        <p:txBody>
          <a:bodyPr spcFirstLastPara="1" wrap="square" lIns="91425" tIns="45700" rIns="91425" bIns="45700" anchor="t" anchorCtr="0">
            <a:noAutofit/>
          </a:bodyPr>
          <a:lstStyle/>
          <a:p>
            <a:pPr marL="342900" lvl="0" indent="-279400" algn="l" rtl="0">
              <a:spcBef>
                <a:spcPts val="560"/>
              </a:spcBef>
              <a:spcAft>
                <a:spcPts val="0"/>
              </a:spcAft>
              <a:buSzPts val="1800"/>
              <a:buFont typeface="Calibri"/>
              <a:buChar char="•"/>
            </a:pPr>
            <a:r>
              <a:rPr lang="en-US" sz="1800"/>
              <a:t>The paper touches on the importance of secure data offloading but does not delve deeply into security mechanisms. </a:t>
            </a:r>
            <a:endParaRPr sz="1800"/>
          </a:p>
          <a:p>
            <a:pPr marL="342900" lvl="0" indent="-279400" algn="l" rtl="0">
              <a:spcBef>
                <a:spcPts val="560"/>
              </a:spcBef>
              <a:spcAft>
                <a:spcPts val="0"/>
              </a:spcAft>
              <a:buSzPts val="1800"/>
              <a:buFont typeface="Calibri"/>
              <a:buChar char="•"/>
            </a:pPr>
            <a:r>
              <a:rPr lang="en-US" sz="1800"/>
              <a:t>Future research could focus on developing robust security measures, encryption techniques, and privacy-preserving protocols to address the security and privacy challenges associated with MEC systems.</a:t>
            </a:r>
            <a:endParaRPr sz="1800"/>
          </a:p>
          <a:p>
            <a:pPr marL="342900" lvl="0" indent="-279400" algn="l" rtl="0">
              <a:spcBef>
                <a:spcPts val="560"/>
              </a:spcBef>
              <a:spcAft>
                <a:spcPts val="0"/>
              </a:spcAft>
              <a:buSzPts val="1800"/>
              <a:buFont typeface="Calibri"/>
              <a:buChar char="•"/>
            </a:pPr>
            <a:r>
              <a:rPr lang="en-US" sz="1800"/>
              <a:t>The paper emphasizes the benefits of MEC for resource-intensive applications like augmented reality, real-time video streaming, and IoT devices. </a:t>
            </a:r>
            <a:endParaRPr sz="1800"/>
          </a:p>
          <a:p>
            <a:pPr marL="342900" lvl="0" indent="-279400" algn="l" rtl="0">
              <a:spcBef>
                <a:spcPts val="560"/>
              </a:spcBef>
              <a:spcAft>
                <a:spcPts val="0"/>
              </a:spcAft>
              <a:buSzPts val="1800"/>
              <a:buFont typeface="Calibri"/>
              <a:buChar char="•"/>
            </a:pPr>
            <a:r>
              <a:rPr lang="en-US" sz="1800"/>
              <a:t>Future research can explore the development of advanced mobile applications that leverage the real-time capabilities of MEC, opening up new possibilities for user experiences and functionalities.</a:t>
            </a:r>
            <a:endParaRPr sz="18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684</Words>
  <Application>Microsoft Office PowerPoint</Application>
  <PresentationFormat>On-screen Show (16:9)</PresentationFormat>
  <Paragraphs>43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Design of Long-Term Evolution Based Mobile Edge Computing Systems to Improve 5G Systems  </vt:lpstr>
      <vt:lpstr>Summary</vt:lpstr>
      <vt:lpstr>1.1 Motivation</vt:lpstr>
      <vt:lpstr>1.2 Contribution</vt:lpstr>
      <vt:lpstr>1.3 Methodology</vt:lpstr>
      <vt:lpstr>1.4 Conclusion</vt:lpstr>
      <vt:lpstr>2. Limitation </vt:lpstr>
      <vt:lpstr>2. Limitation </vt:lpstr>
      <vt:lpstr>3. Synthesis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Long-Term Evolution Based Mobile Edge Computing Systems to Improve 5G Systems  </dc:title>
  <cp:lastModifiedBy>ZeeOffline Cookie</cp:lastModifiedBy>
  <cp:revision>1</cp:revision>
  <dcterms:modified xsi:type="dcterms:W3CDTF">2023-12-15T16:38:21Z</dcterms:modified>
</cp:coreProperties>
</file>