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Play"/>
      <p:regular r:id="rId30"/>
      <p:bold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Squada One"/>
      <p:regular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E4C74E-8FC2-4700-8216-042667258505}">
  <a:tblStyle styleId="{67E4C74E-8FC2-4700-8216-042667258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lay-bold.fntdata"/><Relationship Id="rId30" Type="http://schemas.openxmlformats.org/officeDocument/2006/relationships/font" Target="fonts/Play-regular.fntdata"/><Relationship Id="rId11" Type="http://schemas.openxmlformats.org/officeDocument/2006/relationships/slide" Target="slides/slide4.xml"/><Relationship Id="rId33" Type="http://schemas.openxmlformats.org/officeDocument/2006/relationships/font" Target="fonts/Nunito-bold.fntdata"/><Relationship Id="rId10" Type="http://schemas.openxmlformats.org/officeDocument/2006/relationships/slide" Target="slides/slide3.xml"/><Relationship Id="rId32" Type="http://schemas.openxmlformats.org/officeDocument/2006/relationships/font" Target="fonts/Nunito-regular.fntdata"/><Relationship Id="rId13" Type="http://schemas.openxmlformats.org/officeDocument/2006/relationships/slide" Target="slides/slide6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5.xml"/><Relationship Id="rId34" Type="http://schemas.openxmlformats.org/officeDocument/2006/relationships/font" Target="fonts/Nunito-italic.fntdata"/><Relationship Id="rId15" Type="http://schemas.openxmlformats.org/officeDocument/2006/relationships/slide" Target="slides/slide8.xml"/><Relationship Id="rId37" Type="http://schemas.openxmlformats.org/officeDocument/2006/relationships/font" Target="fonts/MavenPro-bold.fntdata"/><Relationship Id="rId14" Type="http://schemas.openxmlformats.org/officeDocument/2006/relationships/slide" Target="slides/slide7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0.xml"/><Relationship Id="rId39" Type="http://schemas.openxmlformats.org/officeDocument/2006/relationships/font" Target="fonts/GillSans-regular.fntdata"/><Relationship Id="rId16" Type="http://schemas.openxmlformats.org/officeDocument/2006/relationships/slide" Target="slides/slide9.xml"/><Relationship Id="rId38" Type="http://schemas.openxmlformats.org/officeDocument/2006/relationships/font" Target="fonts/SquadaOne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c415ab969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c415ab969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415ab969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415ab96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c51c37d180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c51c37d180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c51c37d180_4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c51c37d180_0_5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1c51c37d180_0_5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c51c37d180_0_5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c51c37d180_0_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1c51c37d180_0_5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1c51c37d180_0_5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c51c37d180_0_5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g1c51c37d180_0_5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1c51c37d180_0_5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51c37d180_0_6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1c51c37d180_0_6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1c51c37d180_0_6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c51c37d18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g1c51c37d18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1c51c37d180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c51c37d180_2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g1c51c37d180_2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1c51c37d180_2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c51c37d180_5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1c51c37d180_5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1c51c37d180_5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bde1309324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bde130932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c51c37d180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g1c51c37d180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1c51c37d180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c51c37d180_5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g1c51c37d180_5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g1c51c37d180_5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c51c37d180_4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1c51c37d180_4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c415ab96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c415ab96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c415ab969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c415ab969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c415ab969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c415ab969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c415ab96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c415ab96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15ab96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c415ab96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c415ab969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c415ab96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c415ab969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c415ab96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5999561" y="788663"/>
            <a:ext cx="26742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14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2" name="Google Shape;282;p14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83" name="Google Shape;283;p14"/>
          <p:cNvGrpSpPr/>
          <p:nvPr/>
        </p:nvGrpSpPr>
        <p:grpSpPr>
          <a:xfrm rot="5400000">
            <a:off x="8126717" y="4125632"/>
            <a:ext cx="621179" cy="620372"/>
            <a:chOff x="10462655" y="1408306"/>
            <a:chExt cx="828239" cy="827162"/>
          </a:xfrm>
        </p:grpSpPr>
        <p:sp>
          <p:nvSpPr>
            <p:cNvPr id="284" name="Google Shape;284;p14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9" name="Google Shape;289;p1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0" name="Google Shape;290;p1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15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Google Shape;294;p15"/>
          <p:cNvSpPr txBox="1"/>
          <p:nvPr>
            <p:ph type="ctrTitle"/>
          </p:nvPr>
        </p:nvSpPr>
        <p:spPr>
          <a:xfrm>
            <a:off x="413147" y="411956"/>
            <a:ext cx="40779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413147" y="3380400"/>
            <a:ext cx="33756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16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9" name="Google Shape;299;p16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0" name="Google Shape;300;p16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1" name="Google Shape;301;p16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2" name="Google Shape;302;p1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4" name="Google Shape;304;p1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3946808" y="3381375"/>
            <a:ext cx="46659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413148" y="411956"/>
            <a:ext cx="26745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08" name="Google Shape;308;p17"/>
          <p:cNvGrpSpPr/>
          <p:nvPr/>
        </p:nvGrpSpPr>
        <p:grpSpPr>
          <a:xfrm>
            <a:off x="8031061" y="3009454"/>
            <a:ext cx="673408" cy="700561"/>
            <a:chOff x="5129685" y="1232940"/>
            <a:chExt cx="897877" cy="934082"/>
          </a:xfrm>
        </p:grpSpPr>
        <p:sp>
          <p:nvSpPr>
            <p:cNvPr id="309" name="Google Shape;309;p1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2" name="Google Shape;312;p17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17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15" name="Google Shape;315;p1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1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hart Table Timeline" type="obj">
  <p:cSld name="OBJEC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8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320" name="Google Shape;320;p18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4" name="Google Shape;324;p18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6" name="Google Shape;326;p1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7" name="Google Shape;327;p1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8" name="Google Shape;328;p1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413147" y="3381375"/>
            <a:ext cx="33756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19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3946808" y="3381375"/>
            <a:ext cx="46659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3" name="Google Shape;333;p1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1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1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ctrTitle"/>
          </p:nvPr>
        </p:nvSpPr>
        <p:spPr>
          <a:xfrm>
            <a:off x="413147" y="411956"/>
            <a:ext cx="40779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9" name="Google Shape;339;p20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0" name="Google Shape;340;p20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1" name="Google Shape;341;p20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342" name="Google Shape;342;p20"/>
          <p:cNvGrpSpPr/>
          <p:nvPr/>
        </p:nvGrpSpPr>
        <p:grpSpPr>
          <a:xfrm>
            <a:off x="8272569" y="-160296"/>
            <a:ext cx="1282314" cy="1280077"/>
            <a:chOff x="11030092" y="-213729"/>
            <a:chExt cx="1709751" cy="1706769"/>
          </a:xfrm>
        </p:grpSpPr>
        <p:sp>
          <p:nvSpPr>
            <p:cNvPr id="343" name="Google Shape;343;p20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46" name="Google Shape;346;p20"/>
          <p:cNvGrpSpPr/>
          <p:nvPr/>
        </p:nvGrpSpPr>
        <p:grpSpPr>
          <a:xfrm>
            <a:off x="433333" y="4134005"/>
            <a:ext cx="621179" cy="620372"/>
            <a:chOff x="10462655" y="1408306"/>
            <a:chExt cx="828239" cy="827162"/>
          </a:xfrm>
        </p:grpSpPr>
        <p:sp>
          <p:nvSpPr>
            <p:cNvPr id="347" name="Google Shape;347;p20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49" name="Google Shape;349;p2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2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2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6" name="Google Shape;356;p21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57" name="Google Shape;357;p21"/>
          <p:cNvSpPr/>
          <p:nvPr>
            <p:ph idx="3" type="pic"/>
          </p:nvPr>
        </p:nvSpPr>
        <p:spPr>
          <a:xfrm>
            <a:off x="6688931" y="447294"/>
            <a:ext cx="1698000" cy="169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58" name="Google Shape;358;p21"/>
          <p:cNvSpPr/>
          <p:nvPr>
            <p:ph idx="4" type="pic"/>
          </p:nvPr>
        </p:nvSpPr>
        <p:spPr>
          <a:xfrm>
            <a:off x="6818709" y="2493550"/>
            <a:ext cx="2202900" cy="220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59" name="Google Shape;359;p2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0" name="Google Shape;360;p2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1" name="Google Shape;361;p2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3" name="Google Shape;363;p21"/>
          <p:cNvGrpSpPr/>
          <p:nvPr/>
        </p:nvGrpSpPr>
        <p:grpSpPr>
          <a:xfrm>
            <a:off x="4189529" y="4194467"/>
            <a:ext cx="621179" cy="620372"/>
            <a:chOff x="3393298" y="4842044"/>
            <a:chExt cx="828239" cy="827162"/>
          </a:xfrm>
        </p:grpSpPr>
        <p:sp>
          <p:nvSpPr>
            <p:cNvPr id="364" name="Google Shape;364;p21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break">
  <p:cSld name="5_Section break"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368" name="Google Shape;368;p22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9" name="Google Shape;369;p22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eam">
  <p:cSld name="8_Team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" name="Google Shape;373;p23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4" name="Google Shape;374;p23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375" name="Google Shape;375;p23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9" name="Google Shape;379;p23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80" name="Google Shape;380;p23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81" name="Google Shape;381;p23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82" name="Google Shape;382;p23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83" name="Google Shape;383;p23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4" name="Google Shape;384;p23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5" name="Google Shape;385;p23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6" name="Google Shape;386;p23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7" name="Google Shape;387;p23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8" name="Google Shape;388;p23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9" name="Google Shape;389;p23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0" name="Google Shape;390;p23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1" name="Google Shape;391;p2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2" name="Google Shape;392;p2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3" name="Google Shape;393;p2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 2 column (comparison slide)" type="twoTxTwoObj">
  <p:cSld name="TWO_OBJECTS_WITH_TEXT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8588709" y="4370909"/>
            <a:ext cx="2841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7" name="Google Shape;397;p24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8" name="Google Shape;398;p24"/>
          <p:cNvSpPr txBox="1"/>
          <p:nvPr>
            <p:ph idx="1" type="body"/>
          </p:nvPr>
        </p:nvSpPr>
        <p:spPr>
          <a:xfrm>
            <a:off x="413148" y="1298531"/>
            <a:ext cx="4077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9" name="Google Shape;399;p24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0" name="Google Shape;400;p24"/>
          <p:cNvSpPr txBox="1"/>
          <p:nvPr>
            <p:ph idx="3" type="body"/>
          </p:nvPr>
        </p:nvSpPr>
        <p:spPr>
          <a:xfrm>
            <a:off x="4659018" y="1298531"/>
            <a:ext cx="4077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1" name="Google Shape;401;p24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2" name="Google Shape;402;p2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3" name="Google Shape;403;p2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4" name="Google Shape;404;p2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3 column">
  <p:cSld name="11_Content 3 column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5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407" name="Google Shape;407;p25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1" name="Google Shape;411;p25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2" name="Google Shape;412;p25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4" name="Google Shape;414;p25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5" name="Google Shape;415;p25"/>
          <p:cNvSpPr txBox="1"/>
          <p:nvPr>
            <p:ph idx="1" type="body"/>
          </p:nvPr>
        </p:nvSpPr>
        <p:spPr>
          <a:xfrm>
            <a:off x="413148" y="1298531"/>
            <a:ext cx="2673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6" name="Google Shape;416;p25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7" name="Google Shape;417;p25"/>
          <p:cNvSpPr txBox="1"/>
          <p:nvPr>
            <p:ph idx="3" type="body"/>
          </p:nvPr>
        </p:nvSpPr>
        <p:spPr>
          <a:xfrm>
            <a:off x="3256180" y="1298531"/>
            <a:ext cx="2674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8" name="Google Shape;418;p25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9" name="Google Shape;419;p25"/>
          <p:cNvSpPr txBox="1"/>
          <p:nvPr>
            <p:ph idx="5" type="body"/>
          </p:nvPr>
        </p:nvSpPr>
        <p:spPr>
          <a:xfrm>
            <a:off x="6104744" y="1298531"/>
            <a:ext cx="2674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0" name="Google Shape;420;p25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1" name="Google Shape;421;p2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2" name="Google Shape;422;p2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3" name="Google Shape;423;p2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6" name="Google Shape;426;p26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27" name="Google Shape;427;p2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8" name="Google Shape;428;p2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9" name="Google Shape;429;p2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26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1" name="Google Shape;431;p26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33" name="Google Shape;433;p26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434" name="Google Shape;434;p26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40" name="Google Shape;440;p27"/>
          <p:cNvGrpSpPr/>
          <p:nvPr/>
        </p:nvGrpSpPr>
        <p:grpSpPr>
          <a:xfrm>
            <a:off x="175051" y="4038015"/>
            <a:ext cx="620372" cy="621179"/>
            <a:chOff x="2895768" y="1234487"/>
            <a:chExt cx="827163" cy="828238"/>
          </a:xfrm>
        </p:grpSpPr>
        <p:sp>
          <p:nvSpPr>
            <p:cNvPr id="441" name="Google Shape;441;p27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43" name="Google Shape;443;p27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4" name="Google Shape;444;p27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5" name="Google Shape;445;p27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6" name="Google Shape;446;p2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7" name="Google Shape;447;p2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8" name="Google Shape;448;p2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1" name="Google Shape;451;p2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2" name="Google Shape;452;p2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9"/>
          <p:cNvGrpSpPr/>
          <p:nvPr/>
        </p:nvGrpSpPr>
        <p:grpSpPr>
          <a:xfrm>
            <a:off x="3564189" y="3617628"/>
            <a:ext cx="1243226" cy="1243226"/>
            <a:chOff x="2481038" y="2139594"/>
            <a:chExt cx="1657635" cy="1657635"/>
          </a:xfrm>
        </p:grpSpPr>
        <p:sp>
          <p:nvSpPr>
            <p:cNvPr id="455" name="Google Shape;455;p29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57" name="Google Shape;457;p29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8" name="Google Shape;458;p29"/>
          <p:cNvSpPr txBox="1"/>
          <p:nvPr>
            <p:ph idx="1" type="body"/>
          </p:nvPr>
        </p:nvSpPr>
        <p:spPr>
          <a:xfrm>
            <a:off x="3221831" y="1312545"/>
            <a:ext cx="5509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59" name="Google Shape;459;p29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60" name="Google Shape;460;p2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1" name="Google Shape;461;p2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2" name="Google Shape;462;p2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hine Learning PPT 4">
  <p:cSld name="Machine Learning PPT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5" name="Google Shape;465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6" name="Google Shape;466;p30"/>
          <p:cNvSpPr txBox="1"/>
          <p:nvPr>
            <p:ph idx="12" type="sldNum"/>
          </p:nvPr>
        </p:nvSpPr>
        <p:spPr>
          <a:xfrm>
            <a:off x="6553200" y="4767263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3175" y="4805363"/>
            <a:ext cx="4800" cy="338100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9" name="Google Shape;469;p30"/>
          <p:cNvSpPr/>
          <p:nvPr/>
        </p:nvSpPr>
        <p:spPr>
          <a:xfrm>
            <a:off x="6622372" y="2973749"/>
            <a:ext cx="297542" cy="337386"/>
          </a:xfrm>
          <a:custGeom>
            <a:rect b="b" l="l" r="r" t="t"/>
            <a:pathLst>
              <a:path extrusionOk="0" h="2400" w="1852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0"/>
          <p:cNvSpPr txBox="1"/>
          <p:nvPr>
            <p:ph idx="1" type="body"/>
          </p:nvPr>
        </p:nvSpPr>
        <p:spPr>
          <a:xfrm>
            <a:off x="4067944" y="1746440"/>
            <a:ext cx="4608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30"/>
          <p:cNvSpPr txBox="1"/>
          <p:nvPr>
            <p:ph idx="2" type="body"/>
          </p:nvPr>
        </p:nvSpPr>
        <p:spPr>
          <a:xfrm>
            <a:off x="4067944" y="2459046"/>
            <a:ext cx="46086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2" name="Google Shape;472;p30"/>
          <p:cNvGrpSpPr/>
          <p:nvPr/>
        </p:nvGrpSpPr>
        <p:grpSpPr>
          <a:xfrm>
            <a:off x="769526" y="1498605"/>
            <a:ext cx="2866500" cy="2866500"/>
            <a:chOff x="769526" y="1498605"/>
            <a:chExt cx="2866500" cy="2866500"/>
          </a:xfrm>
        </p:grpSpPr>
        <p:sp>
          <p:nvSpPr>
            <p:cNvPr id="473" name="Google Shape;473;p30"/>
            <p:cNvSpPr/>
            <p:nvPr/>
          </p:nvSpPr>
          <p:spPr>
            <a:xfrm>
              <a:off x="769526" y="1498605"/>
              <a:ext cx="2866500" cy="286650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4" name="Google Shape;47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7271" y="1827527"/>
              <a:ext cx="2733631" cy="22030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/>
          <p:nvPr>
            <p:ph type="ctrTitle"/>
          </p:nvPr>
        </p:nvSpPr>
        <p:spPr>
          <a:xfrm>
            <a:off x="3278600" y="859625"/>
            <a:ext cx="5698800" cy="14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quada One"/>
                <a:ea typeface="Squada One"/>
                <a:cs typeface="Squada One"/>
                <a:sym typeface="Squada One"/>
              </a:rPr>
              <a:t>Loan Eligibility Prediction Using Machine Learning Algorithms</a:t>
            </a:r>
            <a:endParaRPr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80" name="Google Shape;480;p31"/>
          <p:cNvSpPr txBox="1"/>
          <p:nvPr>
            <p:ph idx="1" type="subTitle"/>
          </p:nvPr>
        </p:nvSpPr>
        <p:spPr>
          <a:xfrm>
            <a:off x="3278600" y="2535575"/>
            <a:ext cx="1608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quada One"/>
                <a:ea typeface="Squada One"/>
                <a:cs typeface="Squada One"/>
                <a:sym typeface="Squada One"/>
              </a:rPr>
              <a:t>Presented By :</a:t>
            </a:r>
            <a:endParaRPr sz="18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81" name="Google Shape;481;p31"/>
          <p:cNvSpPr txBox="1"/>
          <p:nvPr/>
        </p:nvSpPr>
        <p:spPr>
          <a:xfrm>
            <a:off x="3278600" y="397925"/>
            <a:ext cx="360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CSE438 Project Presentation</a:t>
            </a:r>
            <a:endParaRPr sz="24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aphicFrame>
        <p:nvGraphicFramePr>
          <p:cNvPr id="482" name="Google Shape;482;p31"/>
          <p:cNvGraphicFramePr/>
          <p:nvPr/>
        </p:nvGraphicFramePr>
        <p:xfrm>
          <a:off x="3354800" y="3112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{67E4C74E-8FC2-4700-8216-042667258505}</a:tableStyleId>
              </a:tblPr>
              <a:tblGrid>
                <a:gridCol w="2483875"/>
                <a:gridCol w="1728075"/>
              </a:tblGrid>
              <a:tr h="40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Arko Mazhar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18201118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Sumaiya Mehjabeen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19101116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Khairun Nisa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19101376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Razit Kabir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22241108</a:t>
                      </a:r>
                      <a:endParaRPr>
                        <a:solidFill>
                          <a:schemeClr val="lt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83" name="Google Shape;4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5" y="979350"/>
            <a:ext cx="2973800" cy="29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572" name="Google Shape;5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73" name="Google Shape;573;p40"/>
          <p:cNvSpPr txBox="1"/>
          <p:nvPr/>
        </p:nvSpPr>
        <p:spPr>
          <a:xfrm>
            <a:off x="376075" y="178700"/>
            <a:ext cx="569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1" sz="3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40"/>
          <p:cNvSpPr txBox="1"/>
          <p:nvPr/>
        </p:nvSpPr>
        <p:spPr>
          <a:xfrm>
            <a:off x="430375" y="1068900"/>
            <a:ext cx="558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430375" y="684875"/>
            <a:ext cx="827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ivariate Analysis: 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6" name="Google Shape;5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75" y="1748223"/>
            <a:ext cx="3722775" cy="25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27623"/>
            <a:ext cx="3791900" cy="2546900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582" name="Google Shape;5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83" name="Google Shape;583;p41"/>
          <p:cNvSpPr txBox="1"/>
          <p:nvPr/>
        </p:nvSpPr>
        <p:spPr>
          <a:xfrm>
            <a:off x="376075" y="84575"/>
            <a:ext cx="569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1" sz="3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430375" y="1068900"/>
            <a:ext cx="558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41"/>
          <p:cNvSpPr txBox="1"/>
          <p:nvPr/>
        </p:nvSpPr>
        <p:spPr>
          <a:xfrm>
            <a:off x="434850" y="576300"/>
            <a:ext cx="827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</a:t>
            </a: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variate Analysis using Correlation Matrix: 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6" name="Google Shape;5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725" y="1257850"/>
            <a:ext cx="3971775" cy="3710950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3" name="Google Shape;593;p42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4" name="Google Shape;594;p42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95" name="Google Shape;595;p42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596" name="Google Shape;596;p42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9" name="Google Shape;599;p42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00" name="Google Shape;600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601" name="Google Shape;601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2" name="Google Shape;602;p42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3" name="Google Shape;603;p42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4" name="Google Shape;604;p42"/>
          <p:cNvSpPr txBox="1"/>
          <p:nvPr>
            <p:ph type="ctrTitle"/>
          </p:nvPr>
        </p:nvSpPr>
        <p:spPr>
          <a:xfrm>
            <a:off x="414547" y="411961"/>
            <a:ext cx="4077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5" name="Google Shape;605;p42"/>
          <p:cNvCxnSpPr>
            <a:stCxn id="606" idx="3"/>
            <a:endCxn id="607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8" name="Google Shape;608;p42"/>
          <p:cNvCxnSpPr>
            <a:stCxn id="609" idx="3"/>
            <a:endCxn id="610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1" name="Google Shape;611;p42"/>
          <p:cNvCxnSpPr>
            <a:stCxn id="612" idx="3"/>
            <a:endCxn id="613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4" name="Google Shape;614;p42"/>
          <p:cNvSpPr/>
          <p:nvPr/>
        </p:nvSpPr>
        <p:spPr>
          <a:xfrm>
            <a:off x="420462" y="1513182"/>
            <a:ext cx="2130300" cy="11337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57E4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42"/>
          <p:cNvSpPr/>
          <p:nvPr/>
        </p:nvSpPr>
        <p:spPr>
          <a:xfrm>
            <a:off x="3338961" y="1513175"/>
            <a:ext cx="2352000" cy="11337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57E4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42"/>
          <p:cNvSpPr/>
          <p:nvPr/>
        </p:nvSpPr>
        <p:spPr>
          <a:xfrm>
            <a:off x="6377432" y="1513175"/>
            <a:ext cx="2352000" cy="11337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57E4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14550" y="3230751"/>
            <a:ext cx="2130000" cy="11280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57E4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3339020" y="3224925"/>
            <a:ext cx="2352000" cy="11280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57E4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6377566" y="3224925"/>
            <a:ext cx="2352000" cy="11280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57E4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6" name="Google Shape;626;p43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7" name="Google Shape;627;p43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28" name="Google Shape;628;p43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629" name="Google Shape;629;p43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33" name="Google Shape;633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634" name="Google Shape;634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5" name="Google Shape;635;p43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6" name="Google Shape;636;p43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37" name="Google Shape;637;p43"/>
          <p:cNvSpPr txBox="1"/>
          <p:nvPr>
            <p:ph type="ctrTitle"/>
          </p:nvPr>
        </p:nvSpPr>
        <p:spPr>
          <a:xfrm>
            <a:off x="413147" y="313386"/>
            <a:ext cx="4077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8" name="Google Shape;638;p43"/>
          <p:cNvCxnSpPr>
            <a:stCxn id="639" idx="3"/>
            <a:endCxn id="640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1" name="Google Shape;641;p43"/>
          <p:cNvCxnSpPr>
            <a:stCxn id="642" idx="3"/>
            <a:endCxn id="643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4" name="Google Shape;644;p43"/>
          <p:cNvCxnSpPr>
            <a:stCxn id="645" idx="3"/>
            <a:endCxn id="646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7" name="Google Shape;647;p43"/>
          <p:cNvSpPr txBox="1"/>
          <p:nvPr/>
        </p:nvSpPr>
        <p:spPr>
          <a:xfrm>
            <a:off x="413150" y="1076325"/>
            <a:ext cx="43275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builds decision trees on different samples and takes their majority vote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for both classification and regression problems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and variable importance information is provided with result.</a:t>
            </a:r>
            <a:r>
              <a:rPr lang="e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5274863" y="4061700"/>
            <a:ext cx="381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Random Forest Classifier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43"/>
          <p:cNvSpPr txBox="1"/>
          <p:nvPr/>
        </p:nvSpPr>
        <p:spPr>
          <a:xfrm>
            <a:off x="623225" y="4045775"/>
            <a:ext cx="473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 Accuracy - 93.40%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0" name="Google Shape;65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250" y="1208350"/>
            <a:ext cx="3908001" cy="2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4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7" name="Google Shape;657;p44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8" name="Google Shape;658;p44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59" name="Google Shape;659;p44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660" name="Google Shape;660;p44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1" name="Google Shape;661;p44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64" name="Google Shape;664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665" name="Google Shape;665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6" name="Google Shape;666;p44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7" name="Google Shape;667;p44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68" name="Google Shape;668;p44"/>
          <p:cNvSpPr txBox="1"/>
          <p:nvPr>
            <p:ph type="ctrTitle"/>
          </p:nvPr>
        </p:nvSpPr>
        <p:spPr>
          <a:xfrm>
            <a:off x="413147" y="313386"/>
            <a:ext cx="4077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9" name="Google Shape;669;p44"/>
          <p:cNvCxnSpPr>
            <a:stCxn id="670" idx="3"/>
            <a:endCxn id="671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2" name="Google Shape;672;p44"/>
          <p:cNvCxnSpPr>
            <a:stCxn id="673" idx="3"/>
            <a:endCxn id="674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5" name="Google Shape;675;p44"/>
          <p:cNvCxnSpPr>
            <a:stCxn id="676" idx="3"/>
            <a:endCxn id="677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8" name="Google Shape;678;p44"/>
          <p:cNvSpPr txBox="1"/>
          <p:nvPr/>
        </p:nvSpPr>
        <p:spPr>
          <a:xfrm>
            <a:off x="413150" y="1076325"/>
            <a:ext cx="4327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linear regression to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output and to minimize the error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used to predict a binary outcome (1 / 0, Yes / No, True / False) given a set of independent variables.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analyzes relationships between variables.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44"/>
          <p:cNvSpPr txBox="1"/>
          <p:nvPr/>
        </p:nvSpPr>
        <p:spPr>
          <a:xfrm>
            <a:off x="5327088" y="3711625"/>
            <a:ext cx="381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Overview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44"/>
          <p:cNvSpPr txBox="1"/>
          <p:nvPr/>
        </p:nvSpPr>
        <p:spPr>
          <a:xfrm>
            <a:off x="623225" y="4045775"/>
            <a:ext cx="473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- 78.75%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1" name="Google Shape;6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500" y="1276100"/>
            <a:ext cx="4089491" cy="2247962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5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p45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9" name="Google Shape;689;p45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90" name="Google Shape;690;p45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691" name="Google Shape;691;p45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2" name="Google Shape;692;p45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3" name="Google Shape;693;p45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4" name="Google Shape;694;p45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95" name="Google Shape;695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696" name="Google Shape;696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7" name="Google Shape;697;p45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8" name="Google Shape;698;p45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99" name="Google Shape;699;p45"/>
          <p:cNvSpPr txBox="1"/>
          <p:nvPr>
            <p:ph type="ctrTitle"/>
          </p:nvPr>
        </p:nvSpPr>
        <p:spPr>
          <a:xfrm>
            <a:off x="413147" y="313386"/>
            <a:ext cx="4077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K-Nearest Neighbors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0" name="Google Shape;700;p45"/>
          <p:cNvCxnSpPr>
            <a:stCxn id="701" idx="3"/>
            <a:endCxn id="702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3" name="Google Shape;703;p45"/>
          <p:cNvCxnSpPr>
            <a:stCxn id="704" idx="3"/>
            <a:endCxn id="705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6" name="Google Shape;706;p45"/>
          <p:cNvCxnSpPr>
            <a:stCxn id="707" idx="3"/>
            <a:endCxn id="708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9" name="Google Shape;709;p45"/>
          <p:cNvSpPr txBox="1"/>
          <p:nvPr/>
        </p:nvSpPr>
        <p:spPr>
          <a:xfrm>
            <a:off x="413150" y="1076325"/>
            <a:ext cx="4327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K-NN algorithm assumes the similarity between the new case/data and available cases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stores all the available data and classifies a new data point based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similarity.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K-NN can be used to predict if a person is fit for loan approval or not.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45"/>
          <p:cNvSpPr txBox="1"/>
          <p:nvPr/>
        </p:nvSpPr>
        <p:spPr>
          <a:xfrm>
            <a:off x="5033113" y="3877525"/>
            <a:ext cx="381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Before and after overview of KNN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45"/>
          <p:cNvSpPr txBox="1"/>
          <p:nvPr/>
        </p:nvSpPr>
        <p:spPr>
          <a:xfrm>
            <a:off x="623225" y="4046400"/>
            <a:ext cx="473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- 86.43%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2" name="Google Shape;71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650" y="1227275"/>
            <a:ext cx="4256075" cy="2154116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9" name="Google Shape;719;p46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0" name="Google Shape;720;p46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21" name="Google Shape;721;p46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722" name="Google Shape;722;p46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3" name="Google Shape;723;p46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4" name="Google Shape;724;p4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5" name="Google Shape;725;p4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26" name="Google Shape;726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727" name="Google Shape;727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8" name="Google Shape;728;p46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9" name="Google Shape;729;p46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30" name="Google Shape;730;p46"/>
          <p:cNvSpPr txBox="1"/>
          <p:nvPr>
            <p:ph type="ctrTitle"/>
          </p:nvPr>
        </p:nvSpPr>
        <p:spPr>
          <a:xfrm>
            <a:off x="413150" y="313375"/>
            <a:ext cx="4327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Gradient Boosting Classifier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1" name="Google Shape;731;p46"/>
          <p:cNvCxnSpPr>
            <a:stCxn id="732" idx="3"/>
            <a:endCxn id="733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4" name="Google Shape;734;p46"/>
          <p:cNvCxnSpPr>
            <a:stCxn id="735" idx="3"/>
            <a:endCxn id="736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7" name="Google Shape;737;p46"/>
          <p:cNvCxnSpPr>
            <a:stCxn id="738" idx="3"/>
            <a:endCxn id="739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0" name="Google Shape;740;p46"/>
          <p:cNvSpPr txBox="1"/>
          <p:nvPr/>
        </p:nvSpPr>
        <p:spPr>
          <a:xfrm>
            <a:off x="413150" y="1076325"/>
            <a:ext cx="4327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combine many weak learning models together to create a strong predictive model.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 is a tree-based algorithm, which sits under the supervised branch of Machine Learning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particularly use for large and complex datasets.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46"/>
          <p:cNvSpPr txBox="1"/>
          <p:nvPr/>
        </p:nvSpPr>
        <p:spPr>
          <a:xfrm>
            <a:off x="5033113" y="3877525"/>
            <a:ext cx="381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Diagram of Gradient Boosting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46"/>
          <p:cNvSpPr txBox="1"/>
          <p:nvPr/>
        </p:nvSpPr>
        <p:spPr>
          <a:xfrm>
            <a:off x="623225" y="4046400"/>
            <a:ext cx="473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Boosting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- 85.59%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3" name="Google Shape;7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675" y="1337875"/>
            <a:ext cx="4091800" cy="23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7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0" name="Google Shape;750;p47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1" name="Google Shape;751;p47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52" name="Google Shape;752;p47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753" name="Google Shape;753;p47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4" name="Google Shape;754;p47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5" name="Google Shape;755;p47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6" name="Google Shape;756;p47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57" name="Google Shape;757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758" name="Google Shape;758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9" name="Google Shape;759;p47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0" name="Google Shape;760;p47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1" name="Google Shape;761;p47"/>
          <p:cNvSpPr txBox="1"/>
          <p:nvPr>
            <p:ph type="ctrTitle"/>
          </p:nvPr>
        </p:nvSpPr>
        <p:spPr>
          <a:xfrm>
            <a:off x="413150" y="313375"/>
            <a:ext cx="4327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2" name="Google Shape;762;p47"/>
          <p:cNvCxnSpPr>
            <a:stCxn id="763" idx="3"/>
            <a:endCxn id="764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5" name="Google Shape;765;p47"/>
          <p:cNvCxnSpPr>
            <a:stCxn id="766" idx="3"/>
            <a:endCxn id="767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8" name="Google Shape;768;p47"/>
          <p:cNvCxnSpPr>
            <a:stCxn id="769" idx="3"/>
            <a:endCxn id="770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47"/>
          <p:cNvSpPr txBox="1"/>
          <p:nvPr/>
        </p:nvSpPr>
        <p:spPr>
          <a:xfrm>
            <a:off x="413150" y="1076325"/>
            <a:ext cx="4239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algorithm is a supervised learning algorithm, which is based on Bayes theorem and used for solving classification problems.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mainly used in text classification that includes a high-dimensional training dataset.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to make real-time predictions.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47"/>
          <p:cNvSpPr txBox="1"/>
          <p:nvPr/>
        </p:nvSpPr>
        <p:spPr>
          <a:xfrm>
            <a:off x="5033113" y="3877525"/>
            <a:ext cx="381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Diagram of </a:t>
            </a: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47"/>
          <p:cNvSpPr txBox="1"/>
          <p:nvPr/>
        </p:nvSpPr>
        <p:spPr>
          <a:xfrm>
            <a:off x="623225" y="4046400"/>
            <a:ext cx="473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- 76.83%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4" name="Google Shape;77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676" y="902000"/>
            <a:ext cx="3462750" cy="2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8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1" name="Google Shape;781;p48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2" name="Google Shape;782;p48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83" name="Google Shape;783;p48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784" name="Google Shape;784;p48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88" name="Google Shape;788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789" name="Google Shape;789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0" name="Google Shape;790;p48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1" name="Google Shape;791;p48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92" name="Google Shape;792;p48"/>
          <p:cNvSpPr txBox="1"/>
          <p:nvPr>
            <p:ph type="ctrTitle"/>
          </p:nvPr>
        </p:nvSpPr>
        <p:spPr>
          <a:xfrm>
            <a:off x="413150" y="313375"/>
            <a:ext cx="548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SVM(Support Vector Machine) </a:t>
            </a: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3" name="Google Shape;793;p48"/>
          <p:cNvCxnSpPr>
            <a:stCxn id="794" idx="3"/>
            <a:endCxn id="795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6" name="Google Shape;796;p48"/>
          <p:cNvCxnSpPr>
            <a:stCxn id="797" idx="3"/>
            <a:endCxn id="798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9" name="Google Shape;799;p48"/>
          <p:cNvCxnSpPr>
            <a:stCxn id="800" idx="3"/>
            <a:endCxn id="801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2" name="Google Shape;802;p48"/>
          <p:cNvSpPr txBox="1"/>
          <p:nvPr/>
        </p:nvSpPr>
        <p:spPr>
          <a:xfrm>
            <a:off x="413150" y="1309650"/>
            <a:ext cx="4239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is a supervised machine learning algorithm used for both classification and regression.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algorithm can be used for Face detection, image classification, text categorization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machine learning it is used for Classification problems.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" name="Google Shape;803;p48"/>
          <p:cNvSpPr txBox="1"/>
          <p:nvPr/>
        </p:nvSpPr>
        <p:spPr>
          <a:xfrm>
            <a:off x="5056163" y="3993000"/>
            <a:ext cx="381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Diagram of </a:t>
            </a: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48"/>
          <p:cNvSpPr txBox="1"/>
          <p:nvPr/>
        </p:nvSpPr>
        <p:spPr>
          <a:xfrm>
            <a:off x="623225" y="4046400"/>
            <a:ext cx="473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- 69.75%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5" name="Google Shape;8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700" y="876476"/>
            <a:ext cx="3659976" cy="2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9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2" name="Google Shape;812;p49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3" name="Google Shape;813;p49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14" name="Google Shape;814;p49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815" name="Google Shape;815;p49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6" name="Google Shape;816;p49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7" name="Google Shape;817;p49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8" name="Google Shape;818;p49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19" name="Google Shape;819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820" name="Google Shape;820;p4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80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1" name="Google Shape;821;p49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2" name="Google Shape;822;p49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23" name="Google Shape;823;p49"/>
          <p:cNvSpPr txBox="1"/>
          <p:nvPr>
            <p:ph type="ctrTitle"/>
          </p:nvPr>
        </p:nvSpPr>
        <p:spPr>
          <a:xfrm>
            <a:off x="413150" y="313375"/>
            <a:ext cx="548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Best Result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4" name="Google Shape;824;p49"/>
          <p:cNvCxnSpPr>
            <a:stCxn id="825" idx="3"/>
            <a:endCxn id="826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7" name="Google Shape;827;p49"/>
          <p:cNvCxnSpPr>
            <a:stCxn id="828" idx="3"/>
            <a:endCxn id="829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0" name="Google Shape;830;p49"/>
          <p:cNvCxnSpPr>
            <a:stCxn id="831" idx="3"/>
            <a:endCxn id="832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3" name="Google Shape;833;p49"/>
          <p:cNvSpPr txBox="1"/>
          <p:nvPr/>
        </p:nvSpPr>
        <p:spPr>
          <a:xfrm>
            <a:off x="157900" y="1282013"/>
            <a:ext cx="5736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Accuracy-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: 93.40%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 may predict the correct output, while others may not.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greater number of trees in the forest leads to higher accuracy and prevents the problem of overfitting.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488" name="Google Shape;4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00"/>
              </a:srgbClr>
            </a:outerShdw>
          </a:effectLst>
        </p:spPr>
      </p:pic>
      <p:cxnSp>
        <p:nvCxnSpPr>
          <p:cNvPr id="489" name="Google Shape;489;p32"/>
          <p:cNvCxnSpPr/>
          <p:nvPr/>
        </p:nvCxnSpPr>
        <p:spPr>
          <a:xfrm>
            <a:off x="6511001" y="1277330"/>
            <a:ext cx="357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0" name="Google Shape;490;p32"/>
          <p:cNvCxnSpPr/>
          <p:nvPr/>
        </p:nvCxnSpPr>
        <p:spPr>
          <a:xfrm rot="5400000">
            <a:off x="5534425" y="374212"/>
            <a:ext cx="648000" cy="33210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1" name="Google Shape;491;p32"/>
          <p:cNvCxnSpPr/>
          <p:nvPr/>
        </p:nvCxnSpPr>
        <p:spPr>
          <a:xfrm rot="5400000">
            <a:off x="5520100" y="1593291"/>
            <a:ext cx="663600" cy="33210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2" name="Google Shape;492;p32"/>
          <p:cNvCxnSpPr/>
          <p:nvPr/>
        </p:nvCxnSpPr>
        <p:spPr>
          <a:xfrm>
            <a:off x="4855582" y="3958038"/>
            <a:ext cx="36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3" name="Google Shape;493;p32"/>
          <p:cNvCxnSpPr/>
          <p:nvPr/>
        </p:nvCxnSpPr>
        <p:spPr>
          <a:xfrm>
            <a:off x="6743876" y="3958038"/>
            <a:ext cx="357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4" name="Google Shape;494;p32"/>
          <p:cNvSpPr/>
          <p:nvPr/>
        </p:nvSpPr>
        <p:spPr>
          <a:xfrm>
            <a:off x="3362747" y="770863"/>
            <a:ext cx="1481100" cy="9372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858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6859775" y="776150"/>
            <a:ext cx="1610400" cy="9372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858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3359324" y="2361300"/>
            <a:ext cx="1481100" cy="8133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858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5201038" y="776008"/>
            <a:ext cx="1301700" cy="9372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858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6859775" y="2376600"/>
            <a:ext cx="1610400" cy="7710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858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Accuracy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3359425" y="3585600"/>
            <a:ext cx="1481100" cy="8133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858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Accuracy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5201050" y="3585600"/>
            <a:ext cx="1542900" cy="11109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858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 of Improvement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7100875" y="3585600"/>
            <a:ext cx="1610400" cy="8133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858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2"/>
          <p:cNvSpPr txBox="1"/>
          <p:nvPr/>
        </p:nvSpPr>
        <p:spPr>
          <a:xfrm>
            <a:off x="256959" y="152868"/>
            <a:ext cx="4483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 sz="6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3" name="Google Shape;503;p32"/>
          <p:cNvCxnSpPr>
            <a:stCxn id="496" idx="3"/>
            <a:endCxn id="504" idx="1"/>
          </p:cNvCxnSpPr>
          <p:nvPr/>
        </p:nvCxnSpPr>
        <p:spPr>
          <a:xfrm flipH="1" rot="10800000">
            <a:off x="4840424" y="2762250"/>
            <a:ext cx="390900" cy="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5" name="Google Shape;505;p32"/>
          <p:cNvCxnSpPr>
            <a:stCxn id="504" idx="3"/>
            <a:endCxn id="498" idx="1"/>
          </p:cNvCxnSpPr>
          <p:nvPr/>
        </p:nvCxnSpPr>
        <p:spPr>
          <a:xfrm>
            <a:off x="6532900" y="2762100"/>
            <a:ext cx="327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4" name="Google Shape;504;p32"/>
          <p:cNvSpPr/>
          <p:nvPr/>
        </p:nvSpPr>
        <p:spPr>
          <a:xfrm>
            <a:off x="5231200" y="2315100"/>
            <a:ext cx="1301700" cy="8940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858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6" name="Google Shape;506;p32"/>
          <p:cNvCxnSpPr/>
          <p:nvPr/>
        </p:nvCxnSpPr>
        <p:spPr>
          <a:xfrm>
            <a:off x="4837580" y="1258323"/>
            <a:ext cx="396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0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0" name="Google Shape;840;p50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1" name="Google Shape;841;p50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42" name="Google Shape;842;p50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843" name="Google Shape;843;p50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4" name="Google Shape;844;p50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5" name="Google Shape;845;p50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6" name="Google Shape;846;p50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47" name="Google Shape;847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848" name="Google Shape;848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9" name="Google Shape;849;p50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0" name="Google Shape;850;p50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1" name="Google Shape;851;p50"/>
          <p:cNvSpPr txBox="1"/>
          <p:nvPr>
            <p:ph type="ctrTitle"/>
          </p:nvPr>
        </p:nvSpPr>
        <p:spPr>
          <a:xfrm>
            <a:off x="413150" y="313375"/>
            <a:ext cx="548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Future Scope of Improvement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2" name="Google Shape;852;p50"/>
          <p:cNvCxnSpPr>
            <a:stCxn id="853" idx="3"/>
            <a:endCxn id="854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5" name="Google Shape;855;p50"/>
          <p:cNvCxnSpPr>
            <a:stCxn id="856" idx="3"/>
            <a:endCxn id="857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8" name="Google Shape;858;p50"/>
          <p:cNvCxnSpPr>
            <a:stCxn id="859" idx="3"/>
            <a:endCxn id="860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1" name="Google Shape;861;p50"/>
          <p:cNvSpPr txBox="1"/>
          <p:nvPr/>
        </p:nvSpPr>
        <p:spPr>
          <a:xfrm>
            <a:off x="413150" y="1509475"/>
            <a:ext cx="4471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AdaBoost,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 can be implemented.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such as manipulation, addition, deletion can be completed in a better way.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dataset implementation could’ve been done.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1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8" name="Google Shape;868;p51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9" name="Google Shape;869;p51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70" name="Google Shape;870;p51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871" name="Google Shape;871;p51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2" name="Google Shape;872;p51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3" name="Google Shape;873;p51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4" name="Google Shape;874;p51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75" name="Google Shape;875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876" name="Google Shape;876;p5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7" name="Google Shape;877;p51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8" name="Google Shape;878;p51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79" name="Google Shape;879;p51"/>
          <p:cNvSpPr txBox="1"/>
          <p:nvPr>
            <p:ph type="ctrTitle"/>
          </p:nvPr>
        </p:nvSpPr>
        <p:spPr>
          <a:xfrm>
            <a:off x="413150" y="313375"/>
            <a:ext cx="548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0" name="Google Shape;880;p51"/>
          <p:cNvCxnSpPr>
            <a:stCxn id="881" idx="3"/>
            <a:endCxn id="882" idx="1"/>
          </p:cNvCxnSpPr>
          <p:nvPr/>
        </p:nvCxnSpPr>
        <p:spPr>
          <a:xfrm>
            <a:off x="6510920" y="143782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3" name="Google Shape;883;p51"/>
          <p:cNvCxnSpPr>
            <a:stCxn id="884" idx="3"/>
            <a:endCxn id="885" idx="1"/>
          </p:cNvCxnSpPr>
          <p:nvPr/>
        </p:nvCxnSpPr>
        <p:spPr>
          <a:xfrm>
            <a:off x="6510920" y="2646842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6" name="Google Shape;886;p51"/>
          <p:cNvCxnSpPr>
            <a:stCxn id="887" idx="3"/>
            <a:endCxn id="888" idx="1"/>
          </p:cNvCxnSpPr>
          <p:nvPr/>
        </p:nvCxnSpPr>
        <p:spPr>
          <a:xfrm>
            <a:off x="6510920" y="3855861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9" name="Google Shape;889;p51"/>
          <p:cNvSpPr txBox="1"/>
          <p:nvPr/>
        </p:nvSpPr>
        <p:spPr>
          <a:xfrm>
            <a:off x="413150" y="1309650"/>
            <a:ext cx="4239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collection, Exploratory Data Analysis, Data Preprocessing, Model Building, and Model Testing are the analytical processes involved in building this system.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0" name="Google Shape;890;p51"/>
          <p:cNvSpPr txBox="1"/>
          <p:nvPr/>
        </p:nvSpPr>
        <p:spPr>
          <a:xfrm>
            <a:off x="413150" y="3324850"/>
            <a:ext cx="405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examined 6 types of models and reviewed in greater depth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2"/>
          <p:cNvSpPr txBox="1"/>
          <p:nvPr>
            <p:ph type="ctrTitle"/>
          </p:nvPr>
        </p:nvSpPr>
        <p:spPr>
          <a:xfrm>
            <a:off x="466510" y="1731892"/>
            <a:ext cx="30585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 !!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 you have any questions??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ata Points Digital background" id="896" name="Google Shape;896;p5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968" y="-6"/>
            <a:ext cx="4475026" cy="25353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Digital background" id="897" name="Google Shape;897;p5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2943" y="2571757"/>
            <a:ext cx="4475089" cy="25353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898" name="Google Shape;898;p52"/>
          <p:cNvSpPr txBox="1"/>
          <p:nvPr>
            <p:ph idx="12" type="sldNum"/>
          </p:nvPr>
        </p:nvSpPr>
        <p:spPr>
          <a:xfrm>
            <a:off x="5596235" y="3660307"/>
            <a:ext cx="951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511" name="Google Shape;5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12" name="Google Shape;512;p33"/>
          <p:cNvSpPr txBox="1"/>
          <p:nvPr/>
        </p:nvSpPr>
        <p:spPr>
          <a:xfrm>
            <a:off x="376075" y="131900"/>
            <a:ext cx="569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Loan Default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3"/>
          <p:cNvSpPr txBox="1"/>
          <p:nvPr/>
        </p:nvSpPr>
        <p:spPr>
          <a:xfrm>
            <a:off x="376075" y="1405725"/>
            <a:ext cx="7250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default </a:t>
            </a: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occurs when a borrower stops making the required payments on a debt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central bank data, the country's state-owned banks have default loans of </a:t>
            </a: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Tk60,502 crore, which is 23.04% of total loans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(Source: Bangladesh Bank)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this problem,we look into a data science approach to predict and understand the applicant’s profile to minimize the risk of future loan defaults.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33"/>
          <p:cNvSpPr txBox="1"/>
          <p:nvPr/>
        </p:nvSpPr>
        <p:spPr>
          <a:xfrm>
            <a:off x="425050" y="768813"/>
            <a:ext cx="6613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519" name="Google Shape;5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pic>
        <p:nvPicPr>
          <p:cNvPr id="520" name="Google Shape;5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21" name="Google Shape;521;p34"/>
          <p:cNvSpPr txBox="1"/>
          <p:nvPr/>
        </p:nvSpPr>
        <p:spPr>
          <a:xfrm>
            <a:off x="6487050" y="0"/>
            <a:ext cx="3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Source: The Business Standard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526" name="Google Shape;5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27" name="Google Shape;527;p35"/>
          <p:cNvSpPr txBox="1"/>
          <p:nvPr/>
        </p:nvSpPr>
        <p:spPr>
          <a:xfrm>
            <a:off x="6487050" y="0"/>
            <a:ext cx="3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Source: The Business Standard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8" name="Google Shape;5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533" name="Google Shape;5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34" name="Google Shape;534;p36"/>
          <p:cNvSpPr txBox="1"/>
          <p:nvPr/>
        </p:nvSpPr>
        <p:spPr>
          <a:xfrm>
            <a:off x="376075" y="327075"/>
            <a:ext cx="569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6"/>
          <p:cNvSpPr txBox="1"/>
          <p:nvPr/>
        </p:nvSpPr>
        <p:spPr>
          <a:xfrm>
            <a:off x="376075" y="1187600"/>
            <a:ext cx="7250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Source:Singapore Private Bank &amp; Lending Club Loan Dataset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 two datasets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36"/>
          <p:cNvSpPr txBox="1"/>
          <p:nvPr/>
        </p:nvSpPr>
        <p:spPr>
          <a:xfrm>
            <a:off x="2314775" y="2592175"/>
            <a:ext cx="56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541" name="Google Shape;5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42" name="Google Shape;542;p37"/>
          <p:cNvSpPr txBox="1"/>
          <p:nvPr/>
        </p:nvSpPr>
        <p:spPr>
          <a:xfrm>
            <a:off x="376075" y="327075"/>
            <a:ext cx="569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37"/>
          <p:cNvSpPr txBox="1"/>
          <p:nvPr/>
        </p:nvSpPr>
        <p:spPr>
          <a:xfrm>
            <a:off x="376075" y="1187600"/>
            <a:ext cx="5588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unwanted observations such as Hobby,Personal Interest.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null values and replacing them with Mean/Mode (Which shows better accuracy after trial and errors.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Unwanted outliers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4" name="Google Shape;5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713" y="775850"/>
            <a:ext cx="2524125" cy="3086100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45" name="Google Shape;545;p37"/>
          <p:cNvSpPr txBox="1"/>
          <p:nvPr/>
        </p:nvSpPr>
        <p:spPr>
          <a:xfrm>
            <a:off x="6677051" y="3907700"/>
            <a:ext cx="22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Figure:Total Null Values      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550" name="Google Shape;5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51" name="Google Shape;551;p38"/>
          <p:cNvSpPr txBox="1"/>
          <p:nvPr/>
        </p:nvSpPr>
        <p:spPr>
          <a:xfrm>
            <a:off x="376075" y="327075"/>
            <a:ext cx="569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1" sz="3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8"/>
          <p:cNvSpPr txBox="1"/>
          <p:nvPr/>
        </p:nvSpPr>
        <p:spPr>
          <a:xfrm>
            <a:off x="376075" y="1187600"/>
            <a:ext cx="5588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the whole dataset using different analysis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Univariate Analysis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Bi-Variate Analysis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Multivariate Analysis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6677051" y="3907700"/>
            <a:ext cx="22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558" name="Google Shape;5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A3C1"/>
          </a:solidFill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sp>
        <p:nvSpPr>
          <p:cNvPr id="559" name="Google Shape;559;p39"/>
          <p:cNvSpPr txBox="1"/>
          <p:nvPr/>
        </p:nvSpPr>
        <p:spPr>
          <a:xfrm>
            <a:off x="376075" y="178700"/>
            <a:ext cx="569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1" sz="3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39"/>
          <p:cNvSpPr txBox="1"/>
          <p:nvPr/>
        </p:nvSpPr>
        <p:spPr>
          <a:xfrm>
            <a:off x="430375" y="1068900"/>
            <a:ext cx="558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39"/>
          <p:cNvSpPr txBox="1"/>
          <p:nvPr/>
        </p:nvSpPr>
        <p:spPr>
          <a:xfrm>
            <a:off x="430375" y="684875"/>
            <a:ext cx="827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Univariate Analysis: Gender,Self_Employed,Property Area,Education etc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2" name="Google Shape;5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35" y="1337375"/>
            <a:ext cx="2663340" cy="1780050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pic>
        <p:nvPicPr>
          <p:cNvPr id="563" name="Google Shape;56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550" y="1337375"/>
            <a:ext cx="2603825" cy="1780050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pic>
        <p:nvPicPr>
          <p:cNvPr id="564" name="Google Shape;56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125" y="3277325"/>
            <a:ext cx="2692771" cy="1780050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pic>
        <p:nvPicPr>
          <p:cNvPr id="565" name="Google Shape;56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6025" y="1321625"/>
            <a:ext cx="2603825" cy="1771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8100" y="3277325"/>
            <a:ext cx="2480975" cy="1780050"/>
          </a:xfrm>
          <a:prstGeom prst="rect">
            <a:avLst/>
          </a:prstGeom>
          <a:noFill/>
          <a:ln cap="flat" cmpd="sng" w="952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  <p:pic>
        <p:nvPicPr>
          <p:cNvPr id="567" name="Google Shape;567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9275" y="3277320"/>
            <a:ext cx="2574850" cy="172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