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585" r:id="rId3"/>
    <p:sldId id="645" r:id="rId4"/>
    <p:sldId id="312" r:id="rId5"/>
    <p:sldId id="313" r:id="rId6"/>
    <p:sldId id="473" r:id="rId7"/>
    <p:sldId id="580" r:id="rId8"/>
    <p:sldId id="315" r:id="rId9"/>
    <p:sldId id="475" r:id="rId10"/>
    <p:sldId id="321" r:id="rId11"/>
    <p:sldId id="322" r:id="rId12"/>
    <p:sldId id="323" r:id="rId13"/>
    <p:sldId id="646" r:id="rId14"/>
    <p:sldId id="492" r:id="rId15"/>
    <p:sldId id="325" r:id="rId16"/>
    <p:sldId id="476" r:id="rId17"/>
    <p:sldId id="326" r:id="rId18"/>
    <p:sldId id="327" r:id="rId19"/>
    <p:sldId id="328" r:id="rId20"/>
    <p:sldId id="565" r:id="rId21"/>
    <p:sldId id="493" r:id="rId22"/>
    <p:sldId id="477" r:id="rId23"/>
    <p:sldId id="479" r:id="rId24"/>
    <p:sldId id="478" r:id="rId25"/>
    <p:sldId id="480" r:id="rId26"/>
    <p:sldId id="566" r:id="rId27"/>
    <p:sldId id="481" r:id="rId28"/>
    <p:sldId id="329" r:id="rId29"/>
    <p:sldId id="330" r:id="rId30"/>
    <p:sldId id="482" r:id="rId31"/>
    <p:sldId id="581" r:id="rId32"/>
    <p:sldId id="331" r:id="rId33"/>
    <p:sldId id="483" r:id="rId34"/>
    <p:sldId id="484" r:id="rId35"/>
    <p:sldId id="332" r:id="rId36"/>
    <p:sldId id="333" r:id="rId37"/>
    <p:sldId id="485" r:id="rId38"/>
    <p:sldId id="334" r:id="rId39"/>
    <p:sldId id="335" r:id="rId40"/>
    <p:sldId id="336" r:id="rId41"/>
    <p:sldId id="338" r:id="rId42"/>
    <p:sldId id="486" r:id="rId43"/>
    <p:sldId id="339" r:id="rId44"/>
    <p:sldId id="340" r:id="rId45"/>
    <p:sldId id="488" r:id="rId46"/>
    <p:sldId id="341" r:id="rId47"/>
    <p:sldId id="342" r:id="rId48"/>
    <p:sldId id="343" r:id="rId49"/>
    <p:sldId id="344" r:id="rId50"/>
    <p:sldId id="345" r:id="rId51"/>
    <p:sldId id="346" r:id="rId52"/>
    <p:sldId id="348" r:id="rId53"/>
    <p:sldId id="34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404B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77" y="763"/>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9/25/2023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5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6480" y="2316481"/>
            <a:ext cx="8125097" cy="2926489"/>
          </a:xfrm>
        </p:spPr>
        <p:txBody>
          <a:bodyPr>
            <a:normAutofit/>
          </a:bodyPr>
          <a:lstStyle/>
          <a:p>
            <a:r>
              <a:rPr lang="en-US" sz="4000" dirty="0">
                <a:latin typeface="+mn-lt"/>
              </a:rPr>
              <a:t>Chapter 1</a:t>
            </a:r>
            <a:br>
              <a:rPr lang="en-US" sz="4400" dirty="0">
                <a:latin typeface="+mn-lt"/>
              </a:rPr>
            </a:br>
            <a:br>
              <a:rPr lang="en-US" sz="2200" dirty="0">
                <a:latin typeface="+mn-lt"/>
              </a:rPr>
            </a:br>
            <a:r>
              <a:rPr lang="en-US" sz="3600" dirty="0">
                <a:latin typeface="+mn-lt"/>
              </a:rPr>
              <a:t>Fundamentals of </a:t>
            </a:r>
            <a:br>
              <a:rPr lang="en-US" sz="3600" dirty="0">
                <a:latin typeface="+mn-lt"/>
              </a:rPr>
            </a:br>
            <a:r>
              <a:rPr lang="en-US" sz="3600" dirty="0">
                <a:latin typeface="+mn-lt"/>
              </a:rPr>
              <a:t>the Analysis of Algorithm Efficiency</a:t>
            </a:r>
            <a:br>
              <a:rPr lang="en-US" sz="4400" dirty="0">
                <a:latin typeface="+mn-lt"/>
              </a:rPr>
            </a:br>
            <a:endParaRPr lang="en-US" sz="4400" dirty="0">
              <a:latin typeface="+mn-lt"/>
            </a:endParaRPr>
          </a:p>
        </p:txBody>
      </p:sp>
    </p:spTree>
    <p:extLst>
      <p:ext uri="{BB962C8B-B14F-4D97-AF65-F5344CB8AC3E}">
        <p14:creationId xmlns:p14="http://schemas.microsoft.com/office/powerpoint/2010/main" val="313218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6895" y="848545"/>
            <a:ext cx="9096292" cy="5555367"/>
          </a:xfrm>
          <a:prstGeom prst="rect">
            <a:avLst/>
          </a:prstGeom>
        </p:spPr>
        <p:txBody>
          <a:bodyPr wrap="square">
            <a:spAutoFit/>
          </a:bodyPr>
          <a:lstStyle/>
          <a:p>
            <a:pPr>
              <a:spcAft>
                <a:spcPts val="1200"/>
              </a:spcAft>
            </a:pPr>
            <a:r>
              <a:rPr lang="en-US" sz="2400" dirty="0">
                <a:ea typeface="Calibri" panose="020F0502020204030204" pitchFamily="34" charset="0"/>
                <a:cs typeface="Times New Roman" panose="02020603050405020304" pitchFamily="18" charset="0"/>
              </a:rPr>
              <a:t>Recapitulation of the Analysis Framework</a:t>
            </a: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Summarize the main points of the framework: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spcBef>
                <a:spcPts val="0"/>
              </a:spcBef>
              <a:spcAft>
                <a:spcPts val="600"/>
              </a:spcAft>
              <a:buFont typeface="Symbol" panose="05050102010706020507" pitchFamily="18" charset="2"/>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Both time and space efficiencies are </a:t>
            </a:r>
            <a:r>
              <a:rPr lang="en-US" sz="2200" i="1" dirty="0">
                <a:latin typeface="Times New Roman" panose="02020603050405020304" pitchFamily="18" charset="0"/>
                <a:ea typeface="Calibri" panose="020F0502020204030204" pitchFamily="34" charset="0"/>
                <a:cs typeface="Times New Roman" panose="02020603050405020304" pitchFamily="18" charset="0"/>
              </a:rPr>
              <a:t>measured as functions of the algorithm’s input size.</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i.e</a:t>
            </a:r>
            <a:r>
              <a:rPr lang="en-US" sz="2200" dirty="0">
                <a:latin typeface="Times New Roman" panose="02020603050405020304" pitchFamily="18" charset="0"/>
                <a:ea typeface="Calibri" panose="020F0502020204030204" pitchFamily="34" charset="0"/>
                <a:cs typeface="Times New Roman" panose="02020603050405020304" pitchFamily="18" charset="0"/>
              </a:rPr>
              <a:t>, T(n) ∞ f(n)).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indent="-461963">
              <a:spcAft>
                <a:spcPts val="600"/>
              </a:spcAft>
              <a:buFont typeface="Symbol" panose="05050102010706020507" pitchFamily="18" charset="2"/>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Time efficiency is measure by </a:t>
            </a:r>
            <a:r>
              <a:rPr lang="en-US" sz="2200" i="1" dirty="0">
                <a:latin typeface="Times New Roman" panose="02020603050405020304" pitchFamily="18" charset="0"/>
                <a:ea typeface="Calibri" panose="020F0502020204030204" pitchFamily="34" charset="0"/>
                <a:cs typeface="Times New Roman" panose="02020603050405020304" pitchFamily="18" charset="0"/>
              </a:rPr>
              <a:t>counting the number of times the algorithm’s basic operation is executed</a:t>
            </a:r>
            <a:r>
              <a:rPr lang="en-US" sz="2200" dirty="0">
                <a:latin typeface="Times New Roman" panose="02020603050405020304" pitchFamily="18" charset="0"/>
                <a:ea typeface="Calibri" panose="020F0502020204030204" pitchFamily="34" charset="0"/>
                <a:cs typeface="Times New Roman" panose="02020603050405020304" pitchFamily="18" charset="0"/>
              </a:rPr>
              <a:t>. (i.e., T(n)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op</a:t>
            </a:r>
            <a:r>
              <a:rPr lang="en-US" sz="2200" dirty="0">
                <a:latin typeface="Times New Roman" panose="02020603050405020304" pitchFamily="18" charset="0"/>
                <a:ea typeface="Calibri" panose="020F0502020204030204" pitchFamily="34" charset="0"/>
                <a:cs typeface="Times New Roman" panose="02020603050405020304" pitchFamily="18" charset="0"/>
              </a:rPr>
              <a:t>  * C(n)).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spcBef>
                <a:spcPts val="0"/>
              </a:spcBef>
              <a:spcAft>
                <a:spcPts val="600"/>
              </a:spcAft>
              <a:buFont typeface="Symbol" panose="05050102010706020507" pitchFamily="18" charset="2"/>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Space efficiency is measure by </a:t>
            </a:r>
            <a:r>
              <a:rPr lang="en-US" sz="2200" i="1" dirty="0">
                <a:latin typeface="Times New Roman" panose="02020603050405020304" pitchFamily="18" charset="0"/>
                <a:ea typeface="Calibri" panose="020F0502020204030204" pitchFamily="34" charset="0"/>
                <a:cs typeface="Times New Roman" panose="02020603050405020304" pitchFamily="18" charset="0"/>
              </a:rPr>
              <a:t>counting the number of extra memory units consumed by the algorithm.</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spcBef>
                <a:spcPts val="0"/>
              </a:spcBef>
              <a:spcAft>
                <a:spcPts val="600"/>
              </a:spcAft>
              <a:buFont typeface="Symbol" panose="05050102010706020507" pitchFamily="18" charset="2"/>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efficiencies of some algorithms </a:t>
            </a:r>
            <a:r>
              <a:rPr lang="en-US" sz="2200" i="1" dirty="0">
                <a:latin typeface="Times New Roman" panose="02020603050405020304" pitchFamily="18" charset="0"/>
                <a:ea typeface="Calibri" panose="020F0502020204030204" pitchFamily="34" charset="0"/>
                <a:cs typeface="Times New Roman" panose="02020603050405020304" pitchFamily="18" charset="0"/>
              </a:rPr>
              <a:t>may different </a:t>
            </a: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significantly for inputs of the same size,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but also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on the input’s property</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914400" marR="0" lvl="1" indent="-457200">
              <a:spcBef>
                <a:spcPts val="0"/>
              </a:spcBef>
              <a:spcAft>
                <a:spcPts val="600"/>
              </a:spcAft>
              <a:buFont typeface="Courier New" panose="02070309020205020404" pitchFamily="49" charset="0"/>
              <a:buChar char="o"/>
              <a:tabLst>
                <a:tab pos="9144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For such algorithms, we need to distinguish between </a:t>
            </a:r>
            <a:r>
              <a:rPr lang="en-US" sz="2200" i="1" dirty="0">
                <a:latin typeface="Times New Roman" panose="02020603050405020304" pitchFamily="18" charset="0"/>
                <a:ea typeface="Calibri" panose="020F0502020204030204" pitchFamily="34" charset="0"/>
                <a:cs typeface="Times New Roman" panose="02020603050405020304" pitchFamily="18" charset="0"/>
              </a:rPr>
              <a:t>the worst-case O(n), average-case </a:t>
            </a:r>
            <a:r>
              <a:rPr lang="el-GR" sz="2200" i="1" dirty="0">
                <a:latin typeface="Times New Roman" panose="02020603050405020304" pitchFamily="18" charset="0"/>
                <a:ea typeface="Calibri" panose="020F0502020204030204" pitchFamily="34" charset="0"/>
                <a:cs typeface="Times New Roman" panose="02020603050405020304" pitchFamily="18" charset="0"/>
              </a:rPr>
              <a:t>ϴ</a:t>
            </a:r>
            <a:r>
              <a:rPr lang="en-US" sz="2200" i="1" dirty="0">
                <a:latin typeface="Times New Roman" panose="02020603050405020304" pitchFamily="18" charset="0"/>
                <a:ea typeface="Calibri" panose="020F0502020204030204" pitchFamily="34" charset="0"/>
                <a:cs typeface="Times New Roman" panose="02020603050405020304" pitchFamily="18" charset="0"/>
              </a:rPr>
              <a:t>, and best-case </a:t>
            </a:r>
            <a:r>
              <a:rPr lang="el-GR" sz="2200" i="1" dirty="0">
                <a:latin typeface="Times New Roman" panose="02020603050405020304" pitchFamily="18" charset="0"/>
                <a:ea typeface="Calibri" panose="020F0502020204030204" pitchFamily="34" charset="0"/>
                <a:cs typeface="Times New Roman" panose="02020603050405020304" pitchFamily="18" charset="0"/>
              </a:rPr>
              <a:t>Ω</a:t>
            </a:r>
            <a:r>
              <a:rPr lang="en-US" sz="2200" i="1" dirty="0">
                <a:latin typeface="Times New Roman" panose="02020603050405020304" pitchFamily="18" charset="0"/>
                <a:ea typeface="Calibri" panose="020F0502020204030204" pitchFamily="34" charset="0"/>
                <a:cs typeface="Times New Roman" panose="02020603050405020304" pitchFamily="18" charset="0"/>
              </a:rPr>
              <a:t> efficiencies</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spcBef>
                <a:spcPts val="0"/>
              </a:spcBef>
              <a:spcAft>
                <a:spcPts val="600"/>
              </a:spcAft>
              <a:buFont typeface="Symbol" panose="05050102010706020507" pitchFamily="18" charset="2"/>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analysis framework’s primary interest lies in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order of growth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of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600"/>
              </a:spcAft>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the algorithm’s running time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as its input size goes to infinity.</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734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4845" y="1719879"/>
            <a:ext cx="9365660" cy="3267241"/>
          </a:xfrm>
          <a:prstGeom prst="rect">
            <a:avLst/>
          </a:prstGeom>
        </p:spPr>
        <p:txBody>
          <a:bodyPr wrap="square">
            <a:spAutoFit/>
          </a:bodyPr>
          <a:lstStyle/>
          <a:p>
            <a:pPr>
              <a:lnSpc>
                <a:spcPct val="107000"/>
              </a:lnSpc>
            </a:pPr>
            <a:r>
              <a:rPr lang="en-US" sz="2600" dirty="0">
                <a:ea typeface="Calibri" panose="020F0502020204030204" pitchFamily="34" charset="0"/>
                <a:cs typeface="Times New Roman" panose="02020603050405020304" pitchFamily="18" charset="0"/>
              </a:rPr>
              <a:t>Examples of Algorithms</a:t>
            </a: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i="1" dirty="0">
                <a:latin typeface="Times New Roman" panose="02020603050405020304" pitchFamily="18" charset="0"/>
                <a:ea typeface="Calibri" panose="020F0502020204030204" pitchFamily="34" charset="0"/>
                <a:cs typeface="Times New Roman" panose="02020603050405020304" pitchFamily="18" charset="0"/>
              </a:rPr>
              <a:t>A 1.1 Sequential Search</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Problem: 		Is the key K in the array A of n keys?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Inputs (parameters):    positive integer n, array of keys A indexed from 0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371600" marR="0" indent="45720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to n-1 and a key K.</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Outputs: 		The index of the first element of A that matches K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8288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or -1 if there are no matching elements.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9901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0503" y="1071752"/>
            <a:ext cx="9096293" cy="4846840"/>
          </a:xfrm>
          <a:prstGeom prst="rect">
            <a:avLst/>
          </a:prstGeom>
        </p:spPr>
        <p:txBody>
          <a:bodyPr wrap="square">
            <a:spAutoFit/>
          </a:bodyPr>
          <a:lstStyle/>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Algorithm</a:t>
            </a:r>
            <a:r>
              <a:rPr lang="en-US" sz="2200" b="1"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SequentialSearch</a:t>
            </a:r>
            <a:r>
              <a:rPr lang="en-US" sz="2200" spc="-100" dirty="0">
                <a:latin typeface="Consolas" panose="020B0609020204030204" pitchFamily="49" charset="0"/>
                <a:ea typeface="Calibri" panose="020F0502020204030204" pitchFamily="34" charset="0"/>
                <a:cs typeface="Times New Roman" panose="02020603050405020304" pitchFamily="18" charset="0"/>
              </a:rPr>
              <a:t>(A[0 .. n-1], K)</a:t>
            </a: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Searches for a given value in a given array by sequential search</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Input: 	An array A[0 .. n-1] and a search key 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Output: 	The index of the first element of A that matches 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or  -1 if there are no matching elements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0;</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while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&lt; n and A[</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K) do {</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b="1"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1;</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if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&lt; n) return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else   	 return -1;</a:t>
            </a:r>
            <a:endParaRPr lang="en-US" sz="2200" spc="-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4" name="TextBox 3"/>
          <p:cNvSpPr txBox="1"/>
          <p:nvPr/>
        </p:nvSpPr>
        <p:spPr>
          <a:xfrm>
            <a:off x="6900317" y="3429000"/>
            <a:ext cx="4563122" cy="2966068"/>
          </a:xfrm>
          <a:prstGeom prst="rect">
            <a:avLst/>
          </a:prstGeom>
          <a:noFill/>
          <a:ln>
            <a:solidFill>
              <a:srgbClr val="0000FF"/>
            </a:solidFill>
          </a:ln>
        </p:spPr>
        <p:txBody>
          <a:bodyPr wrap="square" rtlCol="0">
            <a:spAutoFit/>
          </a:bodyPr>
          <a:lstStyle/>
          <a:p>
            <a:r>
              <a:rPr lang="en-US" sz="2000" dirty="0"/>
              <a:t>Q: which is the basic operation? Why?</a:t>
            </a:r>
          </a:p>
          <a:p>
            <a:r>
              <a:rPr lang="en-US" sz="2000" dirty="0"/>
              <a:t>Which one costs most?</a:t>
            </a:r>
          </a:p>
          <a:p>
            <a:r>
              <a:rPr lang="en-US" sz="2000" dirty="0"/>
              <a:t>Is there any different in terms of execution time, if we design as ?</a:t>
            </a:r>
          </a:p>
          <a:p>
            <a:r>
              <a:rPr lang="en-US" sz="2000" dirty="0" err="1">
                <a:solidFill>
                  <a:srgbClr val="0000FF"/>
                </a:solidFill>
              </a:rPr>
              <a:t>i</a:t>
            </a:r>
            <a:r>
              <a:rPr lang="en-US" sz="2000" dirty="0">
                <a:solidFill>
                  <a:srgbClr val="0000FF"/>
                </a:solidFill>
              </a:rPr>
              <a:t> := 0;</a:t>
            </a:r>
          </a:p>
          <a:p>
            <a:r>
              <a:rPr lang="en-US" sz="2000" dirty="0">
                <a:solidFill>
                  <a:srgbClr val="0000FF"/>
                </a:solidFill>
              </a:rPr>
              <a:t>while (</a:t>
            </a:r>
            <a:r>
              <a:rPr lang="en-US" sz="2000" dirty="0" err="1">
                <a:solidFill>
                  <a:srgbClr val="0000FF"/>
                </a:solidFill>
              </a:rPr>
              <a:t>i</a:t>
            </a:r>
            <a:r>
              <a:rPr lang="en-US" sz="2000" dirty="0">
                <a:solidFill>
                  <a:srgbClr val="0000FF"/>
                </a:solidFill>
              </a:rPr>
              <a:t> &lt; n) </a:t>
            </a:r>
          </a:p>
          <a:p>
            <a:r>
              <a:rPr lang="en-US" sz="2000" dirty="0">
                <a:solidFill>
                  <a:srgbClr val="0000FF"/>
                </a:solidFill>
              </a:rPr>
              <a:t>      {if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K)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a:t>
            </a:r>
          </a:p>
          <a:p>
            <a:pPr marL="457200" marR="0">
              <a:lnSpc>
                <a:spcPct val="107000"/>
              </a:lnSpc>
              <a:spcBef>
                <a:spcPts val="0"/>
              </a:spcBef>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if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dirty="0">
                <a:latin typeface="Times New Roman" panose="02020603050405020304" pitchFamily="18" charset="0"/>
                <a:ea typeface="Calibri" panose="020F0502020204030204" pitchFamily="34" charset="0"/>
                <a:cs typeface="Times New Roman" panose="02020603050405020304" pitchFamily="18" charset="0"/>
              </a:rPr>
              <a:t> &lt; n)      return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else   	return -1;</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2" descr="Image result for smiley face images">
            <a:extLst>
              <a:ext uri="{FF2B5EF4-FFF2-40B4-BE49-F238E27FC236}">
                <a16:creationId xmlns:a16="http://schemas.microsoft.com/office/drawing/2014/main" id="{5A44DC47-2C8D-45B3-BD1D-B3D507690C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72845">
            <a:off x="768302" y="1305675"/>
            <a:ext cx="686029" cy="4982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242482C-6660-9B08-472F-A1DECB71F4F3}"/>
              </a:ext>
            </a:extLst>
          </p:cNvPr>
          <p:cNvSpPr txBox="1"/>
          <p:nvPr/>
        </p:nvSpPr>
        <p:spPr>
          <a:xfrm>
            <a:off x="264160" y="3616960"/>
            <a:ext cx="1422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(c</a:t>
            </a:r>
            <a:r>
              <a:rPr lang="en-US" sz="2000" baseline="-25000" dirty="0"/>
              <a:t>1</a:t>
            </a:r>
            <a:r>
              <a:rPr lang="en-US" sz="2000" dirty="0"/>
              <a:t> + c</a:t>
            </a:r>
            <a:r>
              <a:rPr lang="en-US" sz="2000" baseline="-25000" dirty="0"/>
              <a:t>2</a:t>
            </a:r>
            <a:r>
              <a:rPr lang="en-US" sz="2000" dirty="0"/>
              <a:t> ) *n</a:t>
            </a:r>
          </a:p>
        </p:txBody>
      </p:sp>
    </p:spTree>
    <p:extLst>
      <p:ext uri="{BB962C8B-B14F-4D97-AF65-F5344CB8AC3E}">
        <p14:creationId xmlns:p14="http://schemas.microsoft.com/office/powerpoint/2010/main" val="358425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5643" y="3537284"/>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50503" y="1071752"/>
            <a:ext cx="9096293" cy="5268045"/>
          </a:xfrm>
          <a:prstGeom prst="rect">
            <a:avLst/>
          </a:prstGeom>
        </p:spPr>
        <p:txBody>
          <a:bodyPr wrap="square">
            <a:spAutoFit/>
          </a:bodyPr>
          <a:lstStyle/>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Algorithm</a:t>
            </a:r>
            <a:r>
              <a:rPr lang="en-US" sz="2200" b="1"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SequentialSearch</a:t>
            </a:r>
            <a:r>
              <a:rPr lang="en-US" sz="2200" spc="-100" dirty="0">
                <a:latin typeface="Consolas" panose="020B0609020204030204" pitchFamily="49" charset="0"/>
                <a:ea typeface="Calibri" panose="020F0502020204030204" pitchFamily="34" charset="0"/>
                <a:cs typeface="Times New Roman" panose="02020603050405020304" pitchFamily="18" charset="0"/>
              </a:rPr>
              <a:t>(A[0 .. n-1], K)</a:t>
            </a: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Searches for a given value in a given array by sequential search</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Input: 	An array A[0 .. n-1] and a search key 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Output: 	The index of the first element of A that matches 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or  -1 if there are no matching elements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0;</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A[n] = K;</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while (A[</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K) do {</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b="1"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1;</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if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&lt; n) return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else   	 return -1;</a:t>
            </a:r>
            <a:endParaRPr lang="en-US" sz="2200" spc="-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88807421-1882-25BF-2DBD-01DEA8BB63C4}"/>
              </a:ext>
            </a:extLst>
          </p:cNvPr>
          <p:cNvSpPr txBox="1"/>
          <p:nvPr/>
        </p:nvSpPr>
        <p:spPr>
          <a:xfrm>
            <a:off x="122804" y="4091208"/>
            <a:ext cx="1422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      c</a:t>
            </a:r>
            <a:r>
              <a:rPr lang="en-US" sz="2000" baseline="-25000" dirty="0"/>
              <a:t>2</a:t>
            </a:r>
            <a:r>
              <a:rPr lang="en-US" sz="2000" dirty="0"/>
              <a:t>  *n</a:t>
            </a:r>
          </a:p>
        </p:txBody>
      </p:sp>
    </p:spTree>
    <p:extLst>
      <p:ext uri="{BB962C8B-B14F-4D97-AF65-F5344CB8AC3E}">
        <p14:creationId xmlns:p14="http://schemas.microsoft.com/office/powerpoint/2010/main" val="1672700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76229C-C4FF-A194-A1BA-348317ACB685}"/>
              </a:ext>
            </a:extLst>
          </p:cNvPr>
          <p:cNvSpPr txBox="1"/>
          <p:nvPr/>
        </p:nvSpPr>
        <p:spPr>
          <a:xfrm>
            <a:off x="5486399" y="3205388"/>
            <a:ext cx="5710909" cy="1935572"/>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TextBox 8"/>
          <p:cNvSpPr txBox="1"/>
          <p:nvPr/>
        </p:nvSpPr>
        <p:spPr>
          <a:xfrm>
            <a:off x="720211" y="289039"/>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304012" y="631105"/>
                <a:ext cx="9163691" cy="6003951"/>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Time complexity: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Basic operation: the comparison of an item in the array with K. (</a:t>
                </a:r>
                <a:r>
                  <a:rPr lang="en-US" sz="2200" dirty="0">
                    <a:latin typeface="Times New Roman" panose="02020603050405020304" pitchFamily="18" charset="0"/>
                    <a:ea typeface="Calibri" panose="020F0502020204030204" pitchFamily="34" charset="0"/>
                    <a:cs typeface="Times New Roman" panose="02020603050405020304" pitchFamily="18" charset="0"/>
                  </a:rPr>
                  <a:t>A[</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K</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 size:	 n, the number of items in the array A.</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basic operation is done at most n times, if K is the last item in the array or if K is not in the array. Therefore,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2438">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Worst-Case time complexity T</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W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 = 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919163" lvl="1" indent="-461963">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average time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complexity  T</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 = </a:t>
                </a:r>
                <a14:m>
                  <m:oMath xmlns:m="http://schemas.openxmlformats.org/officeDocument/2006/math">
                    <m:nary>
                      <m:naryPr>
                        <m:chr m:val="∑"/>
                        <m:limLoc m:val="subSup"/>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𝑖</m:t>
                        </m:r>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sup>
                      <m:e>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𝑖</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𝑝</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den>
                            </m:f>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200" i="1">
                            <a:effectLst/>
                            <a:latin typeface="Cambria Math" panose="02040503050406030204" pitchFamily="18" charset="0"/>
                            <a:ea typeface="Calibri" panose="020F0502020204030204" pitchFamily="34" charset="0"/>
                            <a:cs typeface="Times New Roman" panose="02020603050405020304" pitchFamily="18" charset="0"/>
                          </a:rPr>
                          <m:t> (1−</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𝑝</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e>
                    </m:nary>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𝑝</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2</m:t>
                        </m:r>
                      </m:den>
                    </m:f>
                    <m:r>
                      <a:rPr lang="en-US" sz="2200" b="0" i="0" smtClean="0">
                        <a:latin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cs typeface="Times New Roman" panose="02020603050405020304" pitchFamily="18" charset="0"/>
                      </a:rPr>
                      <m:t>n</m:t>
                    </m:r>
                    <m:r>
                      <a:rPr lang="en-US" sz="2200" b="0" i="0" smtClean="0">
                        <a:latin typeface="Cambria Math" panose="02040503050406030204" pitchFamily="18" charset="0"/>
                        <a:cs typeface="Times New Roman" panose="02020603050405020304" pitchFamily="18" charset="0"/>
                      </a:rPr>
                      <m:t>(1−</m:t>
                    </m:r>
                    <m:r>
                      <m:rPr>
                        <m:sty m:val="p"/>
                      </m:rPr>
                      <a:rPr lang="en-US" sz="2200" b="0" i="0" smtClean="0">
                        <a:latin typeface="Cambria Math" panose="02040503050406030204" pitchFamily="18" charset="0"/>
                        <a:cs typeface="Times New Roman" panose="02020603050405020304" pitchFamily="18" charset="0"/>
                      </a:rPr>
                      <m:t>p</m:t>
                    </m:r>
                    <m:r>
                      <a:rPr lang="en-US" sz="2200" b="0" i="0" smtClean="0">
                        <a:latin typeface="Cambria Math" panose="02040503050406030204" pitchFamily="18" charset="0"/>
                        <a:cs typeface="Times New Roman" panose="02020603050405020304" pitchFamily="18" charset="0"/>
                      </a:rPr>
                      <m:t>)</m:t>
                    </m:r>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f>
                      <m:fPr>
                        <m:ctrlPr>
                          <a:rPr lang="en-US" sz="2200" i="1" smtClean="0">
                            <a:effectLst/>
                            <a:latin typeface="Cambria Math" panose="02040503050406030204" pitchFamily="18" charset="0"/>
                            <a:cs typeface="Times New Roman" panose="02020603050405020304" pitchFamily="18" charset="0"/>
                          </a:rPr>
                        </m:ctrlPr>
                      </m:fPr>
                      <m:num>
                        <m:r>
                          <a:rPr lang="en-US" sz="2200" b="0" i="1" smtClean="0">
                            <a:effectLst/>
                            <a:latin typeface="Cambria Math" panose="02040503050406030204" pitchFamily="18" charset="0"/>
                            <a:cs typeface="Times New Roman" panose="02020603050405020304" pitchFamily="18" charset="0"/>
                          </a:rPr>
                          <m:t>𝑛</m:t>
                        </m:r>
                        <m:r>
                          <a:rPr lang="en-US" sz="2200" b="0" i="1" smtClean="0">
                            <a:effectLst/>
                            <a:latin typeface="Cambria Math" panose="02040503050406030204" pitchFamily="18" charset="0"/>
                            <a:cs typeface="Times New Roman" panose="02020603050405020304" pitchFamily="18" charset="0"/>
                          </a:rPr>
                          <m:t>+1</m:t>
                        </m:r>
                      </m:num>
                      <m:den>
                        <m:r>
                          <a:rPr lang="en-US" sz="2200" b="0" i="1" smtClean="0">
                            <a:effectLst/>
                            <a:latin typeface="Cambria Math" panose="02040503050406030204" pitchFamily="18" charset="0"/>
                            <a:cs typeface="Times New Roman" panose="02020603050405020304" pitchFamily="18" charset="0"/>
                          </a:rPr>
                          <m:t>2</m:t>
                        </m:r>
                      </m:den>
                    </m:f>
                  </m:oMath>
                </a14:m>
                <a:r>
                  <a:rPr lang="en-US" sz="2200" dirty="0">
                    <a:effectLst/>
                    <a:latin typeface="Calibri" panose="020F0502020204030204" pitchFamily="34" charset="0"/>
                    <a:ea typeface="Calibri" panose="020F0502020204030204" pitchFamily="34" charset="0"/>
                    <a:cs typeface="Times New Roman" panose="02020603050405020304" pitchFamily="18" charset="0"/>
                  </a:rPr>
                  <a:t> if p =1 (successful search)</a:t>
                </a:r>
              </a:p>
              <a:p>
                <a:pPr>
                  <a:lnSpc>
                    <a:spcPct val="107000"/>
                  </a:lnSpc>
                </a:pPr>
                <a:r>
                  <a:rPr lang="en-US" sz="2200" dirty="0">
                    <a:latin typeface="Calibri" panose="020F0502020204030204" pitchFamily="34" charset="0"/>
                    <a:ea typeface="Calibri" panose="020F0502020204030204" pitchFamily="34" charset="0"/>
                    <a:cs typeface="Times New Roman" panose="02020603050405020304" pitchFamily="18" charset="0"/>
                  </a:rPr>
                  <a:t>					          	n if p = 0 (unsuccessful search)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where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 the probability of a successful search is equal to p (0 ≤ p ≤ 1)	 and    (b) the probability of the first match occurring in the </a:t>
                </a:r>
                <a:r>
                  <a:rPr lang="en-US" sz="22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ith</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position </a:t>
                </a: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of the</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list is the same for every </a:t>
                </a:r>
                <a:r>
                  <a:rPr lang="en-US" sz="22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919163" lvl="1" indent="-461963">
                  <a:lnSpc>
                    <a:spcPct val="107000"/>
                  </a:lnSpc>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The best time complexity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B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 = 1.</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304012" y="631105"/>
                <a:ext cx="9163691" cy="6003951"/>
              </a:xfrm>
              <a:prstGeom prst="rect">
                <a:avLst/>
              </a:prstGeom>
              <a:blipFill>
                <a:blip r:embed="rId2"/>
                <a:stretch>
                  <a:fillRect l="-865" t="-711" r="-399" b="-1118"/>
                </a:stretch>
              </a:blipFill>
            </p:spPr>
            <p:txBody>
              <a:bodyPr/>
              <a:lstStyle/>
              <a:p>
                <a:r>
                  <a:rPr lang="en-US">
                    <a:noFill/>
                  </a:rPr>
                  <a:t> </a:t>
                </a:r>
              </a:p>
            </p:txBody>
          </p:sp>
        </mc:Fallback>
      </mc:AlternateContent>
      <p:sp>
        <p:nvSpPr>
          <p:cNvPr id="4" name="Left Brace 3"/>
          <p:cNvSpPr/>
          <p:nvPr/>
        </p:nvSpPr>
        <p:spPr>
          <a:xfrm>
            <a:off x="6672979" y="4454823"/>
            <a:ext cx="150920" cy="594804"/>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6227687" y="4584407"/>
            <a:ext cx="346229" cy="369332"/>
          </a:xfrm>
          <a:prstGeom prst="rect">
            <a:avLst/>
          </a:prstGeom>
          <a:noFill/>
        </p:spPr>
        <p:txBody>
          <a:bodyPr wrap="square" rtlCol="0">
            <a:spAutoFit/>
          </a:bodyPr>
          <a:lstStyle/>
          <a:p>
            <a:r>
              <a:rPr lang="en-US" dirty="0"/>
              <a:t>=</a:t>
            </a:r>
          </a:p>
        </p:txBody>
      </p:sp>
      <p:sp>
        <p:nvSpPr>
          <p:cNvPr id="6" name="Thought Bubble: Cloud 5">
            <a:extLst>
              <a:ext uri="{FF2B5EF4-FFF2-40B4-BE49-F238E27FC236}">
                <a16:creationId xmlns:a16="http://schemas.microsoft.com/office/drawing/2014/main" id="{C7059E87-9F4D-4A7D-BB36-501974007F91}"/>
              </a:ext>
            </a:extLst>
          </p:cNvPr>
          <p:cNvSpPr/>
          <p:nvPr/>
        </p:nvSpPr>
        <p:spPr>
          <a:xfrm>
            <a:off x="720211" y="3096126"/>
            <a:ext cx="450863" cy="332874"/>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1FB6EFE-8357-4A10-B45E-708585E3B80B}"/>
                  </a:ext>
                </a:extLst>
              </p:cNvPr>
              <p:cNvSpPr txBox="1"/>
              <p:nvPr/>
            </p:nvSpPr>
            <p:spPr>
              <a:xfrm>
                <a:off x="525684" y="3753410"/>
                <a:ext cx="4651513" cy="129394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probability of the first match occurring in the </a:t>
                </a:r>
                <a:r>
                  <a:rPr lang="en-US" dirty="0" err="1"/>
                  <a:t>ith</a:t>
                </a:r>
                <a:r>
                  <a:rPr lang="en-US" dirty="0"/>
                  <a:t> position in the array is </a:t>
                </a:r>
                <a14:m>
                  <m:oMath xmlns:m="http://schemas.openxmlformats.org/officeDocument/2006/math">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𝑝</m:t>
                        </m:r>
                      </m:num>
                      <m:den>
                        <m:r>
                          <a:rPr lang="en-US" i="1">
                            <a:latin typeface="Cambria Math" panose="02040503050406030204" pitchFamily="18" charset="0"/>
                            <a:ea typeface="Calibri" panose="020F0502020204030204" pitchFamily="34" charset="0"/>
                            <a:cs typeface="Times New Roman" panose="02020603050405020304" pitchFamily="18" charset="0"/>
                          </a:rPr>
                          <m:t>𝑛</m:t>
                        </m:r>
                      </m:den>
                    </m:f>
                    <m:r>
                      <a:rPr lang="en-US" i="1">
                        <a:latin typeface="Cambria Math" panose="02040503050406030204" pitchFamily="18" charset="0"/>
                        <a:ea typeface="Calibri" panose="020F0502020204030204" pitchFamily="34" charset="0"/>
                        <a:cs typeface="Times New Roman" panose="02020603050405020304" pitchFamily="18" charset="0"/>
                      </a:rPr>
                      <m:t> </m:t>
                    </m:r>
                  </m:oMath>
                </a14:m>
                <a:r>
                  <a:rPr lang="en-US" dirty="0"/>
                  <a:t>for every </a:t>
                </a:r>
                <a:r>
                  <a:rPr lang="en-US" dirty="0" err="1"/>
                  <a:t>i</a:t>
                </a:r>
                <a:r>
                  <a:rPr lang="en-US" dirty="0"/>
                  <a:t>.</a:t>
                </a:r>
              </a:p>
              <a:p>
                <a:r>
                  <a:rPr lang="en-US" dirty="0"/>
                  <a:t>The number of comparisons made by the algorithm is obviously </a:t>
                </a:r>
                <a:r>
                  <a:rPr lang="en-US" dirty="0" err="1"/>
                  <a:t>i</a:t>
                </a:r>
                <a:r>
                  <a:rPr lang="en-US" dirty="0"/>
                  <a:t>.</a:t>
                </a:r>
              </a:p>
            </p:txBody>
          </p:sp>
        </mc:Choice>
        <mc:Fallback xmlns="">
          <p:sp>
            <p:nvSpPr>
              <p:cNvPr id="7" name="TextBox 6">
                <a:extLst>
                  <a:ext uri="{FF2B5EF4-FFF2-40B4-BE49-F238E27FC236}">
                    <a16:creationId xmlns:a16="http://schemas.microsoft.com/office/drawing/2014/main" id="{51FB6EFE-8357-4A10-B45E-708585E3B80B}"/>
                  </a:ext>
                </a:extLst>
              </p:cNvPr>
              <p:cNvSpPr txBox="1">
                <a:spLocks noRot="1" noChangeAspect="1" noMove="1" noResize="1" noEditPoints="1" noAdjustHandles="1" noChangeArrowheads="1" noChangeShapeType="1" noTextEdit="1"/>
              </p:cNvSpPr>
              <p:nvPr/>
            </p:nvSpPr>
            <p:spPr>
              <a:xfrm>
                <a:off x="525684" y="3753410"/>
                <a:ext cx="4651513" cy="1293944"/>
              </a:xfrm>
              <a:prstGeom prst="rect">
                <a:avLst/>
              </a:prstGeom>
              <a:blipFill>
                <a:blip r:embed="rId3"/>
                <a:stretch>
                  <a:fillRect l="-915" t="-2336" b="-6075"/>
                </a:stretch>
              </a:blipFill>
            </p:spPr>
            <p:txBody>
              <a:bodyPr/>
              <a:lstStyle/>
              <a:p>
                <a:r>
                  <a:rPr lang="en-US">
                    <a:noFill/>
                  </a:rPr>
                  <a:t> </a:t>
                </a:r>
              </a:p>
            </p:txBody>
          </p:sp>
        </mc:Fallback>
      </mc:AlternateContent>
      <p:pic>
        <p:nvPicPr>
          <p:cNvPr id="8" name="Picture 2" descr="Image result for smiley face images">
            <a:extLst>
              <a:ext uri="{FF2B5EF4-FFF2-40B4-BE49-F238E27FC236}">
                <a16:creationId xmlns:a16="http://schemas.microsoft.com/office/drawing/2014/main" id="{7C9B01BF-3976-459A-ABE8-7F8B9FBB5C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483208">
            <a:off x="705460" y="3053459"/>
            <a:ext cx="508365" cy="369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611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7002" y="671449"/>
            <a:ext cx="9159903" cy="5741315"/>
          </a:xfrm>
          <a:prstGeom prst="rect">
            <a:avLst/>
          </a:prstGeom>
        </p:spPr>
        <p:txBody>
          <a:bodyPr wrap="square">
            <a:spAutoFit/>
          </a:bodyPr>
          <a:lstStyle/>
          <a:p>
            <a:pPr>
              <a:lnSpc>
                <a:spcPct val="107000"/>
              </a:lnSpc>
              <a:spcAft>
                <a:spcPts val="1800"/>
              </a:spcAft>
            </a:pPr>
            <a:r>
              <a:rPr lang="en-US" sz="2200" i="1" dirty="0">
                <a:latin typeface="Times New Roman" panose="02020603050405020304" pitchFamily="18" charset="0"/>
                <a:ea typeface="Calibri" panose="020F0502020204030204" pitchFamily="34" charset="0"/>
                <a:cs typeface="Times New Roman" panose="02020603050405020304" pitchFamily="18" charset="0"/>
              </a:rPr>
              <a:t>A 1.2 Add Array Members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Problem:    Add all the numbers in the array A of n numbers.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Inputs:	      positive integer n, array of numbers A indexed from 0 to n-1.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Outputs:     result, the sum of the numbers in A.</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Number sum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int</a:t>
            </a:r>
            <a:r>
              <a:rPr lang="en-US" sz="2200" spc="-100" dirty="0">
                <a:latin typeface="Consolas" panose="020B0609020204030204" pitchFamily="49" charset="0"/>
                <a:ea typeface="Calibri" panose="020F0502020204030204" pitchFamily="34" charset="0"/>
                <a:cs typeface="Times New Roman" panose="02020603050405020304" pitchFamily="18" charset="0"/>
              </a:rPr>
              <a:t> n, </a:t>
            </a:r>
            <a:r>
              <a:rPr lang="en-US" sz="2200" spc="-100" dirty="0" err="1">
                <a:latin typeface="Consolas" panose="020B0609020204030204" pitchFamily="49" charset="0"/>
                <a:ea typeface="Calibri" panose="020F0502020204030204" pitchFamily="34" charset="0"/>
                <a:cs typeface="Times New Roman" panose="02020603050405020304" pitchFamily="18" charset="0"/>
              </a:rPr>
              <a:t>const</a:t>
            </a:r>
            <a:r>
              <a:rPr lang="en-US" sz="2200" spc="-100" dirty="0">
                <a:latin typeface="Consolas" panose="020B0609020204030204" pitchFamily="49" charset="0"/>
                <a:ea typeface="Calibri" panose="020F0502020204030204" pitchFamily="34" charset="0"/>
                <a:cs typeface="Times New Roman" panose="02020603050405020304" pitchFamily="18" charset="0"/>
              </a:rPr>
              <a:t> number A[ ])</a:t>
            </a:r>
          </a:p>
          <a:p>
            <a:pPr marL="4572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index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number  result;</a:t>
            </a:r>
          </a:p>
          <a:p>
            <a:pPr marL="9144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result = 0;</a:t>
            </a:r>
          </a:p>
          <a:p>
            <a:pPr marL="9144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for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0;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&lt; n;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result = result </a:t>
            </a:r>
            <a:r>
              <a:rPr lang="en-US" sz="2200" b="1"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A[</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return result;</a:t>
            </a:r>
          </a:p>
          <a:p>
            <a:pPr marL="4572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6688181" y="3207573"/>
            <a:ext cx="430203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Q: Which one is basic operation? Why?</a:t>
            </a:r>
          </a:p>
          <a:p>
            <a:r>
              <a:rPr lang="en-US" sz="2400" dirty="0"/>
              <a:t>Which one costs most?</a:t>
            </a:r>
          </a:p>
          <a:p>
            <a:r>
              <a:rPr lang="en-US" sz="2400" dirty="0"/>
              <a:t>Is there any different in terms of execution time? if we design as   </a:t>
            </a:r>
            <a:r>
              <a:rPr lang="en-US" sz="2400" dirty="0" err="1"/>
              <a:t>i</a:t>
            </a:r>
            <a:r>
              <a:rPr lang="en-US" sz="2400" dirty="0"/>
              <a:t> = 0;</a:t>
            </a:r>
          </a:p>
          <a:p>
            <a:r>
              <a:rPr lang="en-US" sz="2400" dirty="0"/>
              <a:t>while (</a:t>
            </a:r>
            <a:r>
              <a:rPr lang="en-US" sz="2400" dirty="0" err="1"/>
              <a:t>i</a:t>
            </a:r>
            <a:r>
              <a:rPr lang="en-US" sz="2400" dirty="0"/>
              <a:t> &lt; n)</a:t>
            </a:r>
          </a:p>
          <a:p>
            <a:r>
              <a:rPr lang="en-US" sz="2400" dirty="0"/>
              <a:t>     { result = result + A[</a:t>
            </a:r>
            <a:r>
              <a:rPr lang="en-US" sz="2400" dirty="0" err="1"/>
              <a:t>i</a:t>
            </a:r>
            <a:r>
              <a:rPr lang="en-US" sz="2400" dirty="0"/>
              <a:t>];</a:t>
            </a:r>
          </a:p>
          <a:p>
            <a:r>
              <a:rPr lang="en-US" sz="2400" dirty="0"/>
              <a:t>        </a:t>
            </a:r>
            <a:r>
              <a:rPr lang="en-US" sz="2400" dirty="0" err="1"/>
              <a:t>i</a:t>
            </a:r>
            <a:r>
              <a:rPr lang="en-US" sz="2400" dirty="0"/>
              <a:t>++;}</a:t>
            </a:r>
          </a:p>
        </p:txBody>
      </p:sp>
    </p:spTree>
    <p:extLst>
      <p:ext uri="{BB962C8B-B14F-4D97-AF65-F5344CB8AC3E}">
        <p14:creationId xmlns:p14="http://schemas.microsoft.com/office/powerpoint/2010/main" val="2188578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3628" y="1271334"/>
            <a:ext cx="8459310" cy="5014963"/>
          </a:xfrm>
          <a:prstGeom prst="rect">
            <a:avLst/>
          </a:prstGeom>
        </p:spPr>
        <p:txBody>
          <a:bodyPr wrap="square">
            <a:spAutoFit/>
          </a:bodyPr>
          <a:lstStyle/>
          <a:p>
            <a:pPr>
              <a:lnSpc>
                <a:spcPct val="107000"/>
              </a:lnSpc>
              <a:spcAft>
                <a:spcPts val="1800"/>
              </a:spcAft>
            </a:pPr>
            <a:r>
              <a:rPr lang="en-US" sz="2200" i="1" dirty="0">
                <a:latin typeface="Times New Roman" panose="02020603050405020304" pitchFamily="18" charset="0"/>
                <a:ea typeface="Calibri" panose="020F0502020204030204" pitchFamily="34" charset="0"/>
                <a:cs typeface="Times New Roman" panose="02020603050405020304" pitchFamily="18" charset="0"/>
              </a:rPr>
              <a:t>A 1.2 Add Array Members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Problem:	Add all the numbers in the array A of n numbers.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Inputs:	positive integer n, array of numbers A indexed from 0 to n-1.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Outputs:	result, the sum of the numbers in A.</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Time complexity:</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Basic operation:	   the additional of an item in the array to result.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Input size:            n, the number of items in the array.</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Regardless of the values of the numbers in the array,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there are n passes through the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loop. Therefore, the basic operation is always done n times and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T(n) = n.</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2203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47954" y="409074"/>
            <a:ext cx="10625372" cy="1098884"/>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478943" y="697498"/>
            <a:ext cx="9144000" cy="5888792"/>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1.3 Exchange Sort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Problem:     Sort n keys in </a:t>
            </a:r>
            <a:r>
              <a:rPr lang="en-US" sz="2200" dirty="0" err="1">
                <a:latin typeface="Times New Roman" panose="02020603050405020304" pitchFamily="18" charset="0"/>
                <a:ea typeface="Calibri" panose="020F0502020204030204" pitchFamily="34" charset="0"/>
                <a:cs typeface="Times New Roman" panose="02020603050405020304" pitchFamily="18" charset="0"/>
              </a:rPr>
              <a:t>nondecreasing</a:t>
            </a:r>
            <a:r>
              <a:rPr lang="en-US" sz="2200" dirty="0">
                <a:latin typeface="Times New Roman" panose="02020603050405020304" pitchFamily="18" charset="0"/>
                <a:ea typeface="Calibri" panose="020F0502020204030204" pitchFamily="34" charset="0"/>
                <a:cs typeface="Times New Roman" panose="02020603050405020304" pitchFamily="18" charset="0"/>
              </a:rPr>
              <a:t> order.</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Inputs:	       positive integer n, an array of keys A indexed from </a:t>
            </a:r>
            <a:r>
              <a:rPr lang="en-US" sz="2200" b="1" dirty="0">
                <a:latin typeface="Times New Roman" panose="02020603050405020304" pitchFamily="18" charset="0"/>
                <a:ea typeface="Calibri" panose="020F0502020204030204" pitchFamily="34" charset="0"/>
                <a:cs typeface="Times New Roman" panose="02020603050405020304" pitchFamily="18" charset="0"/>
              </a:rPr>
              <a:t>0 to n -1.</a:t>
            </a:r>
            <a:endParaRPr lang="en-US" sz="2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Outputs:      array A contains the keys in nondecreasing order.</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void </a:t>
            </a:r>
            <a:r>
              <a:rPr lang="en-US" sz="2200" dirty="0" err="1">
                <a:latin typeface="Times New Roman" panose="02020603050405020304" pitchFamily="18" charset="0"/>
                <a:ea typeface="Calibri" panose="020F0502020204030204" pitchFamily="34" charset="0"/>
                <a:cs typeface="Times New Roman" panose="02020603050405020304" pitchFamily="18" charset="0"/>
              </a:rPr>
              <a:t>exchangeSort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int</a:t>
            </a:r>
            <a:r>
              <a:rPr lang="en-US" sz="2200" dirty="0">
                <a:latin typeface="Times New Roman" panose="02020603050405020304" pitchFamily="18" charset="0"/>
                <a:ea typeface="Calibri" panose="020F0502020204030204" pitchFamily="34" charset="0"/>
                <a:cs typeface="Times New Roman" panose="02020603050405020304" pitchFamily="18" charset="0"/>
              </a:rPr>
              <a:t> n, array A[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index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j;</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for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1;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&lt; n;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 for (j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+ 1; j &lt; n; </a:t>
            </a:r>
            <a:r>
              <a:rPr lang="en-US" sz="2200" dirty="0" err="1">
                <a:latin typeface="Times New Roman" panose="02020603050405020304" pitchFamily="18" charset="0"/>
                <a:ea typeface="Calibri" panose="020F0502020204030204" pitchFamily="34" charset="0"/>
                <a:cs typeface="Times New Roman" panose="02020603050405020304" pitchFamily="18" charset="0"/>
              </a:rPr>
              <a:t>j++</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 if (A[j] &lt; A[</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exchange A[</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and A[j];</a:t>
            </a: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7027817" y="2536409"/>
            <a:ext cx="3875315" cy="2585323"/>
          </a:xfrm>
          <a:prstGeom prst="rect">
            <a:avLst/>
          </a:prstGeom>
          <a:noFill/>
          <a:ln>
            <a:solidFill>
              <a:srgbClr val="0000FF"/>
            </a:solidFill>
          </a:ln>
        </p:spPr>
        <p:txBody>
          <a:bodyPr wrap="square" rtlCol="0">
            <a:spAutoFit/>
          </a:bodyPr>
          <a:lstStyle/>
          <a:p>
            <a:r>
              <a:rPr lang="en-US" dirty="0"/>
              <a:t>Q: which one is the basic operation? why?</a:t>
            </a:r>
          </a:p>
          <a:p>
            <a:r>
              <a:rPr lang="en-US" dirty="0"/>
              <a:t>For each </a:t>
            </a:r>
            <a:r>
              <a:rPr lang="en-US" dirty="0" err="1"/>
              <a:t>i</a:t>
            </a:r>
            <a:r>
              <a:rPr lang="en-US" dirty="0"/>
              <a:t> (0 &lt; </a:t>
            </a:r>
            <a:r>
              <a:rPr lang="en-US" dirty="0" err="1"/>
              <a:t>i</a:t>
            </a:r>
            <a:r>
              <a:rPr lang="en-US" dirty="0"/>
              <a:t> &lt; n) , you need n-</a:t>
            </a:r>
            <a:r>
              <a:rPr lang="en-US" dirty="0" err="1"/>
              <a:t>i</a:t>
            </a:r>
            <a:r>
              <a:rPr lang="en-US" dirty="0"/>
              <a:t>  (</a:t>
            </a:r>
            <a:r>
              <a:rPr lang="en-US" dirty="0">
                <a:latin typeface="Times New Roman" panose="02020603050405020304" pitchFamily="18" charset="0"/>
                <a:ea typeface="Calibri" panose="020F0502020204030204" pitchFamily="34" charset="0"/>
                <a:cs typeface="Times New Roman" panose="02020603050405020304" pitchFamily="18" charset="0"/>
              </a:rPr>
              <a:t>A[j] &lt; A[</a:t>
            </a:r>
            <a:r>
              <a:rPr lang="en-US" dirty="0" err="1">
                <a:latin typeface="Times New Roman" panose="02020603050405020304" pitchFamily="18" charset="0"/>
                <a:ea typeface="Calibri" panose="020F0502020204030204" pitchFamily="34" charset="0"/>
                <a:cs typeface="Times New Roman" panose="02020603050405020304" pitchFamily="18" charset="0"/>
              </a:rPr>
              <a:t>i</a:t>
            </a:r>
            <a:r>
              <a:rPr lang="en-US" dirty="0">
                <a:latin typeface="Times New Roman" panose="02020603050405020304" pitchFamily="18" charset="0"/>
                <a:ea typeface="Calibri" panose="020F0502020204030204" pitchFamily="34" charset="0"/>
                <a:cs typeface="Times New Roman" panose="02020603050405020304" pitchFamily="18" charset="0"/>
              </a:rPr>
              <a:t>])-comparisons.</a:t>
            </a:r>
          </a:p>
          <a:p>
            <a:r>
              <a:rPr lang="en-US" dirty="0">
                <a:latin typeface="Times New Roman" panose="02020603050405020304" pitchFamily="18" charset="0"/>
                <a:cs typeface="Times New Roman" panose="02020603050405020304" pitchFamily="18" charset="0"/>
              </a:rPr>
              <a:t>Will these comparisons guarantee that the A[1] A[2] … A[</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are in order?</a:t>
            </a:r>
          </a:p>
          <a:p>
            <a:r>
              <a:rPr lang="en-US" dirty="0">
                <a:latin typeface="Times New Roman" panose="02020603050405020304" pitchFamily="18" charset="0"/>
                <a:cs typeface="Times New Roman" panose="02020603050405020304" pitchFamily="18" charset="0"/>
              </a:rPr>
              <a:t>How do you arrange this in decreasing order?</a:t>
            </a:r>
          </a:p>
          <a:p>
            <a:r>
              <a:rPr lang="en-US" dirty="0">
                <a:latin typeface="Times New Roman" panose="02020603050405020304" pitchFamily="18" charset="0"/>
                <a:cs typeface="Times New Roman" panose="02020603050405020304" pitchFamily="18" charset="0"/>
              </a:rPr>
              <a:t>Is time efficiency T[n] in n</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endParaRPr lang="en-US" dirty="0"/>
          </a:p>
        </p:txBody>
      </p:sp>
      <p:sp>
        <p:nvSpPr>
          <p:cNvPr id="5" name="Thought Bubble: Cloud 4">
            <a:extLst>
              <a:ext uri="{FF2B5EF4-FFF2-40B4-BE49-F238E27FC236}">
                <a16:creationId xmlns:a16="http://schemas.microsoft.com/office/drawing/2014/main" id="{D9FEE5B1-C3C2-4002-920F-21FD7FF8699E}"/>
              </a:ext>
            </a:extLst>
          </p:cNvPr>
          <p:cNvSpPr/>
          <p:nvPr/>
        </p:nvSpPr>
        <p:spPr>
          <a:xfrm>
            <a:off x="738775" y="4066177"/>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E676BA2-9F25-4EDF-A9CF-1B787358D12D}"/>
              </a:ext>
            </a:extLst>
          </p:cNvPr>
          <p:cNvSpPr txBox="1"/>
          <p:nvPr/>
        </p:nvSpPr>
        <p:spPr>
          <a:xfrm>
            <a:off x="3865310" y="5242938"/>
            <a:ext cx="1734302" cy="1477328"/>
          </a:xfrm>
          <a:prstGeom prst="rect">
            <a:avLst/>
          </a:prstGeom>
          <a:noFill/>
        </p:spPr>
        <p:txBody>
          <a:bodyPr wrap="square" rtlCol="0">
            <a:spAutoFit/>
          </a:bodyPr>
          <a:lstStyle/>
          <a:p>
            <a:r>
              <a:rPr lang="en-US" dirty="0">
                <a:solidFill>
                  <a:srgbClr val="FF0000"/>
                </a:solidFill>
              </a:rPr>
              <a:t>5</a:t>
            </a:r>
            <a:r>
              <a:rPr lang="en-US" dirty="0"/>
              <a:t>    </a:t>
            </a:r>
            <a:r>
              <a:rPr lang="en-US" dirty="0">
                <a:solidFill>
                  <a:srgbClr val="0000FF"/>
                </a:solidFill>
              </a:rPr>
              <a:t>4</a:t>
            </a:r>
            <a:r>
              <a:rPr lang="en-US" dirty="0"/>
              <a:t>    3    2    1</a:t>
            </a:r>
          </a:p>
          <a:p>
            <a:r>
              <a:rPr lang="en-US" dirty="0">
                <a:solidFill>
                  <a:srgbClr val="FF0000"/>
                </a:solidFill>
              </a:rPr>
              <a:t>4</a:t>
            </a:r>
            <a:r>
              <a:rPr lang="en-US" dirty="0"/>
              <a:t>    5   </a:t>
            </a:r>
            <a:r>
              <a:rPr lang="en-US" dirty="0">
                <a:solidFill>
                  <a:srgbClr val="0000FF"/>
                </a:solidFill>
              </a:rPr>
              <a:t> 3    </a:t>
            </a:r>
            <a:r>
              <a:rPr lang="en-US" dirty="0"/>
              <a:t>2    1</a:t>
            </a:r>
          </a:p>
          <a:p>
            <a:r>
              <a:rPr lang="en-US" dirty="0">
                <a:solidFill>
                  <a:srgbClr val="FF0000"/>
                </a:solidFill>
              </a:rPr>
              <a:t>3</a:t>
            </a:r>
            <a:r>
              <a:rPr lang="en-US" dirty="0"/>
              <a:t>    5    4    </a:t>
            </a:r>
            <a:r>
              <a:rPr lang="en-US" dirty="0">
                <a:solidFill>
                  <a:srgbClr val="0000FF"/>
                </a:solidFill>
              </a:rPr>
              <a:t>2</a:t>
            </a:r>
            <a:r>
              <a:rPr lang="en-US" dirty="0"/>
              <a:t>    1</a:t>
            </a:r>
          </a:p>
          <a:p>
            <a:r>
              <a:rPr lang="en-US" dirty="0">
                <a:solidFill>
                  <a:srgbClr val="C00000"/>
                </a:solidFill>
              </a:rPr>
              <a:t>2</a:t>
            </a:r>
            <a:r>
              <a:rPr lang="en-US" dirty="0"/>
              <a:t>    5    4    3    </a:t>
            </a:r>
            <a:r>
              <a:rPr lang="en-US" dirty="0">
                <a:solidFill>
                  <a:srgbClr val="0000FF"/>
                </a:solidFill>
              </a:rPr>
              <a:t>1</a:t>
            </a:r>
          </a:p>
          <a:p>
            <a:r>
              <a:rPr lang="en-US" dirty="0"/>
              <a:t>1    </a:t>
            </a:r>
            <a:r>
              <a:rPr lang="en-US" dirty="0">
                <a:solidFill>
                  <a:srgbClr val="C00000"/>
                </a:solidFill>
              </a:rPr>
              <a:t>5</a:t>
            </a:r>
            <a:r>
              <a:rPr lang="en-US" dirty="0"/>
              <a:t>    </a:t>
            </a:r>
            <a:r>
              <a:rPr lang="en-US" dirty="0">
                <a:solidFill>
                  <a:srgbClr val="0000FF"/>
                </a:solidFill>
              </a:rPr>
              <a:t>4</a:t>
            </a:r>
            <a:r>
              <a:rPr lang="en-US" dirty="0"/>
              <a:t>    3    2</a:t>
            </a:r>
          </a:p>
        </p:txBody>
      </p:sp>
      <p:pic>
        <p:nvPicPr>
          <p:cNvPr id="7" name="Picture 2" descr="Image result for smiley face images">
            <a:extLst>
              <a:ext uri="{FF2B5EF4-FFF2-40B4-BE49-F238E27FC236}">
                <a16:creationId xmlns:a16="http://schemas.microsoft.com/office/drawing/2014/main" id="{73C708EB-A845-40D8-A6AF-B06B44DAA1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407" y="3993088"/>
            <a:ext cx="687404" cy="49921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A6D18F2-8166-4A4D-A3B5-E869B5C7A2D8}"/>
              </a:ext>
            </a:extLst>
          </p:cNvPr>
          <p:cNvSpPr txBox="1"/>
          <p:nvPr/>
        </p:nvSpPr>
        <p:spPr>
          <a:xfrm>
            <a:off x="5673954" y="5255708"/>
            <a:ext cx="1693497" cy="1200329"/>
          </a:xfrm>
          <a:prstGeom prst="rect">
            <a:avLst/>
          </a:prstGeom>
          <a:noFill/>
        </p:spPr>
        <p:txBody>
          <a:bodyPr wrap="square" rtlCol="0">
            <a:spAutoFit/>
          </a:bodyPr>
          <a:lstStyle/>
          <a:p>
            <a:r>
              <a:rPr lang="en-US" dirty="0"/>
              <a:t>1    </a:t>
            </a:r>
            <a:r>
              <a:rPr lang="en-US" dirty="0">
                <a:solidFill>
                  <a:srgbClr val="FF0000"/>
                </a:solidFill>
              </a:rPr>
              <a:t>5</a:t>
            </a:r>
            <a:r>
              <a:rPr lang="en-US" dirty="0"/>
              <a:t>    4    3    2</a:t>
            </a:r>
          </a:p>
          <a:p>
            <a:r>
              <a:rPr lang="en-US" dirty="0">
                <a:solidFill>
                  <a:srgbClr val="FF0000"/>
                </a:solidFill>
              </a:rPr>
              <a:t>1</a:t>
            </a:r>
            <a:r>
              <a:rPr lang="en-US" dirty="0"/>
              <a:t>    </a:t>
            </a:r>
            <a:r>
              <a:rPr lang="en-US" dirty="0">
                <a:solidFill>
                  <a:srgbClr val="FF0000"/>
                </a:solidFill>
              </a:rPr>
              <a:t>4</a:t>
            </a:r>
            <a:r>
              <a:rPr lang="en-US" dirty="0"/>
              <a:t>    5    3    2</a:t>
            </a:r>
          </a:p>
          <a:p>
            <a:r>
              <a:rPr lang="en-US" dirty="0">
                <a:solidFill>
                  <a:srgbClr val="FF0000"/>
                </a:solidFill>
              </a:rPr>
              <a:t>1</a:t>
            </a:r>
            <a:r>
              <a:rPr lang="en-US" dirty="0"/>
              <a:t>    3    5    </a:t>
            </a:r>
            <a:r>
              <a:rPr lang="en-US" dirty="0">
                <a:solidFill>
                  <a:srgbClr val="0000FF"/>
                </a:solidFill>
              </a:rPr>
              <a:t>4</a:t>
            </a:r>
            <a:r>
              <a:rPr lang="en-US" dirty="0"/>
              <a:t>    2</a:t>
            </a:r>
          </a:p>
          <a:p>
            <a:r>
              <a:rPr lang="en-US" dirty="0">
                <a:solidFill>
                  <a:srgbClr val="C00000"/>
                </a:solidFill>
              </a:rPr>
              <a:t>1</a:t>
            </a:r>
            <a:r>
              <a:rPr lang="en-US" dirty="0"/>
              <a:t>    2    5    4    </a:t>
            </a:r>
            <a:r>
              <a:rPr lang="en-US" dirty="0">
                <a:solidFill>
                  <a:srgbClr val="0000FF"/>
                </a:solidFill>
              </a:rPr>
              <a:t>3</a:t>
            </a:r>
          </a:p>
        </p:txBody>
      </p:sp>
      <p:cxnSp>
        <p:nvCxnSpPr>
          <p:cNvPr id="11" name="Straight Arrow Connector 10">
            <a:extLst>
              <a:ext uri="{FF2B5EF4-FFF2-40B4-BE49-F238E27FC236}">
                <a16:creationId xmlns:a16="http://schemas.microsoft.com/office/drawing/2014/main" id="{E94FBCE1-9B6F-5477-E750-87C63C69072B}"/>
              </a:ext>
            </a:extLst>
          </p:cNvPr>
          <p:cNvCxnSpPr/>
          <p:nvPr/>
        </p:nvCxnSpPr>
        <p:spPr>
          <a:xfrm>
            <a:off x="4368800" y="5026590"/>
            <a:ext cx="0" cy="216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5700FB-472F-6E63-60AA-281B73AE2582}"/>
              </a:ext>
            </a:extLst>
          </p:cNvPr>
          <p:cNvCxnSpPr/>
          <p:nvPr/>
        </p:nvCxnSpPr>
        <p:spPr>
          <a:xfrm>
            <a:off x="4013200" y="5039360"/>
            <a:ext cx="0" cy="216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996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784E67B-3A82-F60C-A556-C0F65B2C4281}"/>
              </a:ext>
            </a:extLst>
          </p:cNvPr>
          <p:cNvSpPr txBox="1"/>
          <p:nvPr/>
        </p:nvSpPr>
        <p:spPr>
          <a:xfrm>
            <a:off x="1344560" y="4122379"/>
            <a:ext cx="10625372" cy="1098884"/>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67732" y="1978063"/>
                <a:ext cx="9056535" cy="3130985"/>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1.3 Exchange Sort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Time complexity: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Basic operation:  	the comparison of A[j] with A[</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 size: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 the number of items to be sorted</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total number of pass through the for-j loop for given n items is given by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rPr>
                  <a:t>	</a:t>
                </a:r>
                <a:r>
                  <a:rPr lang="en-US" sz="2200" dirty="0">
                    <a:solidFill>
                      <a:srgbClr val="0000FF"/>
                    </a:solidFill>
                    <a:effectLst/>
                    <a:latin typeface="Times New Roman" panose="02020603050405020304" pitchFamily="18" charset="0"/>
                    <a:ea typeface="Calibri" panose="020F0502020204030204" pitchFamily="34" charset="0"/>
                  </a:rPr>
                  <a:t>T(n) = (n-1) + (n-2) + (n – 3) + … + 1 = </a:t>
                </a:r>
                <a14:m>
                  <m:oMath xmlns:m="http://schemas.openxmlformats.org/officeDocument/2006/math">
                    <m:f>
                      <m:fPr>
                        <m:ctrlPr>
                          <a:rPr lang="en-US" sz="2200" i="1">
                            <a:solidFill>
                              <a:srgbClr val="0000FF"/>
                            </a:solidFill>
                            <a:effectLst/>
                            <a:latin typeface="Cambria Math" panose="02040503050406030204" pitchFamily="18" charset="0"/>
                            <a:cs typeface="Times New Roman" panose="02020603050405020304" pitchFamily="18" charset="0"/>
                          </a:rPr>
                        </m:ctrlPr>
                      </m:fPr>
                      <m:num>
                        <m:d>
                          <m:dPr>
                            <m:ctrlPr>
                              <a:rPr lang="en-US" sz="2200" i="1">
                                <a:solidFill>
                                  <a:srgbClr val="0000FF"/>
                                </a:solidFill>
                                <a:effectLst/>
                                <a:latin typeface="Cambria Math" panose="02040503050406030204" pitchFamily="18" charset="0"/>
                                <a:cs typeface="Times New Roman" panose="02020603050405020304" pitchFamily="18" charset="0"/>
                              </a:rPr>
                            </m:ctrlPr>
                          </m:dPr>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e>
                        </m:d>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den>
                    </m:f>
                  </m:oMath>
                </a14:m>
                <a:endParaRPr lang="en-US" sz="2200" dirty="0"/>
              </a:p>
            </p:txBody>
          </p:sp>
        </mc:Choice>
        <mc:Fallback xmlns="">
          <p:sp>
            <p:nvSpPr>
              <p:cNvPr id="2" name="Rectangle 1"/>
              <p:cNvSpPr>
                <a:spLocks noRot="1" noChangeAspect="1" noMove="1" noResize="1" noEditPoints="1" noAdjustHandles="1" noChangeArrowheads="1" noChangeShapeType="1" noTextEdit="1"/>
              </p:cNvSpPr>
              <p:nvPr/>
            </p:nvSpPr>
            <p:spPr>
              <a:xfrm>
                <a:off x="1567732" y="1978063"/>
                <a:ext cx="9056535" cy="3130985"/>
              </a:xfrm>
              <a:prstGeom prst="rect">
                <a:avLst/>
              </a:prstGeom>
              <a:blipFill>
                <a:blip r:embed="rId2"/>
                <a:stretch>
                  <a:fillRect l="-875" t="-1167" b="-778"/>
                </a:stretch>
              </a:blipFill>
            </p:spPr>
            <p:txBody>
              <a:bodyPr/>
              <a:lstStyle/>
              <a:p>
                <a:r>
                  <a:rPr lang="en-US">
                    <a:noFill/>
                  </a:rPr>
                  <a:t> </a:t>
                </a:r>
              </a:p>
            </p:txBody>
          </p:sp>
        </mc:Fallback>
      </mc:AlternateContent>
      <p:sp>
        <p:nvSpPr>
          <p:cNvPr id="4" name="TextBox 3"/>
          <p:cNvSpPr txBox="1"/>
          <p:nvPr/>
        </p:nvSpPr>
        <p:spPr>
          <a:xfrm>
            <a:off x="5859262" y="825623"/>
            <a:ext cx="3488924" cy="923330"/>
          </a:xfrm>
          <a:prstGeom prst="rect">
            <a:avLst/>
          </a:prstGeom>
          <a:noFill/>
          <a:ln>
            <a:solidFill>
              <a:srgbClr val="0000FF"/>
            </a:solidFill>
          </a:ln>
        </p:spPr>
        <p:txBody>
          <a:bodyPr wrap="square" rtlCol="0">
            <a:spAutoFit/>
          </a:bodyPr>
          <a:lstStyle/>
          <a:p>
            <a:r>
              <a:rPr lang="en-US" dirty="0"/>
              <a:t>Q: Can we conclude that time efficiency for a nested-for would be a quadratic function.</a:t>
            </a:r>
          </a:p>
        </p:txBody>
      </p:sp>
      <p:sp>
        <p:nvSpPr>
          <p:cNvPr id="5" name="Thought Bubble: Cloud 4">
            <a:extLst>
              <a:ext uri="{FF2B5EF4-FFF2-40B4-BE49-F238E27FC236}">
                <a16:creationId xmlns:a16="http://schemas.microsoft.com/office/drawing/2014/main" id="{8ABF4E58-9E82-4B57-A80E-301D5BC406C0}"/>
              </a:ext>
            </a:extLst>
          </p:cNvPr>
          <p:cNvSpPr/>
          <p:nvPr/>
        </p:nvSpPr>
        <p:spPr>
          <a:xfrm>
            <a:off x="747653" y="4460720"/>
            <a:ext cx="463526" cy="422202"/>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E92F7D5-09CB-4D93-BDAA-6DFEF9B89968}"/>
                  </a:ext>
                </a:extLst>
              </p:cNvPr>
              <p:cNvSpPr txBox="1"/>
              <p:nvPr/>
            </p:nvSpPr>
            <p:spPr>
              <a:xfrm>
                <a:off x="4358640" y="5656217"/>
                <a:ext cx="2040239" cy="597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1= ?</m:t>
                              </m:r>
                            </m:e>
                          </m:nary>
                        </m:e>
                      </m:nary>
                    </m:oMath>
                  </m:oMathPara>
                </a14:m>
                <a:endParaRPr lang="en-US" dirty="0"/>
              </a:p>
            </p:txBody>
          </p:sp>
        </mc:Choice>
        <mc:Fallback xmlns="">
          <p:sp>
            <p:nvSpPr>
              <p:cNvPr id="3" name="TextBox 2">
                <a:extLst>
                  <a:ext uri="{FF2B5EF4-FFF2-40B4-BE49-F238E27FC236}">
                    <a16:creationId xmlns:a16="http://schemas.microsoft.com/office/drawing/2014/main" id="{EE92F7D5-09CB-4D93-BDAA-6DFEF9B89968}"/>
                  </a:ext>
                </a:extLst>
              </p:cNvPr>
              <p:cNvSpPr txBox="1">
                <a:spLocks noRot="1" noChangeAspect="1" noMove="1" noResize="1" noEditPoints="1" noAdjustHandles="1" noChangeArrowheads="1" noChangeShapeType="1" noTextEdit="1"/>
              </p:cNvSpPr>
              <p:nvPr/>
            </p:nvSpPr>
            <p:spPr>
              <a:xfrm>
                <a:off x="4358640" y="5656217"/>
                <a:ext cx="2040239" cy="597536"/>
              </a:xfrm>
              <a:prstGeom prst="rect">
                <a:avLst/>
              </a:prstGeom>
              <a:blipFill>
                <a:blip r:embed="rId3"/>
                <a:stretch>
                  <a:fillRect/>
                </a:stretch>
              </a:blipFill>
            </p:spPr>
            <p:txBody>
              <a:bodyPr/>
              <a:lstStyle/>
              <a:p>
                <a:r>
                  <a:rPr lang="en-US">
                    <a:noFill/>
                  </a:rPr>
                  <a:t> </a:t>
                </a:r>
              </a:p>
            </p:txBody>
          </p:sp>
        </mc:Fallback>
      </mc:AlternateContent>
      <p:pic>
        <p:nvPicPr>
          <p:cNvPr id="6" name="Picture 2" descr="Image result for smiley face images">
            <a:extLst>
              <a:ext uri="{FF2B5EF4-FFF2-40B4-BE49-F238E27FC236}">
                <a16:creationId xmlns:a16="http://schemas.microsoft.com/office/drawing/2014/main" id="{477775B0-1F05-47E9-A36F-C8C9C71656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956406">
            <a:off x="726075" y="4449834"/>
            <a:ext cx="581357" cy="422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511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2553" y="1426422"/>
            <a:ext cx="8738484" cy="3203569"/>
          </a:xfrm>
          <a:prstGeom prst="rect">
            <a:avLst/>
          </a:prstGeom>
        </p:spPr>
        <p:txBody>
          <a:bodyPr wrap="square">
            <a:spAutoFit/>
          </a:bodyPr>
          <a:lstStyle/>
          <a:p>
            <a:pPr>
              <a:lnSpc>
                <a:spcPct val="107000"/>
              </a:lnSpc>
              <a:spcAft>
                <a:spcPts val="1800"/>
              </a:spcAft>
            </a:pPr>
            <a:r>
              <a:rPr lang="en-US" sz="2200" i="1" dirty="0">
                <a:latin typeface="Times New Roman" panose="02020603050405020304" pitchFamily="18" charset="0"/>
                <a:ea typeface="Calibri" panose="020F0502020204030204" pitchFamily="34" charset="0"/>
                <a:cs typeface="Times New Roman" panose="02020603050405020304" pitchFamily="18" charset="0"/>
              </a:rPr>
              <a:t>A 1.4 Matrix Multiplication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Problem: 	Determine the product of two n x n matrices.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Inputs:	  a positive integer n, two-dimensional arrays of number A and B, 	  each of which has both its row and columns indexed from 0 to n-1.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Outputs: a two-dimensional array of numbers C, which has both its rows 	   	  and columns indexed from 1 to n, containing the product of A and </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B.</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17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E996BD-2380-40AF-9BF3-1628E6AB88C0}"/>
              </a:ext>
            </a:extLst>
          </p:cNvPr>
          <p:cNvSpPr txBox="1"/>
          <p:nvPr/>
        </p:nvSpPr>
        <p:spPr>
          <a:xfrm>
            <a:off x="1815169" y="894893"/>
            <a:ext cx="8375374" cy="1200329"/>
          </a:xfrm>
          <a:prstGeom prst="rect">
            <a:avLst/>
          </a:prstGeom>
          <a:noFill/>
        </p:spPr>
        <p:txBody>
          <a:bodyPr wrap="square" rtlCol="0">
            <a:spAutoFit/>
          </a:bodyPr>
          <a:lstStyle/>
          <a:p>
            <a:r>
              <a:rPr lang="en-US" sz="3600" dirty="0"/>
              <a:t>Body of Knowledge Coverage:</a:t>
            </a:r>
          </a:p>
          <a:p>
            <a:r>
              <a:rPr lang="en-US" sz="3600" dirty="0"/>
              <a:t>Basis Analysis (AL)</a:t>
            </a:r>
          </a:p>
        </p:txBody>
      </p:sp>
      <p:sp>
        <p:nvSpPr>
          <p:cNvPr id="3" name="Rectangle 2">
            <a:extLst>
              <a:ext uri="{FF2B5EF4-FFF2-40B4-BE49-F238E27FC236}">
                <a16:creationId xmlns:a16="http://schemas.microsoft.com/office/drawing/2014/main" id="{AF8A1958-E03F-4605-BCDC-3C13A4A1BE44}"/>
              </a:ext>
            </a:extLst>
          </p:cNvPr>
          <p:cNvSpPr/>
          <p:nvPr/>
        </p:nvSpPr>
        <p:spPr>
          <a:xfrm>
            <a:off x="1976090" y="2627717"/>
            <a:ext cx="8308734" cy="3046988"/>
          </a:xfrm>
          <a:prstGeom prst="rect">
            <a:avLst/>
          </a:prstGeom>
        </p:spPr>
        <p:txBody>
          <a:bodyPr wrap="square">
            <a:spAutoFit/>
          </a:bodyPr>
          <a:lstStyle/>
          <a:p>
            <a:pPr marL="461963" lvl="0"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Basis Analysis (AL)</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Asymptotic Analysis, empirical measurement.</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Differences among best, average, and worst case behaviors of an algorithm.</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Complexity classes, such as constant, logarithmic linear, quadratic, and exponential.</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Recurrence Relations and their solutions.</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Time and space trade-offs in algorithms.</a:t>
            </a:r>
          </a:p>
        </p:txBody>
      </p:sp>
    </p:spTree>
    <p:extLst>
      <p:ext uri="{BB962C8B-B14F-4D97-AF65-F5344CB8AC3E}">
        <p14:creationId xmlns:p14="http://schemas.microsoft.com/office/powerpoint/2010/main" val="2426549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56962" y="3483677"/>
            <a:ext cx="10456469" cy="133517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52761" y="1009171"/>
            <a:ext cx="9527902" cy="5181098"/>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1.4 Matrix Multiplication</a:t>
            </a:r>
          </a:p>
          <a:p>
            <a:pPr>
              <a:lnSpc>
                <a:spcPct val="107000"/>
              </a:lnSpc>
            </a:pPr>
            <a:endParaRPr lang="en-US" sz="2200"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 </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 </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A[</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k]</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B[k, j];</a:t>
            </a:r>
            <a:endParaRPr lang="en-US" sz="2200"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endParaRPr lang="en-US" sz="2200"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200" i="1" dirty="0">
                <a:latin typeface="Times New Roman" panose="02020603050405020304" pitchFamily="18" charset="0"/>
                <a:ea typeface="Calibri" panose="020F0502020204030204" pitchFamily="34" charset="0"/>
                <a:cs typeface="Times New Roman" panose="02020603050405020304" pitchFamily="18" charset="0"/>
              </a:rPr>
              <a:t> + 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 </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 </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 </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 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 </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 </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endParaRPr lang="en-US" sz="2200"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Left Bracket 2"/>
          <p:cNvSpPr/>
          <p:nvPr/>
        </p:nvSpPr>
        <p:spPr>
          <a:xfrm>
            <a:off x="1447060" y="1890944"/>
            <a:ext cx="45719" cy="967666"/>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Left Bracket 3"/>
          <p:cNvSpPr/>
          <p:nvPr/>
        </p:nvSpPr>
        <p:spPr>
          <a:xfrm>
            <a:off x="3295095" y="1868846"/>
            <a:ext cx="45719" cy="967666"/>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ket 4"/>
          <p:cNvSpPr/>
          <p:nvPr/>
        </p:nvSpPr>
        <p:spPr>
          <a:xfrm>
            <a:off x="3060635" y="1890944"/>
            <a:ext cx="64306" cy="967666"/>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ket 5"/>
          <p:cNvSpPr/>
          <p:nvPr/>
        </p:nvSpPr>
        <p:spPr>
          <a:xfrm>
            <a:off x="4848676" y="1859969"/>
            <a:ext cx="64306" cy="967666"/>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ket 6"/>
          <p:cNvSpPr/>
          <p:nvPr/>
        </p:nvSpPr>
        <p:spPr>
          <a:xfrm>
            <a:off x="1507042" y="3685713"/>
            <a:ext cx="45719" cy="967666"/>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ket 7"/>
          <p:cNvSpPr/>
          <p:nvPr/>
        </p:nvSpPr>
        <p:spPr>
          <a:xfrm>
            <a:off x="10558498" y="3685713"/>
            <a:ext cx="64306" cy="967666"/>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8365D944-8AB4-4296-8227-93AC9C231F52}"/>
              </a:ext>
            </a:extLst>
          </p:cNvPr>
          <p:cNvSpPr txBox="1"/>
          <p:nvPr/>
        </p:nvSpPr>
        <p:spPr>
          <a:xfrm>
            <a:off x="6186115" y="2600077"/>
            <a:ext cx="1838740" cy="369332"/>
          </a:xfrm>
          <a:prstGeom prst="rect">
            <a:avLst/>
          </a:prstGeom>
          <a:noFill/>
        </p:spPr>
        <p:txBody>
          <a:bodyPr wrap="square" rtlCol="0">
            <a:spAutoFit/>
          </a:bodyPr>
          <a:lstStyle/>
          <a:p>
            <a:r>
              <a:rPr lang="en-US" dirty="0" err="1">
                <a:solidFill>
                  <a:srgbClr val="FF0000"/>
                </a:solidFill>
              </a:rPr>
              <a:t>i</a:t>
            </a:r>
            <a:r>
              <a:rPr lang="en-US" dirty="0"/>
              <a:t>      k      </a:t>
            </a:r>
            <a:r>
              <a:rPr lang="en-US" dirty="0">
                <a:solidFill>
                  <a:srgbClr val="0000FF"/>
                </a:solidFill>
              </a:rPr>
              <a:t>j</a:t>
            </a:r>
          </a:p>
        </p:txBody>
      </p:sp>
      <p:cxnSp>
        <p:nvCxnSpPr>
          <p:cNvPr id="11" name="Straight Arrow Connector 10">
            <a:extLst>
              <a:ext uri="{FF2B5EF4-FFF2-40B4-BE49-F238E27FC236}">
                <a16:creationId xmlns:a16="http://schemas.microsoft.com/office/drawing/2014/main" id="{760A84FF-9F6A-4848-90D0-9BE5EC7D8215}"/>
              </a:ext>
            </a:extLst>
          </p:cNvPr>
          <p:cNvCxnSpPr>
            <a:cxnSpLocks/>
          </p:cNvCxnSpPr>
          <p:nvPr/>
        </p:nvCxnSpPr>
        <p:spPr>
          <a:xfrm flipH="1">
            <a:off x="6096001" y="2969409"/>
            <a:ext cx="215872" cy="716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F5464D-2167-4D22-B90B-4E796ED5B9AF}"/>
              </a:ext>
            </a:extLst>
          </p:cNvPr>
          <p:cNvCxnSpPr>
            <a:cxnSpLocks/>
          </p:cNvCxnSpPr>
          <p:nvPr/>
        </p:nvCxnSpPr>
        <p:spPr>
          <a:xfrm flipH="1">
            <a:off x="6186115" y="2874984"/>
            <a:ext cx="476208" cy="87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02749C-4F93-4A7F-97FB-5B46C6ACE2B7}"/>
              </a:ext>
            </a:extLst>
          </p:cNvPr>
          <p:cNvCxnSpPr>
            <a:cxnSpLocks/>
          </p:cNvCxnSpPr>
          <p:nvPr/>
        </p:nvCxnSpPr>
        <p:spPr>
          <a:xfrm flipH="1">
            <a:off x="6528021" y="2888545"/>
            <a:ext cx="134302" cy="864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3046E4B-A4F9-41DB-B696-688D04C837B9}"/>
              </a:ext>
            </a:extLst>
          </p:cNvPr>
          <p:cNvCxnSpPr>
            <a:cxnSpLocks/>
          </p:cNvCxnSpPr>
          <p:nvPr/>
        </p:nvCxnSpPr>
        <p:spPr>
          <a:xfrm flipH="1">
            <a:off x="6595172" y="2915254"/>
            <a:ext cx="499171" cy="837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396E91E-1E72-4CC7-AC85-8E8488601B0D}"/>
              </a:ext>
            </a:extLst>
          </p:cNvPr>
          <p:cNvCxnSpPr/>
          <p:nvPr/>
        </p:nvCxnSpPr>
        <p:spPr>
          <a:xfrm>
            <a:off x="938254" y="1987826"/>
            <a:ext cx="4134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30824FD-2E45-4D0A-86F2-31AF273F0860}"/>
              </a:ext>
            </a:extLst>
          </p:cNvPr>
          <p:cNvSpPr txBox="1"/>
          <p:nvPr/>
        </p:nvSpPr>
        <p:spPr>
          <a:xfrm>
            <a:off x="615428" y="1803160"/>
            <a:ext cx="283070" cy="369332"/>
          </a:xfrm>
          <a:prstGeom prst="rect">
            <a:avLst/>
          </a:prstGeom>
          <a:noFill/>
        </p:spPr>
        <p:txBody>
          <a:bodyPr wrap="square" rtlCol="0">
            <a:spAutoFit/>
          </a:bodyPr>
          <a:lstStyle/>
          <a:p>
            <a:r>
              <a:rPr lang="en-US" dirty="0" err="1"/>
              <a:t>i</a:t>
            </a:r>
            <a:endParaRPr lang="en-US" dirty="0"/>
          </a:p>
        </p:txBody>
      </p:sp>
      <p:cxnSp>
        <p:nvCxnSpPr>
          <p:cNvPr id="24" name="Straight Arrow Connector 23">
            <a:extLst>
              <a:ext uri="{FF2B5EF4-FFF2-40B4-BE49-F238E27FC236}">
                <a16:creationId xmlns:a16="http://schemas.microsoft.com/office/drawing/2014/main" id="{BAA734A2-5DCE-4D7B-8F56-1E34422FBCC9}"/>
              </a:ext>
            </a:extLst>
          </p:cNvPr>
          <p:cNvCxnSpPr/>
          <p:nvPr/>
        </p:nvCxnSpPr>
        <p:spPr>
          <a:xfrm flipV="1">
            <a:off x="3510968" y="2874984"/>
            <a:ext cx="0" cy="43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A83FF23-73AB-4972-AE7A-99C2094D4EB6}"/>
              </a:ext>
            </a:extLst>
          </p:cNvPr>
          <p:cNvSpPr txBox="1"/>
          <p:nvPr/>
        </p:nvSpPr>
        <p:spPr>
          <a:xfrm>
            <a:off x="3491558" y="3067417"/>
            <a:ext cx="373711" cy="369332"/>
          </a:xfrm>
          <a:prstGeom prst="rect">
            <a:avLst/>
          </a:prstGeom>
          <a:noFill/>
        </p:spPr>
        <p:txBody>
          <a:bodyPr wrap="square" rtlCol="0">
            <a:spAutoFit/>
          </a:bodyPr>
          <a:lstStyle/>
          <a:p>
            <a:r>
              <a:rPr lang="en-US" dirty="0"/>
              <a:t>j</a:t>
            </a:r>
          </a:p>
        </p:txBody>
      </p:sp>
      <p:sp>
        <p:nvSpPr>
          <p:cNvPr id="19" name="Thought Bubble: Cloud 18">
            <a:extLst>
              <a:ext uri="{FF2B5EF4-FFF2-40B4-BE49-F238E27FC236}">
                <a16:creationId xmlns:a16="http://schemas.microsoft.com/office/drawing/2014/main" id="{A7FE1368-4CBF-4BB2-A102-30834B5CE8F9}"/>
              </a:ext>
            </a:extLst>
          </p:cNvPr>
          <p:cNvSpPr/>
          <p:nvPr/>
        </p:nvSpPr>
        <p:spPr>
          <a:xfrm>
            <a:off x="869857" y="796107"/>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207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1009171"/>
            <a:ext cx="9527902" cy="5164234"/>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1.4 Matrix Multiplication</a:t>
            </a:r>
          </a:p>
          <a:p>
            <a:pPr>
              <a:lnSpc>
                <a:spcPct val="107000"/>
              </a:lnSpc>
            </a:pPr>
            <a:endParaRPr lang="en-US" sz="2200"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 </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 </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endParaRPr lang="en-US" sz="2200"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 </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 </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 </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 </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 </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 </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endParaRPr lang="en-US" sz="2200"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Left Bracket 2"/>
          <p:cNvSpPr/>
          <p:nvPr/>
        </p:nvSpPr>
        <p:spPr>
          <a:xfrm>
            <a:off x="1447060" y="1890944"/>
            <a:ext cx="45719" cy="967666"/>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Left Bracket 3"/>
          <p:cNvSpPr/>
          <p:nvPr/>
        </p:nvSpPr>
        <p:spPr>
          <a:xfrm>
            <a:off x="3295095" y="1868846"/>
            <a:ext cx="45719" cy="967666"/>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ket 4"/>
          <p:cNvSpPr/>
          <p:nvPr/>
        </p:nvSpPr>
        <p:spPr>
          <a:xfrm>
            <a:off x="3060635" y="1890944"/>
            <a:ext cx="64306" cy="967666"/>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ket 5"/>
          <p:cNvSpPr/>
          <p:nvPr/>
        </p:nvSpPr>
        <p:spPr>
          <a:xfrm>
            <a:off x="4848676" y="1859969"/>
            <a:ext cx="64306" cy="967666"/>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ket 6"/>
          <p:cNvSpPr/>
          <p:nvPr/>
        </p:nvSpPr>
        <p:spPr>
          <a:xfrm>
            <a:off x="1507042" y="3685713"/>
            <a:ext cx="45719" cy="967666"/>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ket 7"/>
          <p:cNvSpPr/>
          <p:nvPr/>
        </p:nvSpPr>
        <p:spPr>
          <a:xfrm>
            <a:off x="10558498" y="3685713"/>
            <a:ext cx="64306" cy="967666"/>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7293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66275" y="3738326"/>
            <a:ext cx="10892588" cy="2173190"/>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18700" y="1012955"/>
            <a:ext cx="9167854" cy="5185394"/>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1.4 Matrix Multiplication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Problem: 	Determine the product of two n x n matrices.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Algorithm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MatrixMultiplication</a:t>
            </a:r>
            <a:r>
              <a:rPr lang="en-US" sz="2200" dirty="0">
                <a:latin typeface="Times New Roman" panose="02020603050405020304" pitchFamily="18" charset="0"/>
                <a:ea typeface="Calibri" panose="020F0502020204030204" pitchFamily="34" charset="0"/>
                <a:cs typeface="Times New Roman" panose="02020603050405020304" pitchFamily="18" charset="0"/>
              </a:rPr>
              <a:t>(A[0..n-1, 0..n-1], B[0..n-1, 0..n-1])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//Multiple two  n-by-n matrices </a:t>
            </a:r>
            <a:r>
              <a:rPr lang="en-US" sz="2200" dirty="0" err="1">
                <a:latin typeface="Times New Roman" panose="02020603050405020304" pitchFamily="18" charset="0"/>
                <a:ea typeface="Calibri" panose="020F0502020204030204" pitchFamily="34" charset="0"/>
                <a:cs typeface="Times New Roman" panose="02020603050405020304" pitchFamily="18" charset="0"/>
              </a:rPr>
              <a:t>A</a:t>
            </a:r>
            <a:r>
              <a:rPr lang="en-US" sz="2200" baseline="-25000" dirty="0" err="1">
                <a:latin typeface="Times New Roman" panose="02020603050405020304" pitchFamily="18" charset="0"/>
                <a:ea typeface="Calibri" panose="020F0502020204030204" pitchFamily="34" charset="0"/>
                <a:cs typeface="Times New Roman" panose="02020603050405020304" pitchFamily="18" charset="0"/>
              </a:rPr>
              <a:t>row</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 x col</a:t>
            </a:r>
            <a:r>
              <a:rPr lang="en-US" sz="2200" dirty="0">
                <a:latin typeface="Times New Roman" panose="02020603050405020304" pitchFamily="18" charset="0"/>
                <a:ea typeface="Calibri" panose="020F0502020204030204" pitchFamily="34" charset="0"/>
                <a:cs typeface="Times New Roman" panose="02020603050405020304" pitchFamily="18" charset="0"/>
              </a:rPr>
              <a:t> and B</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row x col</a:t>
            </a:r>
            <a:r>
              <a:rPr lang="en-US" sz="2200" dirty="0">
                <a:latin typeface="Times New Roman" panose="02020603050405020304" pitchFamily="18" charset="0"/>
                <a:ea typeface="Calibri" panose="020F0502020204030204" pitchFamily="34" charset="0"/>
                <a:cs typeface="Times New Roman" panose="02020603050405020304" pitchFamily="18" charset="0"/>
              </a:rPr>
              <a:t> by the definition-based //algorithm</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3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Input: 	Two  n-by-n  matrices  A  and  B</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3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Output: 	Matrix C  =  A*B</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for  </a:t>
            </a:r>
            <a:r>
              <a:rPr lang="en-US" sz="22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0  to  n – 1  do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stands for row</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for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j</a:t>
            </a:r>
            <a:r>
              <a:rPr lang="en-US" sz="2200" dirty="0">
                <a:latin typeface="Times New Roman" panose="02020603050405020304" pitchFamily="18" charset="0"/>
                <a:ea typeface="Calibri" panose="020F0502020204030204" pitchFamily="34" charset="0"/>
                <a:cs typeface="Times New Roman" panose="02020603050405020304" pitchFamily="18" charset="0"/>
              </a:rPr>
              <a:t> ← 0  to  n - 1  do  //j stands for column.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C[</a:t>
            </a:r>
            <a:r>
              <a:rPr lang="en-US" sz="22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j</a:t>
            </a:r>
            <a:r>
              <a:rPr lang="en-US" sz="2200" dirty="0">
                <a:latin typeface="Times New Roman" panose="02020603050405020304" pitchFamily="18" charset="0"/>
                <a:ea typeface="Calibri" panose="020F0502020204030204" pitchFamily="34" charset="0"/>
                <a:cs typeface="Times New Roman" panose="02020603050405020304" pitchFamily="18" charset="0"/>
              </a:rPr>
              <a:t>] ← 0.0;</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for  k ← 0  to  n – 1  do</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C[</a:t>
            </a:r>
            <a:r>
              <a:rPr lang="en-US" sz="22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j</a:t>
            </a:r>
            <a:r>
              <a:rPr lang="en-US" sz="2200" dirty="0">
                <a:latin typeface="Times New Roman" panose="02020603050405020304" pitchFamily="18" charset="0"/>
                <a:ea typeface="Calibri" panose="020F0502020204030204" pitchFamily="34" charset="0"/>
                <a:cs typeface="Times New Roman" panose="02020603050405020304" pitchFamily="18" charset="0"/>
              </a:rPr>
              <a:t>] ← C[</a:t>
            </a:r>
            <a:r>
              <a:rPr lang="en-US" sz="22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j</a:t>
            </a:r>
            <a:r>
              <a:rPr lang="en-US" sz="2200" dirty="0">
                <a:latin typeface="Times New Roman" panose="02020603050405020304" pitchFamily="18" charset="0"/>
                <a:ea typeface="Calibri" panose="020F0502020204030204" pitchFamily="34" charset="0"/>
                <a:cs typeface="Times New Roman" panose="02020603050405020304" pitchFamily="18" charset="0"/>
              </a:rPr>
              <a:t>] + A[</a:t>
            </a:r>
            <a:r>
              <a:rPr lang="en-US" sz="22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k]</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B[k,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j</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ith</a:t>
            </a:r>
            <a:r>
              <a:rPr lang="en-US" sz="2200" dirty="0">
                <a:latin typeface="Times New Roman" panose="02020603050405020304" pitchFamily="18" charset="0"/>
                <a:ea typeface="Calibri" panose="020F0502020204030204" pitchFamily="34" charset="0"/>
                <a:cs typeface="Times New Roman" panose="02020603050405020304" pitchFamily="18" charset="0"/>
              </a:rPr>
              <a:t> row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jth</a:t>
            </a:r>
            <a:r>
              <a:rPr lang="en-US" sz="2200" dirty="0">
                <a:latin typeface="Times New Roman" panose="02020603050405020304" pitchFamily="18" charset="0"/>
                <a:ea typeface="Calibri" panose="020F0502020204030204" pitchFamily="34" charset="0"/>
                <a:cs typeface="Times New Roman" panose="02020603050405020304" pitchFamily="18" charset="0"/>
              </a:rPr>
              <a:t> column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return C;</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8593584" y="3613212"/>
            <a:ext cx="2698812" cy="646331"/>
          </a:xfrm>
          <a:prstGeom prst="rect">
            <a:avLst/>
          </a:prstGeom>
          <a:noFill/>
          <a:ln>
            <a:solidFill>
              <a:srgbClr val="0000FF"/>
            </a:solidFill>
          </a:ln>
        </p:spPr>
        <p:txBody>
          <a:bodyPr wrap="square" rtlCol="0">
            <a:spAutoFit/>
          </a:bodyPr>
          <a:lstStyle/>
          <a:p>
            <a:r>
              <a:rPr lang="en-US" dirty="0"/>
              <a:t>Q: Which one is basic operation?</a:t>
            </a:r>
          </a:p>
        </p:txBody>
      </p:sp>
    </p:spTree>
    <p:extLst>
      <p:ext uri="{BB962C8B-B14F-4D97-AF65-F5344CB8AC3E}">
        <p14:creationId xmlns:p14="http://schemas.microsoft.com/office/powerpoint/2010/main" val="229124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9812" y="4203031"/>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86894" y="535876"/>
                <a:ext cx="9167854" cy="6178551"/>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1.4 Matrix Multiplication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Times New Roman" panose="02020603050405020304" pitchFamily="18" charset="0"/>
                    <a:ea typeface="Calibri" panose="020F0502020204030204" pitchFamily="34" charset="0"/>
                    <a:cs typeface="Times New Roman" panose="02020603050405020304" pitchFamily="18" charset="0"/>
                  </a:rPr>
                  <a:t>Problem: 	Determine the product of two n x n matrices.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Algorithm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MatrixMultiplication</a:t>
                </a:r>
                <a:r>
                  <a:rPr lang="en-US" sz="1600" dirty="0">
                    <a:latin typeface="Times New Roman" panose="02020603050405020304" pitchFamily="18" charset="0"/>
                    <a:ea typeface="Calibri" panose="020F0502020204030204" pitchFamily="34" charset="0"/>
                    <a:cs typeface="Times New Roman" panose="02020603050405020304" pitchFamily="18" charset="0"/>
                  </a:rPr>
                  <a:t>(A[0..n-1, 0..n-1], B[0..n-1, 0..n-1])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//Multiple two  n-by-n matrices </a:t>
                </a:r>
                <a:r>
                  <a:rPr lang="en-US" sz="1600" dirty="0" err="1">
                    <a:latin typeface="Times New Roman" panose="02020603050405020304" pitchFamily="18" charset="0"/>
                    <a:ea typeface="Calibri" panose="020F0502020204030204" pitchFamily="34" charset="0"/>
                    <a:cs typeface="Times New Roman" panose="02020603050405020304" pitchFamily="18" charset="0"/>
                  </a:rPr>
                  <a:t>A</a:t>
                </a:r>
                <a:r>
                  <a:rPr lang="en-US" sz="1600" baseline="-25000" dirty="0" err="1">
                    <a:latin typeface="Times New Roman" panose="02020603050405020304" pitchFamily="18" charset="0"/>
                    <a:ea typeface="Calibri" panose="020F0502020204030204" pitchFamily="34" charset="0"/>
                    <a:cs typeface="Times New Roman" panose="02020603050405020304" pitchFamily="18" charset="0"/>
                  </a:rPr>
                  <a:t>row</a:t>
                </a:r>
                <a:r>
                  <a:rPr lang="en-US" sz="1600" baseline="-25000" dirty="0">
                    <a:latin typeface="Times New Roman" panose="02020603050405020304" pitchFamily="18" charset="0"/>
                    <a:ea typeface="Calibri" panose="020F0502020204030204" pitchFamily="34" charset="0"/>
                    <a:cs typeface="Times New Roman" panose="02020603050405020304" pitchFamily="18" charset="0"/>
                  </a:rPr>
                  <a:t> x col</a:t>
                </a:r>
                <a:r>
                  <a:rPr lang="en-US" sz="1600" dirty="0">
                    <a:latin typeface="Times New Roman" panose="02020603050405020304" pitchFamily="18" charset="0"/>
                    <a:ea typeface="Calibri" panose="020F0502020204030204" pitchFamily="34" charset="0"/>
                    <a:cs typeface="Times New Roman" panose="02020603050405020304" pitchFamily="18" charset="0"/>
                  </a:rPr>
                  <a:t> and B</a:t>
                </a:r>
                <a:r>
                  <a:rPr lang="en-US" sz="1600" baseline="-25000" dirty="0">
                    <a:latin typeface="Times New Roman" panose="02020603050405020304" pitchFamily="18" charset="0"/>
                    <a:ea typeface="Calibri" panose="020F0502020204030204" pitchFamily="34" charset="0"/>
                    <a:cs typeface="Times New Roman" panose="02020603050405020304" pitchFamily="18" charset="0"/>
                  </a:rPr>
                  <a:t>row x col</a:t>
                </a:r>
                <a:r>
                  <a:rPr lang="en-US" sz="1600" dirty="0">
                    <a:latin typeface="Times New Roman" panose="02020603050405020304" pitchFamily="18" charset="0"/>
                    <a:ea typeface="Calibri" panose="020F0502020204030204" pitchFamily="34" charset="0"/>
                    <a:cs typeface="Times New Roman" panose="02020603050405020304" pitchFamily="18" charset="0"/>
                  </a:rPr>
                  <a:t> by the definition-based //algorithm</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3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Input: 	Two  n-by-n  matrices  A  and  B</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3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Output: 	Matrix C  =  A*B</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for  </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 ← 0  to  n – 1  do</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for  j ← 0  to  n - 1  do</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C[</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 j] ← 0.0;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for  k ← 0  to  n – 1  do</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C[</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 j] ← C[</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 j] + A[</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 k]</a:t>
                </a:r>
                <a:r>
                  <a:rPr lang="en-US" sz="1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1600" dirty="0">
                    <a:latin typeface="Times New Roman" panose="02020603050405020304" pitchFamily="18" charset="0"/>
                    <a:ea typeface="Calibri" panose="020F0502020204030204" pitchFamily="34" charset="0"/>
                    <a:cs typeface="Times New Roman" panose="02020603050405020304" pitchFamily="18" charset="0"/>
                  </a:rPr>
                  <a:t>B[k, j];</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return C</a:t>
                </a:r>
              </a:p>
              <a:p>
                <a:r>
                  <a:rPr lang="en-US" sz="2200" dirty="0">
                    <a:latin typeface="Times New Roman" panose="02020603050405020304" pitchFamily="18" charset="0"/>
                    <a:cs typeface="Times New Roman" panose="02020603050405020304" pitchFamily="18" charset="0"/>
                  </a:rPr>
                  <a:t>Time complexity:</a:t>
                </a:r>
              </a:p>
              <a:p>
                <a:r>
                  <a:rPr lang="en-US" sz="2200" dirty="0">
                    <a:latin typeface="Times New Roman" panose="02020603050405020304" pitchFamily="18" charset="0"/>
                    <a:cs typeface="Times New Roman" panose="02020603050405020304" pitchFamily="18" charset="0"/>
                  </a:rPr>
                  <a:t>Basic operation</a:t>
                </a:r>
                <a:r>
                  <a:rPr lang="en-US" sz="2200" dirty="0">
                    <a:solidFill>
                      <a:srgbClr val="0000FF"/>
                    </a:solidFill>
                    <a:latin typeface="Times New Roman" panose="02020603050405020304" pitchFamily="18" charset="0"/>
                    <a:cs typeface="Times New Roman" panose="02020603050405020304" pitchFamily="18" charset="0"/>
                  </a:rPr>
                  <a:t>:  multiplication instruction in the innermost for loop.</a:t>
                </a:r>
              </a:p>
              <a:p>
                <a:r>
                  <a:rPr lang="en-US" sz="2200" dirty="0">
                    <a:latin typeface="Times New Roman" panose="02020603050405020304" pitchFamily="18" charset="0"/>
                    <a:cs typeface="Times New Roman" panose="02020603050405020304" pitchFamily="18" charset="0"/>
                  </a:rPr>
                  <a:t>Input size:           </a:t>
                </a:r>
                <a:r>
                  <a:rPr lang="en-US" sz="2200" dirty="0">
                    <a:solidFill>
                      <a:srgbClr val="0000FF"/>
                    </a:solidFill>
                    <a:latin typeface="Times New Roman" panose="02020603050405020304" pitchFamily="18" charset="0"/>
                    <a:cs typeface="Times New Roman" panose="02020603050405020304" pitchFamily="18" charset="0"/>
                  </a:rPr>
                  <a:t>the number of rows and columns.</a:t>
                </a:r>
              </a:p>
              <a:p>
                <a:r>
                  <a:rPr lang="en-US" sz="2200" dirty="0">
                    <a:latin typeface="Times New Roman" panose="02020603050405020304" pitchFamily="18" charset="0"/>
                    <a:cs typeface="Times New Roman" panose="02020603050405020304" pitchFamily="18" charset="0"/>
                  </a:rPr>
                  <a:t>There are always n passes through the for-</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loop, in each pass there are always n passes through the for-j loop, and in each pass through for-j loop there are always n passes through the for-k loop. Because the basic operation is inside the for-k loop,</a:t>
                </a:r>
              </a:p>
              <a:p>
                <a:r>
                  <a:rPr lang="en-US" sz="2200" dirty="0">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rPr>
                  <a:t>T(n) = n * n * n = </a:t>
                </a:r>
                <a14:m>
                  <m:oMath xmlns:m="http://schemas.openxmlformats.org/officeDocument/2006/math">
                    <m:sSup>
                      <m:sSupPr>
                        <m:ctrlPr>
                          <a:rPr lang="en-US" sz="2200" i="1">
                            <a:solidFill>
                              <a:srgbClr val="0000FF"/>
                            </a:solidFill>
                            <a:latin typeface="Cambria Math" panose="02040503050406030204" pitchFamily="18" charset="0"/>
                          </a:rPr>
                        </m:ctrlPr>
                      </m:sSupPr>
                      <m:e>
                        <m:r>
                          <a:rPr lang="en-US" sz="2200" i="1">
                            <a:solidFill>
                              <a:srgbClr val="0000FF"/>
                            </a:solidFill>
                            <a:latin typeface="Cambria Math" panose="02040503050406030204" pitchFamily="18" charset="0"/>
                          </a:rPr>
                          <m:t>𝑛</m:t>
                        </m:r>
                      </m:e>
                      <m:sup>
                        <m:r>
                          <a:rPr lang="en-US" sz="2200" i="1">
                            <a:solidFill>
                              <a:srgbClr val="0000FF"/>
                            </a:solidFill>
                            <a:latin typeface="Cambria Math" panose="02040503050406030204" pitchFamily="18" charset="0"/>
                          </a:rPr>
                          <m:t>3</m:t>
                        </m:r>
                      </m:sup>
                    </m:sSup>
                    <m:r>
                      <a:rPr lang="en-US" sz="2200" i="1">
                        <a:solidFill>
                          <a:srgbClr val="0000FF"/>
                        </a:solidFill>
                        <a:latin typeface="Cambria Math" panose="02040503050406030204" pitchFamily="18" charset="0"/>
                      </a:rPr>
                      <m:t>.</m:t>
                    </m:r>
                  </m:oMath>
                </a14:m>
                <a:endParaRPr lang="en-US" sz="22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86894" y="535876"/>
                <a:ext cx="9167854" cy="6178551"/>
              </a:xfrm>
              <a:prstGeom prst="rect">
                <a:avLst/>
              </a:prstGeom>
              <a:blipFill>
                <a:blip r:embed="rId2"/>
                <a:stretch>
                  <a:fillRect l="-864" t="-691" r="-1330" b="-987"/>
                </a:stretch>
              </a:blipFill>
            </p:spPr>
            <p:txBody>
              <a:bodyPr/>
              <a:lstStyle/>
              <a:p>
                <a:r>
                  <a:rPr lang="en-US">
                    <a:noFill/>
                  </a:rPr>
                  <a:t> </a:t>
                </a:r>
              </a:p>
            </p:txBody>
          </p:sp>
        </mc:Fallback>
      </mc:AlternateContent>
    </p:spTree>
    <p:extLst>
      <p:ext uri="{BB962C8B-B14F-4D97-AF65-F5344CB8AC3E}">
        <p14:creationId xmlns:p14="http://schemas.microsoft.com/office/powerpoint/2010/main" val="46895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53871" y="870789"/>
            <a:ext cx="8884258" cy="5476627"/>
          </a:xfrm>
          <a:prstGeom prst="rect">
            <a:avLst/>
          </a:prstGeom>
        </p:spPr>
        <p:txBody>
          <a:bodyPr wrap="square">
            <a:spAutoFit/>
          </a:bodyPr>
          <a:lstStyle/>
          <a:p>
            <a:pPr>
              <a:lnSpc>
                <a:spcPct val="107000"/>
              </a:lnSpc>
              <a:spcAft>
                <a:spcPts val="1800"/>
              </a:spcAft>
            </a:pPr>
            <a:r>
              <a:rPr lang="en-US" sz="2200" i="1" dirty="0">
                <a:latin typeface="Times New Roman" panose="02020603050405020304" pitchFamily="18" charset="0"/>
                <a:ea typeface="Calibri" panose="020F0502020204030204" pitchFamily="34" charset="0"/>
                <a:cs typeface="Times New Roman" panose="02020603050405020304" pitchFamily="18" charset="0"/>
              </a:rPr>
              <a:t>A 1.5 Binary Search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Problem:  Determine whether x is in the sorted array A of n keys.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Inputs:	    positive integer n, sorted (nondecreasing order) array of keys A </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indexed from 0 to n – 1, a key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Outputs:   location, the location of key in A (0 if K is not in A).</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Algorithm </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BinarySearch</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(A[0 .. n-1], K)</a:t>
            </a:r>
          </a:p>
          <a:p>
            <a:pPr marL="457200" marR="0">
              <a:lnSpc>
                <a:spcPct val="107000"/>
              </a:lnSpc>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//Implements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nonrecursive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binary search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 	An array A[0 .. n-1]  sorted in ascending order and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 search  key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Output: 	An index of the array’s element that is equal to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or  -1  if there is no such element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891408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81264" y="3561769"/>
            <a:ext cx="11012904" cy="2590378"/>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3" name="Rectangle 2"/>
              <p:cNvSpPr/>
              <p:nvPr/>
            </p:nvSpPr>
            <p:spPr>
              <a:xfrm>
                <a:off x="1566407" y="691753"/>
                <a:ext cx="9120146" cy="5740033"/>
              </a:xfrm>
              <a:prstGeom prst="rect">
                <a:avLst/>
              </a:prstGeom>
            </p:spPr>
            <p:txBody>
              <a:bodyPr wrap="square">
                <a:spAutoFit/>
              </a:bodyPr>
              <a:lstStyle/>
              <a:p>
                <a:pPr>
                  <a:spcAft>
                    <a:spcPts val="1800"/>
                  </a:spcAft>
                </a:pPr>
                <a:r>
                  <a:rPr lang="en-US" sz="2200" i="1" dirty="0">
                    <a:latin typeface="Times New Roman" panose="02020603050405020304" pitchFamily="18" charset="0"/>
                    <a:ea typeface="Calibri" panose="020F0502020204030204" pitchFamily="34" charset="0"/>
                    <a:cs typeface="Times New Roman" panose="02020603050405020304" pitchFamily="18" charset="0"/>
                  </a:rPr>
                  <a:t>A 1.5 Binary Search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Algorithm </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BinarySearch</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(A[0 .. n-1], K)</a:t>
                </a: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//Implements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nonrecursive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binary search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 	An array A[0 .. n-1]  sorted in ascending order and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 search  key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Output: 	An index of the array’s element that is equal to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or  -1  if there is no such element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p ← 0;    r ← </a:t>
                </a:r>
                <a:r>
                  <a:rPr lang="en-US" sz="2200" spc="-100"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n - 1</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a:t>
                </a:r>
              </a:p>
              <a:p>
                <a:pPr marL="457200" marR="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while (p ≤ r) do{</a:t>
                </a:r>
              </a:p>
              <a:p>
                <a:pPr marL="457200" marR="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m ← </a:t>
                </a:r>
                <a:r>
                  <a:rPr lang="en-US" sz="2200" spc="-100" baseline="-25000" dirty="0">
                    <a:effectLst/>
                    <a:latin typeface="Consolas" panose="020B0609020204030204" pitchFamily="49" charset="0"/>
                    <a:ea typeface="Calibri" panose="020F0502020204030204" pitchFamily="34" charset="0"/>
                    <a:cs typeface="Times New Roman" panose="02020603050405020304" pitchFamily="18" charset="0"/>
                  </a:rPr>
                  <a:t>└</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(p + r)/2 </a:t>
                </a:r>
                <a:r>
                  <a:rPr lang="en-US" sz="2200" spc="-100" baseline="-25000" dirty="0">
                    <a:effectLst/>
                    <a:latin typeface="Consolas" panose="020B0609020204030204" pitchFamily="49" charset="0"/>
                    <a:ea typeface="Calibri" panose="020F0502020204030204" pitchFamily="34" charset="0"/>
                    <a:cs typeface="Times New Roman" panose="02020603050405020304" pitchFamily="18" charset="0"/>
                  </a:rPr>
                  <a:t>┘</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x – 1 &lt; </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x </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x;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if    (K</a:t>
                </a:r>
                <a:r>
                  <a:rPr lang="en-US" sz="2200" spc="-100" dirty="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 = </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A[m]) 	</a:t>
                </a:r>
              </a:p>
              <a:p>
                <a:pPr marL="457200" marR="0" indent="45720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then  return m;</a:t>
                </a:r>
              </a:p>
              <a:p>
                <a:pPr marL="457200" marR="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else  if  (K &lt; A[m]) 	</a:t>
                </a:r>
              </a:p>
              <a:p>
                <a:pPr marL="457200" marR="0" indent="45720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then  r ← m – 1;</a:t>
                </a:r>
              </a:p>
              <a:p>
                <a:pPr marL="457200" marR="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else   p ← m + 1; }</a:t>
                </a:r>
              </a:p>
              <a:p>
                <a:pPr marL="457200" marR="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return -1;</a:t>
                </a:r>
              </a:p>
            </p:txBody>
          </p:sp>
        </mc:Choice>
        <mc:Fallback xmlns="">
          <p:sp>
            <p:nvSpPr>
              <p:cNvPr id="3" name="Rectangle 2"/>
              <p:cNvSpPr>
                <a:spLocks noRot="1" noChangeAspect="1" noMove="1" noResize="1" noEditPoints="1" noAdjustHandles="1" noChangeArrowheads="1" noChangeShapeType="1" noTextEdit="1"/>
              </p:cNvSpPr>
              <p:nvPr/>
            </p:nvSpPr>
            <p:spPr>
              <a:xfrm>
                <a:off x="1566407" y="691753"/>
                <a:ext cx="9120146" cy="5740033"/>
              </a:xfrm>
              <a:prstGeom prst="rect">
                <a:avLst/>
              </a:prstGeom>
              <a:blipFill>
                <a:blip r:embed="rId2"/>
                <a:stretch>
                  <a:fillRect l="-869" t="-743" b="-1274"/>
                </a:stretch>
              </a:blipFill>
            </p:spPr>
            <p:txBody>
              <a:bodyPr/>
              <a:lstStyle/>
              <a:p>
                <a:r>
                  <a:rPr lang="en-US">
                    <a:noFill/>
                  </a:rPr>
                  <a:t> </a:t>
                </a:r>
              </a:p>
            </p:txBody>
          </p:sp>
        </mc:Fallback>
      </mc:AlternateContent>
      <p:sp>
        <p:nvSpPr>
          <p:cNvPr id="2" name="TextBox 1"/>
          <p:cNvSpPr txBox="1"/>
          <p:nvPr/>
        </p:nvSpPr>
        <p:spPr>
          <a:xfrm>
            <a:off x="7435513" y="4713620"/>
            <a:ext cx="2867488" cy="646331"/>
          </a:xfrm>
          <a:prstGeom prst="rect">
            <a:avLst/>
          </a:prstGeom>
          <a:noFill/>
          <a:ln>
            <a:solidFill>
              <a:srgbClr val="0000FF"/>
            </a:solidFill>
          </a:ln>
        </p:spPr>
        <p:txBody>
          <a:bodyPr wrap="square" rtlCol="0">
            <a:spAutoFit/>
          </a:bodyPr>
          <a:lstStyle/>
          <a:p>
            <a:r>
              <a:rPr lang="en-US" dirty="0">
                <a:solidFill>
                  <a:srgbClr val="0000FF"/>
                </a:solidFill>
              </a:rPr>
              <a:t>Q: Which one is the basic operation?</a:t>
            </a:r>
          </a:p>
        </p:txBody>
      </p:sp>
    </p:spTree>
    <p:extLst>
      <p:ext uri="{BB962C8B-B14F-4D97-AF65-F5344CB8AC3E}">
        <p14:creationId xmlns:p14="http://schemas.microsoft.com/office/powerpoint/2010/main" val="3906716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649705" y="4050632"/>
            <a:ext cx="10820245" cy="515200"/>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3" name="Rectangle 2"/>
              <p:cNvSpPr/>
              <p:nvPr/>
            </p:nvSpPr>
            <p:spPr>
              <a:xfrm>
                <a:off x="1566407" y="691753"/>
                <a:ext cx="9120146" cy="5509200"/>
              </a:xfrm>
              <a:prstGeom prst="rect">
                <a:avLst/>
              </a:prstGeom>
            </p:spPr>
            <p:txBody>
              <a:bodyPr wrap="square">
                <a:spAutoFit/>
              </a:bodyPr>
              <a:lstStyle/>
              <a:p>
                <a:r>
                  <a:rPr lang="en-US" sz="2200" i="1" dirty="0">
                    <a:latin typeface="Times New Roman" panose="02020603050405020304" pitchFamily="18" charset="0"/>
                    <a:ea typeface="Calibri" panose="020F0502020204030204" pitchFamily="34" charset="0"/>
                    <a:cs typeface="Times New Roman" panose="02020603050405020304" pitchFamily="18" charset="0"/>
                  </a:rPr>
                  <a:t>A 1.5 Binary Search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Algorithm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BinarySearch</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(A[0 .. n-1],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//Implements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nonrecursive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binary search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 	An array A[0 .. n-1]  sorted in ascending order and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 search  key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Output: 	An index of the array’s element that is equal to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or  -1  if there is no such element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 ← 0;    r ← </a:t>
                </a: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 - 1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while   p ≤ r   do</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m ← </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(p + r) /2 </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x – 1 &lt; </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x </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x;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K = A[m])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then   return m;</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else  if      (K &lt; A[m])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then  r ← m – 1;</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else   p ← m + 1;</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return  -1</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566407" y="691753"/>
                <a:ext cx="9120146" cy="5509200"/>
              </a:xfrm>
              <a:prstGeom prst="rect">
                <a:avLst/>
              </a:prstGeom>
              <a:blipFill>
                <a:blip r:embed="rId2"/>
                <a:stretch>
                  <a:fillRect l="-869" t="-774" b="-1217"/>
                </a:stretch>
              </a:blipFill>
            </p:spPr>
            <p:txBody>
              <a:bodyPr/>
              <a:lstStyle/>
              <a:p>
                <a:r>
                  <a:rPr lang="en-US">
                    <a:noFill/>
                  </a:rPr>
                  <a:t> </a:t>
                </a:r>
              </a:p>
            </p:txBody>
          </p:sp>
        </mc:Fallback>
      </mc:AlternateContent>
      <p:sp>
        <p:nvSpPr>
          <p:cNvPr id="2" name="TextBox 1"/>
          <p:cNvSpPr txBox="1"/>
          <p:nvPr/>
        </p:nvSpPr>
        <p:spPr>
          <a:xfrm>
            <a:off x="8602462" y="3320249"/>
            <a:ext cx="2867488" cy="646331"/>
          </a:xfrm>
          <a:prstGeom prst="rect">
            <a:avLst/>
          </a:prstGeom>
          <a:solidFill>
            <a:srgbClr val="FFFF00"/>
          </a:solidFill>
          <a:ln>
            <a:solidFill>
              <a:srgbClr val="0000FF"/>
            </a:solidFill>
          </a:ln>
        </p:spPr>
        <p:txBody>
          <a:bodyPr wrap="square" rtlCol="0">
            <a:spAutoFit/>
          </a:bodyPr>
          <a:lstStyle/>
          <a:p>
            <a:r>
              <a:rPr lang="en-US" dirty="0">
                <a:solidFill>
                  <a:srgbClr val="0000FF"/>
                </a:solidFill>
              </a:rPr>
              <a:t>Q: Which one is the basic operation?</a:t>
            </a:r>
          </a:p>
        </p:txBody>
      </p:sp>
      <p:cxnSp>
        <p:nvCxnSpPr>
          <p:cNvPr id="6" name="Straight Connector 5">
            <a:extLst>
              <a:ext uri="{FF2B5EF4-FFF2-40B4-BE49-F238E27FC236}">
                <a16:creationId xmlns:a16="http://schemas.microsoft.com/office/drawing/2014/main" id="{B913724F-0940-4DB8-8757-F729C12955B1}"/>
              </a:ext>
            </a:extLst>
          </p:cNvPr>
          <p:cNvCxnSpPr/>
          <p:nvPr/>
        </p:nvCxnSpPr>
        <p:spPr>
          <a:xfrm flipV="1">
            <a:off x="6281530" y="5018266"/>
            <a:ext cx="3848432" cy="5565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A5A0C0C-B44A-4AED-9F45-76E1D4D174F8}"/>
              </a:ext>
            </a:extLst>
          </p:cNvPr>
          <p:cNvCxnSpPr>
            <a:cxnSpLocks/>
          </p:cNvCxnSpPr>
          <p:nvPr/>
        </p:nvCxnSpPr>
        <p:spPr>
          <a:xfrm flipV="1">
            <a:off x="9144000" y="5088835"/>
            <a:ext cx="0" cy="341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BD8ADA-77FA-4933-8C7A-9EA0F6F0204D}"/>
              </a:ext>
            </a:extLst>
          </p:cNvPr>
          <p:cNvCxnSpPr/>
          <p:nvPr/>
        </p:nvCxnSpPr>
        <p:spPr>
          <a:xfrm flipV="1">
            <a:off x="10122011" y="5064981"/>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2F8045D-52BB-4B5A-BDF1-B38FC578963F}"/>
              </a:ext>
            </a:extLst>
          </p:cNvPr>
          <p:cNvSpPr txBox="1"/>
          <p:nvPr/>
        </p:nvSpPr>
        <p:spPr>
          <a:xfrm>
            <a:off x="9040633" y="5430741"/>
            <a:ext cx="365760" cy="369332"/>
          </a:xfrm>
          <a:prstGeom prst="rect">
            <a:avLst/>
          </a:prstGeom>
          <a:noFill/>
        </p:spPr>
        <p:txBody>
          <a:bodyPr wrap="square" rtlCol="0">
            <a:spAutoFit/>
          </a:bodyPr>
          <a:lstStyle/>
          <a:p>
            <a:r>
              <a:rPr lang="en-US" dirty="0"/>
              <a:t>p</a:t>
            </a:r>
          </a:p>
        </p:txBody>
      </p:sp>
      <p:sp>
        <p:nvSpPr>
          <p:cNvPr id="13" name="TextBox 12">
            <a:extLst>
              <a:ext uri="{FF2B5EF4-FFF2-40B4-BE49-F238E27FC236}">
                <a16:creationId xmlns:a16="http://schemas.microsoft.com/office/drawing/2014/main" id="{0FB793C1-F3F6-4EA2-9867-BCA7D4C81AAA}"/>
              </a:ext>
            </a:extLst>
          </p:cNvPr>
          <p:cNvSpPr txBox="1"/>
          <p:nvPr/>
        </p:nvSpPr>
        <p:spPr>
          <a:xfrm>
            <a:off x="9947082" y="5411988"/>
            <a:ext cx="365760" cy="369332"/>
          </a:xfrm>
          <a:prstGeom prst="rect">
            <a:avLst/>
          </a:prstGeom>
          <a:noFill/>
        </p:spPr>
        <p:txBody>
          <a:bodyPr wrap="square" rtlCol="0">
            <a:spAutoFit/>
          </a:bodyPr>
          <a:lstStyle/>
          <a:p>
            <a:r>
              <a:rPr lang="en-US" dirty="0"/>
              <a:t>r</a:t>
            </a:r>
          </a:p>
        </p:txBody>
      </p:sp>
      <p:cxnSp>
        <p:nvCxnSpPr>
          <p:cNvPr id="15" name="Straight Arrow Connector 14">
            <a:extLst>
              <a:ext uri="{FF2B5EF4-FFF2-40B4-BE49-F238E27FC236}">
                <a16:creationId xmlns:a16="http://schemas.microsoft.com/office/drawing/2014/main" id="{B073E838-3B0C-49D4-8798-8D512BDD460D}"/>
              </a:ext>
            </a:extLst>
          </p:cNvPr>
          <p:cNvCxnSpPr>
            <a:cxnSpLocks/>
          </p:cNvCxnSpPr>
          <p:nvPr/>
        </p:nvCxnSpPr>
        <p:spPr>
          <a:xfrm flipH="1" flipV="1">
            <a:off x="9609150" y="5063195"/>
            <a:ext cx="12874" cy="367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8ED119E-3CE8-4934-BEF2-9E552E1A6A0E}"/>
              </a:ext>
            </a:extLst>
          </p:cNvPr>
          <p:cNvSpPr txBox="1"/>
          <p:nvPr/>
        </p:nvSpPr>
        <p:spPr>
          <a:xfrm>
            <a:off x="9455936" y="5411988"/>
            <a:ext cx="365760" cy="369332"/>
          </a:xfrm>
          <a:prstGeom prst="rect">
            <a:avLst/>
          </a:prstGeom>
          <a:noFill/>
        </p:spPr>
        <p:txBody>
          <a:bodyPr wrap="square" rtlCol="0">
            <a:spAutoFit/>
          </a:bodyPr>
          <a:lstStyle/>
          <a:p>
            <a:r>
              <a:rPr lang="en-US" dirty="0"/>
              <a:t>m</a:t>
            </a:r>
          </a:p>
        </p:txBody>
      </p:sp>
      <p:sp>
        <p:nvSpPr>
          <p:cNvPr id="18" name="Oval 17">
            <a:extLst>
              <a:ext uri="{FF2B5EF4-FFF2-40B4-BE49-F238E27FC236}">
                <a16:creationId xmlns:a16="http://schemas.microsoft.com/office/drawing/2014/main" id="{E4EA16F7-3B96-42D0-9A20-2BFC5023B5F6}"/>
              </a:ext>
            </a:extLst>
          </p:cNvPr>
          <p:cNvSpPr/>
          <p:nvPr/>
        </p:nvSpPr>
        <p:spPr>
          <a:xfrm>
            <a:off x="6281530" y="503715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117F3A9-16D8-4FEF-B80B-0C7B60CE7FE4}"/>
              </a:ext>
            </a:extLst>
          </p:cNvPr>
          <p:cNvSpPr/>
          <p:nvPr/>
        </p:nvSpPr>
        <p:spPr>
          <a:xfrm flipV="1">
            <a:off x="8151983" y="5018266"/>
            <a:ext cx="77608" cy="6460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768DBAC-3D81-4DA9-BD3F-BE734D786387}"/>
              </a:ext>
            </a:extLst>
          </p:cNvPr>
          <p:cNvSpPr/>
          <p:nvPr/>
        </p:nvSpPr>
        <p:spPr>
          <a:xfrm flipV="1">
            <a:off x="10049492" y="4985465"/>
            <a:ext cx="77608" cy="646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804FBFF-63CC-4E1E-A4BD-08A8A6CCCCF2}"/>
              </a:ext>
            </a:extLst>
          </p:cNvPr>
          <p:cNvSpPr/>
          <p:nvPr/>
        </p:nvSpPr>
        <p:spPr>
          <a:xfrm flipH="1">
            <a:off x="9106228" y="4985468"/>
            <a:ext cx="72589" cy="974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4414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461446-3E85-86A9-4495-FE30C35F24F7}"/>
              </a:ext>
            </a:extLst>
          </p:cNvPr>
          <p:cNvSpPr txBox="1"/>
          <p:nvPr/>
        </p:nvSpPr>
        <p:spPr>
          <a:xfrm>
            <a:off x="685877" y="5317364"/>
            <a:ext cx="10591723" cy="69735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3" name="Rectangle 2"/>
              <p:cNvSpPr/>
              <p:nvPr/>
            </p:nvSpPr>
            <p:spPr>
              <a:xfrm>
                <a:off x="1423283" y="673898"/>
                <a:ext cx="8487071" cy="5717206"/>
              </a:xfrm>
              <a:prstGeom prst="rect">
                <a:avLst/>
              </a:prstGeom>
            </p:spPr>
            <p:txBody>
              <a:bodyPr wrap="square">
                <a:spAutoFit/>
              </a:bodyPr>
              <a:lstStyle/>
              <a:p>
                <a:pPr>
                  <a:lnSpc>
                    <a:spcPct val="107000"/>
                  </a:lnSpc>
                </a:pPr>
                <a:r>
                  <a:rPr lang="en-US" i="1" dirty="0">
                    <a:latin typeface="Times New Roman" panose="02020603050405020304" pitchFamily="18" charset="0"/>
                    <a:ea typeface="Calibri" panose="020F0502020204030204" pitchFamily="34" charset="0"/>
                    <a:cs typeface="Times New Roman" panose="02020603050405020304" pitchFamily="18" charset="0"/>
                  </a:rPr>
                  <a:t>A 1.5 Binary Search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Problem:	Determine whether x is in the sorted array A of n keys.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Inputs:	positive integer n, sorted (nondecreasing order) array of keys A indexed from 0 </a:t>
                </a:r>
              </a:p>
              <a:p>
                <a:pPr>
                  <a:lnSpc>
                    <a:spcPct val="107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to n – 1, a key 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Outputs: location, the location of key in A (0 if K is not in 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Algorithm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BinarySearch</a:t>
                </a:r>
                <a:r>
                  <a:rPr lang="en-US" dirty="0">
                    <a:effectLst/>
                    <a:latin typeface="Times New Roman" panose="02020603050405020304" pitchFamily="18" charset="0"/>
                    <a:ea typeface="Calibri" panose="020F0502020204030204" pitchFamily="34" charset="0"/>
                    <a:cs typeface="Times New Roman" panose="02020603050405020304" pitchFamily="18" charset="0"/>
                  </a:rPr>
                  <a:t>(A[0 .. n-1], 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//Implements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nonrecursive</a:t>
                </a:r>
                <a:r>
                  <a:rPr lang="en-US" dirty="0">
                    <a:effectLst/>
                    <a:latin typeface="Times New Roman" panose="02020603050405020304" pitchFamily="18" charset="0"/>
                    <a:ea typeface="Calibri" panose="020F0502020204030204" pitchFamily="34" charset="0"/>
                    <a:cs typeface="Times New Roman" panose="02020603050405020304" pitchFamily="18" charset="0"/>
                  </a:rPr>
                  <a:t> binary search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600"/>
                  </a:spcAft>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Time complexity: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600"/>
                  </a:spcAft>
                  <a:buFont typeface="Courier New" panose="02070309020205020404" pitchFamily="49" charset="0"/>
                  <a:buChar char="o"/>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basic operation: the comparator of K = A[m].</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600"/>
                  </a:spcAft>
                  <a:buFont typeface="Courier New" panose="02070309020205020404" pitchFamily="49" charset="0"/>
                  <a:buChar char="o"/>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input size:</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 the number of item in array 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600"/>
                  </a:spcAft>
                  <a:buFont typeface="Courier New" panose="02070309020205020404" pitchFamily="49" charset="0"/>
                  <a:buChar char="o"/>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recurrence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is T(n) = T(</a:t>
                </a:r>
                <a14:m>
                  <m:oMath xmlns:m="http://schemas.openxmlformats.org/officeDocument/2006/math">
                    <m:r>
                      <a:rPr lang="en-US" sz="2800" i="1" baseline="-25000"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8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8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num>
                      <m:den>
                        <m:r>
                          <a:rPr lang="en-US" sz="28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8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800" i="1" baseline="-25000"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 + O(1). </a:t>
                </a:r>
              </a:p>
              <a:p>
                <a:pPr marL="800100" lvl="1" indent="-342900">
                  <a:lnSpc>
                    <a:spcPct val="107000"/>
                  </a:lnSpc>
                  <a:spcAft>
                    <a:spcPts val="600"/>
                  </a:spcAft>
                  <a:buFont typeface="Courier New" panose="02070309020205020404" pitchFamily="49" charset="0"/>
                  <a:buChar char="o"/>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The running time of Binary search is O(log 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423283" y="673898"/>
                <a:ext cx="8487071" cy="5717206"/>
              </a:xfrm>
              <a:prstGeom prst="rect">
                <a:avLst/>
              </a:prstGeom>
              <a:blipFill>
                <a:blip r:embed="rId2"/>
                <a:stretch>
                  <a:fillRect l="-790" t="-640" b="-1387"/>
                </a:stretch>
              </a:blipFill>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FFAB72B0-A89F-41B0-976A-377D639E8030}"/>
              </a:ext>
            </a:extLst>
          </p:cNvPr>
          <p:cNvSpPr/>
          <p:nvPr/>
        </p:nvSpPr>
        <p:spPr>
          <a:xfrm>
            <a:off x="489283" y="5095987"/>
            <a:ext cx="657865" cy="318224"/>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 result for smiley face images">
            <a:extLst>
              <a:ext uri="{FF2B5EF4-FFF2-40B4-BE49-F238E27FC236}">
                <a16:creationId xmlns:a16="http://schemas.microsoft.com/office/drawing/2014/main" id="{B75B4EF2-B9FA-4394-81E1-1ABCF5596A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71107">
            <a:off x="528103" y="4982943"/>
            <a:ext cx="614142" cy="44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39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75056" y="5077326"/>
            <a:ext cx="10807344" cy="1676400"/>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02795" y="466124"/>
                <a:ext cx="9702615" cy="6111097"/>
              </a:xfrm>
              <a:prstGeom prst="rect">
                <a:avLst/>
              </a:prstGeom>
            </p:spPr>
            <p:txBody>
              <a:bodyPr wrap="square">
                <a:spAutoFit/>
              </a:bodyPr>
              <a:lstStyle/>
              <a:p>
                <a:pPr>
                  <a:spcAft>
                    <a:spcPts val="1200"/>
                  </a:spcAft>
                </a:pPr>
                <a:r>
                  <a:rPr lang="en-US" sz="2200" i="1" dirty="0">
                    <a:latin typeface="Times New Roman" panose="02020603050405020304" pitchFamily="18" charset="0"/>
                    <a:ea typeface="Calibri" panose="020F0502020204030204" pitchFamily="34" charset="0"/>
                    <a:cs typeface="Times New Roman" panose="02020603050405020304" pitchFamily="18" charset="0"/>
                  </a:rPr>
                  <a:t>A 1.6  nth Fibonacci Term (Recursive)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Problem:	Determine the nth term in the Fibonacci sequence.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Inputs:	a nonnegative integer 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Outputs:	fib1, the nth term of the Fibonacci sequence.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r>
                  <a:rPr lang="en-US" sz="2200" b="1" spc="-100" dirty="0" err="1">
                    <a:effectLst/>
                    <a:latin typeface="Consolas" panose="020B0609020204030204" pitchFamily="49" charset="0"/>
                    <a:ea typeface="Calibri" panose="020F0502020204030204" pitchFamily="34" charset="0"/>
                    <a:cs typeface="Times New Roman" panose="02020603050405020304" pitchFamily="18" charset="0"/>
                  </a:rPr>
                  <a:t>int</a:t>
                </a:r>
                <a:r>
                  <a:rPr lang="en-US" sz="2200" b="1" spc="-100" dirty="0">
                    <a:effectLst/>
                    <a:latin typeface="Consolas" panose="020B0609020204030204" pitchFamily="49" charset="0"/>
                    <a:ea typeface="Calibri" panose="020F0502020204030204" pitchFamily="34" charset="0"/>
                    <a:cs typeface="Times New Roman" panose="02020603050405020304" pitchFamily="18" charset="0"/>
                  </a:rPr>
                  <a:t>   fib1(</a:t>
                </a:r>
                <a:r>
                  <a:rPr lang="en-US" sz="2200" b="1" spc="-100" dirty="0" err="1">
                    <a:effectLst/>
                    <a:latin typeface="Consolas" panose="020B0609020204030204" pitchFamily="49" charset="0"/>
                    <a:ea typeface="Calibri" panose="020F0502020204030204" pitchFamily="34" charset="0"/>
                    <a:cs typeface="Times New Roman" panose="02020603050405020304" pitchFamily="18" charset="0"/>
                  </a:rPr>
                  <a:t>int</a:t>
                </a:r>
                <a:r>
                  <a:rPr lang="en-US" sz="2200" b="1" spc="-100" dirty="0">
                    <a:effectLst/>
                    <a:latin typeface="Consolas" panose="020B0609020204030204" pitchFamily="49" charset="0"/>
                    <a:ea typeface="Calibri" panose="020F0502020204030204" pitchFamily="34" charset="0"/>
                    <a:cs typeface="Times New Roman" panose="02020603050405020304" pitchFamily="18" charset="0"/>
                  </a:rPr>
                  <a:t> n)</a:t>
                </a:r>
              </a:p>
              <a:p>
                <a:pPr marL="457200" marR="0"/>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t>
                </a:r>
              </a:p>
              <a:p>
                <a:pPr marL="457200" marR="0"/>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if     (n &lt;= 1) </a:t>
                </a:r>
              </a:p>
              <a:p>
                <a:pPr marL="457200" marR="0" indent="457200"/>
                <a:r>
                  <a:rPr lang="en-US" sz="2200" spc="-100" dirty="0">
                    <a:effectLst/>
                    <a:latin typeface="Consolas" panose="020B0609020204030204" pitchFamily="49" charset="0"/>
                    <a:ea typeface="Calibri" panose="020F0502020204030204" pitchFamily="34" charset="0"/>
                    <a:cs typeface="Times New Roman" panose="02020603050405020304" pitchFamily="18" charset="0"/>
                  </a:rPr>
                  <a:t>then 	return n;</a:t>
                </a:r>
              </a:p>
              <a:p>
                <a:pPr marL="457200" marR="0"/>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else </a:t>
                </a:r>
              </a:p>
              <a:p>
                <a:pPr marL="457200" marR="0"/>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return fib1(n-1) </a:t>
                </a:r>
                <a:r>
                  <a:rPr lang="en-US" sz="2200" spc="-100" dirty="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 </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fib1(n-2);</a:t>
                </a:r>
              </a:p>
              <a:p>
                <a:pPr marL="457200" marR="0"/>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t>
                </a: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Time Complexity: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basic operation:  use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in the fib1(n-1) + fib1(n-2);</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input size: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value of n. </a:t>
                </a:r>
                <a:r>
                  <a:rPr lang="en-US" sz="2200" strike="sngStrike"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number of binary digits for encoding n.</a:t>
                </a:r>
                <a:endParaRPr lang="en-US" sz="2200" strike="sngStrike"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Time Complexity for the fib1:  T(n) = T(n-1) + T(n-2) + 1</a:t>
                </a:r>
                <a:r>
                  <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r>
                      <a:rPr lang="en-US" sz="2200" i="1" dirty="0" smtClean="0">
                        <a:solidFill>
                          <a:srgbClr val="0000FF"/>
                        </a:solidFill>
                        <a:effectLst/>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sSup>
                      <m:sSup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
                      <a:rPr lang="en-US" sz="22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02795" y="466124"/>
                <a:ext cx="9702615" cy="6111097"/>
              </a:xfrm>
              <a:prstGeom prst="rect">
                <a:avLst/>
              </a:prstGeom>
              <a:blipFill>
                <a:blip r:embed="rId2"/>
                <a:stretch>
                  <a:fillRect l="-817" t="-698" b="-997"/>
                </a:stretch>
              </a:blipFill>
            </p:spPr>
            <p:txBody>
              <a:bodyPr/>
              <a:lstStyle/>
              <a:p>
                <a:r>
                  <a:rPr lang="en-US">
                    <a:noFill/>
                  </a:rPr>
                  <a:t> </a:t>
                </a:r>
              </a:p>
            </p:txBody>
          </p:sp>
        </mc:Fallback>
      </mc:AlternateContent>
      <p:sp>
        <p:nvSpPr>
          <p:cNvPr id="4" name="TextBox 3"/>
          <p:cNvSpPr txBox="1"/>
          <p:nvPr/>
        </p:nvSpPr>
        <p:spPr>
          <a:xfrm>
            <a:off x="7715371" y="2122524"/>
            <a:ext cx="2494625" cy="646331"/>
          </a:xfrm>
          <a:prstGeom prst="rect">
            <a:avLst/>
          </a:prstGeom>
          <a:noFill/>
          <a:ln>
            <a:solidFill>
              <a:srgbClr val="0000FF"/>
            </a:solidFill>
          </a:ln>
        </p:spPr>
        <p:txBody>
          <a:bodyPr wrap="square" rtlCol="0">
            <a:spAutoFit/>
          </a:bodyPr>
          <a:lstStyle/>
          <a:p>
            <a:r>
              <a:rPr lang="en-US" dirty="0"/>
              <a:t>Fibonacci numbers:</a:t>
            </a:r>
          </a:p>
          <a:p>
            <a:r>
              <a:rPr lang="en-US" dirty="0"/>
              <a:t>0  1  1  2  3  5   8   13 … </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0574E94-DDED-4355-90AF-CB552985ADB1}"/>
                  </a:ext>
                </a:extLst>
              </p:cNvPr>
              <p:cNvSpPr/>
              <p:nvPr/>
            </p:nvSpPr>
            <p:spPr>
              <a:xfrm>
                <a:off x="6902441" y="2947415"/>
                <a:ext cx="3307555" cy="646331"/>
              </a:xfrm>
              <a:prstGeom prst="rect">
                <a:avLst/>
              </a:prstGeom>
              <a:ln>
                <a:solidFill>
                  <a:schemeClr val="accent1"/>
                </a:solidFill>
              </a:ln>
            </p:spPr>
            <p:txBody>
              <a:bodyPr wrap="square">
                <a:spAutoFit/>
              </a:bodyPr>
              <a:lstStyle/>
              <a:p>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T(n-1) + T(n-2) + 1, n </a:t>
                </a:r>
                <a14:m>
                  <m:oMath xmlns:m="http://schemas.openxmlformats.org/officeDocument/2006/math">
                    <m:r>
                      <a:rPr lang="en-US"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2</m:t>
                    </m:r>
                  </m:oMath>
                </a14:m>
                <a:endPar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T(0) = T(1) = 1</a:t>
                </a:r>
                <a:r>
                  <a:rPr lang="en-US" dirty="0">
                    <a:solidFill>
                      <a:srgbClr val="0000FF"/>
                    </a:solidFill>
                    <a:latin typeface="Calibri" panose="020F0502020204030204" pitchFamily="34" charset="0"/>
                    <a:ea typeface="Calibri" panose="020F0502020204030204" pitchFamily="34" charset="0"/>
                    <a:cs typeface="Times New Roman" panose="02020603050405020304" pitchFamily="18" charset="0"/>
                  </a:rPr>
                  <a:t> </a:t>
                </a:r>
                <a:endParaRPr lang="en-US" dirty="0"/>
              </a:p>
            </p:txBody>
          </p:sp>
        </mc:Choice>
        <mc:Fallback xmlns="">
          <p:sp>
            <p:nvSpPr>
              <p:cNvPr id="6" name="Rectangle 5">
                <a:extLst>
                  <a:ext uri="{FF2B5EF4-FFF2-40B4-BE49-F238E27FC236}">
                    <a16:creationId xmlns:a16="http://schemas.microsoft.com/office/drawing/2014/main" id="{70574E94-DDED-4355-90AF-CB552985ADB1}"/>
                  </a:ext>
                </a:extLst>
              </p:cNvPr>
              <p:cNvSpPr>
                <a:spLocks noRot="1" noChangeAspect="1" noMove="1" noResize="1" noEditPoints="1" noAdjustHandles="1" noChangeArrowheads="1" noChangeShapeType="1" noTextEdit="1"/>
              </p:cNvSpPr>
              <p:nvPr/>
            </p:nvSpPr>
            <p:spPr>
              <a:xfrm>
                <a:off x="6902441" y="2947415"/>
                <a:ext cx="3307555" cy="646331"/>
              </a:xfrm>
              <a:prstGeom prst="rect">
                <a:avLst/>
              </a:prstGeom>
              <a:blipFill>
                <a:blip r:embed="rId3"/>
                <a:stretch>
                  <a:fillRect l="-1284" t="-3670" b="-11009"/>
                </a:stretch>
              </a:blipFill>
              <a:ln>
                <a:solidFill>
                  <a:schemeClr val="accent1"/>
                </a:solidFill>
              </a:ln>
            </p:spPr>
            <p:txBody>
              <a:bodyPr/>
              <a:lstStyle/>
              <a:p>
                <a:r>
                  <a:rPr lang="en-US">
                    <a:noFill/>
                  </a:rPr>
                  <a:t> </a:t>
                </a:r>
              </a:p>
            </p:txBody>
          </p:sp>
        </mc:Fallback>
      </mc:AlternateContent>
      <p:sp>
        <p:nvSpPr>
          <p:cNvPr id="3" name="TextBox 2"/>
          <p:cNvSpPr txBox="1"/>
          <p:nvPr/>
        </p:nvSpPr>
        <p:spPr>
          <a:xfrm>
            <a:off x="9597189" y="5085347"/>
            <a:ext cx="1796716" cy="369332"/>
          </a:xfrm>
          <a:prstGeom prst="rect">
            <a:avLst/>
          </a:prstGeom>
          <a:noFill/>
        </p:spPr>
        <p:txBody>
          <a:bodyPr wrap="square" rtlCol="0">
            <a:spAutoFit/>
          </a:bodyPr>
          <a:lstStyle/>
          <a:p>
            <a:r>
              <a:rPr lang="en-US" dirty="0">
                <a:solidFill>
                  <a:srgbClr val="FF0000"/>
                </a:solidFill>
              </a:rPr>
              <a:t>A serious error!</a:t>
            </a:r>
          </a:p>
        </p:txBody>
      </p:sp>
      <p:cxnSp>
        <p:nvCxnSpPr>
          <p:cNvPr id="7" name="Straight Arrow Connector 6"/>
          <p:cNvCxnSpPr/>
          <p:nvPr/>
        </p:nvCxnSpPr>
        <p:spPr>
          <a:xfrm flipH="1">
            <a:off x="10209996" y="5454316"/>
            <a:ext cx="285551" cy="32084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591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5519" y="595414"/>
            <a:ext cx="9144000" cy="5966377"/>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1.7  nth Fibonacci Term (Iterative)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Problem:	Determine the nth term in the Fibonacci sequence.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Inputs:		a nonnegative integer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Outputs:	fib2, the nth term of the Fibonacci sequence.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tabLst>
                <a:tab pos="0" algn="l"/>
              </a:tabLst>
            </a:pPr>
            <a:r>
              <a:rPr lang="en-US" sz="2200" b="1" spc="-100" dirty="0" err="1">
                <a:latin typeface="Consolas" panose="020B0609020204030204" pitchFamily="49" charset="0"/>
                <a:ea typeface="Calibri" panose="020F0502020204030204" pitchFamily="34" charset="0"/>
                <a:cs typeface="Times New Roman" panose="02020603050405020304" pitchFamily="18" charset="0"/>
              </a:rPr>
              <a:t>int</a:t>
            </a:r>
            <a:r>
              <a:rPr lang="en-US" sz="2200" b="1" spc="-100" dirty="0">
                <a:latin typeface="Consolas" panose="020B0609020204030204" pitchFamily="49" charset="0"/>
                <a:ea typeface="Calibri" panose="020F0502020204030204" pitchFamily="34" charset="0"/>
                <a:cs typeface="Times New Roman" panose="02020603050405020304" pitchFamily="18" charset="0"/>
              </a:rPr>
              <a:t>  fib2(</a:t>
            </a:r>
            <a:r>
              <a:rPr lang="en-US" sz="2200" b="1" spc="-100" dirty="0" err="1">
                <a:latin typeface="Consolas" panose="020B0609020204030204" pitchFamily="49" charset="0"/>
                <a:ea typeface="Calibri" panose="020F0502020204030204" pitchFamily="34" charset="0"/>
                <a:cs typeface="Times New Roman" panose="02020603050405020304" pitchFamily="18" charset="0"/>
              </a:rPr>
              <a:t>int</a:t>
            </a:r>
            <a:r>
              <a:rPr lang="en-US" sz="2200" b="1" spc="-100" dirty="0">
                <a:latin typeface="Consolas" panose="020B0609020204030204" pitchFamily="49" charset="0"/>
                <a:ea typeface="Calibri" panose="020F0502020204030204" pitchFamily="34" charset="0"/>
                <a:cs typeface="Times New Roman" panose="02020603050405020304" pitchFamily="18" charset="0"/>
              </a:rPr>
              <a:t> n)</a:t>
            </a:r>
          </a:p>
          <a:p>
            <a:pPr marL="4572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index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int</a:t>
            </a:r>
            <a:r>
              <a:rPr lang="en-US" sz="2200" spc="-100" dirty="0">
                <a:latin typeface="Consolas" panose="020B0609020204030204" pitchFamily="49" charset="0"/>
                <a:ea typeface="Calibri" panose="020F0502020204030204" pitchFamily="34" charset="0"/>
                <a:cs typeface="Times New Roman" panose="02020603050405020304" pitchFamily="18" charset="0"/>
              </a:rPr>
              <a:t> f[0 .. n];</a:t>
            </a:r>
          </a:p>
          <a:p>
            <a:pPr marL="9144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f[0] = 0;</a:t>
            </a:r>
          </a:p>
          <a:p>
            <a:pPr marL="9144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if (n &gt; 0) {</a:t>
            </a:r>
          </a:p>
          <a:p>
            <a:pPr marL="9144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f[1] = 1;</a:t>
            </a:r>
          </a:p>
          <a:p>
            <a:pPr marL="9144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 (</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2; </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 n; </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p>
          <a:p>
            <a:pPr marL="914400" marR="0">
              <a:spcBef>
                <a:spcPts val="0"/>
              </a:spcBef>
              <a:tabLst>
                <a:tab pos="0" algn="l"/>
              </a:tabLst>
            </a:pP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f[</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f[</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1] </a:t>
            </a:r>
            <a:r>
              <a:rPr lang="en-US" sz="2200" b="1"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f[</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- 2];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//end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forLoop</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latin typeface="Times New Roman" panose="02020603050405020304" pitchFamily="18" charset="0"/>
                <a:ea typeface="Calibri" panose="020F0502020204030204" pitchFamily="34" charset="0"/>
                <a:cs typeface="Times New Roman" panose="02020603050405020304" pitchFamily="18" charset="0"/>
              </a:rPr>
              <a:t>//end of if</a:t>
            </a:r>
          </a:p>
          <a:p>
            <a:pPr marL="9144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return f[n];</a:t>
            </a:r>
          </a:p>
          <a:p>
            <a:pPr marL="4572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a:t>
            </a:r>
          </a:p>
        </p:txBody>
      </p:sp>
      <p:sp>
        <p:nvSpPr>
          <p:cNvPr id="4" name="Thought Bubble: Cloud 3">
            <a:extLst>
              <a:ext uri="{FF2B5EF4-FFF2-40B4-BE49-F238E27FC236}">
                <a16:creationId xmlns:a16="http://schemas.microsoft.com/office/drawing/2014/main" id="{0C88C771-ABAA-4EFC-B48C-5004A01A4CF9}"/>
              </a:ext>
            </a:extLst>
          </p:cNvPr>
          <p:cNvSpPr/>
          <p:nvPr/>
        </p:nvSpPr>
        <p:spPr>
          <a:xfrm>
            <a:off x="738775" y="4066177"/>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ad face">
            <a:extLst>
              <a:ext uri="{FF2B5EF4-FFF2-40B4-BE49-F238E27FC236}">
                <a16:creationId xmlns:a16="http://schemas.microsoft.com/office/drawing/2014/main" id="{42351BCC-D1BA-412B-950A-852894EB594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72125" y="4066177"/>
            <a:ext cx="415290" cy="389433"/>
          </a:xfrm>
          <a:prstGeom prst="rect">
            <a:avLst/>
          </a:prstGeom>
          <a:noFill/>
        </p:spPr>
      </p:pic>
      <p:sp>
        <p:nvSpPr>
          <p:cNvPr id="3" name="Rectangle 2">
            <a:extLst>
              <a:ext uri="{FF2B5EF4-FFF2-40B4-BE49-F238E27FC236}">
                <a16:creationId xmlns:a16="http://schemas.microsoft.com/office/drawing/2014/main" id="{AA473155-2723-4ECB-B88B-6F2A458CF74C}"/>
              </a:ext>
            </a:extLst>
          </p:cNvPr>
          <p:cNvSpPr/>
          <p:nvPr/>
        </p:nvSpPr>
        <p:spPr>
          <a:xfrm>
            <a:off x="5018061" y="3058128"/>
            <a:ext cx="6307666" cy="108029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wrap="square">
            <a:spAutoFit/>
          </a:bodyPr>
          <a:lstStyle/>
          <a:p>
            <a:pPr marL="285750" indent="-285750">
              <a:lnSpc>
                <a:spcPct val="107000"/>
              </a:lnSpc>
              <a:buFont typeface="Courier New" panose="02070309020205020404" pitchFamily="49" charset="0"/>
              <a:buChar char="o"/>
            </a:pPr>
            <a:r>
              <a:rPr lang="en-US" sz="2000" dirty="0">
                <a:latin typeface="Times New Roman" panose="02020603050405020304" pitchFamily="18" charset="0"/>
                <a:ea typeface="Calibri" panose="020F0502020204030204" pitchFamily="34" charset="0"/>
                <a:cs typeface="Times New Roman" panose="02020603050405020304" pitchFamily="18" charset="0"/>
              </a:rPr>
              <a:t>The basic operation: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 in the f[</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f[</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 f[</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- 2]; </a:t>
            </a:r>
            <a:endParaRPr lang="en-US" sz="20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Courier New" panose="02070309020205020404" pitchFamily="49" charset="0"/>
              <a:buChar char="o"/>
            </a:pPr>
            <a:r>
              <a:rPr lang="en-US" sz="2000" dirty="0">
                <a:latin typeface="Times New Roman" panose="02020603050405020304" pitchFamily="18" charset="0"/>
                <a:ea typeface="Calibri" panose="020F0502020204030204" pitchFamily="34" charset="0"/>
                <a:cs typeface="Times New Roman" panose="02020603050405020304" pitchFamily="18" charset="0"/>
              </a:rPr>
              <a:t>The input size:  the value of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a:t>
            </a:r>
          </a:p>
          <a:p>
            <a:pPr marL="285750" indent="-285750">
              <a:lnSpc>
                <a:spcPct val="107000"/>
              </a:lnSpc>
              <a:buFont typeface="Courier New" panose="02070309020205020404" pitchFamily="49" charset="0"/>
              <a:buChar char="o"/>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Time Complexity is linear in n. </a:t>
            </a:r>
            <a:endParaRPr lang="en-US" sz="2000" dirty="0"/>
          </a:p>
        </p:txBody>
      </p:sp>
    </p:spTree>
    <p:extLst>
      <p:ext uri="{BB962C8B-B14F-4D97-AF65-F5344CB8AC3E}">
        <p14:creationId xmlns:p14="http://schemas.microsoft.com/office/powerpoint/2010/main" val="389604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02F002-A2CC-4C50-A2AB-16FE65DFE66A}"/>
              </a:ext>
            </a:extLst>
          </p:cNvPr>
          <p:cNvSpPr txBox="1"/>
          <p:nvPr/>
        </p:nvSpPr>
        <p:spPr>
          <a:xfrm>
            <a:off x="3248297" y="3004457"/>
            <a:ext cx="5895703" cy="1077218"/>
          </a:xfrm>
          <a:prstGeom prst="rect">
            <a:avLst/>
          </a:prstGeom>
          <a:noFill/>
        </p:spPr>
        <p:txBody>
          <a:bodyPr wrap="square" rtlCol="0">
            <a:spAutoFit/>
          </a:bodyPr>
          <a:lstStyle/>
          <a:p>
            <a:pPr algn="ctr"/>
            <a:r>
              <a:rPr lang="en-US" sz="3600" dirty="0"/>
              <a:t>Algorithm Analysis Framework </a:t>
            </a:r>
            <a:r>
              <a:rPr lang="en-US" sz="2800"/>
              <a:t>with  Examples</a:t>
            </a:r>
            <a:endParaRPr lang="en-US" sz="2800" dirty="0"/>
          </a:p>
        </p:txBody>
      </p:sp>
    </p:spTree>
    <p:extLst>
      <p:ext uri="{BB962C8B-B14F-4D97-AF65-F5344CB8AC3E}">
        <p14:creationId xmlns:p14="http://schemas.microsoft.com/office/powerpoint/2010/main" val="1245255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42211" y="5502442"/>
            <a:ext cx="10101819"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779664" y="877169"/>
            <a:ext cx="8261319" cy="5841343"/>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1.7  nth Fibonacci Term (Iterative)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Problem:	Determine the nth term in the Fibonacci sequence.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Inputs:	a nonnegative integer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Outputs:	fib2, the nth term of the Fibonacci sequence.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tabLst>
                <a:tab pos="0" algn="l"/>
              </a:tabLst>
            </a:pPr>
            <a:r>
              <a:rPr lang="en-US" sz="2200" dirty="0" err="1">
                <a:latin typeface="Times New Roman" panose="02020603050405020304" pitchFamily="18" charset="0"/>
                <a:ea typeface="Calibri" panose="020F0502020204030204" pitchFamily="34" charset="0"/>
                <a:cs typeface="Times New Roman" panose="02020603050405020304" pitchFamily="18" charset="0"/>
              </a:rPr>
              <a:t>int</a:t>
            </a:r>
            <a:r>
              <a:rPr lang="en-US" sz="2200" dirty="0">
                <a:latin typeface="Times New Roman" panose="02020603050405020304" pitchFamily="18" charset="0"/>
                <a:ea typeface="Calibri" panose="020F0502020204030204" pitchFamily="34" charset="0"/>
                <a:cs typeface="Times New Roman" panose="02020603050405020304" pitchFamily="18" charset="0"/>
              </a:rPr>
              <a:t>  fib2(</a:t>
            </a:r>
            <a:r>
              <a:rPr lang="en-US" sz="2200" dirty="0" err="1">
                <a:latin typeface="Times New Roman" panose="02020603050405020304" pitchFamily="18" charset="0"/>
                <a:ea typeface="Calibri" panose="020F0502020204030204" pitchFamily="34" charset="0"/>
                <a:cs typeface="Times New Roman" panose="02020603050405020304" pitchFamily="18" charset="0"/>
              </a:rPr>
              <a:t>int</a:t>
            </a:r>
            <a:r>
              <a:rPr lang="en-US" sz="2200" dirty="0">
                <a:latin typeface="Times New Roman" panose="02020603050405020304" pitchFamily="18" charset="0"/>
                <a:ea typeface="Calibri" panose="020F0502020204030204" pitchFamily="34" charset="0"/>
                <a:cs typeface="Times New Roman" panose="02020603050405020304" pitchFamily="18" charset="0"/>
              </a:rPr>
              <a:t>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Time complexity:</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basic operation: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 in the f[</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f[</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 f[</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- 2];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input size: the value of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a:t>
            </a:r>
            <a:r>
              <a:rPr lang="en-US" sz="2200" strike="dblStrike"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is the number of binary digits for encoding 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number of computer steps used by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fib2 is linear in n.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inner loop consists of a single computer step and is executed n -1 times. </a:t>
            </a:r>
          </a:p>
          <a:p>
            <a:pPr marL="342900"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From exponential we are down to polynomial, a high breakthrough in running time.</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5671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4E91A1-48AD-42A3-9D84-1F073DC56CEB}"/>
              </a:ext>
            </a:extLst>
          </p:cNvPr>
          <p:cNvSpPr/>
          <p:nvPr/>
        </p:nvSpPr>
        <p:spPr>
          <a:xfrm>
            <a:off x="3152503" y="3206876"/>
            <a:ext cx="4972595" cy="584775"/>
          </a:xfrm>
          <a:prstGeom prst="rect">
            <a:avLst/>
          </a:prstGeom>
        </p:spPr>
        <p:txBody>
          <a:bodyPr wrap="square">
            <a:spAutoFit/>
          </a:bodyPr>
          <a:lstStyle/>
          <a:p>
            <a:r>
              <a:rPr lang="en-US" sz="3200" dirty="0">
                <a:solidFill>
                  <a:srgbClr val="0033CC"/>
                </a:solidFill>
                <a:ea typeface="Calibri" panose="020F0502020204030204" pitchFamily="34" charset="0"/>
                <a:cs typeface="Times New Roman" panose="02020603050405020304" pitchFamily="18" charset="0"/>
              </a:rPr>
              <a:t>Compute Fibonacci Numbers</a:t>
            </a:r>
            <a:endParaRPr lang="en-US" sz="3200" dirty="0"/>
          </a:p>
        </p:txBody>
      </p:sp>
    </p:spTree>
    <p:extLst>
      <p:ext uri="{BB962C8B-B14F-4D97-AF65-F5344CB8AC3E}">
        <p14:creationId xmlns:p14="http://schemas.microsoft.com/office/powerpoint/2010/main" val="759711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10685" y="1026399"/>
                <a:ext cx="9169167" cy="5366405"/>
              </a:xfrm>
              <a:prstGeom prst="rect">
                <a:avLst/>
              </a:prstGeom>
            </p:spPr>
            <p:txBody>
              <a:bodyPr wrap="square">
                <a:spAutoFit/>
              </a:bodyPr>
              <a:lstStyle/>
              <a:p>
                <a:pPr>
                  <a:lnSpc>
                    <a:spcPct val="107000"/>
                  </a:lnSpc>
                  <a:spcAft>
                    <a:spcPts val="1200"/>
                  </a:spcAft>
                </a:pPr>
                <a:r>
                  <a:rPr lang="en-US" sz="2400" dirty="0">
                    <a:ea typeface="Calibri" panose="020F0502020204030204" pitchFamily="34" charset="0"/>
                    <a:cs typeface="Times New Roman" panose="02020603050405020304" pitchFamily="18" charset="0"/>
                  </a:rPr>
                  <a:t>About Numbers</a:t>
                </a:r>
                <a:endParaRPr lang="en-US" sz="2400" dirty="0">
                  <a:effectLst/>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set of natural numbers is the set  {1, 2, … }</a:t>
                </a:r>
              </a:p>
              <a:p>
                <a:pPr marL="342900"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set of whole numbers is the set {0, 1, 2, … }</a:t>
                </a: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set of integers is the set  { …, -2, -1, 0, 1, 2, ….}.</a:t>
                </a:r>
              </a:p>
              <a:p>
                <a:pPr marL="342900"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set of negative integers is the set { …, -3, -2, -1.}.</a:t>
                </a:r>
              </a:p>
              <a:p>
                <a:pPr marL="342900"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set of positive integers is the set {1, 2, 3, ….}.</a:t>
                </a:r>
              </a:p>
              <a:p>
                <a:pPr>
                  <a:lnSpc>
                    <a:spcPct val="107000"/>
                  </a:lnSpc>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set of rational numbers is the set {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𝑎</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𝑏</m:t>
                        </m:r>
                      </m:den>
                    </m:f>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 and b are integers and b ≠ 0}.  e.g.,</a:t>
                </a:r>
              </a:p>
              <a:p>
                <a:pPr marL="800100" lvl="1"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3</m:t>
                        </m:r>
                      </m:num>
                      <m:den>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4</m:t>
                        </m:r>
                      </m:den>
                    </m:f>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𝑑𝑒𝑐𝑖𝑚𝑎𝑙</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𝑛𝑢𝑚𝑏𝑒𝑟</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𝑡𝑒𝑟𝑚𝑖𝑛𝑎𝑡𝑒𝑠</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𝑜𝑟</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𝑒𝑛𝑑𝑠</m:t>
                        </m:r>
                      </m:e>
                    </m:d>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𝑎𝑛𝑑</m:t>
                    </m:r>
                  </m:oMath>
                </a14:m>
                <a:endParaRPr lang="en-US" sz="2200" i="1" dirty="0">
                  <a:effectLst/>
                  <a:latin typeface="Cambria Math" panose="02040503050406030204" pitchFamily="18"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endParaRPr lang="en-US" sz="2200" i="1" dirty="0">
                  <a:effectLst/>
                  <a:latin typeface="Cambria Math" panose="02040503050406030204" pitchFamily="18"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3</m:t>
                        </m:r>
                      </m:den>
                    </m:f>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𝑑𝑒𝑐𝑖𝑚𝑎𝑙</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𝑛𝑢𝑚𝑏𝑒𝑟</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𝑟𝑒𝑝𝑒𝑎𝑡𝑠</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𝑖𝑛</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𝑝𝑎𝑡𝑡𝑒𝑟𝑛</m:t>
                        </m:r>
                      </m:e>
                    </m:d>
                    <m:r>
                      <a:rPr lang="en-US" sz="2000" b="0" i="0"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𝑎𝑟𝑒</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𝑟𝑎𝑡𝑖𝑜𝑛𝑎𝑙</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𝑛𝑢𝑚𝑏𝑒𝑟𝑠</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10685" y="1026399"/>
                <a:ext cx="9169167" cy="5366405"/>
              </a:xfrm>
              <a:prstGeom prst="rect">
                <a:avLst/>
              </a:prstGeom>
              <a:blipFill>
                <a:blip r:embed="rId2"/>
                <a:stretch>
                  <a:fillRect l="-997" t="-795"/>
                </a:stretch>
              </a:blipFill>
            </p:spPr>
            <p:txBody>
              <a:bodyPr/>
              <a:lstStyle/>
              <a:p>
                <a:r>
                  <a:rPr lang="en-US">
                    <a:noFill/>
                  </a:rPr>
                  <a:t> </a:t>
                </a:r>
              </a:p>
            </p:txBody>
          </p:sp>
        </mc:Fallback>
      </mc:AlternateContent>
    </p:spTree>
    <p:extLst>
      <p:ext uri="{BB962C8B-B14F-4D97-AF65-F5344CB8AC3E}">
        <p14:creationId xmlns:p14="http://schemas.microsoft.com/office/powerpoint/2010/main" val="571786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32897" y="1534851"/>
                <a:ext cx="8495172" cy="4187172"/>
              </a:xfrm>
              <a:prstGeom prst="rect">
                <a:avLst/>
              </a:prstGeom>
            </p:spPr>
            <p:txBody>
              <a:bodyPr wrap="square">
                <a:spAutoFit/>
              </a:bodyPr>
              <a:lstStyle/>
              <a:p>
                <a:pPr>
                  <a:lnSpc>
                    <a:spcPct val="107000"/>
                  </a:lnSpc>
                </a:pPr>
                <a:r>
                  <a:rPr lang="en-US" sz="2800" dirty="0">
                    <a:ea typeface="Calibri" panose="020F0502020204030204" pitchFamily="34" charset="0"/>
                    <a:cs typeface="Times New Roman" panose="02020603050405020304" pitchFamily="18" charset="0"/>
                  </a:rPr>
                  <a:t>About Numbers</a:t>
                </a:r>
                <a:endParaRPr lang="en-US" sz="2800" dirty="0">
                  <a:effectLst/>
                  <a:ea typeface="Calibri" panose="020F0502020204030204" pitchFamily="34" charset="0"/>
                  <a:cs typeface="Times New Roman" panose="02020603050405020304" pitchFamily="18" charset="0"/>
                </a:endParaRPr>
              </a:p>
              <a:p>
                <a:pPr>
                  <a:lnSpc>
                    <a:spcPct val="107000"/>
                  </a:lnSpc>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set of irrational numbers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is the set of numbers that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cannot be expressed as a quotient of integers.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e>
                    </m:rad>
                    <m:r>
                      <a:rPr lang="en-US" sz="2200" i="1">
                        <a:effectLst/>
                        <a:latin typeface="Cambria Math" panose="02040503050406030204" pitchFamily="18" charset="0"/>
                        <a:ea typeface="Calibri" panose="020F0502020204030204" pitchFamily="34" charset="0"/>
                        <a:cs typeface="Times New Roman" panose="02020603050405020304" pitchFamily="18" charset="0"/>
                      </a:rPr>
                      <m:t>=1.414213562…,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𝑎𝑛𝑑</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𝜋</m:t>
                    </m:r>
                    <m:r>
                      <a:rPr lang="en-US" sz="2200" i="1">
                        <a:effectLst/>
                        <a:latin typeface="Cambria Math" panose="02040503050406030204" pitchFamily="18" charset="0"/>
                        <a:ea typeface="Calibri" panose="020F0502020204030204" pitchFamily="34" charset="0"/>
                        <a:cs typeface="Times New Roman" panose="02020603050405020304" pitchFamily="18" charset="0"/>
                      </a:rPr>
                      <m:t>=3.141592653…</m:t>
                    </m:r>
                  </m:oMath>
                </a14:m>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lvl="1">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are irrational numbers because they are decimal number which does not terminate or repeat in a pattern).</a:t>
                </a: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set of real numbers is {all numbers that correspond to points on the number line}</a:t>
                </a:r>
              </a:p>
              <a:p>
                <a:pPr>
                  <a:lnSpc>
                    <a:spcPct val="107000"/>
                  </a:lnSpc>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32897" y="1534851"/>
                <a:ext cx="8495172" cy="4187172"/>
              </a:xfrm>
              <a:prstGeom prst="rect">
                <a:avLst/>
              </a:prstGeom>
              <a:blipFill>
                <a:blip r:embed="rId2"/>
                <a:stretch>
                  <a:fillRect l="-1508" t="-1310"/>
                </a:stretch>
              </a:blipFill>
            </p:spPr>
            <p:txBody>
              <a:bodyPr/>
              <a:lstStyle/>
              <a:p>
                <a:r>
                  <a:rPr lang="en-US">
                    <a:noFill/>
                  </a:rPr>
                  <a:t> </a:t>
                </a:r>
              </a:p>
            </p:txBody>
          </p:sp>
        </mc:Fallback>
      </mc:AlternateContent>
    </p:spTree>
    <p:extLst>
      <p:ext uri="{BB962C8B-B14F-4D97-AF65-F5344CB8AC3E}">
        <p14:creationId xmlns:p14="http://schemas.microsoft.com/office/powerpoint/2010/main" val="36803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9273" y="2323017"/>
            <a:ext cx="7998465" cy="2990562"/>
          </a:xfrm>
          <a:prstGeom prst="rect">
            <a:avLst/>
          </a:prstGeom>
        </p:spPr>
        <p:txBody>
          <a:bodyPr wrap="square">
            <a:spAutoFit/>
          </a:bodyPr>
          <a:lstStyle/>
          <a:p>
            <a:pPr>
              <a:lnSpc>
                <a:spcPct val="107000"/>
              </a:lnSpc>
            </a:pPr>
            <a:r>
              <a:rPr lang="en-US" sz="2400" dirty="0">
                <a:ea typeface="Calibri" panose="020F0502020204030204" pitchFamily="34" charset="0"/>
                <a:cs typeface="Times New Roman" panose="02020603050405020304" pitchFamily="18" charset="0"/>
              </a:rPr>
              <a:t>About Numbers</a:t>
            </a:r>
            <a:endParaRPr lang="en-US" sz="2400" dirty="0">
              <a:effectLst/>
              <a:ea typeface="Calibri" panose="020F0502020204030204" pitchFamily="34" charset="0"/>
              <a:cs typeface="Times New Roman" panose="02020603050405020304" pitchFamily="18" charset="0"/>
            </a:endParaRPr>
          </a:p>
          <a:p>
            <a:pPr>
              <a:lnSpc>
                <a:spcPct val="107000"/>
              </a:lnSpc>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Common Sets of Numbers</a:t>
            </a: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Real Numbers (Irrational Numbers, Rational Numbers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Noninteger</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Rational Numbers, Integers( Negative Integers, Whole Numbers (Zero, Natural Numbers or Positive Integers) ) ) )</a:t>
            </a: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Note: Signed numbers are negative numbers and positive numbers.</a:t>
            </a:r>
          </a:p>
        </p:txBody>
      </p:sp>
    </p:spTree>
    <p:extLst>
      <p:ext uri="{BB962C8B-B14F-4D97-AF65-F5344CB8AC3E}">
        <p14:creationId xmlns:p14="http://schemas.microsoft.com/office/powerpoint/2010/main" val="2159169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9697" y="709572"/>
            <a:ext cx="9169167" cy="5870966"/>
          </a:xfrm>
          <a:prstGeom prst="rect">
            <a:avLst/>
          </a:prstGeom>
        </p:spPr>
        <p:txBody>
          <a:bodyPr wrap="square">
            <a:spAutoFit/>
          </a:bodyPr>
          <a:lstStyle/>
          <a:p>
            <a:pPr>
              <a:lnSpc>
                <a:spcPct val="107000"/>
              </a:lnSpc>
            </a:pPr>
            <a:r>
              <a:rPr lang="en-US" sz="2400" dirty="0">
                <a:ea typeface="Calibri" panose="020F0502020204030204" pitchFamily="34" charset="0"/>
                <a:cs typeface="Times New Roman" panose="02020603050405020304" pitchFamily="18" charset="0"/>
              </a:rPr>
              <a:t>The Fibonacci  Sequence</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History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Around AD 600, the decimal system invented the decimal system using only 10 symbols for quantitative reasoning. Large numbers could be written down compactly, and arithmetic could be done efficiently. Al Khwarizmi, who lived in Baghdad, laid out the basic methods for adding, multiplying and dividing numbers, even extracting square roots and calculating digits of π. These procedures were precise, unambiguous, mechanical, efficient, correct – in short, they were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algorithms. </a:t>
            </a:r>
          </a:p>
          <a:p>
            <a:pPr marL="342900"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This decimal positional system and its numerical algorithms have played an enormous role in Western civilization. They enabled science and technology; they accelerated industry and commerce. And when, much later, the computer was finally designed, it explicitly embodied the positional system in its bits and words and arithmetic unit. Scientists then got busy developing more and more complex algorithms for all kinds of problems and inventing novel applications -- ultimately changing the world.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1215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05835" y="3067628"/>
            <a:ext cx="10720943" cy="2057825"/>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484851" y="113931"/>
            <a:ext cx="9076888" cy="6661375"/>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Al Khwarizmi’s work could not have gained a foothold in the West were it not for the efforts of one man: the 13</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th</a:t>
            </a:r>
            <a:r>
              <a:rPr lang="en-US" sz="2200" dirty="0">
                <a:latin typeface="Times New Roman" panose="02020603050405020304" pitchFamily="18" charset="0"/>
                <a:ea typeface="Calibri" panose="020F0502020204030204" pitchFamily="34" charset="0"/>
                <a:cs typeface="Times New Roman" panose="02020603050405020304" pitchFamily="18" charset="0"/>
              </a:rPr>
              <a:t> century Italian Mathematician Leonardo Fibonacci, who used the positional system to develop his famous sequence of numbers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0, 1, 1, 2, 3, 5, 8, 13, 21, 34,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Each is the sum of its two immediate predecessors. </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F</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ormally, the Fibonacci numbers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are generated by the simple rule:</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if n &gt; 1</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if n = 1</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0		if n = 0.</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2743200" marR="0">
              <a:lnSpc>
                <a:spcPct val="107000"/>
              </a:lnSpc>
              <a:spcBef>
                <a:spcPts val="0"/>
              </a:spcBef>
              <a:spcAft>
                <a:spcPts val="0"/>
              </a:spcAf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No other sequence of numbers has been studied as extensively, or applied to more fields: biology, demography, art, architecture, music, to name just a few.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Fibonacci numbers and</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powers of 2 are computer science’s favorite sequence</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Left Brace 2"/>
          <p:cNvSpPr/>
          <p:nvPr/>
        </p:nvSpPr>
        <p:spPr>
          <a:xfrm>
            <a:off x="4106609" y="3876119"/>
            <a:ext cx="154998" cy="913995"/>
          </a:xfrm>
          <a:prstGeom prst="leftBrace">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4265255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49707" y="906379"/>
            <a:ext cx="10820398" cy="1772653"/>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945421" y="987815"/>
            <a:ext cx="8841997" cy="5600829"/>
          </a:xfrm>
          <a:prstGeom prst="rect">
            <a:avLst/>
          </a:prstGeom>
        </p:spPr>
        <p:txBody>
          <a:bodyPr wrap="square">
            <a:spAutoFit/>
          </a:bodyPr>
          <a:lstStyle/>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Fibonacci numbers grow almost as fast as the powers of 2: </a:t>
            </a: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30</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is over a million, and </a:t>
            </a: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100</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is already 21 digits long! </a:t>
            </a: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general,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0.694n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endParaRPr lang="en-US" sz="2400" dirty="0"/>
          </a:p>
          <a:p>
            <a:pPr>
              <a:lnSpc>
                <a:spcPct val="107000"/>
              </a:lnSpc>
            </a:pPr>
            <a:r>
              <a:rPr lang="en-US" sz="2400" dirty="0">
                <a:latin typeface="Times New Roman" panose="02020603050405020304" pitchFamily="18" charset="0"/>
                <a:cs typeface="Times New Roman" panose="02020603050405020304" pitchFamily="18" charset="0"/>
              </a:rPr>
              <a:t>But </a:t>
            </a:r>
            <a:r>
              <a:rPr lang="en-US" sz="2400" dirty="0">
                <a:solidFill>
                  <a:srgbClr val="3404BC"/>
                </a:solidFill>
                <a:latin typeface="Times New Roman" panose="02020603050405020304" pitchFamily="18" charset="0"/>
                <a:cs typeface="Times New Roman" panose="02020603050405020304" pitchFamily="18" charset="0"/>
              </a:rPr>
              <a:t>what is the precise value of F</a:t>
            </a:r>
            <a:r>
              <a:rPr lang="en-US" sz="2400" baseline="-25000" dirty="0">
                <a:solidFill>
                  <a:srgbClr val="3404BC"/>
                </a:solidFill>
                <a:latin typeface="Times New Roman" panose="02020603050405020304" pitchFamily="18" charset="0"/>
                <a:cs typeface="Times New Roman" panose="02020603050405020304" pitchFamily="18" charset="0"/>
              </a:rPr>
              <a:t>100</a:t>
            </a:r>
            <a:r>
              <a:rPr lang="en-US" sz="2400" dirty="0">
                <a:solidFill>
                  <a:srgbClr val="3404BC"/>
                </a:solidFill>
                <a:latin typeface="Times New Roman" panose="02020603050405020304" pitchFamily="18" charset="0"/>
                <a:cs typeface="Times New Roman" panose="02020603050405020304" pitchFamily="18" charset="0"/>
              </a:rPr>
              <a:t> or of F</a:t>
            </a:r>
            <a:r>
              <a:rPr lang="en-US" sz="2400" baseline="-25000" dirty="0">
                <a:solidFill>
                  <a:srgbClr val="3404BC"/>
                </a:solidFill>
                <a:latin typeface="Times New Roman" panose="02020603050405020304" pitchFamily="18" charset="0"/>
                <a:cs typeface="Times New Roman" panose="02020603050405020304" pitchFamily="18" charset="0"/>
              </a:rPr>
              <a:t>200</a:t>
            </a:r>
            <a:r>
              <a:rPr lang="en-US" sz="2400" dirty="0">
                <a:solidFill>
                  <a:srgbClr val="3404BC"/>
                </a:solidFill>
                <a:latin typeface="Times New Roman" panose="02020603050405020304" pitchFamily="18" charset="0"/>
                <a:cs typeface="Times New Roman" panose="02020603050405020304" pitchFamily="18" charset="0"/>
              </a:rPr>
              <a:t> ? </a:t>
            </a:r>
          </a:p>
          <a:p>
            <a:pPr marL="461963" indent="-461963">
              <a:lnSpc>
                <a:spcPct val="107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Need an algorithm for computing the nth Fibonacci number.</a:t>
            </a:r>
          </a:p>
          <a:p>
            <a:pPr>
              <a:lnSpc>
                <a:spcPct val="107000"/>
              </a:lnSpc>
            </a:pPr>
            <a:endPar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endPar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508326" y="3849189"/>
            <a:ext cx="4331785" cy="2490252"/>
          </a:xfrm>
          <a:prstGeom prst="rect">
            <a:avLst/>
          </a:prstGeom>
          <a:noFill/>
          <a:ln>
            <a:noFill/>
          </a:ln>
        </p:spPr>
      </p:pic>
    </p:spTree>
    <p:extLst>
      <p:ext uri="{BB962C8B-B14F-4D97-AF65-F5344CB8AC3E}">
        <p14:creationId xmlns:p14="http://schemas.microsoft.com/office/powerpoint/2010/main" val="3168469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86064" y="2342147"/>
            <a:ext cx="11036968" cy="1941095"/>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51964" y="989250"/>
            <a:ext cx="9362114" cy="5245154"/>
          </a:xfrm>
          <a:prstGeom prst="rect">
            <a:avLst/>
          </a:prstGeom>
        </p:spPr>
        <p:txBody>
          <a:bodyPr wrap="square">
            <a:spAutoFit/>
          </a:bodyPr>
          <a:lstStyle/>
          <a:p>
            <a:pPr>
              <a:lnSpc>
                <a:spcPct val="107000"/>
              </a:lnSpc>
            </a:pPr>
            <a:r>
              <a:rPr lang="en-US" sz="2800" i="1" dirty="0">
                <a:solidFill>
                  <a:srgbClr val="0033CC"/>
                </a:solidFill>
                <a:ea typeface="Calibri" panose="020F0502020204030204" pitchFamily="34" charset="0"/>
                <a:cs typeface="Times New Roman" panose="02020603050405020304" pitchFamily="18" charset="0"/>
              </a:rPr>
              <a:t>An exponential algorithm</a:t>
            </a:r>
            <a:endParaRPr lang="en-US" sz="2800" dirty="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The algorithm for implementing the recursive definition of  </a:t>
            </a:r>
            <a:r>
              <a:rPr lang="en-US" sz="2200" dirty="0" err="1">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err="1">
                <a:latin typeface="Times New Roman" panose="02020603050405020304" pitchFamily="18" charset="0"/>
                <a:ea typeface="Calibri" panose="020F0502020204030204" pitchFamily="34" charset="0"/>
                <a:cs typeface="Times New Roman" panose="02020603050405020304" pitchFamily="18" charset="0"/>
              </a:rPr>
              <a:t>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is: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a typeface="Calibri" panose="020F0502020204030204" pitchFamily="34" charset="0"/>
                <a:cs typeface="Times New Roman" panose="02020603050405020304" pitchFamily="18" charset="0"/>
              </a:rPr>
              <a:t> </a:t>
            </a:r>
            <a:r>
              <a:rPr lang="en-US" sz="2200" dirty="0">
                <a:solidFill>
                  <a:srgbClr val="0033CC"/>
                </a:solidFill>
                <a:ea typeface="Calibri" panose="020F0502020204030204" pitchFamily="34" charset="0"/>
                <a:cs typeface="Times New Roman" panose="02020603050405020304" pitchFamily="18" charset="0"/>
              </a:rPr>
              <a:t>function   fib1(n)</a:t>
            </a:r>
            <a:endParaRPr lang="en-US" sz="2200" dirty="0">
              <a:ea typeface="Calibri" panose="020F0502020204030204" pitchFamily="34" charset="0"/>
              <a:cs typeface="Times New Roman" panose="02020603050405020304" pitchFamily="18" charset="0"/>
            </a:endParaRPr>
          </a:p>
          <a:p>
            <a:pPr>
              <a:lnSpc>
                <a:spcPct val="107000"/>
              </a:lnSpc>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if n = 0 then return 0;</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if n = 1 then return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return fib1(n-1) + fib1(n-2);</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Whenever we have an algorithm, there are three questions we always ask about it</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Is it correct?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How much time does it take, as a function of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And can we do better?</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6916213" y="2507535"/>
            <a:ext cx="3997865" cy="1969770"/>
          </a:xfrm>
          <a:prstGeom prst="rect">
            <a:avLst/>
          </a:prstGeom>
          <a:noFill/>
          <a:ln>
            <a:solidFill>
              <a:srgbClr val="0000FF"/>
            </a:solidFill>
          </a:ln>
        </p:spPr>
        <p:txBody>
          <a:bodyPr wrap="square" rtlCol="0">
            <a:spAutoFit/>
          </a:bodyPr>
          <a:lstStyle/>
          <a:p>
            <a:pPr marR="0"/>
            <a:r>
              <a:rPr lang="en-US" sz="2200" dirty="0" err="1">
                <a:ea typeface="Calibri" panose="020F0502020204030204" pitchFamily="34" charset="0"/>
                <a:cs typeface="Times New Roman" panose="02020603050405020304" pitchFamily="18" charset="0"/>
              </a:rPr>
              <a:t>int</a:t>
            </a:r>
            <a:r>
              <a:rPr lang="en-US" sz="2200" dirty="0">
                <a:ea typeface="Calibri" panose="020F0502020204030204" pitchFamily="34" charset="0"/>
                <a:cs typeface="Times New Roman" panose="02020603050405020304" pitchFamily="18" charset="0"/>
              </a:rPr>
              <a:t>   fib1(</a:t>
            </a:r>
            <a:r>
              <a:rPr lang="en-US" sz="2200" dirty="0" err="1">
                <a:ea typeface="Calibri" panose="020F0502020204030204" pitchFamily="34" charset="0"/>
                <a:cs typeface="Times New Roman" panose="02020603050405020304" pitchFamily="18" charset="0"/>
              </a:rPr>
              <a:t>int</a:t>
            </a:r>
            <a:r>
              <a:rPr lang="en-US" sz="2200" dirty="0">
                <a:ea typeface="Calibri" panose="020F0502020204030204" pitchFamily="34" charset="0"/>
                <a:cs typeface="Times New Roman" panose="02020603050405020304" pitchFamily="18" charset="0"/>
              </a:rPr>
              <a:t> n)</a:t>
            </a: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    if     	(n &lt;= 1)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    then 	return 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    else </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return fib1(n-1) + fib1(n-2);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3546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37937" y="4154905"/>
            <a:ext cx="10363199" cy="61762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2092214" y="1464808"/>
            <a:ext cx="8366779" cy="4893647"/>
          </a:xfrm>
          <a:prstGeom prst="rect">
            <a:avLst/>
          </a:prstGeom>
        </p:spPr>
        <p:txBody>
          <a:bodyPr wrap="square">
            <a:spAutoFit/>
          </a:bodyPr>
          <a:lstStyle/>
          <a:p>
            <a:pPr>
              <a:spcAft>
                <a:spcPts val="1200"/>
              </a:spcAf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There are three questions we always ask about an algorithm:</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1200"/>
              </a:spcAft>
              <a:buFont typeface="+mj-lt"/>
              <a:buAutoNum type="arabicPeriod"/>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Is it correct?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1200"/>
              </a:spcAft>
              <a:buFont typeface="+mj-lt"/>
              <a:buAutoNum type="arabicPeriod"/>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How much time does it take, as a function of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1200"/>
              </a:spcAft>
              <a:buFont typeface="+mj-lt"/>
              <a:buAutoNum type="arabicPeriod"/>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And can we do better?</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indent="-461963">
              <a:spcAft>
                <a:spcPts val="12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a:t>
            </a:r>
            <a:r>
              <a:rPr lang="en-US" sz="2200" i="1"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first question</a:t>
            </a:r>
            <a:r>
              <a:rPr lang="en-US" sz="2200"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 is moot</a:t>
            </a:r>
            <a:r>
              <a:rPr lang="en-US" sz="2200" dirty="0">
                <a:latin typeface="Times New Roman" panose="02020603050405020304" pitchFamily="18" charset="0"/>
                <a:ea typeface="Calibri" panose="020F0502020204030204" pitchFamily="34" charset="0"/>
                <a:cs typeface="Times New Roman" panose="02020603050405020304" pitchFamily="18" charset="0"/>
              </a:rPr>
              <a:t>, as t</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he algorithm is precisely Fibonacci’s definition on F</a:t>
            </a:r>
            <a:r>
              <a:rPr lang="en-US" sz="22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p>
          <a:p>
            <a:pPr marL="461963" indent="-461963">
              <a:spcAft>
                <a:spcPts val="12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For the </a:t>
            </a:r>
            <a:r>
              <a:rPr lang="en-US" sz="2200" i="1"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second question</a:t>
            </a:r>
            <a:r>
              <a:rPr lang="en-US" sz="2200"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the algorithm is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extremely inefficient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919163" lvl="1" indent="-461963">
              <a:spcAft>
                <a:spcPts val="12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For example, use this algorithm to compute fib1(5). </a:t>
            </a:r>
          </a:p>
          <a:p>
            <a:pPr marL="1376363" lvl="2" indent="-461963">
              <a:spcAft>
                <a:spcPts val="12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Figure 1.1 gives the recursion tree corresponding to the algorithm </a:t>
            </a:r>
            <a:r>
              <a:rPr lang="en-US" sz="2200" dirty="0">
                <a:ea typeface="Calibri" panose="020F0502020204030204" pitchFamily="34" charset="0"/>
                <a:cs typeface="Times New Roman" panose="02020603050405020304" pitchFamily="18" charset="0"/>
              </a:rPr>
              <a:t>int fib1(n) </a:t>
            </a:r>
            <a:r>
              <a:rPr lang="en-US" sz="2200" dirty="0">
                <a:latin typeface="Times New Roman" panose="02020603050405020304" pitchFamily="18" charset="0"/>
                <a:ea typeface="Calibri" panose="020F0502020204030204" pitchFamily="34" charset="0"/>
                <a:cs typeface="Times New Roman" panose="02020603050405020304" pitchFamily="18" charset="0"/>
              </a:rPr>
              <a:t>when computing the fifth Fibonacci term.</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614488" y="2423808"/>
            <a:ext cx="413122" cy="241015"/>
          </a:xfrm>
          <a:prstGeom prst="cloudCallout">
            <a:avLst>
              <a:gd name="adj1" fmla="val 45483"/>
              <a:gd name="adj2" fmla="val 1570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ad face">
            <a:extLst>
              <a:ext uri="{FF2B5EF4-FFF2-40B4-BE49-F238E27FC236}">
                <a16:creationId xmlns:a16="http://schemas.microsoft.com/office/drawing/2014/main" id="{CCD70178-E258-4D8B-AD22-C47B8EA85FD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14488" y="2224548"/>
            <a:ext cx="413123" cy="402003"/>
          </a:xfrm>
          <a:prstGeom prst="rect">
            <a:avLst/>
          </a:prstGeom>
          <a:noFill/>
        </p:spPr>
      </p:pic>
    </p:spTree>
    <p:extLst>
      <p:ext uri="{BB962C8B-B14F-4D97-AF65-F5344CB8AC3E}">
        <p14:creationId xmlns:p14="http://schemas.microsoft.com/office/powerpoint/2010/main" val="29237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98358" y="1411705"/>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898468" y="1529858"/>
                <a:ext cx="8691155" cy="4167616"/>
              </a:xfrm>
              <a:prstGeom prst="rect">
                <a:avLst/>
              </a:prstGeom>
            </p:spPr>
            <p:txBody>
              <a:bodyPr wrap="square">
                <a:spAutoFit/>
              </a:bodyPr>
              <a:lstStyle/>
              <a:p>
                <a:pPr>
                  <a:lnSpc>
                    <a:spcPct val="107000"/>
                  </a:lnSpc>
                  <a:spcAft>
                    <a:spcPts val="1800"/>
                  </a:spcAft>
                </a:pPr>
                <a:r>
                  <a:rPr lang="en-US" sz="2600" dirty="0">
                    <a:ea typeface="Calibri" panose="020F0502020204030204" pitchFamily="34" charset="0"/>
                    <a:cs typeface="Times New Roman" panose="02020603050405020304" pitchFamily="18" charset="0"/>
                  </a:rPr>
                  <a:t>The Analysis Framework:  Analyzing an Algorithm: </a:t>
                </a:r>
              </a:p>
              <a:p>
                <a:pPr marL="914400" marR="0" lvl="0" indent="-454025">
                  <a:spcAft>
                    <a:spcPts val="1200"/>
                  </a:spcAft>
                  <a:buFont typeface="Arial" panose="020B0604020202020204" pitchFamily="34" charset="0"/>
                  <a:buChar char="•"/>
                  <a:tabLst>
                    <a:tab pos="457200" algn="l"/>
                  </a:tabLst>
                </a:pPr>
                <a:r>
                  <a:rPr lang="en-US" sz="2400"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Time efficiency</a:t>
                </a:r>
                <a:r>
                  <a:rPr lang="en-US" sz="2400" dirty="0">
                    <a:latin typeface="Times New Roman" panose="02020603050405020304" pitchFamily="18" charset="0"/>
                    <a:ea typeface="Calibri" panose="020F0502020204030204" pitchFamily="34" charset="0"/>
                    <a:cs typeface="Times New Roman" panose="02020603050405020304" pitchFamily="18" charset="0"/>
                  </a:rPr>
                  <a:t>: measured by counting the number of times the algorithm’s basic operation is executed.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spcAft>
                    <a:spcPts val="1200"/>
                  </a:spcAft>
                  <a:buFont typeface="Arial" panose="020B0604020202020204" pitchFamily="34" charset="0"/>
                  <a:buChar char="•"/>
                  <a:tabLst>
                    <a:tab pos="457200" algn="l"/>
                  </a:tabLst>
                </a:pPr>
                <a:r>
                  <a:rPr lang="en-US" sz="2400"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Space efficiency</a:t>
                </a:r>
                <a:r>
                  <a:rPr lang="en-US" sz="2400" i="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measured by counting the number of extra memory units consumed by the algorithm.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Measuring an Input’s size</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spcAft>
                    <a:spcPts val="12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Both time and space efficiency: measured as functions of the algorithm’s input size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a:t>
                </a:r>
                <a14:m>
                  <m:oMath xmlns:m="http://schemas.openxmlformats.org/officeDocument/2006/math">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f(n)] and </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S(n) </a:t>
                </a:r>
                <a14:m>
                  <m:oMath xmlns:m="http://schemas.openxmlformats.org/officeDocument/2006/math">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f(n)] respectively.</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898468" y="1529858"/>
                <a:ext cx="8691155" cy="4167616"/>
              </a:xfrm>
              <a:prstGeom prst="rect">
                <a:avLst/>
              </a:prstGeom>
              <a:blipFill>
                <a:blip r:embed="rId2"/>
                <a:stretch>
                  <a:fillRect l="-1262" t="-1023" b="-2193"/>
                </a:stretch>
              </a:blipFill>
            </p:spPr>
            <p:txBody>
              <a:bodyPr/>
              <a:lstStyle/>
              <a:p>
                <a:r>
                  <a:rPr lang="en-US">
                    <a:noFill/>
                  </a:rPr>
                  <a:t> </a:t>
                </a:r>
              </a:p>
            </p:txBody>
          </p:sp>
        </mc:Fallback>
      </mc:AlternateContent>
    </p:spTree>
    <p:extLst>
      <p:ext uri="{BB962C8B-B14F-4D97-AF65-F5344CB8AC3E}">
        <p14:creationId xmlns:p14="http://schemas.microsoft.com/office/powerpoint/2010/main" val="907862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18"/>
          <p:cNvSpPr txBox="1">
            <a:spLocks noChangeArrowheads="1"/>
          </p:cNvSpPr>
          <p:nvPr/>
        </p:nvSpPr>
        <p:spPr bwMode="auto">
          <a:xfrm>
            <a:off x="6573023" y="1105041"/>
            <a:ext cx="760413" cy="376237"/>
          </a:xfrm>
          <a:prstGeom prst="rect">
            <a:avLst/>
          </a:prstGeom>
          <a:solidFill>
            <a:srgbClr val="FFFFFF"/>
          </a:solidFill>
          <a:ln w="6350">
            <a:solidFill>
              <a:srgbClr val="000000"/>
            </a:solidFill>
            <a:miter lim="800000"/>
            <a:headEnd/>
            <a:tailEnd/>
          </a:ln>
          <a:effectLst>
            <a:glow rad="139700">
              <a:schemeClr val="accent5">
                <a:satMod val="175000"/>
                <a:alpha val="40000"/>
              </a:schemeClr>
            </a:glo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fib1(5)</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3" name="Text Box 119"/>
          <p:cNvSpPr txBox="1">
            <a:spLocks noChangeArrowheads="1"/>
          </p:cNvSpPr>
          <p:nvPr/>
        </p:nvSpPr>
        <p:spPr bwMode="auto">
          <a:xfrm>
            <a:off x="4998824" y="2152369"/>
            <a:ext cx="760412" cy="368300"/>
          </a:xfrm>
          <a:prstGeom prst="rect">
            <a:avLst/>
          </a:prstGeom>
          <a:solidFill>
            <a:srgbClr val="FFFFFF"/>
          </a:solidFill>
          <a:ln w="6350">
            <a:solidFill>
              <a:srgbClr val="000000"/>
            </a:solidFill>
            <a:miter lim="800000"/>
            <a:headEnd/>
            <a:tailEnd/>
          </a:ln>
          <a:effectLst>
            <a:glow rad="139700">
              <a:schemeClr val="accent5">
                <a:satMod val="175000"/>
                <a:alpha val="40000"/>
              </a:schemeClr>
            </a:glo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fib1(3)</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4" name="Text Box 120"/>
          <p:cNvSpPr txBox="1">
            <a:spLocks noChangeArrowheads="1"/>
          </p:cNvSpPr>
          <p:nvPr/>
        </p:nvSpPr>
        <p:spPr bwMode="auto">
          <a:xfrm>
            <a:off x="8128641" y="2160136"/>
            <a:ext cx="760413" cy="368300"/>
          </a:xfrm>
          <a:prstGeom prst="rect">
            <a:avLst/>
          </a:prstGeom>
          <a:solidFill>
            <a:srgbClr val="FFFFFF"/>
          </a:solidFill>
          <a:ln w="6350">
            <a:solidFill>
              <a:srgbClr val="000000"/>
            </a:solidFill>
            <a:miter lim="800000"/>
            <a:headEnd/>
            <a:tailEnd/>
          </a:ln>
          <a:effectLst>
            <a:glow rad="139700">
              <a:schemeClr val="accent5">
                <a:satMod val="175000"/>
                <a:alpha val="40000"/>
              </a:schemeClr>
            </a:glo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fib1(4)</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5" name="Text Box 121"/>
          <p:cNvSpPr txBox="1">
            <a:spLocks noChangeArrowheads="1"/>
          </p:cNvSpPr>
          <p:nvPr/>
        </p:nvSpPr>
        <p:spPr bwMode="auto">
          <a:xfrm>
            <a:off x="4540323" y="3369764"/>
            <a:ext cx="760412"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fib1(1)</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6" name="Text Box 122"/>
          <p:cNvSpPr txBox="1">
            <a:spLocks noChangeArrowheads="1"/>
          </p:cNvSpPr>
          <p:nvPr/>
        </p:nvSpPr>
        <p:spPr bwMode="auto">
          <a:xfrm>
            <a:off x="5564591" y="3383199"/>
            <a:ext cx="760412" cy="368300"/>
          </a:xfrm>
          <a:prstGeom prst="rect">
            <a:avLst/>
          </a:prstGeom>
          <a:solidFill>
            <a:srgbClr val="FFFFFF"/>
          </a:solidFill>
          <a:ln w="6350">
            <a:solidFill>
              <a:srgbClr val="000000"/>
            </a:solidFill>
            <a:miter lim="800000"/>
            <a:headEnd/>
            <a:tailEnd/>
          </a:ln>
          <a:effectLst>
            <a:glow rad="139700">
              <a:schemeClr val="accent5">
                <a:satMod val="175000"/>
                <a:alpha val="40000"/>
              </a:schemeClr>
            </a:glo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fib1(2)</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7" name="Text Box 123"/>
          <p:cNvSpPr txBox="1">
            <a:spLocks noChangeArrowheads="1"/>
          </p:cNvSpPr>
          <p:nvPr/>
        </p:nvSpPr>
        <p:spPr bwMode="auto">
          <a:xfrm>
            <a:off x="5154618" y="4723366"/>
            <a:ext cx="760413"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fib1(0)</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8" name="Text Box 127"/>
          <p:cNvSpPr txBox="1">
            <a:spLocks noChangeArrowheads="1"/>
          </p:cNvSpPr>
          <p:nvPr/>
        </p:nvSpPr>
        <p:spPr bwMode="auto">
          <a:xfrm>
            <a:off x="7368228" y="3414802"/>
            <a:ext cx="760413" cy="368300"/>
          </a:xfrm>
          <a:prstGeom prst="rect">
            <a:avLst/>
          </a:prstGeom>
          <a:solidFill>
            <a:srgbClr val="FFFFFF"/>
          </a:solidFill>
          <a:ln w="6350">
            <a:solidFill>
              <a:srgbClr val="000000"/>
            </a:solidFill>
            <a:miter lim="800000"/>
            <a:headEnd/>
            <a:tailEnd/>
          </a:ln>
          <a:effectLst>
            <a:glow rad="139700">
              <a:schemeClr val="accent5">
                <a:satMod val="175000"/>
                <a:alpha val="40000"/>
              </a:schemeClr>
            </a:glo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fib1(2)</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9" name="Text Box 320"/>
          <p:cNvSpPr txBox="1">
            <a:spLocks noChangeArrowheads="1"/>
          </p:cNvSpPr>
          <p:nvPr/>
        </p:nvSpPr>
        <p:spPr bwMode="auto">
          <a:xfrm>
            <a:off x="8981826" y="3366589"/>
            <a:ext cx="760413" cy="368300"/>
          </a:xfrm>
          <a:prstGeom prst="rect">
            <a:avLst/>
          </a:prstGeom>
          <a:solidFill>
            <a:srgbClr val="FFFFFF"/>
          </a:solidFill>
          <a:ln w="6350">
            <a:solidFill>
              <a:srgbClr val="000000"/>
            </a:solidFill>
            <a:miter lim="800000"/>
            <a:headEnd/>
            <a:tailEnd/>
          </a:ln>
          <a:effectLst>
            <a:glow rad="139700">
              <a:schemeClr val="accent5">
                <a:satMod val="175000"/>
                <a:alpha val="40000"/>
              </a:schemeClr>
            </a:glo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fib1(3)</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10" name="Text Box 321"/>
          <p:cNvSpPr txBox="1">
            <a:spLocks noChangeArrowheads="1"/>
          </p:cNvSpPr>
          <p:nvPr/>
        </p:nvSpPr>
        <p:spPr bwMode="auto">
          <a:xfrm>
            <a:off x="6054096" y="4711519"/>
            <a:ext cx="760412"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fib1(1)</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1" name="Text Box 324"/>
          <p:cNvSpPr txBox="1">
            <a:spLocks noChangeArrowheads="1"/>
          </p:cNvSpPr>
          <p:nvPr/>
        </p:nvSpPr>
        <p:spPr bwMode="auto">
          <a:xfrm>
            <a:off x="6917220" y="4723366"/>
            <a:ext cx="760412"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fib1(0)</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12" name="Text Box 325"/>
          <p:cNvSpPr txBox="1">
            <a:spLocks noChangeArrowheads="1"/>
          </p:cNvSpPr>
          <p:nvPr/>
        </p:nvSpPr>
        <p:spPr bwMode="auto">
          <a:xfrm>
            <a:off x="7783360" y="4723366"/>
            <a:ext cx="760413"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fib1(1)</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13" name="Text Box 327"/>
          <p:cNvSpPr txBox="1">
            <a:spLocks noChangeArrowheads="1"/>
          </p:cNvSpPr>
          <p:nvPr/>
        </p:nvSpPr>
        <p:spPr bwMode="auto">
          <a:xfrm>
            <a:off x="8596636" y="4723366"/>
            <a:ext cx="760412"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fib1(1)</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4" name="Text Box 328"/>
          <p:cNvSpPr txBox="1">
            <a:spLocks noChangeArrowheads="1"/>
          </p:cNvSpPr>
          <p:nvPr/>
        </p:nvSpPr>
        <p:spPr bwMode="auto">
          <a:xfrm>
            <a:off x="9520233" y="4723366"/>
            <a:ext cx="760413" cy="361950"/>
          </a:xfrm>
          <a:prstGeom prst="rect">
            <a:avLst/>
          </a:prstGeom>
          <a:solidFill>
            <a:srgbClr val="FFFFFF"/>
          </a:solidFill>
          <a:ln w="6350">
            <a:solidFill>
              <a:srgbClr val="C00000"/>
            </a:solidFill>
            <a:miter lim="800000"/>
            <a:headEnd/>
            <a:tailEnd/>
          </a:ln>
          <a:effectLst>
            <a:glow rad="139700">
              <a:schemeClr val="accent5">
                <a:satMod val="175000"/>
                <a:alpha val="40000"/>
              </a:schemeClr>
            </a:glo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fib1(2)</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15" name="Text Box 330"/>
          <p:cNvSpPr txBox="1">
            <a:spLocks noChangeArrowheads="1"/>
          </p:cNvSpPr>
          <p:nvPr/>
        </p:nvSpPr>
        <p:spPr bwMode="auto">
          <a:xfrm>
            <a:off x="9082094" y="5996124"/>
            <a:ext cx="760413"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fib1(0)</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16" name="Text Box 331"/>
          <p:cNvSpPr txBox="1">
            <a:spLocks noChangeArrowheads="1"/>
          </p:cNvSpPr>
          <p:nvPr/>
        </p:nvSpPr>
        <p:spPr bwMode="auto">
          <a:xfrm>
            <a:off x="9965378" y="6018984"/>
            <a:ext cx="760413"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fib1(1)</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cxnSp>
        <p:nvCxnSpPr>
          <p:cNvPr id="17" name="Straight Connector 16"/>
          <p:cNvCxnSpPr/>
          <p:nvPr/>
        </p:nvCxnSpPr>
        <p:spPr>
          <a:xfrm flipH="1">
            <a:off x="5451640" y="1492069"/>
            <a:ext cx="1520825" cy="676275"/>
          </a:xfrm>
          <a:prstGeom prst="line">
            <a:avLst/>
          </a:prstGeom>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980085" y="1500324"/>
            <a:ext cx="1606550" cy="668020"/>
          </a:xfrm>
          <a:prstGeom prst="line">
            <a:avLst/>
          </a:prstGeom>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8586635" y="2522039"/>
            <a:ext cx="760095" cy="829310"/>
          </a:xfrm>
          <a:prstGeom prst="line">
            <a:avLst/>
          </a:prstGeom>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7825905" y="2514419"/>
            <a:ext cx="744855" cy="883285"/>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4929035" y="2514419"/>
            <a:ext cx="490855" cy="845185"/>
          </a:xfrm>
          <a:prstGeom prst="line">
            <a:avLst/>
          </a:prstGeom>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419890" y="2537279"/>
            <a:ext cx="553720" cy="836930"/>
          </a:xfrm>
          <a:prstGeom prst="line">
            <a:avLst/>
          </a:prstGeom>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H="1">
            <a:off x="5482120" y="3735524"/>
            <a:ext cx="461010" cy="975995"/>
          </a:xfrm>
          <a:prstGeom prst="line">
            <a:avLst/>
          </a:prstGeom>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5958370" y="3743779"/>
            <a:ext cx="436880" cy="990600"/>
          </a:xfrm>
          <a:prstGeom prst="line">
            <a:avLst/>
          </a:prstGeom>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7288060" y="3774894"/>
            <a:ext cx="529590" cy="952500"/>
          </a:xfrm>
          <a:prstGeom prst="line">
            <a:avLst/>
          </a:prstGeom>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8993670" y="3728539"/>
            <a:ext cx="360045" cy="998855"/>
          </a:xfrm>
          <a:prstGeom prst="line">
            <a:avLst/>
          </a:prstGeom>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9462300" y="5066484"/>
            <a:ext cx="459740" cy="929640"/>
          </a:xfrm>
          <a:prstGeom prst="line">
            <a:avLst/>
          </a:prstGeom>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9922040" y="5066484"/>
            <a:ext cx="423545" cy="952500"/>
          </a:xfrm>
          <a:prstGeom prst="line">
            <a:avLst/>
          </a:prstGeom>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9353715" y="3743779"/>
            <a:ext cx="584835" cy="1006475"/>
          </a:xfrm>
          <a:prstGeom prst="line">
            <a:avLst/>
          </a:prstGeom>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7824635" y="3774894"/>
            <a:ext cx="391795" cy="952500"/>
          </a:xfrm>
          <a:prstGeom prst="line">
            <a:avLst/>
          </a:prstGeom>
          <a:ln/>
        </p:spPr>
        <p:style>
          <a:lnRef idx="1">
            <a:schemeClr val="dk1"/>
          </a:lnRef>
          <a:fillRef idx="0">
            <a:schemeClr val="dk1"/>
          </a:fillRef>
          <a:effectRef idx="0">
            <a:schemeClr val="dk1"/>
          </a:effectRef>
          <a:fontRef idx="minor">
            <a:schemeClr val="tx1"/>
          </a:fontRef>
        </p:style>
      </p:cxnSp>
      <p:sp>
        <p:nvSpPr>
          <p:cNvPr id="31" name="Rectangle 30"/>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Rectangle 46"/>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32"/>
          <p:cNvSpPr/>
          <p:nvPr/>
        </p:nvSpPr>
        <p:spPr>
          <a:xfrm>
            <a:off x="2793047" y="5479582"/>
            <a:ext cx="5715800" cy="969496"/>
          </a:xfrm>
          <a:prstGeom prst="rect">
            <a:avLst/>
          </a:prstGeom>
        </p:spPr>
        <p:txBody>
          <a:bodyPr wrap="square">
            <a:spAutoFit/>
          </a:bodyPr>
          <a:lstStyle/>
          <a:p>
            <a:pPr algn="r">
              <a:lnSpc>
                <a:spcPct val="150000"/>
              </a:lnSpc>
              <a:spcAft>
                <a:spcPts val="600"/>
              </a:spcAft>
              <a:tabLst>
                <a:tab pos="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Figure 1.1  The recursion tree corresponding to algorithm  when computing fib1(5).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Rectangle 33">
            <a:extLst>
              <a:ext uri="{FF2B5EF4-FFF2-40B4-BE49-F238E27FC236}">
                <a16:creationId xmlns:a16="http://schemas.microsoft.com/office/drawing/2014/main" id="{3B3ABC6C-85FF-4443-9E44-EE8A2B0EE75B}"/>
              </a:ext>
            </a:extLst>
          </p:cNvPr>
          <p:cNvSpPr/>
          <p:nvPr/>
        </p:nvSpPr>
        <p:spPr>
          <a:xfrm>
            <a:off x="1166921" y="1990144"/>
            <a:ext cx="2985508" cy="2877711"/>
          </a:xfrm>
          <a:prstGeom prst="rect">
            <a:avLst/>
          </a:prstGeom>
        </p:spPr>
        <p:txBody>
          <a:bodyPr wrap="square">
            <a:spAutoFit/>
          </a:bodyPr>
          <a:lstStyle/>
          <a:p>
            <a:pPr marL="342900"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As the tree shows, </a:t>
            </a:r>
            <a:r>
              <a:rPr lang="en-US" sz="2200"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the algorithm </a:t>
            </a:r>
            <a:r>
              <a:rPr lang="en-US" sz="2200" dirty="0">
                <a:solidFill>
                  <a:srgbClr val="3404BC"/>
                </a:solidFill>
                <a:ea typeface="Calibri" panose="020F0502020204030204" pitchFamily="34" charset="0"/>
                <a:cs typeface="Times New Roman" panose="02020603050405020304" pitchFamily="18" charset="0"/>
              </a:rPr>
              <a:t>int fib1(n)  </a:t>
            </a:r>
            <a:r>
              <a:rPr lang="en-US" sz="2200"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is inefficient because values are computed repeatedly. </a:t>
            </a:r>
          </a:p>
          <a:p>
            <a:pPr marL="342900"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For example, fib1(2) is computed three times.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Multiplication Sign 34">
            <a:extLst>
              <a:ext uri="{FF2B5EF4-FFF2-40B4-BE49-F238E27FC236}">
                <a16:creationId xmlns:a16="http://schemas.microsoft.com/office/drawing/2014/main" id="{B0586A75-231C-49A6-926E-43601ED0B3A5}"/>
              </a:ext>
            </a:extLst>
          </p:cNvPr>
          <p:cNvSpPr/>
          <p:nvPr/>
        </p:nvSpPr>
        <p:spPr>
          <a:xfrm>
            <a:off x="8144516" y="3227059"/>
            <a:ext cx="203121" cy="24197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ltiplication Sign 35">
            <a:extLst>
              <a:ext uri="{FF2B5EF4-FFF2-40B4-BE49-F238E27FC236}">
                <a16:creationId xmlns:a16="http://schemas.microsoft.com/office/drawing/2014/main" id="{8C2FCE52-DE81-4F27-B9F4-455109E90FFB}"/>
              </a:ext>
            </a:extLst>
          </p:cNvPr>
          <p:cNvSpPr/>
          <p:nvPr/>
        </p:nvSpPr>
        <p:spPr>
          <a:xfrm>
            <a:off x="10280646" y="4459885"/>
            <a:ext cx="203121" cy="24197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Multiplication Sign 36">
            <a:extLst>
              <a:ext uri="{FF2B5EF4-FFF2-40B4-BE49-F238E27FC236}">
                <a16:creationId xmlns:a16="http://schemas.microsoft.com/office/drawing/2014/main" id="{5B5FD1C9-9C9B-42B6-BC96-64E99A3D6532}"/>
              </a:ext>
            </a:extLst>
          </p:cNvPr>
          <p:cNvSpPr/>
          <p:nvPr/>
        </p:nvSpPr>
        <p:spPr>
          <a:xfrm>
            <a:off x="6343960" y="3161981"/>
            <a:ext cx="203121" cy="24197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166921" y="1024722"/>
            <a:ext cx="3096515" cy="369332"/>
          </a:xfrm>
          <a:prstGeom prst="rect">
            <a:avLst/>
          </a:prstGeom>
        </p:spPr>
        <p:txBody>
          <a:bodyPr wrap="square">
            <a:spAutoFit/>
          </a:bodyPr>
          <a:lstStyle/>
          <a:p>
            <a:r>
              <a:rPr lang="en-US"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fib(n) = fib1(n-1) + fib1(n-2);</a:t>
            </a:r>
            <a:endParaRPr lang="en-US" dirty="0"/>
          </a:p>
        </p:txBody>
      </p:sp>
    </p:spTree>
    <p:extLst>
      <p:ext uri="{BB962C8B-B14F-4D97-AF65-F5344CB8AC3E}">
        <p14:creationId xmlns:p14="http://schemas.microsoft.com/office/powerpoint/2010/main" val="3090890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47401" y="5927517"/>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650729" y="1003019"/>
            <a:ext cx="8523215" cy="1215717"/>
          </a:xfrm>
          <a:prstGeom prst="rect">
            <a:avLst/>
          </a:prstGeom>
        </p:spPr>
        <p:txBody>
          <a:bodyPr wrap="square">
            <a:spAutoFit/>
          </a:bodyPr>
          <a:lstStyle/>
          <a:p>
            <a:pPr>
              <a:spcAft>
                <a:spcPts val="600"/>
              </a:spcAft>
              <a:tabLst>
                <a:tab pos="0" algn="l"/>
              </a:tabLst>
            </a:pPr>
            <a:r>
              <a:rPr lang="en-US" sz="2400" dirty="0">
                <a:solidFill>
                  <a:srgbClr val="0033CC"/>
                </a:solidFill>
                <a:ea typeface="Calibri" panose="020F0502020204030204" pitchFamily="34" charset="0"/>
                <a:cs typeface="Times New Roman" panose="02020603050405020304" pitchFamily="18" charset="0"/>
              </a:rPr>
              <a:t>How inefficient is this algorithm?</a:t>
            </a:r>
            <a:r>
              <a:rPr lang="en-US" sz="2400" dirty="0">
                <a:ea typeface="Calibri" panose="020F0502020204030204" pitchFamily="34" charset="0"/>
                <a:cs typeface="Times New Roman" panose="02020603050405020304" pitchFamily="18" charset="0"/>
              </a:rPr>
              <a:t> </a:t>
            </a:r>
          </a:p>
          <a:p>
            <a:pPr marL="800100" lvl="1"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As shown in Figure 1.1,  the algorithm fib1(n) for 0 ≤ n ≤ 9 computes the following number of terms</a:t>
            </a:r>
          </a:p>
        </p:txBody>
      </p:sp>
      <p:graphicFrame>
        <p:nvGraphicFramePr>
          <p:cNvPr id="3" name="Table 2"/>
          <p:cNvGraphicFramePr>
            <a:graphicFrameLocks noGrp="1"/>
          </p:cNvGraphicFramePr>
          <p:nvPr>
            <p:extLst>
              <p:ext uri="{D42A27DB-BD31-4B8C-83A1-F6EECF244321}">
                <p14:modId xmlns:p14="http://schemas.microsoft.com/office/powerpoint/2010/main" val="3677256679"/>
              </p:ext>
            </p:extLst>
          </p:nvPr>
        </p:nvGraphicFramePr>
        <p:xfrm>
          <a:off x="1650729" y="2423808"/>
          <a:ext cx="2857500" cy="3955420"/>
        </p:xfrm>
        <a:graphic>
          <a:graphicData uri="http://schemas.openxmlformats.org/drawingml/2006/table">
            <a:tbl>
              <a:tblPr firstRow="1" firstCol="1" bandRow="1">
                <a:tableStyleId>{5C22544A-7EE6-4342-B048-85BDC9FD1C3A}</a:tableStyleId>
              </a:tblPr>
              <a:tblGrid>
                <a:gridCol w="971550">
                  <a:extLst>
                    <a:ext uri="{9D8B030D-6E8A-4147-A177-3AD203B41FA5}">
                      <a16:colId xmlns:a16="http://schemas.microsoft.com/office/drawing/2014/main" val="20000"/>
                    </a:ext>
                  </a:extLst>
                </a:gridCol>
                <a:gridCol w="1885950">
                  <a:extLst>
                    <a:ext uri="{9D8B030D-6E8A-4147-A177-3AD203B41FA5}">
                      <a16:colId xmlns:a16="http://schemas.microsoft.com/office/drawing/2014/main" val="20001"/>
                    </a:ext>
                  </a:extLst>
                </a:gridCol>
              </a:tblGrid>
              <a:tr h="0">
                <a:tc>
                  <a:txBody>
                    <a:bodyPr/>
                    <a:lstStyle/>
                    <a:p>
                      <a:pPr marL="0" marR="0" algn="ctr">
                        <a:lnSpc>
                          <a:spcPct val="100000"/>
                        </a:lnSpc>
                        <a:spcBef>
                          <a:spcPts val="0"/>
                        </a:spcBef>
                        <a:spcAft>
                          <a:spcPts val="0"/>
                        </a:spcAft>
                        <a:tabLst>
                          <a:tab pos="0" algn="l"/>
                        </a:tabLst>
                      </a:pPr>
                      <a:r>
                        <a:rPr lang="en-US" sz="2000" dirty="0">
                          <a:solidFill>
                            <a:schemeClr val="tx1"/>
                          </a:solidFill>
                          <a:effectLst/>
                          <a:latin typeface="Times New Roman" panose="02020603050405020304" pitchFamily="18" charset="0"/>
                          <a:cs typeface="Times New Roman" panose="02020603050405020304" pitchFamily="18" charset="0"/>
                        </a:rPr>
                        <a:t>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tabLst>
                          <a:tab pos="0" algn="l"/>
                        </a:tabLst>
                      </a:pPr>
                      <a:r>
                        <a:rPr lang="en-US" sz="2000" dirty="0">
                          <a:solidFill>
                            <a:schemeClr val="tx1"/>
                          </a:solidFill>
                          <a:effectLst/>
                          <a:latin typeface="Times New Roman" panose="02020603050405020304" pitchFamily="18" charset="0"/>
                          <a:cs typeface="Times New Roman" panose="02020603050405020304" pitchFamily="18" charset="0"/>
                        </a:rPr>
                        <a:t>Number of Terms Computed, T</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0</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1</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1</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1</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lgn="ctr">
                        <a:lnSpc>
                          <a:spcPct val="107000"/>
                        </a:lnSpc>
                        <a:spcBef>
                          <a:spcPts val="0"/>
                        </a:spcBef>
                        <a:spcAft>
                          <a:spcPts val="0"/>
                        </a:spcAft>
                        <a:tabLst>
                          <a:tab pos="0" algn="l"/>
                        </a:tabLst>
                      </a:pPr>
                      <a:r>
                        <a:rPr lang="en-US" sz="2000">
                          <a:solidFill>
                            <a:srgbClr val="0000FF"/>
                          </a:solidFill>
                          <a:effectLst/>
                          <a:latin typeface="Times New Roman" panose="02020603050405020304" pitchFamily="18" charset="0"/>
                          <a:cs typeface="Times New Roman" panose="02020603050405020304" pitchFamily="18" charset="0"/>
                        </a:rPr>
                        <a:t>2</a:t>
                      </a:r>
                      <a:endParaRPr lang="en-US" sz="20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3</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algn="ctr">
                        <a:lnSpc>
                          <a:spcPct val="107000"/>
                        </a:lnSpc>
                        <a:spcBef>
                          <a:spcPts val="0"/>
                        </a:spcBef>
                        <a:spcAft>
                          <a:spcPts val="0"/>
                        </a:spcAft>
                        <a:tabLst>
                          <a:tab pos="0" algn="l"/>
                        </a:tabLst>
                      </a:pPr>
                      <a:r>
                        <a:rPr lang="en-US" sz="2000">
                          <a:solidFill>
                            <a:srgbClr val="0000FF"/>
                          </a:solidFill>
                          <a:effectLst/>
                          <a:latin typeface="Times New Roman" panose="02020603050405020304" pitchFamily="18" charset="0"/>
                          <a:cs typeface="Times New Roman" panose="02020603050405020304" pitchFamily="18" charset="0"/>
                        </a:rPr>
                        <a:t>3</a:t>
                      </a:r>
                      <a:endParaRPr lang="en-US" sz="20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5</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algn="ctr">
                        <a:lnSpc>
                          <a:spcPct val="107000"/>
                        </a:lnSpc>
                        <a:spcBef>
                          <a:spcPts val="0"/>
                        </a:spcBef>
                        <a:spcAft>
                          <a:spcPts val="0"/>
                        </a:spcAft>
                        <a:tabLst>
                          <a:tab pos="0" algn="l"/>
                        </a:tabLst>
                      </a:pPr>
                      <a:r>
                        <a:rPr lang="en-US" sz="2000">
                          <a:solidFill>
                            <a:srgbClr val="0000FF"/>
                          </a:solidFill>
                          <a:effectLst/>
                          <a:latin typeface="Times New Roman" panose="02020603050405020304" pitchFamily="18" charset="0"/>
                          <a:cs typeface="Times New Roman" panose="02020603050405020304" pitchFamily="18" charset="0"/>
                        </a:rPr>
                        <a:t>4</a:t>
                      </a:r>
                      <a:endParaRPr lang="en-US" sz="20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9</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algn="ctr">
                        <a:lnSpc>
                          <a:spcPct val="107000"/>
                        </a:lnSpc>
                        <a:spcBef>
                          <a:spcPts val="0"/>
                        </a:spcBef>
                        <a:spcAft>
                          <a:spcPts val="0"/>
                        </a:spcAft>
                        <a:tabLst>
                          <a:tab pos="0" algn="l"/>
                        </a:tabLst>
                      </a:pPr>
                      <a:r>
                        <a:rPr lang="en-US" sz="2000" i="1">
                          <a:solidFill>
                            <a:srgbClr val="0000FF"/>
                          </a:solidFill>
                          <a:effectLst/>
                          <a:latin typeface="Times New Roman" panose="02020603050405020304" pitchFamily="18" charset="0"/>
                          <a:cs typeface="Times New Roman" panose="02020603050405020304" pitchFamily="18" charset="0"/>
                        </a:rPr>
                        <a:t>5</a:t>
                      </a:r>
                      <a:endParaRPr lang="en-US" sz="20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i="1" dirty="0">
                          <a:solidFill>
                            <a:srgbClr val="0000FF"/>
                          </a:solidFill>
                          <a:effectLst/>
                          <a:latin typeface="Times New Roman" panose="02020603050405020304" pitchFamily="18" charset="0"/>
                          <a:cs typeface="Times New Roman" panose="02020603050405020304" pitchFamily="18" charset="0"/>
                        </a:rPr>
                        <a:t>15</a:t>
                      </a:r>
                      <a:endParaRPr lang="en-US" sz="20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algn="ctr">
                        <a:lnSpc>
                          <a:spcPct val="107000"/>
                        </a:lnSpc>
                        <a:spcBef>
                          <a:spcPts val="0"/>
                        </a:spcBef>
                        <a:spcAft>
                          <a:spcPts val="0"/>
                        </a:spcAft>
                        <a:tabLst>
                          <a:tab pos="0" algn="l"/>
                        </a:tabLst>
                      </a:pPr>
                      <a:r>
                        <a:rPr lang="en-US" sz="2000">
                          <a:solidFill>
                            <a:srgbClr val="0000FF"/>
                          </a:solidFill>
                          <a:effectLst/>
                          <a:latin typeface="Times New Roman" panose="02020603050405020304" pitchFamily="18" charset="0"/>
                          <a:cs typeface="Times New Roman" panose="02020603050405020304" pitchFamily="18" charset="0"/>
                        </a:rPr>
                        <a:t>6</a:t>
                      </a:r>
                      <a:endParaRPr lang="en-US" sz="20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chemeClr val="tx1"/>
                          </a:solidFill>
                          <a:effectLst/>
                          <a:latin typeface="Times New Roman" panose="02020603050405020304" pitchFamily="18" charset="0"/>
                          <a:cs typeface="Times New Roman" panose="02020603050405020304" pitchFamily="18" charset="0"/>
                        </a:rPr>
                        <a:t>25</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marL="0" marR="0" algn="ctr">
                        <a:lnSpc>
                          <a:spcPct val="107000"/>
                        </a:lnSpc>
                        <a:spcBef>
                          <a:spcPts val="0"/>
                        </a:spcBef>
                        <a:spcAft>
                          <a:spcPts val="0"/>
                        </a:spcAft>
                        <a:tabLst>
                          <a:tab pos="0" algn="l"/>
                        </a:tabLst>
                      </a:pPr>
                      <a:r>
                        <a:rPr lang="en-US" sz="2000">
                          <a:solidFill>
                            <a:srgbClr val="0000FF"/>
                          </a:solidFill>
                          <a:effectLst/>
                          <a:latin typeface="Times New Roman" panose="02020603050405020304" pitchFamily="18" charset="0"/>
                          <a:cs typeface="Times New Roman" panose="02020603050405020304" pitchFamily="18" charset="0"/>
                        </a:rPr>
                        <a:t>7</a:t>
                      </a:r>
                      <a:endParaRPr lang="en-US" sz="20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chemeClr val="tx1"/>
                          </a:solidFill>
                          <a:effectLst/>
                          <a:latin typeface="Times New Roman" panose="02020603050405020304" pitchFamily="18" charset="0"/>
                          <a:cs typeface="Times New Roman" panose="02020603050405020304" pitchFamily="18" charset="0"/>
                        </a:rPr>
                        <a:t>41</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92157">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8</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chemeClr val="tx1"/>
                          </a:solidFill>
                          <a:effectLst/>
                          <a:latin typeface="Times New Roman" panose="02020603050405020304" pitchFamily="18" charset="0"/>
                          <a:cs typeface="Times New Roman" panose="02020603050405020304" pitchFamily="18" charset="0"/>
                        </a:rPr>
                        <a:t>67</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92157">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109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539273"/>
                  </a:ext>
                </a:extLst>
              </a:tr>
            </a:tbl>
          </a:graphicData>
        </a:graphic>
      </p:graphicFrame>
      <p:sp>
        <p:nvSpPr>
          <p:cNvPr id="4" name="Rectangle 3"/>
          <p:cNvSpPr/>
          <p:nvPr/>
        </p:nvSpPr>
        <p:spPr>
          <a:xfrm>
            <a:off x="4591719" y="2235946"/>
            <a:ext cx="6054055" cy="4462760"/>
          </a:xfrm>
          <a:prstGeom prst="rect">
            <a:avLst/>
          </a:prstGeom>
        </p:spPr>
        <p:txBody>
          <a:bodyPr wrap="square">
            <a:spAutoFit/>
          </a:bodyPr>
          <a:lstStyle/>
          <a:p>
            <a:pPr marL="342900"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first six values can be obtained by counting the nodes in the subtree rooted at fib1(n) for 0 ≤ n ≤ 5. </a:t>
            </a:r>
          </a:p>
          <a:p>
            <a:pPr marL="342900" indent="-342900">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number of terms for fib1(6) is the sum of the nodes in the trees rooted at fib1(5) and fib1(4) plus the one node at the root. </a:t>
            </a:r>
          </a:p>
          <a:p>
            <a:pPr marL="342900"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number of terms for fib1(7) and fib1(8) are 41, and 67, respectively; and so forth. </a:t>
            </a:r>
          </a:p>
          <a:p>
            <a:pPr marL="342900" indent="-342900">
              <a:spcAft>
                <a:spcPts val="600"/>
              </a:spcAft>
              <a:buFont typeface="Arial" panose="020B0604020202020204" pitchFamily="34" charset="0"/>
              <a:buChar char="•"/>
              <a:tabLst>
                <a:tab pos="0" algn="l"/>
              </a:tabLst>
            </a:pP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It is not simple to use a mathematical expression (or, a formula) to describe these numbers 1, 1, 3, 5, 9, 15, 25, 41, 67, 109, ….</a:t>
            </a:r>
          </a:p>
          <a:p>
            <a:pPr marL="342900" indent="-342900">
              <a:spcAft>
                <a:spcPts val="600"/>
              </a:spcAft>
              <a:buFont typeface="Arial" panose="020B0604020202020204" pitchFamily="34" charset="0"/>
              <a:buChar char="•"/>
              <a:tabLst>
                <a:tab pos="0" algn="l"/>
              </a:tabLst>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general, T(n) &gt;  T(n-1) + T(n-2) by one.</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hought Bubble: Cloud 4">
            <a:extLst>
              <a:ext uri="{FF2B5EF4-FFF2-40B4-BE49-F238E27FC236}">
                <a16:creationId xmlns:a16="http://schemas.microsoft.com/office/drawing/2014/main" id="{4BEAC510-9859-409B-825B-3D7C514EEC49}"/>
              </a:ext>
            </a:extLst>
          </p:cNvPr>
          <p:cNvSpPr/>
          <p:nvPr/>
        </p:nvSpPr>
        <p:spPr>
          <a:xfrm>
            <a:off x="614488" y="242380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age result for sad face">
            <a:extLst>
              <a:ext uri="{FF2B5EF4-FFF2-40B4-BE49-F238E27FC236}">
                <a16:creationId xmlns:a16="http://schemas.microsoft.com/office/drawing/2014/main" id="{78FCAD17-6A56-4109-AE16-7A8C8655475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54397" y="2423808"/>
            <a:ext cx="474083" cy="426128"/>
          </a:xfrm>
          <a:prstGeom prst="rect">
            <a:avLst/>
          </a:prstGeom>
          <a:noFill/>
        </p:spPr>
      </p:pic>
      <p:sp>
        <p:nvSpPr>
          <p:cNvPr id="8" name="Rectangle 7"/>
          <p:cNvSpPr/>
          <p:nvPr/>
        </p:nvSpPr>
        <p:spPr>
          <a:xfrm>
            <a:off x="6124990" y="1033006"/>
            <a:ext cx="3096515" cy="369332"/>
          </a:xfrm>
          <a:prstGeom prst="rect">
            <a:avLst/>
          </a:prstGeom>
        </p:spPr>
        <p:txBody>
          <a:bodyPr wrap="square">
            <a:spAutoFit/>
          </a:bodyPr>
          <a:lstStyle/>
          <a:p>
            <a:r>
              <a:rPr lang="en-US"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fib(n) = fib1(n-1) + fib1(n-2);</a:t>
            </a:r>
            <a:endParaRPr lang="en-US" dirty="0"/>
          </a:p>
        </p:txBody>
      </p:sp>
    </p:spTree>
    <p:extLst>
      <p:ext uri="{BB962C8B-B14F-4D97-AF65-F5344CB8AC3E}">
        <p14:creationId xmlns:p14="http://schemas.microsoft.com/office/powerpoint/2010/main" val="12090532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53980" y="4894958"/>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TextBox 10"/>
          <p:cNvSpPr txBox="1"/>
          <p:nvPr/>
        </p:nvSpPr>
        <p:spPr>
          <a:xfrm>
            <a:off x="753980" y="3306790"/>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TextBox 9"/>
          <p:cNvSpPr txBox="1"/>
          <p:nvPr/>
        </p:nvSpPr>
        <p:spPr>
          <a:xfrm>
            <a:off x="753980" y="1175569"/>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4" name="Rectangle 3"/>
              <p:cNvSpPr>
                <a:spLocks noChangeArrowheads="1"/>
              </p:cNvSpPr>
              <p:nvPr/>
            </p:nvSpPr>
            <p:spPr bwMode="auto">
              <a:xfrm>
                <a:off x="1402235" y="699289"/>
                <a:ext cx="9824786" cy="594803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0" algn="l"/>
                  </a:tabLst>
                  <a:defRPr>
                    <a:solidFill>
                      <a:schemeClr val="tx1"/>
                    </a:solidFill>
                    <a:latin typeface="Arial" panose="020B0604020202020204" pitchFamily="34" charset="0"/>
                  </a:defRPr>
                </a:lvl1pPr>
                <a:lvl2pPr eaLnBrk="0" fontAlgn="base" hangingPunct="0">
                  <a:spcBef>
                    <a:spcPct val="0"/>
                  </a:spcBef>
                  <a:spcAft>
                    <a:spcPct val="0"/>
                  </a:spcAft>
                  <a:tabLst>
                    <a:tab pos="0" algn="l"/>
                  </a:tabLst>
                  <a:defRPr>
                    <a:solidFill>
                      <a:schemeClr val="tx1"/>
                    </a:solidFill>
                    <a:latin typeface="Arial" panose="020B0604020202020204" pitchFamily="34" charset="0"/>
                  </a:defRPr>
                </a:lvl2pPr>
                <a:lvl3pPr eaLnBrk="0" fontAlgn="base" hangingPunct="0">
                  <a:spcBef>
                    <a:spcPct val="0"/>
                  </a:spcBef>
                  <a:spcAft>
                    <a:spcPct val="0"/>
                  </a:spcAft>
                  <a:tabLst>
                    <a:tab pos="0" algn="l"/>
                  </a:tabLst>
                  <a:defRPr>
                    <a:solidFill>
                      <a:schemeClr val="tx1"/>
                    </a:solidFill>
                    <a:latin typeface="Arial" panose="020B0604020202020204" pitchFamily="34" charset="0"/>
                  </a:defRPr>
                </a:lvl3pPr>
                <a:lvl4pPr eaLnBrk="0" fontAlgn="base" hangingPunct="0">
                  <a:spcBef>
                    <a:spcPct val="0"/>
                  </a:spcBef>
                  <a:spcAft>
                    <a:spcPct val="0"/>
                  </a:spcAft>
                  <a:tabLst>
                    <a:tab pos="0" algn="l"/>
                  </a:tabLst>
                  <a:defRPr>
                    <a:solidFill>
                      <a:schemeClr val="tx1"/>
                    </a:solidFill>
                    <a:latin typeface="Arial" panose="020B0604020202020204" pitchFamily="34" charset="0"/>
                  </a:defRPr>
                </a:lvl4pPr>
                <a:lvl5pPr eaLnBrk="0" fontAlgn="base" hangingPunct="0">
                  <a:spcBef>
                    <a:spcPct val="0"/>
                  </a:spcBef>
                  <a:spcAft>
                    <a:spcPct val="0"/>
                  </a:spcAft>
                  <a:tabLst>
                    <a:tab pos="0" algn="l"/>
                  </a:tabLst>
                  <a:defRPr>
                    <a:solidFill>
                      <a:schemeClr val="tx1"/>
                    </a:solidFill>
                    <a:latin typeface="Arial" panose="020B0604020202020204" pitchFamily="34" charset="0"/>
                  </a:defRPr>
                </a:lvl5pPr>
                <a:lvl6pPr eaLnBrk="0" fontAlgn="base" hangingPunct="0">
                  <a:spcBef>
                    <a:spcPct val="0"/>
                  </a:spcBef>
                  <a:spcAft>
                    <a:spcPct val="0"/>
                  </a:spcAft>
                  <a:tabLst>
                    <a:tab pos="0" algn="l"/>
                  </a:tabLst>
                  <a:defRPr>
                    <a:solidFill>
                      <a:schemeClr val="tx1"/>
                    </a:solidFill>
                    <a:latin typeface="Arial" panose="020B0604020202020204" pitchFamily="34" charset="0"/>
                  </a:defRPr>
                </a:lvl6pPr>
                <a:lvl7pPr eaLnBrk="0" fontAlgn="base" hangingPunct="0">
                  <a:spcBef>
                    <a:spcPct val="0"/>
                  </a:spcBef>
                  <a:spcAft>
                    <a:spcPct val="0"/>
                  </a:spcAft>
                  <a:tabLst>
                    <a:tab pos="0" algn="l"/>
                  </a:tabLst>
                  <a:defRPr>
                    <a:solidFill>
                      <a:schemeClr val="tx1"/>
                    </a:solidFill>
                    <a:latin typeface="Arial" panose="020B0604020202020204" pitchFamily="34" charset="0"/>
                  </a:defRPr>
                </a:lvl7pPr>
                <a:lvl8pPr eaLnBrk="0" fontAlgn="base" hangingPunct="0">
                  <a:spcBef>
                    <a:spcPct val="0"/>
                  </a:spcBef>
                  <a:spcAft>
                    <a:spcPct val="0"/>
                  </a:spcAft>
                  <a:tabLst>
                    <a:tab pos="0" algn="l"/>
                  </a:tabLst>
                  <a:defRPr>
                    <a:solidFill>
                      <a:schemeClr val="tx1"/>
                    </a:solidFill>
                    <a:latin typeface="Arial" panose="020B0604020202020204" pitchFamily="34" charset="0"/>
                  </a:defRPr>
                </a:lvl8pPr>
                <a:lvl9pPr eaLnBrk="0" fontAlgn="base" hangingPunct="0">
                  <a:spcBef>
                    <a:spcPct val="0"/>
                  </a:spcBef>
                  <a:spcAft>
                    <a:spcPct val="0"/>
                  </a:spcAft>
                  <a:tabLst>
                    <a:tab pos="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Let T(n) be the number of terms </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the recursive tree for n. </a:t>
                </a:r>
                <a:endPar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T(n) &gt; T(n-1) + T(n-2).  </a:t>
                </a:r>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W</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 have:</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T(n) 	&gt; 2 * T(n - 2), when n ≥ 2</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&gt; 2 * 2 * T(n - 4)</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&gt; 2 * 2 * 2 * T(n - 6)</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&gt; 2 * 2 * 2 * </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2 * T(0)  or 2 * 2 * 2 * </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2 * T(1)  </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p>
              <a:p>
                <a:pPr lvl="0"/>
                <a:r>
                  <a:rPr lang="en-US" altLang="en-US" sz="2200" dirty="0">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0000FF"/>
                    </a:solidFill>
                  </a:rPr>
                  <a:t> </a:t>
                </a:r>
                <a14:m>
                  <m:oMath xmlns:m="http://schemas.openxmlformats.org/officeDocument/2006/math">
                    <m:f>
                      <m:fPr>
                        <m:ctrlPr>
                          <a:rPr lang="en-US" sz="2400" i="1">
                            <a:solidFill>
                              <a:srgbClr val="0000FF"/>
                            </a:solidFill>
                            <a:latin typeface="Cambria Math" panose="02040503050406030204" pitchFamily="18" charset="0"/>
                          </a:rPr>
                        </m:ctrlPr>
                      </m:fPr>
                      <m:num>
                        <m:r>
                          <a:rPr lang="en-US" sz="2400" i="1">
                            <a:solidFill>
                              <a:srgbClr val="0000FF"/>
                            </a:solidFill>
                            <a:latin typeface="Cambria Math" panose="02040503050406030204" pitchFamily="18" charset="0"/>
                          </a:rPr>
                          <m:t>𝑛</m:t>
                        </m:r>
                      </m:num>
                      <m:den>
                        <m:r>
                          <a:rPr lang="en-US" sz="2400" i="1">
                            <a:solidFill>
                              <a:srgbClr val="0000FF"/>
                            </a:solidFill>
                            <a:latin typeface="Cambria Math" panose="02040503050406030204" pitchFamily="18" charset="0"/>
                          </a:rPr>
                          <m:t>2</m:t>
                        </m:r>
                      </m:den>
                    </m:f>
                  </m:oMath>
                </a14:m>
                <a:r>
                  <a:rPr lang="en-US" sz="2400" dirty="0">
                    <a:solidFill>
                      <a:srgbClr val="0000FF"/>
                    </a:solidFill>
                  </a:rPr>
                  <a:t> terms</a:t>
                </a: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rPr>
                  <a:t> </a:t>
                </a:r>
                <a14:m>
                  <m:oMath xmlns:m="http://schemas.openxmlformats.org/officeDocument/2006/math">
                    <m:f>
                      <m:fPr>
                        <m:ctrlPr>
                          <a:rPr lang="en-US" sz="2400" i="1">
                            <a:solidFill>
                              <a:srgbClr val="0000FF"/>
                            </a:solidFill>
                            <a:latin typeface="Cambria Math" panose="02040503050406030204" pitchFamily="18" charset="0"/>
                          </a:rPr>
                        </m:ctrlPr>
                      </m:fPr>
                      <m:num>
                        <m:r>
                          <a:rPr lang="en-US" sz="2400" i="1">
                            <a:solidFill>
                              <a:srgbClr val="0000FF"/>
                            </a:solidFill>
                            <a:latin typeface="Cambria Math" panose="02040503050406030204" pitchFamily="18" charset="0"/>
                          </a:rPr>
                          <m:t>𝑛</m:t>
                        </m:r>
                      </m:num>
                      <m:den>
                        <m:r>
                          <a:rPr lang="en-US" sz="2400" i="1">
                            <a:solidFill>
                              <a:srgbClr val="0000FF"/>
                            </a:solidFill>
                            <a:latin typeface="Cambria Math" panose="02040503050406030204" pitchFamily="18" charset="0"/>
                          </a:rPr>
                          <m:t>2</m:t>
                        </m:r>
                      </m:den>
                    </m:f>
                  </m:oMath>
                </a14:m>
                <a:r>
                  <a:rPr lang="en-US" sz="2400" dirty="0">
                    <a:solidFill>
                      <a:srgbClr val="0000FF"/>
                    </a:solidFill>
                  </a:rPr>
                  <a:t> terms</a:t>
                </a: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depending upon n is even or odd. </a:t>
                </a:r>
                <a:r>
                  <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e.g., </a:t>
                </a: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T(8) &gt; 2T(6) &gt; 2*2T(4) &gt; </a:t>
                </a:r>
                <a:r>
                  <a:rPr lang="en-US" altLang="en-US" sz="2200" dirty="0">
                    <a:solidFill>
                      <a:srgbClr val="0000FF"/>
                    </a:solidFill>
                    <a:latin typeface="Times New Roman" panose="02020603050405020304" pitchFamily="18" charset="0"/>
                    <a:cs typeface="Times New Roman" panose="02020603050405020304" pitchFamily="18" charset="0"/>
                  </a:rPr>
                  <a:t>2*2*2T(2) &gt; 2*2*2*2T(0)</a:t>
                </a:r>
                <a:endParaRPr kumimoji="0" lang="en-US" altLang="en-US" sz="2200" b="0" i="0" u="none" strike="noStrike" cap="none" normalizeH="0" baseline="0" dirty="0">
                  <a:ln>
                    <a:noFill/>
                  </a:ln>
                  <a:solidFill>
                    <a:srgbClr val="0000FF"/>
                  </a:solidFill>
                  <a:effectLst/>
                </a:endParaRPr>
              </a:p>
              <a:p>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T(9) &gt; 2T(7) &gt; 2*2T(5) &gt; </a:t>
                </a:r>
                <a:r>
                  <a:rPr lang="en-US" altLang="en-US" sz="2200" dirty="0">
                    <a:solidFill>
                      <a:srgbClr val="0000FF"/>
                    </a:solidFill>
                    <a:latin typeface="Times New Roman" panose="02020603050405020304" pitchFamily="18" charset="0"/>
                    <a:cs typeface="Times New Roman" panose="02020603050405020304" pitchFamily="18" charset="0"/>
                  </a:rPr>
                  <a:t>2*2*2T(3) &gt; 2*2*2*2T(1)</a:t>
                </a:r>
                <a:endParaRPr kumimoji="0" lang="en-US" altLang="en-US" sz="2200" b="0" i="0" u="none" strike="noStrike" cap="none" normalizeH="0" baseline="0" dirty="0">
                  <a:ln>
                    <a:noFill/>
                  </a:ln>
                  <a:solidFill>
                    <a:schemeClr val="tx1"/>
                  </a:solidFill>
                  <a:effectLst/>
                </a:endParaRPr>
              </a:p>
              <a:p>
                <a:pPr lvl="0">
                  <a:spcBef>
                    <a:spcPts val="1200"/>
                  </a:spcBef>
                  <a:spcAft>
                    <a:spcPts val="0"/>
                  </a:spcAft>
                </a:pPr>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Because </a:t>
                </a:r>
                <a:r>
                  <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T(0) = 1 and T(1) = 1, T(n) &gt; </a:t>
                </a:r>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2</m:t>
                        </m:r>
                      </m:e>
                      <m:sup>
                        <m:f>
                          <m:fPr>
                            <m:ctrlPr>
                              <a:rPr lang="en-US" sz="2400" i="1">
                                <a:solidFill>
                                  <a:srgbClr val="0000FF"/>
                                </a:solidFill>
                                <a:latin typeface="Cambria Math" panose="02040503050406030204" pitchFamily="18" charset="0"/>
                              </a:rPr>
                            </m:ctrlPr>
                          </m:fPr>
                          <m:num>
                            <m:r>
                              <a:rPr lang="en-US" sz="2400" i="1">
                                <a:solidFill>
                                  <a:srgbClr val="0000FF"/>
                                </a:solidFill>
                                <a:latin typeface="Cambria Math" panose="02040503050406030204" pitchFamily="18" charset="0"/>
                              </a:rPr>
                              <m:t>𝑛</m:t>
                            </m:r>
                          </m:num>
                          <m:den>
                            <m:r>
                              <a:rPr lang="en-US" sz="2400" i="1">
                                <a:solidFill>
                                  <a:srgbClr val="0000FF"/>
                                </a:solidFill>
                                <a:latin typeface="Cambria Math" panose="02040503050406030204" pitchFamily="18" charset="0"/>
                              </a:rPr>
                              <m:t>2</m:t>
                            </m:r>
                          </m:den>
                        </m:f>
                      </m:sup>
                    </m:sSup>
                  </m:oMath>
                </a14:m>
                <a:r>
                  <a:rPr lang="en-US" sz="2400" dirty="0">
                    <a:solidFill>
                      <a:srgbClr val="0000FF"/>
                    </a:solidFill>
                    <a:latin typeface="Times New Roman" panose="02020603050405020304" pitchFamily="18" charset="0"/>
                    <a:cs typeface="Times New Roman" panose="02020603050405020304" pitchFamily="18" charset="0"/>
                  </a:rPr>
                  <a:t>. </a:t>
                </a:r>
              </a:p>
              <a:p>
                <a:pPr lvl="0"/>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Use induction to show that this is true for n ≥ 2 even if n is not even. </a:t>
                </a:r>
              </a:p>
              <a:p>
                <a:pPr lvl="0"/>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This inequality does not hold for n = 1 because T(1), which is less </a:t>
                </a:r>
                <a:r>
                  <a:rPr lang="en-US" sz="2400" dirty="0">
                    <a:latin typeface="Times New Roman" panose="02020603050405020304" pitchFamily="18" charset="0"/>
                    <a:cs typeface="Times New Roman" panose="02020603050405020304" pitchFamily="18" charset="0"/>
                  </a:rPr>
                  <a:t>than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sup>
                    </m:sSup>
                  </m:oMath>
                </a14:m>
                <a:r>
                  <a:rPr lang="en-US" sz="2400" dirty="0">
                    <a:latin typeface="Times New Roman" panose="02020603050405020304" pitchFamily="18" charset="0"/>
                    <a:cs typeface="Times New Roman" panose="02020603050405020304" pitchFamily="18" charset="0"/>
                  </a:rPr>
                  <a:t>. </a:t>
                </a:r>
                <a:endParaRPr lang="en-US" altLang="en-US" sz="2200" dirty="0">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bwMode="auto">
              <a:xfrm>
                <a:off x="1402235" y="699289"/>
                <a:ext cx="9824786" cy="5948039"/>
              </a:xfrm>
              <a:prstGeom prst="rect">
                <a:avLst/>
              </a:prstGeom>
              <a:blipFill>
                <a:blip r:embed="rId2"/>
                <a:stretch>
                  <a:fillRect l="-806" b="-71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 name="Thought Bubble: Cloud 5">
            <a:extLst>
              <a:ext uri="{FF2B5EF4-FFF2-40B4-BE49-F238E27FC236}">
                <a16:creationId xmlns:a16="http://schemas.microsoft.com/office/drawing/2014/main" id="{0CE71D79-2BE7-4665-8F4C-97F8212601D7}"/>
              </a:ext>
            </a:extLst>
          </p:cNvPr>
          <p:cNvSpPr/>
          <p:nvPr/>
        </p:nvSpPr>
        <p:spPr>
          <a:xfrm>
            <a:off x="614488" y="2423808"/>
            <a:ext cx="491500" cy="328101"/>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mage result for sad face">
            <a:extLst>
              <a:ext uri="{FF2B5EF4-FFF2-40B4-BE49-F238E27FC236}">
                <a16:creationId xmlns:a16="http://schemas.microsoft.com/office/drawing/2014/main" id="{A948785D-70BB-40CA-B481-9004407E8C8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14487" y="2262820"/>
            <a:ext cx="491501" cy="426129"/>
          </a:xfrm>
          <a:prstGeom prst="rect">
            <a:avLst/>
          </a:prstGeom>
          <a:noFill/>
        </p:spPr>
      </p:pic>
      <p:sp>
        <p:nvSpPr>
          <p:cNvPr id="8" name="Left Brace 7">
            <a:extLst>
              <a:ext uri="{FF2B5EF4-FFF2-40B4-BE49-F238E27FC236}">
                <a16:creationId xmlns:a16="http://schemas.microsoft.com/office/drawing/2014/main" id="{FC03851C-BC3A-4A77-AB38-C13C81580386}"/>
              </a:ext>
            </a:extLst>
          </p:cNvPr>
          <p:cNvSpPr/>
          <p:nvPr/>
        </p:nvSpPr>
        <p:spPr>
          <a:xfrm rot="16200000">
            <a:off x="4469352" y="2351794"/>
            <a:ext cx="101667" cy="177431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C06D534D-FC13-4F8D-AF20-BC504F584A26}"/>
              </a:ext>
            </a:extLst>
          </p:cNvPr>
          <p:cNvSpPr/>
          <p:nvPr/>
        </p:nvSpPr>
        <p:spPr>
          <a:xfrm rot="16200000">
            <a:off x="7521069" y="2337640"/>
            <a:ext cx="101667" cy="177431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1402235" y="372457"/>
            <a:ext cx="3096515" cy="369332"/>
          </a:xfrm>
          <a:prstGeom prst="rect">
            <a:avLst/>
          </a:prstGeom>
        </p:spPr>
        <p:txBody>
          <a:bodyPr wrap="square">
            <a:spAutoFit/>
          </a:bodyPr>
          <a:lstStyle/>
          <a:p>
            <a:r>
              <a:rPr lang="en-US"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fib(n) = fib1(n-1) + fib1(n-2);</a:t>
            </a:r>
            <a:endParaRPr lang="en-US" dirty="0"/>
          </a:p>
        </p:txBody>
      </p:sp>
      <p:sp>
        <p:nvSpPr>
          <p:cNvPr id="2" name="TextBox 1"/>
          <p:cNvSpPr txBox="1"/>
          <p:nvPr/>
        </p:nvSpPr>
        <p:spPr>
          <a:xfrm>
            <a:off x="8926286" y="557123"/>
            <a:ext cx="3156857" cy="1754326"/>
          </a:xfrm>
          <a:prstGeom prst="rect">
            <a:avLst/>
          </a:prstGeom>
          <a:solidFill>
            <a:schemeClr val="accent1">
              <a:lumMod val="20000"/>
              <a:lumOff val="80000"/>
            </a:schemeClr>
          </a:solidFill>
        </p:spPr>
        <p:txBody>
          <a:bodyPr wrap="square" rtlCol="0">
            <a:spAutoFit/>
          </a:bodyPr>
          <a:lstStyle/>
          <a:p>
            <a:r>
              <a:rPr lang="en-US" dirty="0"/>
              <a:t>T(9) = T(8) + T(7) &gt; 2*T(7)</a:t>
            </a:r>
          </a:p>
          <a:p>
            <a:r>
              <a:rPr lang="en-US" dirty="0"/>
              <a:t>T(7) = T(6) + T(5) &gt; 2*T(5)</a:t>
            </a:r>
          </a:p>
          <a:p>
            <a:r>
              <a:rPr lang="en-US" dirty="0"/>
              <a:t>T(5) = T(4) + T(3) &gt; 2*T(3)</a:t>
            </a:r>
          </a:p>
          <a:p>
            <a:r>
              <a:rPr lang="en-US" dirty="0"/>
              <a:t>T(3) = T(2) + T(1) &gt; 2*T(1)</a:t>
            </a:r>
          </a:p>
          <a:p>
            <a:r>
              <a:rPr lang="en-US" dirty="0"/>
              <a:t>Thus,</a:t>
            </a:r>
          </a:p>
          <a:p>
            <a:r>
              <a:rPr lang="en-US" dirty="0"/>
              <a:t>T(9) = 2*2*2*2*T(1)</a:t>
            </a:r>
          </a:p>
        </p:txBody>
      </p:sp>
    </p:spTree>
    <p:extLst>
      <p:ext uri="{BB962C8B-B14F-4D97-AF65-F5344CB8AC3E}">
        <p14:creationId xmlns:p14="http://schemas.microsoft.com/office/powerpoint/2010/main" val="2534338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78044" y="6012234"/>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75117" y="1995676"/>
                <a:ext cx="9256890" cy="4770537"/>
              </a:xfrm>
              <a:prstGeom prst="rect">
                <a:avLst/>
              </a:prstGeom>
            </p:spPr>
            <p:txBody>
              <a:bodyPr wrap="square">
                <a:spAutoFit/>
              </a:bodyPr>
              <a:lstStyle/>
              <a:p>
                <a:pPr marL="461963" indent="-461963">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Both first two statements in function fib1(n) is equivalent to the if-then part in int fib1(int n).</a:t>
                </a:r>
              </a:p>
              <a:p>
                <a:pPr marL="461963" indent="-461963">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n &lt; 2, the procedure halts, </a:t>
                </a:r>
                <a:r>
                  <a:rPr lang="en-US" sz="2200" dirty="0">
                    <a:latin typeface="Times New Roman" panose="02020603050405020304" pitchFamily="18" charset="0"/>
                    <a:ea typeface="Calibri" panose="020F0502020204030204" pitchFamily="34" charset="0"/>
                    <a:cs typeface="Times New Roman" panose="02020603050405020304" pitchFamily="18" charset="0"/>
                  </a:rPr>
                  <a:t>after just a couple of steps. Therefore,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			T(n) ≤ 2 for n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indent="-461963">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n &lt;&lt; </a:t>
                </a:r>
                <a14:m>
                  <m:oMath xmlns:m="http://schemas.openxmlformats.org/officeDocument/2006/math">
                    <m:r>
                      <a:rPr lang="en-US" sz="22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take T(n – 1) and T(n – 2) performing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two recursive invocations </a:t>
                </a:r>
                <a:r>
                  <a:rPr lang="en-US" sz="2200" dirty="0">
                    <a:latin typeface="Times New Roman" panose="02020603050405020304" pitchFamily="18" charset="0"/>
                    <a:ea typeface="Calibri" panose="020F0502020204030204" pitchFamily="34" charset="0"/>
                    <a:cs typeface="Times New Roman" panose="02020603050405020304" pitchFamily="18" charset="0"/>
                  </a:rPr>
                  <a:t>of fib1, plus 3 steps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checking the value of n and performing a final addition.</a:t>
                </a:r>
                <a:r>
                  <a:rPr lang="en-US" sz="2200" dirty="0">
                    <a:latin typeface="Times New Roman" panose="02020603050405020304" pitchFamily="18" charset="0"/>
                    <a:ea typeface="Calibri" panose="020F0502020204030204" pitchFamily="34" charset="0"/>
                    <a:cs typeface="Times New Roman" panose="02020603050405020304" pitchFamily="18" charset="0"/>
                  </a:rPr>
                  <a:t> Therefore,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T(n) = T(n – 1) + T(n – 2) + 3 for n &gt; 1.  //cost is 3 for if n =0, if n = 1,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indent="-461963">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Compare this to the recurrence relation for </a:t>
                </a:r>
                <a:r>
                  <a:rPr lang="en-US" sz="2200" dirty="0" err="1">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err="1">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  We then have T(n) ≥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461963" indent="-461963">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Both algorithms are impractical slow. e.g.,  T(200) &gt;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200</a:t>
                </a:r>
                <a:r>
                  <a:rPr lang="en-US" sz="2200" dirty="0">
                    <a:latin typeface="Times New Roman" panose="02020603050405020304" pitchFamily="18" charset="0"/>
                    <a:ea typeface="Calibri" panose="020F0502020204030204" pitchFamily="34" charset="0"/>
                    <a:cs typeface="Times New Roman" panose="02020603050405020304" pitchFamily="18" charset="0"/>
                  </a:rPr>
                  <a:t> &gt;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138</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p>
              <a:p>
                <a:pPr marL="461963" indent="-461963">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Both algorithms grow as fast as the Fibonacci numbers! </a:t>
                </a:r>
              </a:p>
              <a:p>
                <a:pPr marL="461963" indent="-461963">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T(n) is exponential in n. </a:t>
                </a:r>
              </a:p>
            </p:txBody>
          </p:sp>
        </mc:Choice>
        <mc:Fallback xmlns="">
          <p:sp>
            <p:nvSpPr>
              <p:cNvPr id="2" name="Rectangle 1"/>
              <p:cNvSpPr>
                <a:spLocks noRot="1" noChangeAspect="1" noMove="1" noResize="1" noEditPoints="1" noAdjustHandles="1" noChangeArrowheads="1" noChangeShapeType="1" noTextEdit="1"/>
              </p:cNvSpPr>
              <p:nvPr/>
            </p:nvSpPr>
            <p:spPr>
              <a:xfrm>
                <a:off x="1675117" y="1995676"/>
                <a:ext cx="9256890" cy="4770537"/>
              </a:xfrm>
              <a:prstGeom prst="rect">
                <a:avLst/>
              </a:prstGeom>
              <a:blipFill>
                <a:blip r:embed="rId2"/>
                <a:stretch>
                  <a:fillRect l="-791" t="-766" r="-1581" b="-166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0E85044-8F26-4E0F-8551-8985BB0156C8}"/>
              </a:ext>
            </a:extLst>
          </p:cNvPr>
          <p:cNvSpPr txBox="1"/>
          <p:nvPr/>
        </p:nvSpPr>
        <p:spPr>
          <a:xfrm>
            <a:off x="1868267" y="496318"/>
            <a:ext cx="3561804" cy="139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2000" dirty="0">
                <a:solidFill>
                  <a:srgbClr val="0000FF"/>
                </a:solidFill>
                <a:ea typeface="Calibri" panose="020F0502020204030204" pitchFamily="34" charset="0"/>
                <a:cs typeface="Times New Roman" panose="02020603050405020304" pitchFamily="18" charset="0"/>
              </a:rPr>
              <a:t>function   fib1(n)</a:t>
            </a:r>
          </a:p>
          <a:p>
            <a:pPr>
              <a:lnSpc>
                <a:spcPct val="107000"/>
              </a:lnSpc>
            </a:pP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if n = 0 then return 0;</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if n = 1 then return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return fib1(n-1) + fib1(n-2);</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13789AC-EF48-4906-BE24-02B920A417D8}"/>
              </a:ext>
            </a:extLst>
          </p:cNvPr>
          <p:cNvSpPr txBox="1"/>
          <p:nvPr/>
        </p:nvSpPr>
        <p:spPr>
          <a:xfrm>
            <a:off x="5619325" y="535431"/>
            <a:ext cx="4187215" cy="1354217"/>
          </a:xfrm>
          <a:prstGeom prst="rect">
            <a:avLst/>
          </a:prstGeom>
          <a:noFill/>
          <a:ln>
            <a:solidFill>
              <a:srgbClr val="0000FF"/>
            </a:solidFill>
          </a:ln>
        </p:spPr>
        <p:txBody>
          <a:bodyPr wrap="square" rtlCol="0">
            <a:spAutoFit/>
          </a:bodyPr>
          <a:lstStyle/>
          <a:p>
            <a:pPr marR="0"/>
            <a:r>
              <a:rPr lang="en-US" sz="2200" dirty="0">
                <a:ea typeface="Calibri" panose="020F0502020204030204" pitchFamily="34" charset="0"/>
                <a:cs typeface="Times New Roman" panose="02020603050405020304" pitchFamily="18" charset="0"/>
              </a:rPr>
              <a:t>int   fib1(int n) </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    if     	(n &lt;= 1)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    then 	return 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    else </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return fib1(n-1) + fib1(n-2);</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96469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9389" y="1508841"/>
            <a:ext cx="10667999" cy="175572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3" name="Rectangle 2"/>
              <p:cNvSpPr/>
              <p:nvPr/>
            </p:nvSpPr>
            <p:spPr>
              <a:xfrm>
                <a:off x="1879726" y="1543777"/>
                <a:ext cx="8432547" cy="4821897"/>
              </a:xfrm>
              <a:prstGeom prst="rect">
                <a:avLst/>
              </a:prstGeom>
            </p:spPr>
            <p:txBody>
              <a:bodyPr wrap="square">
                <a:spAutoFit/>
              </a:bodyPr>
              <a:lstStyle/>
              <a:p>
                <a:pPr>
                  <a:spcAft>
                    <a:spcPts val="600"/>
                  </a:spcAft>
                  <a:tabLst>
                    <a:tab pos="0" algn="l"/>
                  </a:tabLst>
                </a:pPr>
                <a:r>
                  <a:rPr lang="en-US" sz="2400" dirty="0">
                    <a:solidFill>
                      <a:srgbClr val="0033CC"/>
                    </a:solidFill>
                    <a:ea typeface="Calibri" panose="020F0502020204030204" pitchFamily="34" charset="0"/>
                    <a:cs typeface="Times New Roman" panose="02020603050405020304" pitchFamily="18" charset="0"/>
                  </a:rPr>
                  <a:t>Theorem 1.1</a:t>
                </a:r>
                <a:endParaRPr lang="en-US" sz="2400" dirty="0">
                  <a:effectLst/>
                  <a:ea typeface="Calibri" panose="020F0502020204030204" pitchFamily="34" charset="0"/>
                  <a:cs typeface="Times New Roman" panose="02020603050405020304" pitchFamily="18" charset="0"/>
                </a:endParaRPr>
              </a:p>
              <a:p>
                <a:pPr>
                  <a:spcAft>
                    <a:spcPts val="600"/>
                  </a:spcAft>
                  <a:tabLst>
                    <a:tab pos="0" algn="l"/>
                  </a:tabLst>
                </a:pPr>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If T(n) is the number of terms in the recursion tree corresponding to algorithm fib1(n), then for n ≥ 2,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T(n) &gt; </a:t>
                </a:r>
                <a14:m>
                  <m:oMath xmlns:m="http://schemas.openxmlformats.org/officeDocument/2006/math">
                    <m:sSup>
                      <m:sSupPr>
                        <m:ctrlP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600"/>
                  </a:spcAft>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Proof.  The proof is by induction on 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Induction base: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induction step assumes the results of two previous cases</a:t>
                </a:r>
                <a:r>
                  <a:rPr lang="en-US" sz="2200" dirty="0">
                    <a:latin typeface="Times New Roman" panose="02020603050405020304" pitchFamily="18" charset="0"/>
                    <a:ea typeface="Calibri" panose="020F0502020204030204" pitchFamily="34" charset="0"/>
                    <a:cs typeface="Times New Roman" panose="02020603050405020304" pitchFamily="18" charset="0"/>
                  </a:rPr>
                  <a:t>. We need two base cases: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For n = 2 and n = 3, the recursion in Figure 1.1 shows that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T(2) = 3 &gt;  2 * T(0) = 2 * 1 = 2 = </a:t>
                </a:r>
                <a14:m>
                  <m:oMath xmlns:m="http://schemas.openxmlformats.org/officeDocument/2006/math">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T(3) = 5 &gt;  2 * T(1) = 2 * 1 = 2 </a:t>
                </a:r>
                <a14:m>
                  <m:oMath xmlns:m="http://schemas.openxmlformats.org/officeDocument/2006/math">
                    <m:r>
                      <a:rPr lang="en-US" sz="22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3</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den>
                        </m:f>
                      </m:sup>
                    </m:sSup>
                    <m:r>
                      <a:rPr lang="en-US" sz="2200" i="1">
                        <a:effectLst/>
                        <a:latin typeface="Cambria Math" panose="02040503050406030204" pitchFamily="18" charset="0"/>
                        <a:ea typeface="Calibri" panose="020F0502020204030204" pitchFamily="34" charset="0"/>
                        <a:cs typeface="Times New Roman" panose="02020603050405020304" pitchFamily="18" charset="0"/>
                      </a:rPr>
                      <m:t> ≈ </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2.8323.</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879726" y="1543777"/>
                <a:ext cx="8432547" cy="4821897"/>
              </a:xfrm>
              <a:prstGeom prst="rect">
                <a:avLst/>
              </a:prstGeom>
              <a:blipFill>
                <a:blip r:embed="rId2"/>
                <a:stretch>
                  <a:fillRect l="-1084" t="-1011" b="-1643"/>
                </a:stretch>
              </a:blipFill>
            </p:spPr>
            <p:txBody>
              <a:bodyPr/>
              <a:lstStyle/>
              <a:p>
                <a:r>
                  <a:rPr lang="en-US">
                    <a:noFill/>
                  </a:rPr>
                  <a:t> </a:t>
                </a:r>
              </a:p>
            </p:txBody>
          </p:sp>
        </mc:Fallback>
      </mc:AlternateContent>
    </p:spTree>
    <p:extLst>
      <p:ext uri="{BB962C8B-B14F-4D97-AF65-F5344CB8AC3E}">
        <p14:creationId xmlns:p14="http://schemas.microsoft.com/office/powerpoint/2010/main" val="13176184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7931" y="3916390"/>
            <a:ext cx="10598216" cy="2733063"/>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3" name="Rectangle 2"/>
              <p:cNvSpPr/>
              <p:nvPr/>
            </p:nvSpPr>
            <p:spPr>
              <a:xfrm>
                <a:off x="1750423" y="487978"/>
                <a:ext cx="8630194" cy="6092437"/>
              </a:xfrm>
              <a:prstGeom prst="rect">
                <a:avLst/>
              </a:prstGeom>
            </p:spPr>
            <p:txBody>
              <a:bodyPr wrap="square">
                <a:spAutoFit/>
              </a:bodyPr>
              <a:lstStyle/>
              <a:p>
                <a:pPr>
                  <a:spcAft>
                    <a:spcPts val="1200"/>
                  </a:spcAft>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Continue proof of </a:t>
                </a:r>
                <a:r>
                  <a:rPr lang="en-US" sz="2000" dirty="0">
                    <a:solidFill>
                      <a:srgbClr val="0033CC"/>
                    </a:solidFill>
                    <a:ea typeface="Calibri" panose="020F0502020204030204" pitchFamily="34" charset="0"/>
                    <a:cs typeface="Times New Roman" panose="02020603050405020304" pitchFamily="18" charset="0"/>
                  </a:rPr>
                  <a:t>Theorem 1.1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p>
              <a:p>
                <a:pPr>
                  <a:spcAft>
                    <a:spcPts val="600"/>
                  </a:spcAft>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Induction hypothesis: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ssume that </a:t>
                </a:r>
                <a:r>
                  <a:rPr lang="en-US" sz="2200" dirty="0">
                    <a:latin typeface="Times New Roman" panose="02020603050405020304" pitchFamily="18" charset="0"/>
                    <a:ea typeface="Calibri" panose="020F0502020204030204" pitchFamily="34" charset="0"/>
                    <a:cs typeface="Times New Roman" panose="02020603050405020304" pitchFamily="18" charset="0"/>
                  </a:rPr>
                  <a:t>T(m) &gt; </a:t>
                </a:r>
                <a14:m>
                  <m:oMath xmlns:m="http://schemas.openxmlformats.org/officeDocument/2006/math">
                    <m:sSup>
                      <m:sSupPr>
                        <m:ctrlPr>
                          <a:rPr lang="en-US" sz="2200" i="1">
                            <a:latin typeface="Cambria Math" panose="02040503050406030204" pitchFamily="18" charset="0"/>
                            <a:ea typeface="Calibri" panose="020F0502020204030204" pitchFamily="34" charset="0"/>
                            <a:cs typeface="Times New Roman" panose="02020603050405020304" pitchFamily="18" charset="0"/>
                          </a:rPr>
                        </m:ctrlPr>
                      </m:sSupPr>
                      <m:e>
                        <m:r>
                          <a:rPr lang="en-US" sz="2200" i="1">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latin typeface="Cambria Math" panose="02040503050406030204" pitchFamily="18" charset="0"/>
                                <a:ea typeface="Calibri" panose="020F0502020204030204" pitchFamily="34" charset="0"/>
                                <a:cs typeface="Times New Roman" panose="02020603050405020304" pitchFamily="18" charset="0"/>
                              </a:rPr>
                            </m:ctrlPr>
                          </m:fPr>
                          <m:num>
                            <m:r>
                              <a:rPr lang="en-US" sz="2200" i="1">
                                <a:latin typeface="Cambria Math" panose="02040503050406030204" pitchFamily="18" charset="0"/>
                                <a:ea typeface="Calibri" panose="020F0502020204030204" pitchFamily="34" charset="0"/>
                                <a:cs typeface="Times New Roman" panose="02020603050405020304" pitchFamily="18" charset="0"/>
                              </a:rPr>
                              <m:t>𝑚</m:t>
                            </m:r>
                          </m:num>
                          <m:den>
                            <m:r>
                              <a:rPr lang="en-US" sz="2200" i="1">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is true for all m &lt; n. Then, in the induction step, we have to show that this implies that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T(n) &gt;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den>
                        </m:f>
                      </m:sup>
                    </m:sSup>
                    <m:r>
                      <a:rPr lang="en-US" sz="2200" b="0" i="0" smtClean="0">
                        <a:solidFill>
                          <a:srgbClr val="0033CC"/>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must be true for n. 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uppose for all m such that 2 ≤ m &lt; n,</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T(m) &gt; </a:t>
                </a:r>
                <a14:m>
                  <m:oMath xmlns:m="http://schemas.openxmlformats.org/officeDocument/2006/math">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is true.  </a:t>
                </a:r>
                <a:r>
                  <a:rPr lang="en-US" sz="2200" dirty="0">
                    <a:latin typeface="Times New Roman" panose="02020603050405020304" pitchFamily="18" charset="0"/>
                    <a:ea typeface="Calibri" panose="020F0502020204030204" pitchFamily="34" charset="0"/>
                    <a:cs typeface="Times New Roman" panose="02020603050405020304" pitchFamily="18" charset="0"/>
                  </a:rPr>
                  <a:t>We need to show that T(n) &gt; </a:t>
                </a:r>
                <a14:m>
                  <m:oMath xmlns:m="http://schemas.openxmlformats.org/officeDocument/2006/math">
                    <m:sSup>
                      <m:sSupPr>
                        <m:ctrlPr>
                          <a:rPr lang="en-US" sz="2200" i="1">
                            <a:latin typeface="Cambria Math" panose="02040503050406030204" pitchFamily="18" charset="0"/>
                            <a:ea typeface="Calibri" panose="020F0502020204030204" pitchFamily="34" charset="0"/>
                            <a:cs typeface="Times New Roman" panose="02020603050405020304" pitchFamily="18" charset="0"/>
                          </a:rPr>
                        </m:ctrlPr>
                      </m:sSupPr>
                      <m:e>
                        <m:r>
                          <a:rPr lang="en-US" sz="2200" i="1">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latin typeface="Cambria Math" panose="02040503050406030204" pitchFamily="18" charset="0"/>
                                <a:ea typeface="Calibri" panose="020F0502020204030204" pitchFamily="34" charset="0"/>
                                <a:cs typeface="Times New Roman" panose="02020603050405020304" pitchFamily="18" charset="0"/>
                              </a:rPr>
                            </m:ctrlPr>
                          </m:fPr>
                          <m:num>
                            <m:r>
                              <a:rPr lang="en-US" sz="2200" i="1">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is also true.   </a:t>
                </a:r>
              </a:p>
              <a:p>
                <a:pPr>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Since the value of T(n) = T(n - 1) + T(n - 2) plus the one node at the root. Therefore,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T(n) 	= T(n - 1) + T(n - 2)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&gt;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−1</m:t>
                            </m:r>
                          </m:num>
                          <m:den>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num>
                          <m:den>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+ 1  (by induction hypothesis)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33CC"/>
                    </a:solidFill>
                    <a:latin typeface="Times New Roman" panose="02020603050405020304" pitchFamily="18" charset="0"/>
                    <a:ea typeface="Times New Roman" panose="02020603050405020304" pitchFamily="18" charset="0"/>
                    <a:cs typeface="Times New Roman" panose="02020603050405020304" pitchFamily="18" charset="0"/>
                  </a:rPr>
                  <a:t>&gt;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num>
                          <m:den>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num>
                          <m:den>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den>
                        </m:f>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 2 *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den>
                        </m:f>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−1</m:t>
                        </m:r>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QED</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750423" y="487978"/>
                <a:ext cx="8630194" cy="6092437"/>
              </a:xfrm>
              <a:prstGeom prst="rect">
                <a:avLst/>
              </a:prstGeom>
              <a:blipFill>
                <a:blip r:embed="rId2"/>
                <a:stretch>
                  <a:fillRect l="-918" t="-701" r="-1412" b="-1101"/>
                </a:stretch>
              </a:blipFill>
            </p:spPr>
            <p:txBody>
              <a:bodyPr/>
              <a:lstStyle/>
              <a:p>
                <a:r>
                  <a:rPr lang="en-US">
                    <a:noFill/>
                  </a:rPr>
                  <a:t> </a:t>
                </a:r>
              </a:p>
            </p:txBody>
          </p:sp>
        </mc:Fallback>
      </mc:AlternateContent>
    </p:spTree>
    <p:extLst>
      <p:ext uri="{BB962C8B-B14F-4D97-AF65-F5344CB8AC3E}">
        <p14:creationId xmlns:p14="http://schemas.microsoft.com/office/powerpoint/2010/main" val="3132765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7931" y="3916390"/>
            <a:ext cx="10324355" cy="204898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958293" y="1398295"/>
                <a:ext cx="9120146" cy="4967770"/>
              </a:xfrm>
              <a:prstGeom prst="rect">
                <a:avLst/>
              </a:prstGeom>
            </p:spPr>
            <p:txBody>
              <a:bodyPr wrap="square">
                <a:spAutoFit/>
              </a:bodyPr>
              <a:lstStyle/>
              <a:p>
                <a:pPr>
                  <a:lnSpc>
                    <a:spcPct val="150000"/>
                  </a:lnSpc>
                  <a:spcAft>
                    <a:spcPts val="600"/>
                  </a:spcAft>
                  <a:tabLst>
                    <a:tab pos="0" algn="l"/>
                  </a:tabLst>
                </a:pPr>
                <a:r>
                  <a:rPr lang="en-US" sz="2400" dirty="0">
                    <a:ea typeface="Calibri" panose="020F0502020204030204" pitchFamily="34" charset="0"/>
                    <a:cs typeface="Times New Roman" panose="02020603050405020304" pitchFamily="18" charset="0"/>
                  </a:rPr>
                  <a:t>Analysis of the Algorithm: function fib1(n) </a:t>
                </a:r>
              </a:p>
              <a:p>
                <a:pPr marL="342900" indent="-342900">
                  <a:lnSpc>
                    <a:spcPct val="150000"/>
                  </a:lnSpc>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fib1(n) computes the nth Fibonacci term.</a:t>
                </a:r>
              </a:p>
              <a:p>
                <a:pPr marL="342900" indent="-342900">
                  <a:lnSpc>
                    <a:spcPct val="150000"/>
                  </a:lnSpc>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number of terms </a:t>
                </a:r>
                <a:r>
                  <a:rPr lang="en-US" sz="2200" dirty="0">
                    <a:latin typeface="Times New Roman" panose="02020603050405020304" pitchFamily="18" charset="0"/>
                    <a:ea typeface="Calibri" panose="020F0502020204030204" pitchFamily="34" charset="0"/>
                    <a:cs typeface="Times New Roman" panose="02020603050405020304" pitchFamily="18" charset="0"/>
                  </a:rPr>
                  <a:t>computed by fib1(n)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is greater than </a:t>
                </a:r>
                <a14:m>
                  <m:oMath xmlns:m="http://schemas.openxmlformats.org/officeDocument/2006/math">
                    <m:sSup>
                      <m:sSupPr>
                        <m:ctrlPr>
                          <a:rPr lang="en-US" sz="220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50000"/>
                  </a:lnSpc>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he running time of fib1(n) grows as fast as the Fibonacci numbers! </a:t>
                </a:r>
              </a:p>
              <a:p>
                <a:pPr marL="800100" lvl="1" indent="-342900">
                  <a:lnSpc>
                    <a:spcPct val="150000"/>
                  </a:lnSpc>
                  <a:spcAft>
                    <a:spcPts val="600"/>
                  </a:spcAft>
                  <a:buFont typeface="Arial" panose="020B0604020202020204" pitchFamily="34" charset="0"/>
                  <a:buChar char="•"/>
                  <a:tabLst>
                    <a:tab pos="0" algn="l"/>
                  </a:tabLst>
                </a:pPr>
                <a:r>
                  <a:rPr lang="en-US" sz="2200" i="1"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T(n) &gt; </a:t>
                </a:r>
                <a14:m>
                  <m:oMath xmlns:m="http://schemas.openxmlformats.org/officeDocument/2006/math">
                    <m:sSup>
                      <m:sSup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50000"/>
                  </a:lnSpc>
                  <a:spcAft>
                    <a:spcPts val="600"/>
                  </a:spcAft>
                  <a:buFont typeface="Arial" panose="020B0604020202020204" pitchFamily="34" charset="0"/>
                  <a:buChar char="•"/>
                  <a:tabLst>
                    <a:tab pos="0" algn="l"/>
                  </a:tabLst>
                </a:pPr>
                <a:r>
                  <a:rPr lang="en-US" sz="2200" i="1"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T(n)  is exponential in n</a:t>
                </a:r>
                <a:r>
                  <a:rPr lang="en-US" sz="22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and is extremely inefficient.</a:t>
                </a:r>
              </a:p>
              <a:p>
                <a:pPr marL="800100" lvl="1" indent="-342900">
                  <a:lnSpc>
                    <a:spcPct val="150000"/>
                  </a:lnSpc>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fib1(n)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is impractical slow</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except for very small value of n. </a:t>
                </a:r>
              </a:p>
              <a:p>
                <a:pPr>
                  <a:lnSpc>
                    <a:spcPct val="150000"/>
                  </a:lnSpc>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958293" y="1398295"/>
                <a:ext cx="9120146" cy="4967770"/>
              </a:xfrm>
              <a:prstGeom prst="rect">
                <a:avLst/>
              </a:prstGeom>
              <a:blipFill>
                <a:blip r:embed="rId2"/>
                <a:stretch>
                  <a:fillRect l="-1003" b="-2454"/>
                </a:stretch>
              </a:blipFill>
            </p:spPr>
            <p:txBody>
              <a:bodyPr/>
              <a:lstStyle/>
              <a:p>
                <a:r>
                  <a:rPr lang="en-US">
                    <a:noFill/>
                  </a:rPr>
                  <a:t> </a:t>
                </a:r>
              </a:p>
            </p:txBody>
          </p:sp>
        </mc:Fallback>
      </mc:AlternateContent>
    </p:spTree>
    <p:extLst>
      <p:ext uri="{BB962C8B-B14F-4D97-AF65-F5344CB8AC3E}">
        <p14:creationId xmlns:p14="http://schemas.microsoft.com/office/powerpoint/2010/main" val="3603039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874" y="2882247"/>
            <a:ext cx="10324355" cy="204898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803810" y="1348403"/>
                <a:ext cx="8929315" cy="4608569"/>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rPr>
                  <a:t>Let’s be a little more concrete about just how bad exponential time is. </a:t>
                </a:r>
              </a:p>
              <a:p>
                <a:pPr marL="800100" lvl="1" indent="-342900">
                  <a:lnSpc>
                    <a:spcPct val="150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rPr>
                  <a:t>To compute F</a:t>
                </a:r>
                <a:r>
                  <a:rPr lang="en-US" sz="2200" baseline="-25000" dirty="0">
                    <a:effectLst/>
                    <a:latin typeface="Times New Roman" panose="02020603050405020304" pitchFamily="18" charset="0"/>
                    <a:ea typeface="Calibri" panose="020F0502020204030204" pitchFamily="34" charset="0"/>
                  </a:rPr>
                  <a:t>200</a:t>
                </a:r>
                <a:r>
                  <a:rPr lang="en-US" sz="2200" dirty="0">
                    <a:effectLst/>
                    <a:latin typeface="Times New Roman" panose="02020603050405020304" pitchFamily="18" charset="0"/>
                    <a:ea typeface="Calibri" panose="020F0502020204030204" pitchFamily="34" charset="0"/>
                  </a:rPr>
                  <a:t>, the fib1 executes </a:t>
                </a:r>
                <a:r>
                  <a:rPr lang="en-US" sz="2200" dirty="0">
                    <a:solidFill>
                      <a:srgbClr val="0000FF"/>
                    </a:solidFill>
                    <a:effectLst/>
                    <a:latin typeface="Times New Roman" panose="02020603050405020304" pitchFamily="18" charset="0"/>
                    <a:ea typeface="Calibri" panose="020F0502020204030204" pitchFamily="34" charset="0"/>
                  </a:rPr>
                  <a:t>T(200) ≥ F</a:t>
                </a:r>
                <a:r>
                  <a:rPr lang="en-US" sz="2200" baseline="-25000" dirty="0">
                    <a:solidFill>
                      <a:srgbClr val="0000FF"/>
                    </a:solidFill>
                    <a:effectLst/>
                    <a:latin typeface="Times New Roman" panose="02020603050405020304" pitchFamily="18" charset="0"/>
                    <a:ea typeface="Calibri" panose="020F0502020204030204" pitchFamily="34" charset="0"/>
                  </a:rPr>
                  <a:t>200</a:t>
                </a:r>
                <a:r>
                  <a:rPr lang="en-US" sz="2200" dirty="0">
                    <a:solidFill>
                      <a:srgbClr val="0000FF"/>
                    </a:solidFill>
                    <a:effectLst/>
                    <a:latin typeface="Times New Roman" panose="02020603050405020304" pitchFamily="18" charset="0"/>
                    <a:ea typeface="Calibri" panose="020F0502020204030204" pitchFamily="34" charset="0"/>
                  </a:rPr>
                  <a:t> ≥ </a:t>
                </a:r>
                <a14:m>
                  <m:oMath xmlns:m="http://schemas.openxmlformats.org/officeDocument/2006/math">
                    <m:sSup>
                      <m:sSupPr>
                        <m:ctrlPr>
                          <a:rPr lang="en-US" sz="2200" i="1">
                            <a:solidFill>
                              <a:srgbClr val="0000FF"/>
                            </a:solidFill>
                            <a:effectLst/>
                            <a:latin typeface="Cambria Math" panose="02040503050406030204" pitchFamily="18" charset="0"/>
                            <a:cs typeface="Times New Roman" panose="02020603050405020304" pitchFamily="18" charset="0"/>
                          </a:rPr>
                        </m:ctrlPr>
                      </m:sSupPr>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138</m:t>
                        </m:r>
                      </m:sup>
                    </m:sSup>
                  </m:oMath>
                </a14:m>
                <a:r>
                  <a:rPr lang="en-US" sz="2200" dirty="0">
                    <a:solidFill>
                      <a:srgbClr val="0000FF"/>
                    </a:solidFill>
                    <a:effectLst/>
                    <a:latin typeface="Times New Roman" panose="02020603050405020304" pitchFamily="18" charset="0"/>
                    <a:ea typeface="Times New Roman" panose="02020603050405020304" pitchFamily="18" charset="0"/>
                  </a:rPr>
                  <a:t> elementary computer steps. </a:t>
                </a:r>
                <a:endParaRPr lang="en-US" sz="2200" dirty="0">
                  <a:effectLst/>
                  <a:latin typeface="Times New Roman" panose="02020603050405020304" pitchFamily="18" charset="0"/>
                  <a:ea typeface="Times New Roman" panose="02020603050405020304" pitchFamily="18" charset="0"/>
                </a:endParaRPr>
              </a:p>
              <a:p>
                <a:pPr marL="800100" lvl="1" indent="-342900">
                  <a:lnSpc>
                    <a:spcPct val="150000"/>
                  </a:lnSpc>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rPr>
                  <a:t>If we use the NEC Earth Simulator, one of the fastest computer in the world, which </a:t>
                </a:r>
                <a:r>
                  <a:rPr lang="en-US" sz="2200" dirty="0">
                    <a:solidFill>
                      <a:srgbClr val="0000FF"/>
                    </a:solidFill>
                    <a:effectLst/>
                    <a:latin typeface="Times New Roman" panose="02020603050405020304" pitchFamily="18" charset="0"/>
                    <a:ea typeface="Times New Roman" panose="02020603050405020304" pitchFamily="18" charset="0"/>
                  </a:rPr>
                  <a:t>clocks 40 trillion steps per second, it would take </a:t>
                </a:r>
                <a14:m>
                  <m:oMath xmlns:m="http://schemas.openxmlformats.org/officeDocument/2006/math">
                    <m:sSup>
                      <m:sSupPr>
                        <m:ctrlPr>
                          <a:rPr lang="en-US" sz="2200" i="1" smtClean="0">
                            <a:solidFill>
                              <a:srgbClr val="0000FF"/>
                            </a:solidFill>
                            <a:effectLst/>
                            <a:latin typeface="Cambria Math" panose="02040503050406030204" pitchFamily="18" charset="0"/>
                            <a:cs typeface="Times New Roman" panose="02020603050405020304" pitchFamily="18" charset="0"/>
                          </a:rPr>
                        </m:ctrlPr>
                      </m:sSupPr>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92</m:t>
                        </m:r>
                      </m:sup>
                    </m:sSup>
                  </m:oMath>
                </a14:m>
                <a:r>
                  <a:rPr lang="en-US" sz="2200" dirty="0">
                    <a:solidFill>
                      <a:srgbClr val="0000FF"/>
                    </a:solidFill>
                    <a:effectLst/>
                    <a:latin typeface="Times New Roman" panose="02020603050405020304" pitchFamily="18" charset="0"/>
                    <a:ea typeface="Times New Roman" panose="02020603050405020304" pitchFamily="18" charset="0"/>
                  </a:rPr>
                  <a:t> seconds to compute fib1(200). </a:t>
                </a:r>
              </a:p>
              <a:p>
                <a:pPr marL="800100" lvl="1" indent="-342900">
                  <a:lnSpc>
                    <a:spcPct val="150000"/>
                  </a:lnSpc>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rPr>
                  <a:t>This means that, if we start the computation today, it would still be going long after the sun turns into a red giant star.</a:t>
                </a:r>
                <a:r>
                  <a:rPr lang="en-US" sz="2200" dirty="0">
                    <a:effectLst/>
                    <a:latin typeface="Times New Roman" panose="02020603050405020304" pitchFamily="18" charset="0"/>
                    <a:ea typeface="Calibri" panose="020F0502020204030204" pitchFamily="34" charset="0"/>
                  </a:rPr>
                  <a:t> </a:t>
                </a:r>
              </a:p>
              <a:p>
                <a:pPr>
                  <a:lnSpc>
                    <a:spcPct val="150000"/>
                  </a:lnSpc>
                </a:pPr>
                <a:r>
                  <a:rPr lang="en-US" sz="2200" dirty="0">
                    <a:latin typeface="Times New Roman" panose="02020603050405020304" pitchFamily="18" charset="0"/>
                  </a:rPr>
                  <a:t>…</a:t>
                </a:r>
                <a:endParaRPr lang="en-US" sz="2200" dirty="0"/>
              </a:p>
            </p:txBody>
          </p:sp>
        </mc:Choice>
        <mc:Fallback xmlns="">
          <p:sp>
            <p:nvSpPr>
              <p:cNvPr id="2" name="Rectangle 1"/>
              <p:cNvSpPr>
                <a:spLocks noRot="1" noChangeAspect="1" noMove="1" noResize="1" noEditPoints="1" noAdjustHandles="1" noChangeArrowheads="1" noChangeShapeType="1" noTextEdit="1"/>
              </p:cNvSpPr>
              <p:nvPr/>
            </p:nvSpPr>
            <p:spPr>
              <a:xfrm>
                <a:off x="1803810" y="1348403"/>
                <a:ext cx="8929315" cy="4608569"/>
              </a:xfrm>
              <a:prstGeom prst="rect">
                <a:avLst/>
              </a:prstGeom>
              <a:blipFill>
                <a:blip r:embed="rId2"/>
                <a:stretch>
                  <a:fillRect l="-887" b="-1720"/>
                </a:stretch>
              </a:blipFill>
            </p:spPr>
            <p:txBody>
              <a:bodyPr/>
              <a:lstStyle/>
              <a:p>
                <a:r>
                  <a:rPr lang="en-US">
                    <a:noFill/>
                  </a:rPr>
                  <a:t> </a:t>
                </a:r>
              </a:p>
            </p:txBody>
          </p:sp>
        </mc:Fallback>
      </mc:AlternateContent>
      <p:pic>
        <p:nvPicPr>
          <p:cNvPr id="3" name="Picture 2" descr="Image result for sad face">
            <a:extLst>
              <a:ext uri="{FF2B5EF4-FFF2-40B4-BE49-F238E27FC236}">
                <a16:creationId xmlns:a16="http://schemas.microsoft.com/office/drawing/2014/main" id="{885DA761-6AD7-4197-AA71-2CAC2B1AC28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443784" y="3330172"/>
            <a:ext cx="516780" cy="453704"/>
          </a:xfrm>
          <a:prstGeom prst="rect">
            <a:avLst/>
          </a:prstGeom>
          <a:noFill/>
        </p:spPr>
      </p:pic>
    </p:spTree>
    <p:extLst>
      <p:ext uri="{BB962C8B-B14F-4D97-AF65-F5344CB8AC3E}">
        <p14:creationId xmlns:p14="http://schemas.microsoft.com/office/powerpoint/2010/main" val="3395515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6783" y="966362"/>
            <a:ext cx="10389669" cy="1798610"/>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02726" y="1179474"/>
                <a:ext cx="8983081" cy="5454955"/>
              </a:xfrm>
              <a:prstGeom prst="rect">
                <a:avLst/>
              </a:prstGeom>
            </p:spPr>
            <p:txBody>
              <a:bodyPr wrap="square">
                <a:spAutoFit/>
              </a:bodyPr>
              <a:lstStyle/>
              <a:p>
                <a:pPr marL="342900" indent="-342900">
                  <a:lnSpc>
                    <a:spcPct val="150000"/>
                  </a:lnSpc>
                  <a:spcAft>
                    <a:spcPts val="600"/>
                  </a:spcAft>
                  <a:buFont typeface="Arial" panose="020B0604020202020204" pitchFamily="34" charset="0"/>
                  <a:buChar char="•"/>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running time of fib1(n) is propositional to </a:t>
                </a:r>
                <a14:m>
                  <m:oMath xmlns:m="http://schemas.openxmlformats.org/officeDocument/2006/math">
                    <m:sSup>
                      <m:sSupPr>
                        <m:ctrlP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0.694</m:t>
                        </m:r>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 ≈ </m:t>
                    </m:r>
                    <m:sSup>
                      <m:sSupPr>
                        <m:ctrlP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1.6</m:t>
                            </m:r>
                          </m:e>
                        </m:d>
                      </m:e>
                      <m:sup>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2200" b="0" i="0" smtClean="0">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200" dirty="0">
                    <a:solidFill>
                      <a:srgbClr val="0033CC"/>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solidFill>
                    <a:srgbClr val="0033CC"/>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50000"/>
                  </a:lnSpc>
                  <a:spcAft>
                    <a:spcPts val="600"/>
                  </a:spcAft>
                  <a:buFont typeface="Arial" panose="020B0604020202020204" pitchFamily="34" charset="0"/>
                  <a:buChar char="•"/>
                  <a:tabLst>
                    <a:tab pos="0" algn="l"/>
                  </a:tabLst>
                </a:pPr>
                <a:r>
                  <a:rPr lang="en-US" sz="2200" dirty="0">
                    <a:solidFill>
                      <a:srgbClr val="0033CC"/>
                    </a:solidFill>
                    <a:effectLst/>
                    <a:latin typeface="Times New Roman" panose="02020603050405020304" pitchFamily="18" charset="0"/>
                    <a:ea typeface="Times New Roman" panose="02020603050405020304" pitchFamily="18" charset="0"/>
                    <a:cs typeface="Times New Roman" panose="02020603050405020304" pitchFamily="18" charset="0"/>
                  </a:rPr>
                  <a:t>It takes 1.6 times longer to compute </a:t>
                </a:r>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n+1 </a:t>
                </a:r>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than F</a:t>
                </a:r>
                <a:r>
                  <a:rPr lang="en-US" sz="2200" baseline="-250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i.e., </a:t>
                </a:r>
                <a14:m>
                  <m:oMath xmlns:m="http://schemas.openxmlformats.org/officeDocument/2006/math">
                    <m:sSup>
                      <m:sSupPr>
                        <m:ctrlP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000" i="1" smtClean="0">
                            <a:solidFill>
                              <a:srgbClr val="0033CC"/>
                            </a:solidFill>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1.6)</m:t>
                        </m:r>
                      </m:e>
                      <m:sup>
                        <m: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r>
                          <a:rPr lang="en-US" sz="2000" b="0" i="1" smtClean="0">
                            <a:solidFill>
                              <a:srgbClr val="0033CC"/>
                            </a:solidFill>
                            <a:latin typeface="Cambria Math" panose="02040503050406030204" pitchFamily="18" charset="0"/>
                            <a:ea typeface="Calibri" panose="020F0502020204030204" pitchFamily="34" charset="0"/>
                            <a:cs typeface="Times New Roman" panose="02020603050405020304" pitchFamily="18" charset="0"/>
                          </a:rPr>
                          <m:t>+1</m:t>
                        </m:r>
                      </m:sup>
                    </m:sSup>
                    <m:r>
                      <a:rPr lang="en-US" sz="2000" b="0" i="1" smtClean="0">
                        <a:solidFill>
                          <a:srgbClr val="0033CC"/>
                        </a:solidFill>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dPr>
                          <m:e>
                            <m: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1.6</m:t>
                            </m:r>
                          </m:e>
                        </m:d>
                      </m:e>
                      <m:sup>
                        <m: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sup>
                    </m:sSup>
                    <m:r>
                      <a:rPr lang="en-US" sz="2000" b="0" i="1" smtClean="0">
                        <a:solidFill>
                          <a:srgbClr val="0033CC"/>
                        </a:solidFill>
                        <a:latin typeface="Cambria Math" panose="02040503050406030204" pitchFamily="18" charset="0"/>
                        <a:ea typeface="Calibri" panose="020F0502020204030204" pitchFamily="34" charset="0"/>
                        <a:cs typeface="Times New Roman" panose="02020603050405020304" pitchFamily="18" charset="0"/>
                      </a:rPr>
                      <m:t>=0.6</m:t>
                    </m:r>
                    <m:sSup>
                      <m:sSupPr>
                        <m:ctrlP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dPr>
                          <m:e>
                            <m: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1.6</m:t>
                            </m:r>
                          </m:e>
                        </m:d>
                      </m:e>
                      <m:sup>
                        <m: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sup>
                    </m:sSup>
                    <m:r>
                      <a:rPr lang="en-US" sz="2000" b="0" i="0" dirty="0" smtClean="0">
                        <a:solidFill>
                          <a:srgbClr val="0033CC"/>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000" dirty="0">
                    <a:solidFill>
                      <a:srgbClr val="0033CC"/>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spcAft>
                    <a:spcPts val="600"/>
                  </a:spcAft>
                  <a:buFont typeface="Arial" panose="020B0604020202020204" pitchFamily="34" charset="0"/>
                  <a:buChar char="•"/>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May only compute one Fibonacci numbers F</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100</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101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and  F</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102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every year, if our technology is rapidly improving – computing speed have been doubling roughly 18 months, a phenomenon called Moore’s Law. Under this Moore’s Law, computers get 1.6 times faster each year. Such is the curse of exponential time.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Bef>
                    <a:spcPts val="1200"/>
                  </a:spcBef>
                  <a:spcAft>
                    <a:spcPts val="600"/>
                  </a:spcAft>
                  <a:buFont typeface="Arial" panose="020B0604020202020204" pitchFamily="34" charset="0"/>
                  <a:buChar char="•"/>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 short, our naïve recursive algorithm is correct but hopelessly inefficient.  </a:t>
                </a:r>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Can we do better? – This is </a:t>
                </a:r>
                <a:r>
                  <a:rPr lang="en-US" sz="2200" i="1"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the third question</a:t>
                </a:r>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02726" y="1179474"/>
                <a:ext cx="8983081" cy="5454955"/>
              </a:xfrm>
              <a:prstGeom prst="rect">
                <a:avLst/>
              </a:prstGeom>
              <a:blipFill>
                <a:blip r:embed="rId2"/>
                <a:stretch>
                  <a:fillRect l="-815" r="-1358" b="-1229"/>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9B43E96B-0B16-45BA-967E-ABBE82831331}"/>
              </a:ext>
            </a:extLst>
          </p:cNvPr>
          <p:cNvSpPr/>
          <p:nvPr/>
        </p:nvSpPr>
        <p:spPr>
          <a:xfrm>
            <a:off x="726783" y="1098883"/>
            <a:ext cx="484396" cy="337264"/>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result for sad face">
            <a:extLst>
              <a:ext uri="{FF2B5EF4-FFF2-40B4-BE49-F238E27FC236}">
                <a16:creationId xmlns:a16="http://schemas.microsoft.com/office/drawing/2014/main" id="{461B968A-77C5-43BA-AD97-9F90C0EAD05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58419" y="1098883"/>
            <a:ext cx="352760" cy="337263"/>
          </a:xfrm>
          <a:prstGeom prst="rect">
            <a:avLst/>
          </a:prstGeom>
          <a:noFill/>
        </p:spPr>
      </p:pic>
    </p:spTree>
    <p:extLst>
      <p:ext uri="{BB962C8B-B14F-4D97-AF65-F5344CB8AC3E}">
        <p14:creationId xmlns:p14="http://schemas.microsoft.com/office/powerpoint/2010/main" val="16027905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5327" y="4301401"/>
            <a:ext cx="10579768" cy="1660383"/>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85718" y="1575968"/>
            <a:ext cx="9020564" cy="4385816"/>
          </a:xfrm>
          <a:prstGeom prst="rect">
            <a:avLst/>
          </a:prstGeom>
        </p:spPr>
        <p:txBody>
          <a:bodyPr wrap="square">
            <a:spAutoFit/>
          </a:bodyPr>
          <a:lstStyle/>
          <a:p>
            <a:pPr>
              <a:spcAft>
                <a:spcPts val="600"/>
              </a:spcAft>
              <a:tabLst>
                <a:tab pos="0" algn="l"/>
              </a:tabLst>
            </a:pPr>
            <a:r>
              <a:rPr lang="en-US" sz="2400" i="1" dirty="0">
                <a:ea typeface="Calibri" panose="020F0502020204030204" pitchFamily="34" charset="0"/>
                <a:cs typeface="Times New Roman" panose="02020603050405020304" pitchFamily="18" charset="0"/>
              </a:rPr>
              <a:t>A Polynomial Algorithm</a:t>
            </a:r>
            <a:endParaRPr lang="en-US" sz="2400" dirty="0">
              <a:ea typeface="Calibri" panose="020F0502020204030204" pitchFamily="34" charset="0"/>
              <a:cs typeface="Times New Roman" panose="02020603050405020304" pitchFamily="18" charset="0"/>
            </a:endParaRPr>
          </a:p>
          <a:p>
            <a:pPr>
              <a:spcAft>
                <a:spcPts val="600"/>
              </a:spcAft>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Why is fib1 so slow? </a:t>
            </a:r>
          </a:p>
          <a:p>
            <a:pPr marL="342900"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Figure 1.1 shows the cascade of recursive invocations triggered by a single call to fib1(n). </a:t>
            </a:r>
          </a:p>
          <a:p>
            <a:pPr marL="800100" lvl="1" indent="-342900">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same value are computed repeatedly! </a:t>
            </a:r>
          </a:p>
          <a:p>
            <a:pPr marL="1257300" lvl="2"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Figure 1.1 shows that in determining fib1(5), fib1(2) is computed three times and fib(3) is computed two times.</a:t>
            </a:r>
          </a:p>
          <a:p>
            <a:pPr marL="342900" indent="-342900">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sensible solution: </a:t>
            </a:r>
          </a:p>
          <a:p>
            <a:pPr marL="800100" lvl="1"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Store the intermediate results – the computed values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n-1</a:t>
            </a:r>
            <a:r>
              <a:rPr lang="en-US" sz="2200" dirty="0">
                <a:latin typeface="Times New Roman" panose="02020603050405020304" pitchFamily="18" charset="0"/>
                <a:ea typeface="Calibri" panose="020F0502020204030204" pitchFamily="34" charset="0"/>
                <a:cs typeface="Times New Roman" panose="02020603050405020304" pitchFamily="18" charset="0"/>
              </a:rPr>
              <a:t>  in an array, for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avoiding recompute them</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600"/>
              </a:spcAft>
              <a:buFont typeface="Arial" panose="020B0604020202020204" pitchFamily="34" charset="0"/>
              <a:buChar char="•"/>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following </a:t>
            </a: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iterative</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algorithm uses this strategy.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527FF658-30C6-4D30-90BE-199AF3BBBCF8}"/>
              </a:ext>
            </a:extLst>
          </p:cNvPr>
          <p:cNvSpPr/>
          <p:nvPr/>
        </p:nvSpPr>
        <p:spPr>
          <a:xfrm>
            <a:off x="1515280" y="739704"/>
            <a:ext cx="2741200" cy="492443"/>
          </a:xfrm>
          <a:prstGeom prst="rect">
            <a:avLst/>
          </a:prstGeom>
        </p:spPr>
        <p:txBody>
          <a:bodyPr wrap="none">
            <a:spAutoFit/>
          </a:bodyPr>
          <a:lstStyle/>
          <a:p>
            <a:r>
              <a:rPr lang="en-US" sz="2600" dirty="0">
                <a:solidFill>
                  <a:srgbClr val="0033CC"/>
                </a:solidFill>
                <a:ea typeface="Calibri" panose="020F0502020204030204" pitchFamily="34" charset="0"/>
                <a:cs typeface="Times New Roman" panose="02020603050405020304" pitchFamily="18" charset="0"/>
              </a:rPr>
              <a:t>Can we do better? </a:t>
            </a:r>
            <a:endParaRPr lang="en-US" sz="2600" dirty="0"/>
          </a:p>
        </p:txBody>
      </p:sp>
    </p:spTree>
    <p:extLst>
      <p:ext uri="{BB962C8B-B14F-4D97-AF65-F5344CB8AC3E}">
        <p14:creationId xmlns:p14="http://schemas.microsoft.com/office/powerpoint/2010/main" val="290196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6064" y="2342147"/>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28732" y="639903"/>
            <a:ext cx="9134536" cy="5998693"/>
          </a:xfrm>
          <a:prstGeom prst="rect">
            <a:avLst/>
          </a:prstGeom>
        </p:spPr>
        <p:txBody>
          <a:bodyPr wrap="square">
            <a:spAutoFit/>
          </a:bodyPr>
          <a:lstStyle/>
          <a:p>
            <a:pPr>
              <a:lnSpc>
                <a:spcPct val="107000"/>
              </a:lnSpc>
              <a:spcAft>
                <a:spcPts val="800"/>
              </a:spcAft>
            </a:pPr>
            <a:r>
              <a:rPr lang="en-US" sz="22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Measuring an Input’s size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lnSpc>
                <a:spcPct val="115000"/>
              </a:lnSpc>
              <a:spcBef>
                <a:spcPts val="0"/>
              </a:spcBef>
              <a:spcAft>
                <a:spcPts val="1000"/>
              </a:spcAft>
              <a:buFont typeface="Arial" panose="020B0604020202020204" pitchFamily="34" charset="0"/>
              <a:buChar char="•"/>
              <a:tabLst>
                <a:tab pos="45720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Define the running time of a program as a function of the size of its input, 	T(n) ∞ f(n). </a:t>
            </a:r>
          </a:p>
          <a:p>
            <a:pPr marL="914400" lvl="1" indent="-457200">
              <a:lnSpc>
                <a:spcPct val="115000"/>
              </a:lnSpc>
              <a:spcAft>
                <a:spcPts val="1000"/>
              </a:spcAft>
              <a:buFont typeface="Arial" panose="020B0604020202020204" pitchFamily="34" charset="0"/>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time taken by an algorithm grows with the size of the input.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9163" lvl="1" indent="-461963">
              <a:lnSpc>
                <a:spcPct val="115000"/>
              </a:lnSpc>
              <a:spcAft>
                <a:spcPts val="1000"/>
              </a:spcAft>
              <a:buFont typeface="Arial" panose="020B0604020202020204" pitchFamily="34" charset="0"/>
              <a:buChar char="•"/>
              <a:tabLst>
                <a:tab pos="45720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input size is measured the number of items in the input.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1371600" lvl="2" indent="-457200">
              <a:lnSpc>
                <a:spcPct val="115000"/>
              </a:lnSpc>
              <a:spcAft>
                <a:spcPts val="1000"/>
              </a:spcAft>
              <a:buFont typeface="Arial" panose="020B0604020202020204" pitchFamily="34" charset="0"/>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For sorting algorithm, </a:t>
            </a:r>
            <a:r>
              <a:rPr lang="en-US" sz="2200"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the input size is the number of items n </a:t>
            </a:r>
            <a:r>
              <a:rPr lang="en-US" sz="2200" dirty="0">
                <a:latin typeface="Times New Roman" panose="02020603050405020304" pitchFamily="18" charset="0"/>
                <a:ea typeface="Calibri" panose="020F0502020204030204" pitchFamily="34" charset="0"/>
                <a:cs typeface="Times New Roman" panose="02020603050405020304" pitchFamily="18" charset="0"/>
              </a:rPr>
              <a:t>in the array.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f(n).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1371600" lvl="2" indent="-457200">
              <a:lnSpc>
                <a:spcPct val="115000"/>
              </a:lnSpc>
              <a:spcAft>
                <a:spcPts val="1000"/>
              </a:spcAft>
              <a:buFont typeface="Arial" panose="020B0604020202020204" pitchFamily="34" charset="0"/>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An algorithm for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computing nth Fibonacci item, n is the input but not the size of the input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f(n), where n =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1828800" lvl="3" indent="-457200">
              <a:lnSpc>
                <a:spcPct val="115000"/>
              </a:lnSpc>
              <a:spcAft>
                <a:spcPts val="1000"/>
              </a:spcAft>
              <a:buFont typeface="Arial" panose="020B0604020202020204" pitchFamily="34" charset="0"/>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 reasonable measure of the size of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input is the number of symbols used to encode n, which is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a:t>
            </a:r>
          </a:p>
          <a:p>
            <a:pPr marL="1371600" lvl="2" indent="-457200">
              <a:lnSpc>
                <a:spcPct val="115000"/>
              </a:lnSpc>
              <a:spcAft>
                <a:spcPts val="1000"/>
              </a:spcAft>
              <a:buFont typeface="Arial" panose="020B0604020202020204" pitchFamily="34" charset="0"/>
              <a:buChar char="•"/>
              <a:tabLst>
                <a:tab pos="45720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Multiplying</a:t>
            </a: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two integers n, m  is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a:t>
            </a: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he total number of bits</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for n, m. (</a:t>
            </a:r>
            <a:r>
              <a:rPr lang="en-US" sz="2200" dirty="0" err="1">
                <a:solidFill>
                  <a:srgbClr val="0033CC"/>
                </a:solidFill>
                <a:latin typeface="Times New Roman" panose="02020603050405020304" pitchFamily="18" charset="0"/>
                <a:ea typeface="Calibri" panose="020F0502020204030204" pitchFamily="34" charset="0"/>
                <a:cs typeface="Times New Roman" panose="02020603050405020304" pitchFamily="18" charset="0"/>
              </a:rPr>
              <a:t>i.e</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bits(n) * bits(m)); i.e.,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a:t>
            </a:r>
          </a:p>
        </p:txBody>
      </p:sp>
    </p:spTree>
    <p:extLst>
      <p:ext uri="{BB962C8B-B14F-4D97-AF65-F5344CB8AC3E}">
        <p14:creationId xmlns:p14="http://schemas.microsoft.com/office/powerpoint/2010/main" val="3258541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18148" y="3518487"/>
            <a:ext cx="5815264" cy="117594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TextBox 6"/>
          <p:cNvSpPr txBox="1"/>
          <p:nvPr/>
        </p:nvSpPr>
        <p:spPr>
          <a:xfrm>
            <a:off x="6753726" y="2342540"/>
            <a:ext cx="5173580" cy="3264175"/>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291766" y="1179281"/>
                <a:ext cx="9204961" cy="4499437"/>
              </a:xfrm>
              <a:prstGeom prst="rect">
                <a:avLst/>
              </a:prstGeom>
            </p:spPr>
            <p:txBody>
              <a:bodyPr wrap="square">
                <a:spAutoFit/>
              </a:bodyPr>
              <a:lstStyle/>
              <a:p>
                <a:pPr>
                  <a:lnSpc>
                    <a:spcPct val="150000"/>
                  </a:lnSpc>
                  <a:spcAft>
                    <a:spcPts val="400"/>
                  </a:spcAft>
                  <a:tabLst>
                    <a:tab pos="0" algn="l"/>
                  </a:tabLst>
                </a:pPr>
                <a:r>
                  <a:rPr lang="en-US" sz="2400" dirty="0">
                    <a:solidFill>
                      <a:srgbClr val="0033CC"/>
                    </a:solidFill>
                    <a:ea typeface="Calibri" panose="020F0502020204030204" pitchFamily="34" charset="0"/>
                    <a:cs typeface="Times New Roman" panose="02020603050405020304" pitchFamily="18" charset="0"/>
                  </a:rPr>
                  <a:t>function fib2(n)</a:t>
                </a:r>
                <a:endParaRPr lang="en-US" sz="2400" dirty="0">
                  <a:ea typeface="Calibri" panose="020F0502020204030204" pitchFamily="34" charset="0"/>
                  <a:cs typeface="Times New Roman" panose="02020603050405020304" pitchFamily="18" charset="0"/>
                </a:endParaRPr>
              </a:p>
              <a:p>
                <a:pPr marL="457200" marR="0">
                  <a:lnSpc>
                    <a:spcPct val="150000"/>
                  </a:lnSpc>
                  <a:spcBef>
                    <a:spcPts val="0"/>
                  </a:spcBef>
                  <a:spcAft>
                    <a:spcPts val="400"/>
                  </a:spcAft>
                  <a:tabLst>
                    <a:tab pos="0" algn="l"/>
                  </a:tabLst>
                </a:pP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if (n == 0) then return 0;</a:t>
                </a:r>
                <a:endParaRPr lang="en-US" sz="22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lnSpc>
                    <a:spcPct val="150000"/>
                  </a:lnSpc>
                  <a:spcBef>
                    <a:spcPts val="0"/>
                  </a:spcBef>
                  <a:spcAft>
                    <a:spcPts val="400"/>
                  </a:spcAft>
                  <a:tabLst>
                    <a:tab pos="0" algn="l"/>
                  </a:tabLst>
                </a:pP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create an array f[0 .. n];</a:t>
                </a:r>
                <a:endParaRPr lang="en-US" sz="22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lnSpc>
                    <a:spcPct val="150000"/>
                  </a:lnSpc>
                  <a:spcBef>
                    <a:spcPts val="0"/>
                  </a:spcBef>
                  <a:spcAft>
                    <a:spcPts val="400"/>
                  </a:spcAft>
                  <a:tabLst>
                    <a:tab pos="0" algn="l"/>
                  </a:tabLst>
                </a:pP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f[0] = 0; f[1] = 1;</a:t>
                </a:r>
                <a:endParaRPr lang="en-US" sz="22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lnSpc>
                    <a:spcPct val="150000"/>
                  </a:lnSpc>
                  <a:spcBef>
                    <a:spcPts val="0"/>
                  </a:spcBef>
                  <a:spcAft>
                    <a:spcPts val="400"/>
                  </a:spcAft>
                  <a:tabLst>
                    <a:tab pos="0" algn="l"/>
                  </a:tabLst>
                </a:pP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for (</a:t>
                </a:r>
                <a:r>
                  <a:rPr lang="en-US" sz="2200" spc="-100" dirty="0" err="1">
                    <a:solidFill>
                      <a:srgbClr val="0033CC"/>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 2; </a:t>
                </a:r>
                <a:r>
                  <a:rPr lang="en-US" sz="2200" spc="-100" dirty="0" err="1">
                    <a:solidFill>
                      <a:srgbClr val="0033CC"/>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a:t>
                </a:r>
                <a14:m>
                  <m:oMath xmlns:m="http://schemas.openxmlformats.org/officeDocument/2006/math">
                    <m:r>
                      <a:rPr lang="en-US" sz="2200" i="1" spc="-100"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n; </a:t>
                </a:r>
                <a:r>
                  <a:rPr lang="en-US" sz="2200" spc="-100" dirty="0" err="1">
                    <a:solidFill>
                      <a:srgbClr val="0033CC"/>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a:t>
                </a:r>
                <a:endParaRPr lang="en-US" sz="22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lnSpc>
                    <a:spcPct val="150000"/>
                  </a:lnSpc>
                  <a:spcBef>
                    <a:spcPts val="0"/>
                  </a:spcBef>
                  <a:spcAft>
                    <a:spcPts val="400"/>
                  </a:spcAft>
                  <a:tabLst>
                    <a:tab pos="0" algn="l"/>
                  </a:tabLst>
                </a:pP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f[</a:t>
                </a:r>
                <a:r>
                  <a:rPr lang="en-US" sz="2200" spc="-100" dirty="0" err="1">
                    <a:solidFill>
                      <a:srgbClr val="0033CC"/>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 f[</a:t>
                </a:r>
                <a:r>
                  <a:rPr lang="en-US" sz="2200" spc="-100" dirty="0" err="1">
                    <a:solidFill>
                      <a:srgbClr val="0033CC"/>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 1] </a:t>
                </a:r>
                <a:r>
                  <a:rPr lang="en-US" sz="2200" b="1"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a:t>
                </a: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f[</a:t>
                </a:r>
                <a:r>
                  <a:rPr lang="en-US" sz="2200" spc="-100" dirty="0" err="1">
                    <a:solidFill>
                      <a:srgbClr val="0033CC"/>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+ 2];}</a:t>
                </a:r>
                <a:endParaRPr lang="en-US" sz="22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lnSpc>
                    <a:spcPct val="150000"/>
                  </a:lnSpc>
                  <a:spcBef>
                    <a:spcPts val="0"/>
                  </a:spcBef>
                  <a:spcAft>
                    <a:spcPts val="400"/>
                  </a:spcAft>
                  <a:tabLst>
                    <a:tab pos="0" algn="l"/>
                  </a:tabLst>
                </a:pP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return f[n];</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tabLst>
                    <a:tab pos="0" algn="l"/>
                  </a:tabLs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291766" y="1179281"/>
                <a:ext cx="9204961" cy="4499437"/>
              </a:xfrm>
              <a:prstGeom prst="rect">
                <a:avLst/>
              </a:prstGeom>
              <a:blipFill>
                <a:blip r:embed="rId2"/>
                <a:stretch>
                  <a:fillRect l="-10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379403" y="510731"/>
                <a:ext cx="4756797" cy="5893921"/>
              </a:xfrm>
              <a:prstGeom prst="rect">
                <a:avLst/>
              </a:prstGeom>
            </p:spPr>
            <p:txBody>
              <a:bodyPr wrap="square">
                <a:spAutoFit/>
              </a:bodyPr>
              <a:lstStyle/>
              <a:p>
                <a:pPr marL="342900" indent="-342900">
                  <a:spcAft>
                    <a:spcPts val="6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As with </a:t>
                </a:r>
                <a:r>
                  <a:rPr lang="en-US" sz="2200" dirty="0">
                    <a:ea typeface="Calibri" panose="020F0502020204030204" pitchFamily="34" charset="0"/>
                    <a:cs typeface="Times New Roman" panose="02020603050405020304" pitchFamily="18" charset="0"/>
                  </a:rPr>
                  <a:t>fib1</a:t>
                </a:r>
                <a:r>
                  <a:rPr lang="en-US" sz="2200" dirty="0">
                    <a:latin typeface="Times New Roman" panose="02020603050405020304" pitchFamily="18" charset="0"/>
                    <a:ea typeface="Calibri" panose="020F0502020204030204" pitchFamily="34" charset="0"/>
                    <a:cs typeface="Times New Roman" panose="02020603050405020304" pitchFamily="18" charset="0"/>
                  </a:rPr>
                  <a:t>, the </a:t>
                </a:r>
                <a:r>
                  <a:rPr lang="en-US" sz="2200" i="1" dirty="0">
                    <a:latin typeface="Times New Roman" panose="02020603050405020304" pitchFamily="18" charset="0"/>
                    <a:ea typeface="Calibri" panose="020F0502020204030204" pitchFamily="34" charset="0"/>
                    <a:cs typeface="Times New Roman" panose="02020603050405020304" pitchFamily="18" charset="0"/>
                  </a:rPr>
                  <a:t>correctness o</a:t>
                </a:r>
                <a:r>
                  <a:rPr lang="en-US" sz="2200" dirty="0">
                    <a:latin typeface="Times New Roman" panose="02020603050405020304" pitchFamily="18" charset="0"/>
                    <a:ea typeface="Calibri" panose="020F0502020204030204" pitchFamily="34" charset="0"/>
                    <a:cs typeface="Times New Roman" panose="02020603050405020304" pitchFamily="18" charset="0"/>
                  </a:rPr>
                  <a:t>f this algorithm </a:t>
                </a:r>
                <a:r>
                  <a:rPr lang="en-US" sz="2200" dirty="0">
                    <a:ea typeface="Calibri" panose="020F0502020204030204" pitchFamily="34" charset="0"/>
                    <a:cs typeface="Times New Roman" panose="02020603050405020304" pitchFamily="18" charset="0"/>
                  </a:rPr>
                  <a:t>fib2(n) </a:t>
                </a:r>
                <a:r>
                  <a:rPr lang="en-US" sz="2200" dirty="0">
                    <a:latin typeface="Times New Roman" panose="02020603050405020304" pitchFamily="18" charset="0"/>
                    <a:ea typeface="Calibri" panose="020F0502020204030204" pitchFamily="34" charset="0"/>
                    <a:cs typeface="Times New Roman" panose="02020603050405020304" pitchFamily="18" charset="0"/>
                  </a:rPr>
                  <a:t>is self-evident because it directly uses the definition of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spcAft>
                    <a:spcPts val="600"/>
                  </a:spcAft>
                  <a:buFont typeface="Arial" panose="020B0604020202020204" pitchFamily="34" charset="0"/>
                  <a:buChar char="•"/>
                </a:pP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How long does it take</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6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 in the body of the for-loop is executed n -1 times. Or (</a:t>
                </a:r>
                <a:r>
                  <a:rPr lang="en-US" sz="2200" spc="-1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 </a:t>
                </a:r>
                <a14:m>
                  <m:oMath xmlns:m="http://schemas.openxmlformats.org/officeDocument/2006/math">
                    <m:r>
                      <a:rPr lang="en-US" sz="2200" i="1" spc="-100"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spc="-1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n) is executed n times. </a:t>
                </a:r>
              </a:p>
              <a:p>
                <a:pPr marL="800100" lvl="1" indent="-342900">
                  <a:spcAft>
                    <a:spcPts val="600"/>
                  </a:spcAft>
                  <a:buFont typeface="Arial" panose="020B0604020202020204" pitchFamily="34" charset="0"/>
                  <a:buChar char="•"/>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number of computed steps used by </a:t>
                </a:r>
                <a:r>
                  <a:rPr lang="en-US" sz="2200" dirty="0">
                    <a:solidFill>
                      <a:srgbClr val="0033CC"/>
                    </a:solidFill>
                    <a:ea typeface="Calibri" panose="020F0502020204030204" pitchFamily="34" charset="0"/>
                    <a:cs typeface="Times New Roman" panose="02020603050405020304" pitchFamily="18" charset="0"/>
                  </a:rPr>
                  <a:t>fib2</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is linear in n, </a:t>
                </a:r>
                <a14:m>
                  <m:oMath xmlns:m="http://schemas.openxmlformats.org/officeDocument/2006/math">
                    <m:r>
                      <a:rPr lang="en-US" sz="2200" i="1"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𝜃</m:t>
                    </m:r>
                    <m:r>
                      <a:rPr lang="en-US" sz="2200" b="0" i="1"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200" b="0" i="1"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600"/>
                  </a:spcAft>
                  <a:buFont typeface="Arial" panose="020B0604020202020204" pitchFamily="34" charset="0"/>
                  <a:buChar char="•"/>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running time is down from exponential to polynomial </a:t>
                </a:r>
                <a14:m>
                  <m:oMath xmlns:m="http://schemas.openxmlformats.org/officeDocument/2006/math">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𝜃</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200" b="0" i="1" baseline="30000"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2</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 huge breakthrough in running time. (Addition requires </a:t>
                </a:r>
                <a14:m>
                  <m:oMath xmlns:m="http://schemas.openxmlformats.org/officeDocument/2006/math">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𝜃</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spcAft>
                    <a:spcPts val="6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It is perfectly reasonable to computer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200</a:t>
                </a:r>
                <a:r>
                  <a:rPr lang="en-US" sz="2200" dirty="0">
                    <a:latin typeface="Times New Roman" panose="02020603050405020304" pitchFamily="18" charset="0"/>
                    <a:ea typeface="Calibri" panose="020F0502020204030204" pitchFamily="34" charset="0"/>
                    <a:cs typeface="Times New Roman" panose="02020603050405020304" pitchFamily="18" charset="0"/>
                  </a:rPr>
                  <a:t> or even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200,200</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6379403" y="510731"/>
                <a:ext cx="4756797" cy="5893921"/>
              </a:xfrm>
              <a:prstGeom prst="rect">
                <a:avLst/>
              </a:prstGeom>
              <a:blipFill>
                <a:blip r:embed="rId3"/>
                <a:stretch>
                  <a:fillRect l="-1408" t="-827" r="-2561" b="-1034"/>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14726833-60FB-4A6A-867D-A738AD9E0BA7}"/>
              </a:ext>
            </a:extLst>
          </p:cNvPr>
          <p:cNvSpPr/>
          <p:nvPr/>
        </p:nvSpPr>
        <p:spPr>
          <a:xfrm>
            <a:off x="614488" y="242380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ad face">
            <a:extLst>
              <a:ext uri="{FF2B5EF4-FFF2-40B4-BE49-F238E27FC236}">
                <a16:creationId xmlns:a16="http://schemas.microsoft.com/office/drawing/2014/main" id="{A93181CF-38AF-42C8-88B7-F1BC7311E39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25940" y="2324463"/>
            <a:ext cx="429860" cy="426128"/>
          </a:xfrm>
          <a:prstGeom prst="rect">
            <a:avLst/>
          </a:prstGeom>
          <a:noFill/>
        </p:spPr>
      </p:pic>
    </p:spTree>
    <p:extLst>
      <p:ext uri="{BB962C8B-B14F-4D97-AF65-F5344CB8AC3E}">
        <p14:creationId xmlns:p14="http://schemas.microsoft.com/office/powerpoint/2010/main" val="15636417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541792801"/>
                  </p:ext>
                </p:extLst>
              </p:nvPr>
            </p:nvGraphicFramePr>
            <p:xfrm>
              <a:off x="1661823" y="950459"/>
              <a:ext cx="9072438" cy="4556415"/>
            </p:xfrm>
            <a:graphic>
              <a:graphicData uri="http://schemas.openxmlformats.org/drawingml/2006/table">
                <a:tbl>
                  <a:tblPr firstRow="1" firstCol="1" bandRow="1">
                    <a:tableStyleId>{5C22544A-7EE6-4342-B048-85BDC9FD1C3A}</a:tableStyleId>
                  </a:tblPr>
                  <a:tblGrid>
                    <a:gridCol w="1043087">
                      <a:extLst>
                        <a:ext uri="{9D8B030D-6E8A-4147-A177-3AD203B41FA5}">
                          <a16:colId xmlns:a16="http://schemas.microsoft.com/office/drawing/2014/main" val="20000"/>
                        </a:ext>
                      </a:extLst>
                    </a:gridCol>
                    <a:gridCol w="1135267">
                      <a:extLst>
                        <a:ext uri="{9D8B030D-6E8A-4147-A177-3AD203B41FA5}">
                          <a16:colId xmlns:a16="http://schemas.microsoft.com/office/drawing/2014/main" val="20001"/>
                        </a:ext>
                      </a:extLst>
                    </a:gridCol>
                    <a:gridCol w="1746566">
                      <a:extLst>
                        <a:ext uri="{9D8B030D-6E8A-4147-A177-3AD203B41FA5}">
                          <a16:colId xmlns:a16="http://schemas.microsoft.com/office/drawing/2014/main" val="20002"/>
                        </a:ext>
                      </a:extLst>
                    </a:gridCol>
                    <a:gridCol w="2707178">
                      <a:extLst>
                        <a:ext uri="{9D8B030D-6E8A-4147-A177-3AD203B41FA5}">
                          <a16:colId xmlns:a16="http://schemas.microsoft.com/office/drawing/2014/main" val="20003"/>
                        </a:ext>
                      </a:extLst>
                    </a:gridCol>
                    <a:gridCol w="2440340">
                      <a:extLst>
                        <a:ext uri="{9D8B030D-6E8A-4147-A177-3AD203B41FA5}">
                          <a16:colId xmlns:a16="http://schemas.microsoft.com/office/drawing/2014/main" val="20004"/>
                        </a:ext>
                      </a:extLst>
                    </a:gridCol>
                  </a:tblGrid>
                  <a:tr h="910259">
                    <a:tc>
                      <a:txBody>
                        <a:bodyPr/>
                        <a:lstStyle/>
                        <a:p>
                          <a:pPr marL="0" marR="0" algn="ctr">
                            <a:lnSpc>
                              <a:spcPct val="107000"/>
                            </a:lnSpc>
                            <a:spcBef>
                              <a:spcPts val="0"/>
                            </a:spcBef>
                            <a:spcAft>
                              <a:spcPts val="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n</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n + 1</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tabLst>
                              <a:tab pos="0" algn="l"/>
                            </a:tabLst>
                          </a:pPr>
                          <a14:m>
                            <m:oMath xmlns:m="http://schemas.openxmlformats.org/officeDocument/2006/math">
                              <m:sSup>
                                <m:sSupPr>
                                  <m:ctrlPr>
                                    <a:rPr lang="en-US" sz="2200" i="1" smtClean="0">
                                      <a:solidFill>
                                        <a:schemeClr val="tx1"/>
                                      </a:solidFill>
                                      <a:effectLst/>
                                      <a:latin typeface="Cambria Math" panose="02040503050406030204" pitchFamily="18" charset="0"/>
                                    </a:rPr>
                                  </m:ctrlPr>
                                </m:sSupPr>
                                <m:e>
                                  <m:r>
                                    <a:rPr lang="en-US" sz="2200">
                                      <a:solidFill>
                                        <a:schemeClr val="tx1"/>
                                      </a:solidFill>
                                      <a:effectLst/>
                                      <a:latin typeface="Cambria Math" panose="02040503050406030204" pitchFamily="18" charset="0"/>
                                    </a:rPr>
                                    <m:t>2</m:t>
                                  </m:r>
                                </m:e>
                                <m:sup>
                                  <m:f>
                                    <m:fPr>
                                      <m:ctrlPr>
                                        <a:rPr lang="en-US" sz="2200" i="1">
                                          <a:solidFill>
                                            <a:schemeClr val="tx1"/>
                                          </a:solidFill>
                                          <a:effectLst/>
                                          <a:latin typeface="Cambria Math" panose="02040503050406030204" pitchFamily="18" charset="0"/>
                                        </a:rPr>
                                      </m:ctrlPr>
                                    </m:fPr>
                                    <m:num>
                                      <m:r>
                                        <a:rPr lang="en-US" sz="2200">
                                          <a:solidFill>
                                            <a:schemeClr val="tx1"/>
                                          </a:solidFill>
                                          <a:effectLst/>
                                          <a:latin typeface="Cambria Math" panose="02040503050406030204" pitchFamily="18" charset="0"/>
                                        </a:rPr>
                                        <m:t>𝑛</m:t>
                                      </m:r>
                                    </m:num>
                                    <m:den>
                                      <m:r>
                                        <a:rPr lang="en-US" sz="2200">
                                          <a:solidFill>
                                            <a:schemeClr val="tx1"/>
                                          </a:solidFill>
                                          <a:effectLst/>
                                          <a:latin typeface="Cambria Math" panose="02040503050406030204" pitchFamily="18" charset="0"/>
                                        </a:rPr>
                                        <m:t>2</m:t>
                                      </m:r>
                                    </m:den>
                                  </m:f>
                                </m:sup>
                              </m:sSup>
                            </m:oMath>
                          </a14:m>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Execution Time Using Algorithm fib2(n)</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Lower Bound on Execution Time Using Algorithm fib1(n)</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253">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40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41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1,048,576</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41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1048 </a:t>
                          </a:r>
                          <a14:m>
                            <m:oMath xmlns:m="http://schemas.openxmlformats.org/officeDocument/2006/math">
                              <m:r>
                                <a:rPr lang="en-US" sz="2200">
                                  <a:solidFill>
                                    <a:schemeClr val="tx1"/>
                                  </a:solidFill>
                                  <a:effectLst/>
                                  <a:latin typeface="Cambria Math" panose="02040503050406030204" pitchFamily="18" charset="0"/>
                                </a:rPr>
                                <m:t>𝜇</m:t>
                              </m:r>
                              <m:r>
                                <a:rPr lang="en-US" sz="2200">
                                  <a:solidFill>
                                    <a:schemeClr val="tx1"/>
                                  </a:solidFill>
                                  <a:effectLst/>
                                  <a:latin typeface="Cambria Math" panose="02040503050406030204" pitchFamily="18" charset="0"/>
                                </a:rPr>
                                <m:t>𝑠</m:t>
                              </m:r>
                            </m:oMath>
                          </a14:m>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253">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60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61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1.1 * 10</a:t>
                          </a:r>
                          <a:r>
                            <a:rPr lang="en-US" sz="2200" baseline="30000">
                              <a:solidFill>
                                <a:schemeClr val="tx1"/>
                              </a:solidFill>
                              <a:effectLst/>
                              <a:latin typeface="Times New Roman" panose="02020603050405020304" pitchFamily="18" charset="0"/>
                              <a:cs typeface="Times New Roman" panose="02020603050405020304" pitchFamily="18" charset="0"/>
                            </a:rPr>
                            <a:t>9</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61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a:t>
                          </a:r>
                          <a14:m>
                            <m:oMath xmlns:m="http://schemas.openxmlformats.org/officeDocument/2006/math">
                              <m:r>
                                <a:rPr lang="en-US" sz="2200">
                                  <a:solidFill>
                                    <a:schemeClr val="tx1"/>
                                  </a:solidFill>
                                  <a:effectLst/>
                                  <a:latin typeface="Cambria Math" panose="02040503050406030204" pitchFamily="18" charset="0"/>
                                </a:rPr>
                                <m:t> </m:t>
                              </m:r>
                              <m:r>
                                <a:rPr lang="en-US" sz="2200">
                                  <a:solidFill>
                                    <a:schemeClr val="tx1"/>
                                  </a:solidFill>
                                  <a:effectLst/>
                                  <a:latin typeface="Cambria Math" panose="02040503050406030204" pitchFamily="18" charset="0"/>
                                </a:rPr>
                                <m:t>𝑠</m:t>
                              </m:r>
                            </m:oMath>
                          </a14:m>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89253">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80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81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1.1 * 10</a:t>
                          </a:r>
                          <a:r>
                            <a:rPr lang="en-US" sz="2200" baseline="300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81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18 min</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89253">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100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101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1.1 * 10</a:t>
                          </a:r>
                          <a:r>
                            <a:rPr lang="en-US" sz="2200" baseline="30000">
                              <a:solidFill>
                                <a:schemeClr val="tx1"/>
                              </a:solidFill>
                              <a:effectLst/>
                              <a:latin typeface="Times New Roman" panose="02020603050405020304" pitchFamily="18" charset="0"/>
                              <a:cs typeface="Times New Roman" panose="02020603050405020304" pitchFamily="18" charset="0"/>
                            </a:rPr>
                            <a:t>15</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101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13 days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253">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120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 * 10</a:t>
                          </a:r>
                          <a:r>
                            <a:rPr lang="en-US" sz="2200" baseline="30000">
                              <a:solidFill>
                                <a:schemeClr val="tx1"/>
                              </a:solidFill>
                              <a:effectLst/>
                              <a:latin typeface="Times New Roman" panose="02020603050405020304" pitchFamily="18" charset="0"/>
                              <a:cs typeface="Times New Roman" panose="02020603050405020304" pitchFamily="18" charset="0"/>
                            </a:rPr>
                            <a:t>18</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36 years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89253">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160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164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 * 10</a:t>
                          </a:r>
                          <a:r>
                            <a:rPr lang="en-US" sz="2200" baseline="30000">
                              <a:solidFill>
                                <a:schemeClr val="tx1"/>
                              </a:solidFill>
                              <a:effectLst/>
                              <a:latin typeface="Times New Roman" panose="02020603050405020304" pitchFamily="18" charset="0"/>
                              <a:cs typeface="Times New Roman" panose="02020603050405020304" pitchFamily="18" charset="0"/>
                            </a:rPr>
                            <a:t>24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164 ns</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3.8 * 10</a:t>
                          </a:r>
                          <a:r>
                            <a:rPr lang="en-US" sz="2200" baseline="30000">
                              <a:solidFill>
                                <a:schemeClr val="tx1"/>
                              </a:solidFill>
                              <a:effectLst/>
                              <a:latin typeface="Times New Roman" panose="02020603050405020304" pitchFamily="18" charset="0"/>
                              <a:cs typeface="Times New Roman" panose="02020603050405020304" pitchFamily="18" charset="0"/>
                            </a:rPr>
                            <a:t>7</a:t>
                          </a:r>
                          <a:r>
                            <a:rPr lang="en-US" sz="2200">
                              <a:solidFill>
                                <a:schemeClr val="tx1"/>
                              </a:solidFill>
                              <a:effectLst/>
                              <a:latin typeface="Times New Roman" panose="02020603050405020304" pitchFamily="18" charset="0"/>
                              <a:cs typeface="Times New Roman" panose="02020603050405020304" pitchFamily="18" charset="0"/>
                            </a:rPr>
                            <a:t> years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89113">
                    <a:tc>
                      <a:txBody>
                        <a:bodyPr/>
                        <a:lstStyle/>
                        <a:p>
                          <a:pPr marL="0" marR="0" algn="ctr">
                            <a:lnSpc>
                              <a:spcPct val="150000"/>
                            </a:lnSpc>
                            <a:spcBef>
                              <a:spcPts val="0"/>
                            </a:spcBef>
                            <a:spcAft>
                              <a:spcPts val="60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200</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201</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1.2 * 10</a:t>
                          </a:r>
                          <a:r>
                            <a:rPr lang="en-US" sz="2200" baseline="30000" dirty="0">
                              <a:solidFill>
                                <a:schemeClr val="tx1"/>
                              </a:solidFill>
                              <a:effectLst/>
                              <a:latin typeface="Times New Roman" panose="02020603050405020304" pitchFamily="18" charset="0"/>
                              <a:cs typeface="Times New Roman" panose="02020603050405020304" pitchFamily="18" charset="0"/>
                            </a:rPr>
                            <a:t>30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201 ns</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4 * 10</a:t>
                          </a:r>
                          <a:r>
                            <a:rPr lang="en-US" sz="2200" baseline="30000" dirty="0">
                              <a:solidFill>
                                <a:schemeClr val="tx1"/>
                              </a:solidFill>
                              <a:effectLst/>
                              <a:latin typeface="Times New Roman" panose="02020603050405020304" pitchFamily="18" charset="0"/>
                              <a:cs typeface="Times New Roman" panose="02020603050405020304" pitchFamily="18" charset="0"/>
                            </a:rPr>
                            <a:t>13</a:t>
                          </a:r>
                          <a:r>
                            <a:rPr lang="en-US" sz="2200" dirty="0">
                              <a:solidFill>
                                <a:schemeClr val="tx1"/>
                              </a:solidFill>
                              <a:effectLst/>
                              <a:latin typeface="Times New Roman" panose="02020603050405020304" pitchFamily="18" charset="0"/>
                              <a:cs typeface="Times New Roman" panose="02020603050405020304" pitchFamily="18" charset="0"/>
                            </a:rPr>
                            <a:t> years</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541792801"/>
                  </p:ext>
                </p:extLst>
              </p:nvPr>
            </p:nvGraphicFramePr>
            <p:xfrm>
              <a:off x="1661823" y="950459"/>
              <a:ext cx="9072438" cy="4955540"/>
            </p:xfrm>
            <a:graphic>
              <a:graphicData uri="http://schemas.openxmlformats.org/drawingml/2006/table">
                <a:tbl>
                  <a:tblPr firstRow="1" firstCol="1" bandRow="1">
                    <a:tableStyleId>{5C22544A-7EE6-4342-B048-85BDC9FD1C3A}</a:tableStyleId>
                  </a:tblPr>
                  <a:tblGrid>
                    <a:gridCol w="1043087">
                      <a:extLst>
                        <a:ext uri="{9D8B030D-6E8A-4147-A177-3AD203B41FA5}">
                          <a16:colId xmlns:a16="http://schemas.microsoft.com/office/drawing/2014/main" val="20000"/>
                        </a:ext>
                      </a:extLst>
                    </a:gridCol>
                    <a:gridCol w="1135267">
                      <a:extLst>
                        <a:ext uri="{9D8B030D-6E8A-4147-A177-3AD203B41FA5}">
                          <a16:colId xmlns:a16="http://schemas.microsoft.com/office/drawing/2014/main" val="20001"/>
                        </a:ext>
                      </a:extLst>
                    </a:gridCol>
                    <a:gridCol w="1746566">
                      <a:extLst>
                        <a:ext uri="{9D8B030D-6E8A-4147-A177-3AD203B41FA5}">
                          <a16:colId xmlns:a16="http://schemas.microsoft.com/office/drawing/2014/main" val="20002"/>
                        </a:ext>
                      </a:extLst>
                    </a:gridCol>
                    <a:gridCol w="2707178">
                      <a:extLst>
                        <a:ext uri="{9D8B030D-6E8A-4147-A177-3AD203B41FA5}">
                          <a16:colId xmlns:a16="http://schemas.microsoft.com/office/drawing/2014/main" val="20003"/>
                        </a:ext>
                      </a:extLst>
                    </a:gridCol>
                    <a:gridCol w="2440340">
                      <a:extLst>
                        <a:ext uri="{9D8B030D-6E8A-4147-A177-3AD203B41FA5}">
                          <a16:colId xmlns:a16="http://schemas.microsoft.com/office/drawing/2014/main" val="20004"/>
                        </a:ext>
                      </a:extLst>
                    </a:gridCol>
                  </a:tblGrid>
                  <a:tr h="1435100">
                    <a:tc>
                      <a:txBody>
                        <a:bodyPr/>
                        <a:lstStyle/>
                        <a:p>
                          <a:pPr marL="0" marR="0" algn="ctr">
                            <a:lnSpc>
                              <a:spcPct val="107000"/>
                            </a:lnSpc>
                            <a:spcBef>
                              <a:spcPts val="0"/>
                            </a:spcBef>
                            <a:spcAft>
                              <a:spcPts val="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n</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n + 1</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25524" t="-5508" r="-296154" b="-252542"/>
                          </a:stretch>
                        </a:blipFill>
                      </a:tcPr>
                    </a:tc>
                    <a:tc>
                      <a:txBody>
                        <a:bodyPr/>
                        <a:lstStyle/>
                        <a:p>
                          <a:pPr marL="0" marR="0" algn="ctr">
                            <a:lnSpc>
                              <a:spcPct val="107000"/>
                            </a:lnSpc>
                            <a:spcBef>
                              <a:spcPts val="0"/>
                            </a:spcBef>
                            <a:spcAft>
                              <a:spcPts val="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Execution Time Using Algorithm fib2(n)</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Lower Bound on Execution Time Using Algorithm fib1(n)</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502920">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40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41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1,048,576</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41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71571" t="-303659" r="-499" b="-626829"/>
                          </a:stretch>
                        </a:blipFill>
                      </a:tcPr>
                    </a:tc>
                    <a:extLst>
                      <a:ext uri="{0D108BD9-81ED-4DB2-BD59-A6C34878D82A}">
                        <a16:rowId xmlns:a16="http://schemas.microsoft.com/office/drawing/2014/main" val="10001"/>
                      </a:ext>
                    </a:extLst>
                  </a:tr>
                  <a:tr h="502920">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60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61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1.1 * 10</a:t>
                          </a:r>
                          <a:r>
                            <a:rPr lang="en-US" sz="2200" baseline="30000">
                              <a:solidFill>
                                <a:schemeClr val="tx1"/>
                              </a:solidFill>
                              <a:effectLst/>
                              <a:latin typeface="Times New Roman" panose="02020603050405020304" pitchFamily="18" charset="0"/>
                              <a:cs typeface="Times New Roman" panose="02020603050405020304" pitchFamily="18" charset="0"/>
                            </a:rPr>
                            <a:t>9</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61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71571" t="-398795" r="-499" b="-519277"/>
                          </a:stretch>
                        </a:blipFill>
                      </a:tcPr>
                    </a:tc>
                    <a:extLst>
                      <a:ext uri="{0D108BD9-81ED-4DB2-BD59-A6C34878D82A}">
                        <a16:rowId xmlns:a16="http://schemas.microsoft.com/office/drawing/2014/main" val="10002"/>
                      </a:ext>
                    </a:extLst>
                  </a:tr>
                  <a:tr h="502920">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80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81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1.1 * 10</a:t>
                          </a:r>
                          <a:r>
                            <a:rPr lang="en-US" sz="2200" baseline="300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81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18 min</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502920">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100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101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1.1 * 10</a:t>
                          </a:r>
                          <a:r>
                            <a:rPr lang="en-US" sz="2200" baseline="30000">
                              <a:solidFill>
                                <a:schemeClr val="tx1"/>
                              </a:solidFill>
                              <a:effectLst/>
                              <a:latin typeface="Times New Roman" panose="02020603050405020304" pitchFamily="18" charset="0"/>
                              <a:cs typeface="Times New Roman" panose="02020603050405020304" pitchFamily="18" charset="0"/>
                            </a:rPr>
                            <a:t>15</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101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13 days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502920">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120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 * 10</a:t>
                          </a:r>
                          <a:r>
                            <a:rPr lang="en-US" sz="2200" baseline="30000">
                              <a:solidFill>
                                <a:schemeClr val="tx1"/>
                              </a:solidFill>
                              <a:effectLst/>
                              <a:latin typeface="Times New Roman" panose="02020603050405020304" pitchFamily="18" charset="0"/>
                              <a:cs typeface="Times New Roman" panose="02020603050405020304" pitchFamily="18" charset="0"/>
                            </a:rPr>
                            <a:t>18</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36 years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502920">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160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164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 * 10</a:t>
                          </a:r>
                          <a:r>
                            <a:rPr lang="en-US" sz="2200" baseline="30000">
                              <a:solidFill>
                                <a:schemeClr val="tx1"/>
                              </a:solidFill>
                              <a:effectLst/>
                              <a:latin typeface="Times New Roman" panose="02020603050405020304" pitchFamily="18" charset="0"/>
                              <a:cs typeface="Times New Roman" panose="02020603050405020304" pitchFamily="18" charset="0"/>
                            </a:rPr>
                            <a:t>24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164 ns</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3.8 * 10</a:t>
                          </a:r>
                          <a:r>
                            <a:rPr lang="en-US" sz="2200" baseline="30000">
                              <a:solidFill>
                                <a:schemeClr val="tx1"/>
                              </a:solidFill>
                              <a:effectLst/>
                              <a:latin typeface="Times New Roman" panose="02020603050405020304" pitchFamily="18" charset="0"/>
                              <a:cs typeface="Times New Roman" panose="02020603050405020304" pitchFamily="18" charset="0"/>
                            </a:rPr>
                            <a:t>7</a:t>
                          </a:r>
                          <a:r>
                            <a:rPr lang="en-US" sz="2200">
                              <a:solidFill>
                                <a:schemeClr val="tx1"/>
                              </a:solidFill>
                              <a:effectLst/>
                              <a:latin typeface="Times New Roman" panose="02020603050405020304" pitchFamily="18" charset="0"/>
                              <a:cs typeface="Times New Roman" panose="02020603050405020304" pitchFamily="18" charset="0"/>
                            </a:rPr>
                            <a:t> years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502920">
                    <a:tc>
                      <a:txBody>
                        <a:bodyPr/>
                        <a:lstStyle/>
                        <a:p>
                          <a:pPr marL="0" marR="0" algn="ctr">
                            <a:lnSpc>
                              <a:spcPct val="150000"/>
                            </a:lnSpc>
                            <a:spcBef>
                              <a:spcPts val="0"/>
                            </a:spcBef>
                            <a:spcAft>
                              <a:spcPts val="60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200</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201</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1.2 * 10</a:t>
                          </a:r>
                          <a:r>
                            <a:rPr lang="en-US" sz="2200" baseline="30000" dirty="0">
                              <a:solidFill>
                                <a:schemeClr val="tx1"/>
                              </a:solidFill>
                              <a:effectLst/>
                              <a:latin typeface="Times New Roman" panose="02020603050405020304" pitchFamily="18" charset="0"/>
                              <a:cs typeface="Times New Roman" panose="02020603050405020304" pitchFamily="18" charset="0"/>
                            </a:rPr>
                            <a:t>30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201 ns</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4 * 10</a:t>
                          </a:r>
                          <a:r>
                            <a:rPr lang="en-US" sz="2200" baseline="30000" dirty="0">
                              <a:solidFill>
                                <a:schemeClr val="tx1"/>
                              </a:solidFill>
                              <a:effectLst/>
                              <a:latin typeface="Times New Roman" panose="02020603050405020304" pitchFamily="18" charset="0"/>
                              <a:cs typeface="Times New Roman" panose="02020603050405020304" pitchFamily="18" charset="0"/>
                            </a:rPr>
                            <a:t>13</a:t>
                          </a:r>
                          <a:r>
                            <a:rPr lang="en-US" sz="2200" dirty="0">
                              <a:solidFill>
                                <a:schemeClr val="tx1"/>
                              </a:solidFill>
                              <a:effectLst/>
                              <a:latin typeface="Times New Roman" panose="02020603050405020304" pitchFamily="18" charset="0"/>
                              <a:cs typeface="Times New Roman" panose="02020603050405020304" pitchFamily="18" charset="0"/>
                            </a:rPr>
                            <a:t> years</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1661823" y="5868062"/>
                <a:ext cx="2170706" cy="707886"/>
              </a:xfrm>
              <a:prstGeom prst="rect">
                <a:avLst/>
              </a:prstGeom>
            </p:spPr>
            <p:txBody>
              <a:bodyPr wrap="square">
                <a:spAutoFit/>
              </a:bodyPr>
              <a:lstStyle/>
              <a:p>
                <a:pPr>
                  <a:tabLst>
                    <a:tab pos="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1 ns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10</a:t>
                </a:r>
                <a:r>
                  <a:rPr lang="en-US" sz="2000" baseline="30000" dirty="0">
                    <a:effectLst/>
                    <a:latin typeface="Calibri" panose="020F0502020204030204" pitchFamily="34" charset="0"/>
                    <a:ea typeface="Calibri" panose="020F0502020204030204" pitchFamily="34" charset="0"/>
                    <a:cs typeface="Times New Roman" panose="02020603050405020304" pitchFamily="18" charset="0"/>
                  </a:rPr>
                  <a:t>-9</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second.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𝜇</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10</a:t>
                </a:r>
                <a:r>
                  <a:rPr lang="en-US" sz="2000" baseline="30000" dirty="0">
                    <a:effectLst/>
                    <a:latin typeface="Calibri" panose="020F0502020204030204" pitchFamily="34" charset="0"/>
                    <a:ea typeface="Calibri" panose="020F0502020204030204" pitchFamily="34" charset="0"/>
                    <a:cs typeface="Times New Roman" panose="02020603050405020304" pitchFamily="18" charset="0"/>
                  </a:rPr>
                  <a:t>-6</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second.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661823" y="5868062"/>
                <a:ext cx="2170706" cy="707886"/>
              </a:xfrm>
              <a:prstGeom prst="rect">
                <a:avLst/>
              </a:prstGeom>
              <a:blipFill rotWithShape="0">
                <a:blip r:embed="rId3"/>
                <a:stretch>
                  <a:fillRect l="-3090" t="-6034" r="-843" b="-13793"/>
                </a:stretch>
              </a:blipFill>
            </p:spPr>
            <p:txBody>
              <a:bodyPr/>
              <a:lstStyle/>
              <a:p>
                <a:r>
                  <a:rPr lang="en-US">
                    <a:noFill/>
                  </a:rPr>
                  <a:t> </a:t>
                </a:r>
              </a:p>
            </p:txBody>
          </p:sp>
        </mc:Fallback>
      </mc:AlternateContent>
      <p:sp>
        <p:nvSpPr>
          <p:cNvPr id="6" name="Rectangle 5"/>
          <p:cNvSpPr/>
          <p:nvPr/>
        </p:nvSpPr>
        <p:spPr>
          <a:xfrm>
            <a:off x="4006876" y="5968089"/>
            <a:ext cx="6838026" cy="545919"/>
          </a:xfrm>
          <a:prstGeom prst="rect">
            <a:avLst/>
          </a:prstGeom>
        </p:spPr>
        <p:txBody>
          <a:bodyPr wrap="none">
            <a:spAutoFit/>
          </a:bodyPr>
          <a:lstStyle/>
          <a:p>
            <a:pPr>
              <a:lnSpc>
                <a:spcPct val="150000"/>
              </a:lnSpc>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Table 1.1   A comparison of Algorithms </a:t>
            </a:r>
            <a:r>
              <a:rPr lang="en-US" sz="2200" dirty="0">
                <a:ea typeface="Calibri" panose="020F0502020204030204" pitchFamily="34" charset="0"/>
                <a:cs typeface="Times New Roman" panose="02020603050405020304" pitchFamily="18" charset="0"/>
              </a:rPr>
              <a:t>fib1(n) </a:t>
            </a:r>
            <a:r>
              <a:rPr lang="en-US" sz="2200" dirty="0">
                <a:latin typeface="Times New Roman" panose="02020603050405020304" pitchFamily="18" charset="0"/>
                <a:ea typeface="Calibri" panose="020F0502020204030204" pitchFamily="34" charset="0"/>
                <a:cs typeface="Times New Roman" panose="02020603050405020304" pitchFamily="18" charset="0"/>
              </a:rPr>
              <a:t>and </a:t>
            </a:r>
            <a:r>
              <a:rPr lang="en-US" sz="2200" dirty="0">
                <a:ea typeface="Calibri" panose="020F0502020204030204" pitchFamily="34" charset="0"/>
                <a:cs typeface="Times New Roman" panose="02020603050405020304" pitchFamily="18" charset="0"/>
              </a:rPr>
              <a:t>fib2(n)</a:t>
            </a:r>
            <a:endParaRPr lang="en-US" sz="2200" dirty="0">
              <a:effectLst/>
              <a:ea typeface="Calibri" panose="020F0502020204030204" pitchFamily="34" charset="0"/>
              <a:cs typeface="Times New Roman" panose="02020603050405020304" pitchFamily="18" charset="0"/>
            </a:endParaRPr>
          </a:p>
        </p:txBody>
      </p:sp>
      <p:sp>
        <p:nvSpPr>
          <p:cNvPr id="7" name="Thought Bubble: Cloud 6">
            <a:extLst>
              <a:ext uri="{FF2B5EF4-FFF2-40B4-BE49-F238E27FC236}">
                <a16:creationId xmlns:a16="http://schemas.microsoft.com/office/drawing/2014/main" id="{7BA70B47-E2AB-4C5C-9B61-51FCBC572FBE}"/>
              </a:ext>
            </a:extLst>
          </p:cNvPr>
          <p:cNvSpPr/>
          <p:nvPr/>
        </p:nvSpPr>
        <p:spPr>
          <a:xfrm>
            <a:off x="745270" y="2423808"/>
            <a:ext cx="535044"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mage result for sad face">
            <a:extLst>
              <a:ext uri="{FF2B5EF4-FFF2-40B4-BE49-F238E27FC236}">
                <a16:creationId xmlns:a16="http://schemas.microsoft.com/office/drawing/2014/main" id="{9A29F4B1-10C6-40D4-8FA2-2F895B79B7F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14487" y="2423808"/>
            <a:ext cx="535043" cy="426128"/>
          </a:xfrm>
          <a:prstGeom prst="rect">
            <a:avLst/>
          </a:prstGeom>
          <a:noFill/>
        </p:spPr>
      </p:pic>
    </p:spTree>
    <p:extLst>
      <p:ext uri="{BB962C8B-B14F-4D97-AF65-F5344CB8AC3E}">
        <p14:creationId xmlns:p14="http://schemas.microsoft.com/office/powerpoint/2010/main" val="29792936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21043" y="3923645"/>
            <a:ext cx="9622478" cy="117594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TextBox 5"/>
          <p:cNvSpPr txBox="1"/>
          <p:nvPr/>
        </p:nvSpPr>
        <p:spPr>
          <a:xfrm>
            <a:off x="1478659" y="5575948"/>
            <a:ext cx="9622478" cy="117594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extBox 4"/>
          <p:cNvSpPr txBox="1"/>
          <p:nvPr/>
        </p:nvSpPr>
        <p:spPr>
          <a:xfrm>
            <a:off x="1326259" y="1006274"/>
            <a:ext cx="9622478" cy="117594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95455" y="470411"/>
                <a:ext cx="8873655" cy="6233245"/>
              </a:xfrm>
              <a:prstGeom prst="rect">
                <a:avLst/>
              </a:prstGeom>
            </p:spPr>
            <p:txBody>
              <a:bodyPr wrap="square">
                <a:spAutoFit/>
              </a:bodyPr>
              <a:lstStyle/>
              <a:p>
                <a:pPr>
                  <a:lnSpc>
                    <a:spcPct val="150000"/>
                  </a:lnSpc>
                  <a:spcAft>
                    <a:spcPts val="600"/>
                  </a:spcAft>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Later, we will see </a:t>
                </a:r>
              </a:p>
              <a:p>
                <a:pPr marL="342900" indent="-342900">
                  <a:lnSpc>
                    <a:spcPct val="150000"/>
                  </a:lnSpc>
                  <a:spcAft>
                    <a:spcPts val="600"/>
                  </a:spcAft>
                  <a:buFont typeface="Arial" panose="020B0604020202020204" pitchFamily="34" charset="0"/>
                  <a:buChar char="•"/>
                  <a:tabLst>
                    <a:tab pos="0" algn="l"/>
                  </a:tabLst>
                </a:pPr>
                <a:r>
                  <a:rPr lang="en-US" sz="2200" dirty="0">
                    <a:solidFill>
                      <a:srgbClr val="0033CC"/>
                    </a:solidFill>
                    <a:ea typeface="Calibri" panose="020F0502020204030204" pitchFamily="34" charset="0"/>
                    <a:cs typeface="Times New Roman" panose="02020603050405020304" pitchFamily="18" charset="0"/>
                  </a:rPr>
                  <a:t>function fib1(n)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is a divide-and-conquer algorithm. </a:t>
                </a:r>
              </a:p>
              <a:p>
                <a:pPr marL="800100" lvl="1" indent="-342900">
                  <a:lnSpc>
                    <a:spcPct val="150000"/>
                  </a:lnSpc>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divide-and-conquer</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strategy </a:t>
                </a:r>
                <a:r>
                  <a:rPr lang="en-US" sz="2200" dirty="0">
                    <a:latin typeface="Times New Roman" panose="02020603050405020304" pitchFamily="18" charset="0"/>
                    <a:ea typeface="Calibri" panose="020F0502020204030204" pitchFamily="34" charset="0"/>
                    <a:cs typeface="Times New Roman" panose="02020603050405020304" pitchFamily="18" charset="0"/>
                  </a:rPr>
                  <a:t>produces </a:t>
                </a:r>
              </a:p>
              <a:p>
                <a:pPr marL="1257300" lvl="2" indent="-342900">
                  <a:lnSpc>
                    <a:spcPct val="150000"/>
                  </a:lnSpc>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efficient algorithms for problems, (</a:t>
                </a:r>
                <a:r>
                  <a:rPr lang="en-US" sz="2200" dirty="0">
                    <a:latin typeface="Times New Roman" panose="02020603050405020304" pitchFamily="18" charset="0"/>
                    <a:ea typeface="Calibri" panose="020F0502020204030204" pitchFamily="34" charset="0"/>
                    <a:cs typeface="Times New Roman" panose="02020603050405020304" pitchFamily="18" charset="0"/>
                  </a:rPr>
                  <a:t>such as Binary Search for searching a sorted array). </a:t>
                </a:r>
              </a:p>
              <a:p>
                <a:pPr marL="1257300" lvl="2" indent="-342900">
                  <a:lnSpc>
                    <a:spcPct val="150000"/>
                  </a:lnSpc>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inefficient algorithms </a:t>
                </a:r>
                <a:r>
                  <a:rPr lang="en-US" sz="2200" dirty="0">
                    <a:latin typeface="Times New Roman" panose="02020603050405020304" pitchFamily="18" charset="0"/>
                    <a:ea typeface="Calibri" panose="020F0502020204030204" pitchFamily="34" charset="0"/>
                    <a:cs typeface="Times New Roman" panose="02020603050405020304" pitchFamily="18" charset="0"/>
                  </a:rPr>
                  <a:t>for other problems (such as </a:t>
                </a:r>
                <a:r>
                  <a:rPr lang="en-US" sz="2200" dirty="0">
                    <a:ea typeface="Calibri" panose="020F0502020204030204" pitchFamily="34" charset="0"/>
                    <a:cs typeface="Times New Roman" panose="02020603050405020304" pitchFamily="18" charset="0"/>
                  </a:rPr>
                  <a:t>fib1(n)</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50000"/>
                  </a:lnSpc>
                  <a:spcAft>
                    <a:spcPts val="600"/>
                  </a:spcAft>
                  <a:buFont typeface="Arial" panose="020B0604020202020204" pitchFamily="34" charset="0"/>
                  <a:buChar char="•"/>
                  <a:tabLst>
                    <a:tab pos="0" algn="l"/>
                  </a:tabLst>
                </a:pPr>
                <a:r>
                  <a:rPr lang="en-US" sz="2200" dirty="0">
                    <a:solidFill>
                      <a:srgbClr val="0000FF"/>
                    </a:solidFill>
                    <a:ea typeface="Calibri" panose="020F0502020204030204" pitchFamily="34" charset="0"/>
                    <a:cs typeface="Times New Roman" panose="02020603050405020304" pitchFamily="18" charset="0"/>
                  </a:rPr>
                  <a:t>fib1(n)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computes at least an exponentially large number of terms,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0.694</m:t>
                        </m:r>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sup>
                    </m:sSup>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 ≈ </m:t>
                    </m:r>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(1.6)</m:t>
                        </m:r>
                      </m:e>
                      <m:sup>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sup>
                    </m:sSup>
                  </m:oMath>
                </a14:m>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50000"/>
                  </a:lnSpc>
                  <a:spcAft>
                    <a:spcPts val="600"/>
                  </a:spcAft>
                  <a:buFont typeface="Arial" panose="020B0604020202020204" pitchFamily="34" charset="0"/>
                  <a:buChar char="•"/>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could it be even worse? The answer is no.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Aft>
                    <a:spcPts val="600"/>
                  </a:spcAft>
                  <a:buFont typeface="Arial" panose="020B0604020202020204" pitchFamily="34" charset="0"/>
                  <a:buChar char="•"/>
                  <a:tabLst>
                    <a:tab pos="0" algn="l"/>
                  </a:tabLst>
                </a:pPr>
                <a:r>
                  <a:rPr lang="en-US" sz="2200" dirty="0">
                    <a:solidFill>
                      <a:srgbClr val="0033CC"/>
                    </a:solidFill>
                    <a:ea typeface="Calibri" panose="020F0502020204030204" pitchFamily="34" charset="0"/>
                    <a:cs typeface="Times New Roman" panose="02020603050405020304" pitchFamily="18" charset="0"/>
                  </a:rPr>
                  <a:t>fib2(n)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is an example of the </a:t>
                </a: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dynamic programming</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strategy,</a:t>
                </a:r>
                <a:r>
                  <a:rPr lang="en-US" sz="2200" dirty="0">
                    <a:solidFill>
                      <a:srgbClr val="0033CC"/>
                    </a:solidFill>
                    <a:ea typeface="Cambria Math" panose="02040503050406030204" pitchFamily="18" charset="0"/>
                    <a:cs typeface="Times New Roman" panose="02020603050405020304" pitchFamily="18" charset="0"/>
                  </a:rPr>
                  <a:t> </a:t>
                </a:r>
                <a14:m>
                  <m:oMath xmlns:m="http://schemas.openxmlformats.org/officeDocument/2006/math">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𝜃</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200" i="1" baseline="3000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2</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50000"/>
                  </a:lnSpc>
                  <a:spcAft>
                    <a:spcPts val="600"/>
                  </a:spcAft>
                  <a:buFont typeface="Arial" panose="020B0604020202020204" pitchFamily="34" charset="0"/>
                  <a:buChar char="•"/>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an efficient algorithm for computing the nth Fibonacci term. </a:t>
                </a:r>
              </a:p>
            </p:txBody>
          </p:sp>
        </mc:Choice>
        <mc:Fallback xmlns="">
          <p:sp>
            <p:nvSpPr>
              <p:cNvPr id="2" name="Rectangle 1"/>
              <p:cNvSpPr>
                <a:spLocks noRot="1" noChangeAspect="1" noMove="1" noResize="1" noEditPoints="1" noAdjustHandles="1" noChangeArrowheads="1" noChangeShapeType="1" noTextEdit="1"/>
              </p:cNvSpPr>
              <p:nvPr/>
            </p:nvSpPr>
            <p:spPr>
              <a:xfrm>
                <a:off x="1695455" y="470411"/>
                <a:ext cx="8873655" cy="6233245"/>
              </a:xfrm>
              <a:prstGeom prst="rect">
                <a:avLst/>
              </a:prstGeom>
              <a:blipFill>
                <a:blip r:embed="rId2"/>
                <a:stretch>
                  <a:fillRect l="-893" b="-1075"/>
                </a:stretch>
              </a:blipFill>
            </p:spPr>
            <p:txBody>
              <a:bodyPr/>
              <a:lstStyle/>
              <a:p>
                <a:r>
                  <a:rPr lang="en-US">
                    <a:noFill/>
                  </a:rPr>
                  <a:t> </a:t>
                </a:r>
              </a:p>
            </p:txBody>
          </p:sp>
        </mc:Fallback>
      </mc:AlternateContent>
    </p:spTree>
    <p:extLst>
      <p:ext uri="{BB962C8B-B14F-4D97-AF65-F5344CB8AC3E}">
        <p14:creationId xmlns:p14="http://schemas.microsoft.com/office/powerpoint/2010/main" val="12932200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5607" y="3608712"/>
            <a:ext cx="6096000" cy="545919"/>
          </a:xfrm>
          <a:prstGeom prst="rect">
            <a:avLst/>
          </a:prstGeom>
        </p:spPr>
        <p:txBody>
          <a:bodyPr>
            <a:spAutoFit/>
          </a:bodyPr>
          <a:lstStyle/>
          <a:p>
            <a:pPr algn="ctr">
              <a:lnSpc>
                <a:spcPct val="150000"/>
              </a:lnSpc>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To be continued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7996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6168" y="1941095"/>
            <a:ext cx="10740190" cy="2614863"/>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796118" y="1271452"/>
            <a:ext cx="8706419" cy="4970591"/>
          </a:xfrm>
          <a:prstGeom prst="rect">
            <a:avLst/>
          </a:prstGeom>
        </p:spPr>
        <p:txBody>
          <a:bodyPr wrap="square">
            <a:spAutoFit/>
          </a:bodyPr>
          <a:lstStyle/>
          <a:p>
            <a:pPr>
              <a:spcAft>
                <a:spcPts val="1200"/>
              </a:spcAft>
            </a:pPr>
            <a:r>
              <a:rPr lang="en-US" sz="2600" dirty="0">
                <a:ea typeface="Calibri" panose="020F0502020204030204" pitchFamily="34" charset="0"/>
                <a:cs typeface="Times New Roman" panose="02020603050405020304" pitchFamily="18" charset="0"/>
              </a:rPr>
              <a:t>The Analysis Framework:  Analyzing an Algorithm: </a:t>
            </a:r>
          </a:p>
          <a:p>
            <a:pPr>
              <a:spcBef>
                <a:spcPts val="600"/>
              </a:spcBef>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Units for measuring running time</a:t>
            </a:r>
          </a:p>
          <a:p>
            <a:pPr marL="914400" marR="0" lvl="0" indent="-454025">
              <a:spcBef>
                <a:spcPts val="600"/>
              </a:spcBef>
              <a:spcAft>
                <a:spcPts val="600"/>
              </a:spcAft>
              <a:buFont typeface="Arial" panose="020B0604020202020204" pitchFamily="34" charset="0"/>
              <a:buChar char="•"/>
              <a:tabLst>
                <a:tab pos="457200" algn="l"/>
              </a:tabLs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Identify the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basic operation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of the algorithm,</a:t>
            </a:r>
          </a:p>
          <a:p>
            <a:pPr marL="914400" indent="-454025">
              <a:spcBef>
                <a:spcPts val="600"/>
              </a:spcBef>
              <a:spcAft>
                <a:spcPts val="600"/>
              </a:spcAft>
              <a:buFont typeface="Arial" panose="020B0604020202020204" pitchFamily="34" charset="0"/>
              <a:buChar char="•"/>
              <a:tabLst>
                <a:tab pos="457200" algn="l"/>
              </a:tabLs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Compute the number of times the basic operation is executed.</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spcBef>
                <a:spcPts val="600"/>
              </a:spcBef>
              <a:spcAft>
                <a:spcPts val="600"/>
              </a:spcAft>
              <a:buFont typeface="Arial" panose="020B0604020202020204" pitchFamily="34" charset="0"/>
              <a:buChar char="•"/>
              <a:tabLst>
                <a:tab pos="914400" algn="l"/>
              </a:tabLs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Estimate the running time T(n) </a:t>
            </a:r>
            <a:r>
              <a:rPr lang="en-US" sz="2400" dirty="0">
                <a:latin typeface="Times New Roman" panose="02020603050405020304" pitchFamily="18" charset="0"/>
                <a:ea typeface="Calibri" panose="020F0502020204030204" pitchFamily="34" charset="0"/>
                <a:cs typeface="Times New Roman" panose="02020603050405020304" pitchFamily="18" charset="0"/>
              </a:rPr>
              <a:t>of a program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spcBef>
                <a:spcPts val="60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T(n) ≈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op</a:t>
            </a:r>
            <a:r>
              <a:rPr lang="en-US" sz="2400" dirty="0">
                <a:latin typeface="Times New Roman" panose="02020603050405020304" pitchFamily="18" charset="0"/>
                <a:ea typeface="Calibri" panose="020F0502020204030204" pitchFamily="34" charset="0"/>
                <a:cs typeface="Times New Roman" panose="02020603050405020304" pitchFamily="18" charset="0"/>
              </a:rPr>
              <a:t> * C(n), where</a:t>
            </a:r>
          </a:p>
          <a:p>
            <a:pPr marL="1376363" lvl="1" indent="-458788">
              <a:spcBef>
                <a:spcPts val="600"/>
              </a:spcBef>
              <a:spcAft>
                <a:spcPts val="600"/>
              </a:spcAft>
              <a:buFont typeface="Arial" panose="020B0604020202020204" pitchFamily="34" charset="0"/>
              <a:buChar char="•"/>
              <a:tabLst>
                <a:tab pos="914400" algn="l"/>
              </a:tabLs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C(n) be the number of times this operation needs to be executed   </a:t>
            </a:r>
            <a:r>
              <a:rPr lang="en-US" sz="2400" dirty="0">
                <a:latin typeface="Times New Roman" panose="02020603050405020304" pitchFamily="18" charset="0"/>
                <a:ea typeface="Calibri" panose="020F0502020204030204" pitchFamily="34" charset="0"/>
                <a:cs typeface="Times New Roman" panose="02020603050405020304" pitchFamily="18" charset="0"/>
              </a:rPr>
              <a:t>for this algorithm. </a:t>
            </a:r>
          </a:p>
          <a:p>
            <a:pPr marL="1376363" lvl="1" indent="-458788">
              <a:spcBef>
                <a:spcPts val="600"/>
              </a:spcBef>
              <a:spcAft>
                <a:spcPts val="600"/>
              </a:spcAft>
              <a:buFont typeface="Arial" panose="020B0604020202020204" pitchFamily="34" charset="0"/>
              <a:buChar char="•"/>
              <a:tabLst>
                <a:tab pos="914400" algn="l"/>
              </a:tabLs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op</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be </a:t>
            </a:r>
            <a:r>
              <a:rPr lang="en-US" sz="2400" dirty="0">
                <a:latin typeface="Times New Roman" panose="02020603050405020304" pitchFamily="18" charset="0"/>
                <a:ea typeface="Calibri" panose="020F0502020204030204" pitchFamily="34" charset="0"/>
                <a:cs typeface="Times New Roman" panose="02020603050405020304" pitchFamily="18" charset="0"/>
              </a:rPr>
              <a:t>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execution time (such as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nanosec</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/instruction) </a:t>
            </a:r>
            <a:r>
              <a:rPr lang="en-US" sz="2400" dirty="0">
                <a:latin typeface="Times New Roman" panose="02020603050405020304" pitchFamily="18" charset="0"/>
                <a:ea typeface="Calibri" panose="020F0502020204030204" pitchFamily="34" charset="0"/>
                <a:cs typeface="Times New Roman" panose="02020603050405020304" pitchFamily="18" charset="0"/>
              </a:rPr>
              <a:t>of an algorithm’s basic operation on a particular computer.</a:t>
            </a:r>
          </a:p>
        </p:txBody>
      </p:sp>
    </p:spTree>
    <p:extLst>
      <p:ext uri="{BB962C8B-B14F-4D97-AF65-F5344CB8AC3E}">
        <p14:creationId xmlns:p14="http://schemas.microsoft.com/office/powerpoint/2010/main" val="302362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8038" y="1553147"/>
            <a:ext cx="9022081" cy="1858779"/>
          </a:xfrm>
          <a:prstGeom prst="rect">
            <a:avLst/>
          </a:prstGeom>
        </p:spPr>
        <p:txBody>
          <a:bodyPr wrap="square">
            <a:spAutoFit/>
          </a:bodyPr>
          <a:lstStyle/>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In general, </a:t>
            </a:r>
          </a:p>
          <a:p>
            <a:pPr marL="461963" indent="-461963">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Therefore, analyze the algorithm’s efficiency by </a:t>
            </a:r>
          </a:p>
          <a:p>
            <a:pPr marL="914400" lvl="1"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determining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number of times some basic operation is executed </a:t>
            </a:r>
            <a:r>
              <a:rPr lang="en-US" sz="2400" dirty="0">
                <a:latin typeface="Times New Roman" panose="02020603050405020304" pitchFamily="18" charset="0"/>
                <a:ea typeface="Calibri" panose="020F0502020204030204" pitchFamily="34" charset="0"/>
                <a:cs typeface="Times New Roman" panose="02020603050405020304" pitchFamily="18" charset="0"/>
              </a:rPr>
              <a:t>as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function of the size of input</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918796" y="5798155"/>
            <a:ext cx="2980303" cy="481670"/>
          </a:xfrm>
          <a:prstGeom prst="rect">
            <a:avLst/>
          </a:prstGeom>
        </p:spPr>
        <p:txBody>
          <a:bodyPr wrap="none">
            <a:spAutoFit/>
          </a:bodyPr>
          <a:lstStyle/>
          <a:p>
            <a:pPr marL="1371600" lvl="2" indent="-457200">
              <a:lnSpc>
                <a:spcPct val="115000"/>
              </a:lnSpc>
              <a:spcAft>
                <a:spcPts val="1000"/>
              </a:spcAft>
              <a:buFont typeface="Arial" panose="020B0604020202020204" pitchFamily="34" charset="0"/>
              <a:buChar char="•"/>
              <a:tabLst>
                <a:tab pos="45720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f(n).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0773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41680" y="2462462"/>
            <a:ext cx="10704362" cy="1977458"/>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494466" y="974541"/>
            <a:ext cx="8825191" cy="5173019"/>
          </a:xfrm>
          <a:prstGeom prst="rect">
            <a:avLst/>
          </a:prstGeom>
        </p:spPr>
        <p:txBody>
          <a:bodyPr wrap="square">
            <a:spAutoFit/>
          </a:bodyPr>
          <a:lstStyle/>
          <a:p>
            <a:pPr>
              <a:lnSpc>
                <a:spcPct val="200000"/>
              </a:lnSpc>
              <a:spcAft>
                <a:spcPts val="600"/>
              </a:spcAft>
            </a:pPr>
            <a:r>
              <a:rPr lang="en-US" sz="2600" dirty="0">
                <a:solidFill>
                  <a:srgbClr val="002060"/>
                </a:solidFill>
                <a:ea typeface="Calibri" panose="020F0502020204030204" pitchFamily="34" charset="0"/>
                <a:cs typeface="Times New Roman" panose="02020603050405020304" pitchFamily="18" charset="0"/>
              </a:rPr>
              <a:t>Order of growth</a:t>
            </a:r>
            <a:endParaRPr lang="en-US" sz="2600" dirty="0">
              <a:ea typeface="Calibri" panose="020F0502020204030204" pitchFamily="34" charset="0"/>
              <a:cs typeface="Times New Roman" panose="02020603050405020304" pitchFamily="18" charset="0"/>
            </a:endParaRPr>
          </a:p>
          <a:p>
            <a:pPr marL="914400" marR="0" lvl="0" indent="-454025">
              <a:lnSpc>
                <a:spcPct val="150000"/>
              </a:lnSpc>
              <a:spcBef>
                <a:spcPts val="0"/>
              </a:spcBef>
              <a:spcAft>
                <a:spcPts val="10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The framework’s primary interest lies in </a:t>
            </a:r>
          </a:p>
          <a:p>
            <a:pPr marL="1371600" lvl="1" indent="-454025">
              <a:lnSpc>
                <a:spcPct val="150000"/>
              </a:lnSpc>
              <a:spcAft>
                <a:spcPts val="1000"/>
              </a:spcAft>
              <a:buFont typeface="Arial" panose="020B0604020202020204" pitchFamily="34" charset="0"/>
              <a:buChar char="•"/>
              <a:tabLst>
                <a:tab pos="457200" algn="l"/>
              </a:tabLst>
            </a:pP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order of growth of the algorithm’s running time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as its input size goes to infinity.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371600" lvl="1" indent="-454025">
              <a:lnSpc>
                <a:spcPct val="150000"/>
              </a:lnSpc>
              <a:spcAft>
                <a:spcPts val="1000"/>
              </a:spcAft>
              <a:buFont typeface="Arial" panose="020B0604020202020204" pitchFamily="34" charset="0"/>
              <a:buChar char="•"/>
              <a:tabLst>
                <a:tab pos="457200" algn="l"/>
              </a:tabLst>
            </a:pP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log</a:t>
            </a:r>
            <a:r>
              <a:rPr 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n  &lt;  n  &lt;  n log</a:t>
            </a:r>
            <a:r>
              <a:rPr 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n   &lt;  n</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&lt;  n</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&lt;  2</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&lt;  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lnSpc>
                <a:spcPct val="150000"/>
              </a:lnSpc>
              <a:spcBef>
                <a:spcPts val="0"/>
              </a:spcBef>
              <a:spcAft>
                <a:spcPts val="10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Algorithms that require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exponential number (i.e.,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of operations</a:t>
            </a:r>
            <a:r>
              <a:rPr lang="en-US" sz="2400" dirty="0">
                <a:latin typeface="Times New Roman" panose="02020603050405020304" pitchFamily="18" charset="0"/>
                <a:ea typeface="Calibri" panose="020F0502020204030204" pitchFamily="34" charset="0"/>
                <a:cs typeface="Times New Roman" panose="02020603050405020304" pitchFamily="18" charset="0"/>
              </a:rPr>
              <a:t> are practical for solving only problems of very small sizes.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166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4321" y="1200964"/>
            <a:ext cx="9222377" cy="672877"/>
          </a:xfrm>
          <a:prstGeom prst="rect">
            <a:avLst/>
          </a:prstGeom>
        </p:spPr>
        <p:txBody>
          <a:bodyPr wrap="square">
            <a:spAutoFit/>
          </a:bodyPr>
          <a:lstStyle/>
          <a:p>
            <a:pPr>
              <a:lnSpc>
                <a:spcPct val="200000"/>
              </a:lnSpc>
              <a:spcAft>
                <a:spcPts val="600"/>
              </a:spcAft>
            </a:pPr>
            <a:r>
              <a:rPr lang="en-US" sz="22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Order of growth</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639845" y="196543"/>
            <a:ext cx="6649374" cy="6053337"/>
          </a:xfrm>
          <a:prstGeom prst="rect">
            <a:avLst/>
          </a:prstGeom>
          <a:noFill/>
          <a:ln>
            <a:noFill/>
          </a:ln>
        </p:spPr>
      </p:pic>
      <p:sp>
        <p:nvSpPr>
          <p:cNvPr id="4" name="Rectangle 3"/>
          <p:cNvSpPr/>
          <p:nvPr/>
        </p:nvSpPr>
        <p:spPr>
          <a:xfrm>
            <a:off x="3601942" y="5961242"/>
            <a:ext cx="5921493" cy="646331"/>
          </a:xfrm>
          <a:prstGeom prst="rect">
            <a:avLst/>
          </a:prstGeom>
        </p:spPr>
        <p:txBody>
          <a:bodyPr wrap="none">
            <a:spAutoFit/>
          </a:bodyPr>
          <a:lstStyle/>
          <a:p>
            <a:pPr>
              <a:lnSpc>
                <a:spcPct val="200000"/>
              </a:lnSpc>
              <a:spcAft>
                <a:spcPts val="600"/>
              </a:spcAft>
            </a:pPr>
            <a:r>
              <a:rPr lang="en-US" b="1" dirty="0">
                <a:latin typeface="Times New Roman" panose="02020603050405020304" pitchFamily="18" charset="0"/>
                <a:ea typeface="Calibri" panose="020F0502020204030204" pitchFamily="34" charset="0"/>
                <a:cs typeface="Times New Roman" panose="02020603050405020304" pitchFamily="18" charset="0"/>
              </a:rPr>
              <a:t>Figure 1.0  Growth rates of common complexity functions.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hought Bubble: Cloud 5">
            <a:extLst>
              <a:ext uri="{FF2B5EF4-FFF2-40B4-BE49-F238E27FC236}">
                <a16:creationId xmlns:a16="http://schemas.microsoft.com/office/drawing/2014/main" id="{DE95E9DB-2181-41D9-8875-51FB10C3221F}"/>
              </a:ext>
            </a:extLst>
          </p:cNvPr>
          <p:cNvSpPr/>
          <p:nvPr/>
        </p:nvSpPr>
        <p:spPr>
          <a:xfrm>
            <a:off x="854185" y="774836"/>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594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17767</TotalTime>
  <Words>6853</Words>
  <Application>Microsoft Office PowerPoint</Application>
  <PresentationFormat>Widescreen</PresentationFormat>
  <Paragraphs>643</Paragraphs>
  <Slides>53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Calibri</vt:lpstr>
      <vt:lpstr>Calibri Light</vt:lpstr>
      <vt:lpstr>Cambria Math</vt:lpstr>
      <vt:lpstr>Consolas</vt:lpstr>
      <vt:lpstr>Courier New</vt:lpstr>
      <vt:lpstr>Symbol</vt:lpstr>
      <vt:lpstr>Times New Roman</vt:lpstr>
      <vt:lpstr>Office Theme</vt:lpstr>
      <vt:lpstr>Chapter 1  Fundamentals of  the Analysis of Algorithm Efficiency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Peter Ng</cp:lastModifiedBy>
  <cp:revision>588</cp:revision>
  <dcterms:created xsi:type="dcterms:W3CDTF">2016-10-13T00:10:31Z</dcterms:created>
  <dcterms:modified xsi:type="dcterms:W3CDTF">2023-09-25T16:55:09Z</dcterms:modified>
</cp:coreProperties>
</file>