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8" r:id="rId5"/>
    <p:sldId id="289" r:id="rId6"/>
    <p:sldId id="290" r:id="rId7"/>
    <p:sldId id="292" r:id="rId8"/>
    <p:sldId id="293" r:id="rId9"/>
    <p:sldId id="374" r:id="rId10"/>
    <p:sldId id="295" r:id="rId11"/>
    <p:sldId id="375" r:id="rId12"/>
    <p:sldId id="296" r:id="rId13"/>
    <p:sldId id="376" r:id="rId14"/>
    <p:sldId id="377" r:id="rId15"/>
    <p:sldId id="297" r:id="rId16"/>
    <p:sldId id="395" r:id="rId17"/>
    <p:sldId id="378" r:id="rId18"/>
    <p:sldId id="299" r:id="rId19"/>
    <p:sldId id="379" r:id="rId20"/>
    <p:sldId id="300" r:id="rId21"/>
    <p:sldId id="303" r:id="rId22"/>
    <p:sldId id="304" r:id="rId23"/>
    <p:sldId id="305" r:id="rId24"/>
    <p:sldId id="306" r:id="rId25"/>
    <p:sldId id="308" r:id="rId26"/>
    <p:sldId id="309" r:id="rId27"/>
    <p:sldId id="311" r:id="rId28"/>
    <p:sldId id="396" r:id="rId29"/>
    <p:sldId id="312" r:id="rId30"/>
    <p:sldId id="316" r:id="rId31"/>
    <p:sldId id="317" r:id="rId32"/>
    <p:sldId id="318" r:id="rId33"/>
    <p:sldId id="319" r:id="rId34"/>
    <p:sldId id="320" r:id="rId35"/>
    <p:sldId id="322" r:id="rId36"/>
    <p:sldId id="323" r:id="rId37"/>
    <p:sldId id="324" r:id="rId38"/>
    <p:sldId id="325" r:id="rId39"/>
    <p:sldId id="327" r:id="rId40"/>
    <p:sldId id="4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-25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pload.wikimedia.org/wikipedia/commons/d/d3/1-over-x-plus-x_abs.svg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File:Hyperbola_one_over_x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://en.wikipedia.org/wiki/Cartesian_coordinate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File:1-over-x-plus-x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972" y="2311037"/>
            <a:ext cx="8499566" cy="2235926"/>
          </a:xfrm>
        </p:spPr>
        <p:txBody>
          <a:bodyPr>
            <a:normAutofit fontScale="85000" lnSpcReduction="20000"/>
          </a:bodyPr>
          <a:lstStyle/>
          <a:p>
            <a:r>
              <a:rPr lang="en-US" sz="5200"/>
              <a:t>Chapter  1</a:t>
            </a:r>
            <a:endParaRPr lang="en-US" sz="5200" dirty="0"/>
          </a:p>
          <a:p>
            <a:endParaRPr lang="en-US" sz="4300" dirty="0"/>
          </a:p>
          <a:p>
            <a:r>
              <a:rPr lang="en-US" sz="4300" dirty="0"/>
              <a:t>Fundamentals of </a:t>
            </a:r>
          </a:p>
          <a:p>
            <a:r>
              <a:rPr lang="en-US" sz="4300" dirty="0"/>
              <a:t>the Analysis of Algorithm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458686" y="2835041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6163" y="1048112"/>
                <a:ext cx="9263269" cy="556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1.2: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f(n) = 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3n. 	Let g(n) =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 that 	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= </a:t>
                </a:r>
                <a:r>
                  <a:rPr lang="en-US" sz="22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{½ 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 Need to determine positive constants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3n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all n  ≥  n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[by definition]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 –  3/n  ≤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[Dividing by n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6873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	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 ½  –  3/n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&lt; ½  – 3/n   [since 0 ≤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&lt; n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the left-hand inequality can be made to hold for any value of           </a:t>
                </a: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≥ 7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choosing 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 ½  – 3/n  =  ½  –  3/7  =  1/14.</a:t>
                </a:r>
              </a:p>
              <a:p>
                <a:pPr marL="914400" marR="0" indent="2301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 to be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continued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63" y="1048112"/>
                <a:ext cx="9263269" cy="5568191"/>
              </a:xfrm>
              <a:prstGeom prst="rect">
                <a:avLst/>
              </a:prstGeom>
              <a:blipFill>
                <a:blip r:embed="rId2"/>
                <a:stretch>
                  <a:fillRect l="-1184" t="-767" r="-6447" b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  <a:blipFill>
                <a:blip r:embed="rId3"/>
                <a:stretch>
                  <a:fillRect l="-1169" t="-4878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144988" y="2835041"/>
            <a:ext cx="9588326" cy="9179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23283" y="994345"/>
            <a:ext cx="9174613" cy="443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Example 1.2: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f(n) = ½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3n. 		Let g(n) =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	½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 = </a:t>
            </a:r>
            <a:r>
              <a:rPr lang="en-US" sz="22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Shown: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 …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Consider that ½  – 3/n  ≤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½    as  n  is very large.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right-hand inequality can be made to hold for any value of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≥ 1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choosing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 ½ 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by choosing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1/14,  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½   and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7,  we verify that  ½n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3n = </a:t>
            </a:r>
            <a:r>
              <a:rPr lang="en-US" sz="22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     	QED.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397" y="5576239"/>
            <a:ext cx="10829676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	1) Other choices for the constants exits.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2) A different function belonging to would usually require different constants.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C2EEA-B355-4620-97BB-114829C4ACB4}"/>
                  </a:ext>
                </a:extLst>
              </p:cNvPr>
              <p:cNvSpPr txBox="1"/>
              <p:nvPr/>
            </p:nvSpPr>
            <p:spPr>
              <a:xfrm>
                <a:off x="8395062" y="5429794"/>
                <a:ext cx="272691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any quadratic functions f(n)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C2EEA-B355-4620-97BB-114829C4A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62" y="5429794"/>
                <a:ext cx="2726919" cy="646331"/>
              </a:xfrm>
              <a:prstGeom prst="rect">
                <a:avLst/>
              </a:prstGeom>
              <a:blipFill>
                <a:blip r:embed="rId2"/>
                <a:stretch>
                  <a:fillRect l="-1559" t="-4630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6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5089" y="863567"/>
            <a:ext cx="923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07983"/>
              </p:ext>
            </p:extLst>
          </p:nvPr>
        </p:nvGraphicFramePr>
        <p:xfrm>
          <a:off x="2995373" y="1385456"/>
          <a:ext cx="4132257" cy="5226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 ½ n</a:t>
                      </a:r>
                      <a:r>
                        <a:rPr lang="en-US" sz="600" baseline="30000" dirty="0">
                          <a:effectLst/>
                        </a:rPr>
                        <a:t>2</a:t>
                      </a:r>
                      <a:r>
                        <a:rPr lang="en-US" sz="600" dirty="0">
                          <a:effectLst/>
                        </a:rPr>
                        <a:t> – 3n 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0.07 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0.5 n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0.07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-4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-2.5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2.52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</a:rPr>
                        <a:t>3.43</a:t>
                      </a:r>
                      <a:endParaRPr lang="en-US" sz="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</a:rPr>
                        <a:t>24.5</a:t>
                      </a:r>
                      <a:endParaRPr lang="en-US" sz="6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4.48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13.5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27.5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8.47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10.08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45.5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11.83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13.72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256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17.92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20.23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144.5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22.68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123.5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361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25.27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180.5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237.5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625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43.75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312.5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900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3600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4900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2960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6400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3780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567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4700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19400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2800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123500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17500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497000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12485000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1750000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12500000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49970000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199940000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200000000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4157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1249850000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175000000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1250000000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4157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4999700000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700000000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5000000000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489" y="505758"/>
            <a:ext cx="823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 and 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½ 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99735"/>
              </p:ext>
            </p:extLst>
          </p:nvPr>
        </p:nvGraphicFramePr>
        <p:xfrm>
          <a:off x="2844298" y="1080347"/>
          <a:ext cx="5242178" cy="5521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½ 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n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20.23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25.27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180.5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9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4E63EA3E-707D-42D3-A107-2EB0BAF30A0B}"/>
              </a:ext>
            </a:extLst>
          </p:cNvPr>
          <p:cNvSpPr/>
          <p:nvPr/>
        </p:nvSpPr>
        <p:spPr>
          <a:xfrm>
            <a:off x="8174892" y="3072619"/>
            <a:ext cx="5705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5608484-3FE5-460E-825E-14F912A62D67}"/>
              </a:ext>
            </a:extLst>
          </p:cNvPr>
          <p:cNvSpPr/>
          <p:nvPr/>
        </p:nvSpPr>
        <p:spPr>
          <a:xfrm>
            <a:off x="1948274" y="2435108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C9DDEBD-C045-4F47-AB43-19B52F975C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784">
            <a:off x="1880571" y="2435108"/>
            <a:ext cx="733529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566" y="760200"/>
            <a:ext cx="655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 f(n) = ½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3n.  Let g(n) = n</a:t>
            </a:r>
            <a:r>
              <a:rPr lang="en-US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c</a:t>
            </a:r>
            <a:r>
              <a:rPr lang="en-US" b="1" baseline="-25000" dirty="0">
                <a:solidFill>
                  <a:srgbClr val="000000"/>
                </a:solidFill>
                <a:latin typeface="Times New Roman Bold" panose="0202080307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1/14 = 0.071428571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6501"/>
              </p:ext>
            </p:extLst>
          </p:nvPr>
        </p:nvGraphicFramePr>
        <p:xfrm>
          <a:off x="3011275" y="1213385"/>
          <a:ext cx="6267898" cy="5084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½ n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3n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n</a:t>
                      </a:r>
                      <a:r>
                        <a:rPr lang="en-US" sz="1600" baseline="30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n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12485000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49970000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6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199940000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1249850000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0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4999700000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2" marR="389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2" marR="3892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632E5949-F408-44D3-A040-C295BBD22420}"/>
              </a:ext>
            </a:extLst>
          </p:cNvPr>
          <p:cNvSpPr/>
          <p:nvPr/>
        </p:nvSpPr>
        <p:spPr>
          <a:xfrm>
            <a:off x="9401907" y="5245296"/>
            <a:ext cx="5705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E13CE-543F-484B-A51F-81BFBED56603}"/>
              </a:ext>
            </a:extLst>
          </p:cNvPr>
          <p:cNvSpPr txBox="1"/>
          <p:nvPr/>
        </p:nvSpPr>
        <p:spPr>
          <a:xfrm>
            <a:off x="1602378" y="2089464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8096" y="583051"/>
                <a:ext cx="8380675" cy="6356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1.3: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Verify that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≠  </a:t>
                </a:r>
                <a:r>
                  <a:rPr lang="en-US" sz="2400" dirty="0"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  Suppose that the equality holds for all n 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positive constants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and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all   n  ≥ 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by dividing 6n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 as 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cannot possibly hold for arbitrarily large n, since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constant.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[n is always bounded by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/6 ]. This contradicts the assumption that the equality holds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QED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96" y="583051"/>
                <a:ext cx="8380675" cy="6356420"/>
              </a:xfrm>
              <a:prstGeom prst="rect">
                <a:avLst/>
              </a:prstGeom>
              <a:blipFill>
                <a:blip r:embed="rId2"/>
                <a:stretch>
                  <a:fillRect l="-1091" t="-672" r="-1018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60F64-9020-4082-AA15-D2AA803ECDD9}"/>
                  </a:ext>
                </a:extLst>
              </p:cNvPr>
              <p:cNvSpPr/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60F64-9020-4082-AA15-D2AA803EC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54" y="583051"/>
                <a:ext cx="5738918" cy="750975"/>
              </a:xfrm>
              <a:prstGeom prst="rect">
                <a:avLst/>
              </a:prstGeom>
              <a:blipFill>
                <a:blip r:embed="rId3"/>
                <a:stretch>
                  <a:fillRect l="-1169" t="-4878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35219-84C4-4EFB-BB89-6575D19F721F}"/>
              </a:ext>
            </a:extLst>
          </p:cNvPr>
          <p:cNvSpPr txBox="1"/>
          <p:nvPr/>
        </p:nvSpPr>
        <p:spPr>
          <a:xfrm>
            <a:off x="1335062" y="244710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2310" y="896822"/>
                <a:ext cx="8825948" cy="5807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1.4: 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(similar to Example 1.2)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Prove that  ½ n(n-1) = 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Need to determine positive constants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and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½ n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[by definition]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 ½ 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[dividing by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≤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0  &lt;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[since 0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  n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the left-hand inequality can be made to hold for any value of      n  ≥  2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≤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0" y="896822"/>
                <a:ext cx="8825948" cy="5807680"/>
              </a:xfrm>
              <a:prstGeom prst="rect">
                <a:avLst/>
              </a:prstGeom>
              <a:blipFill>
                <a:blip r:embed="rId2"/>
                <a:stretch>
                  <a:fillRect l="-1244" t="-735" b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95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2796" y="1135360"/>
                <a:ext cx="9104244" cy="5112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1.4: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Prove that  ½ n(n-1) = 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Shown:   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that  ½  –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≥  ½ as n is very large.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right-hand inequality can be made to hold for any value of  n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(or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undefined) 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 ½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by choosing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¼ ,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½  and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2, we can verify that       ½n(n-1) = </a:t>
                </a:r>
                <a:r>
                  <a:rPr lang="en-US" sz="2200" dirty="0">
                    <a:effectLst/>
                    <a:latin typeface="Lucida Sans Unicode" panose="020B0602030504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				       QED.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6" y="1135360"/>
                <a:ext cx="9104244" cy="5112425"/>
              </a:xfrm>
              <a:prstGeom prst="rect">
                <a:avLst/>
              </a:prstGeom>
              <a:blipFill>
                <a:blip r:embed="rId2"/>
                <a:stretch>
                  <a:fillRect l="-1072" t="-834" b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5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776549" y="1435612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3945F-BB6A-4532-8703-A506C0848C10}"/>
              </a:ext>
            </a:extLst>
          </p:cNvPr>
          <p:cNvSpPr txBox="1"/>
          <p:nvPr/>
        </p:nvSpPr>
        <p:spPr>
          <a:xfrm>
            <a:off x="1776549" y="431112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54803" y="1319608"/>
                <a:ext cx="8669951" cy="4218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O-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 Oh 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sometimes,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Oh 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O(g(n)), denoted f(n)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O(g(n)),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above by some constant multiple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 </a:t>
                </a: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there exist positive constants c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for all n ≥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03" y="1319608"/>
                <a:ext cx="8669951" cy="4218784"/>
              </a:xfrm>
              <a:prstGeom prst="rect">
                <a:avLst/>
              </a:prstGeom>
              <a:blipFill>
                <a:blip r:embed="rId2"/>
                <a:stretch>
                  <a:fillRect l="-1054" t="-1154" r="-1687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D91013-2169-4FC5-8291-0ED40CDA845F}"/>
                  </a:ext>
                </a:extLst>
              </p:cNvPr>
              <p:cNvSpPr/>
              <p:nvPr/>
            </p:nvSpPr>
            <p:spPr>
              <a:xfrm>
                <a:off x="2154804" y="5538392"/>
                <a:ext cx="8669950" cy="965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0  ≤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D91013-2169-4FC5-8291-0ED40CDA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04" y="5538392"/>
                <a:ext cx="8669950" cy="965842"/>
              </a:xfrm>
              <a:prstGeom prst="rect">
                <a:avLst/>
              </a:prstGeom>
              <a:blipFill>
                <a:blip r:embed="rId3"/>
                <a:stretch>
                  <a:fillRect l="-982" t="-4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5810F5D-FA2F-4D3A-B2B7-CB4638526DC2}"/>
              </a:ext>
            </a:extLst>
          </p:cNvPr>
          <p:cNvSpPr txBox="1"/>
          <p:nvPr/>
        </p:nvSpPr>
        <p:spPr>
          <a:xfrm>
            <a:off x="1469934" y="4908709"/>
            <a:ext cx="9581243" cy="542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0748" y="555594"/>
            <a:ext cx="68063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 Asymptotic upper bound for f(n)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O-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notation (Big Oh notation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Big-oh of g of n</a:t>
            </a: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 given complexity function g(n),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= {f(n) | there exist positive constants c and n</a:t>
            </a:r>
            <a:r>
              <a:rPr 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that  </a:t>
            </a:r>
          </a:p>
          <a:p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0 ≤ f(n) ≤ cg(n) for all n ≥ n</a:t>
            </a:r>
            <a:r>
              <a:rPr 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63"/>
          <p:cNvCxnSpPr>
            <a:cxnSpLocks noChangeShapeType="1"/>
          </p:cNvCxnSpPr>
          <p:nvPr/>
        </p:nvCxnSpPr>
        <p:spPr bwMode="auto">
          <a:xfrm>
            <a:off x="3642692" y="2826626"/>
            <a:ext cx="16510" cy="2063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64"/>
          <p:cNvCxnSpPr>
            <a:cxnSpLocks noChangeShapeType="1"/>
          </p:cNvCxnSpPr>
          <p:nvPr/>
        </p:nvCxnSpPr>
        <p:spPr bwMode="auto">
          <a:xfrm flipV="1">
            <a:off x="3642692" y="4834393"/>
            <a:ext cx="3346505" cy="2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/>
          <p:cNvSpPr>
            <a:spLocks/>
          </p:cNvSpPr>
          <p:nvPr/>
        </p:nvSpPr>
        <p:spPr bwMode="auto">
          <a:xfrm>
            <a:off x="3642692" y="3726421"/>
            <a:ext cx="3235186" cy="800100"/>
          </a:xfrm>
          <a:custGeom>
            <a:avLst/>
            <a:gdLst>
              <a:gd name="T0" fmla="*/ 0 w 3672"/>
              <a:gd name="T1" fmla="*/ 972 h 1260"/>
              <a:gd name="T2" fmla="*/ 36 w 3672"/>
              <a:gd name="T3" fmla="*/ 960 h 1260"/>
              <a:gd name="T4" fmla="*/ 108 w 3672"/>
              <a:gd name="T5" fmla="*/ 984 h 1260"/>
              <a:gd name="T6" fmla="*/ 240 w 3672"/>
              <a:gd name="T7" fmla="*/ 1032 h 1260"/>
              <a:gd name="T8" fmla="*/ 300 w 3672"/>
              <a:gd name="T9" fmla="*/ 1092 h 1260"/>
              <a:gd name="T10" fmla="*/ 360 w 3672"/>
              <a:gd name="T11" fmla="*/ 1152 h 1260"/>
              <a:gd name="T12" fmla="*/ 372 w 3672"/>
              <a:gd name="T13" fmla="*/ 1188 h 1260"/>
              <a:gd name="T14" fmla="*/ 444 w 3672"/>
              <a:gd name="T15" fmla="*/ 1260 h 1260"/>
              <a:gd name="T16" fmla="*/ 576 w 3672"/>
              <a:gd name="T17" fmla="*/ 852 h 1260"/>
              <a:gd name="T18" fmla="*/ 660 w 3672"/>
              <a:gd name="T19" fmla="*/ 720 h 1260"/>
              <a:gd name="T20" fmla="*/ 696 w 3672"/>
              <a:gd name="T21" fmla="*/ 612 h 1260"/>
              <a:gd name="T22" fmla="*/ 708 w 3672"/>
              <a:gd name="T23" fmla="*/ 576 h 1260"/>
              <a:gd name="T24" fmla="*/ 744 w 3672"/>
              <a:gd name="T25" fmla="*/ 564 h 1260"/>
              <a:gd name="T26" fmla="*/ 828 w 3672"/>
              <a:gd name="T27" fmla="*/ 480 h 1260"/>
              <a:gd name="T28" fmla="*/ 924 w 3672"/>
              <a:gd name="T29" fmla="*/ 504 h 1260"/>
              <a:gd name="T30" fmla="*/ 996 w 3672"/>
              <a:gd name="T31" fmla="*/ 528 h 1260"/>
              <a:gd name="T32" fmla="*/ 1056 w 3672"/>
              <a:gd name="T33" fmla="*/ 588 h 1260"/>
              <a:gd name="T34" fmla="*/ 1116 w 3672"/>
              <a:gd name="T35" fmla="*/ 636 h 1260"/>
              <a:gd name="T36" fmla="*/ 1524 w 3672"/>
              <a:gd name="T37" fmla="*/ 756 h 1260"/>
              <a:gd name="T38" fmla="*/ 1668 w 3672"/>
              <a:gd name="T39" fmla="*/ 828 h 1260"/>
              <a:gd name="T40" fmla="*/ 1704 w 3672"/>
              <a:gd name="T41" fmla="*/ 840 h 1260"/>
              <a:gd name="T42" fmla="*/ 2040 w 3672"/>
              <a:gd name="T43" fmla="*/ 828 h 1260"/>
              <a:gd name="T44" fmla="*/ 2112 w 3672"/>
              <a:gd name="T45" fmla="*/ 804 h 1260"/>
              <a:gd name="T46" fmla="*/ 2412 w 3672"/>
              <a:gd name="T47" fmla="*/ 732 h 1260"/>
              <a:gd name="T48" fmla="*/ 2592 w 3672"/>
              <a:gd name="T49" fmla="*/ 648 h 1260"/>
              <a:gd name="T50" fmla="*/ 2628 w 3672"/>
              <a:gd name="T51" fmla="*/ 624 h 1260"/>
              <a:gd name="T52" fmla="*/ 2700 w 3672"/>
              <a:gd name="T53" fmla="*/ 600 h 1260"/>
              <a:gd name="T54" fmla="*/ 2844 w 3672"/>
              <a:gd name="T55" fmla="*/ 492 h 1260"/>
              <a:gd name="T56" fmla="*/ 2916 w 3672"/>
              <a:gd name="T57" fmla="*/ 444 h 1260"/>
              <a:gd name="T58" fmla="*/ 2952 w 3672"/>
              <a:gd name="T59" fmla="*/ 432 h 1260"/>
              <a:gd name="T60" fmla="*/ 3024 w 3672"/>
              <a:gd name="T61" fmla="*/ 384 h 1260"/>
              <a:gd name="T62" fmla="*/ 3180 w 3672"/>
              <a:gd name="T63" fmla="*/ 324 h 1260"/>
              <a:gd name="T64" fmla="*/ 3300 w 3672"/>
              <a:gd name="T65" fmla="*/ 228 h 1260"/>
              <a:gd name="T66" fmla="*/ 3396 w 3672"/>
              <a:gd name="T67" fmla="*/ 144 h 1260"/>
              <a:gd name="T68" fmla="*/ 3432 w 3672"/>
              <a:gd name="T69" fmla="*/ 120 h 1260"/>
              <a:gd name="T70" fmla="*/ 3468 w 3672"/>
              <a:gd name="T71" fmla="*/ 96 h 1260"/>
              <a:gd name="T72" fmla="*/ 3672 w 3672"/>
              <a:gd name="T73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72" h="1260">
                <a:moveTo>
                  <a:pt x="0" y="972"/>
                </a:moveTo>
                <a:cubicBezTo>
                  <a:pt x="12" y="968"/>
                  <a:pt x="23" y="959"/>
                  <a:pt x="36" y="960"/>
                </a:cubicBezTo>
                <a:cubicBezTo>
                  <a:pt x="61" y="963"/>
                  <a:pt x="83" y="979"/>
                  <a:pt x="108" y="984"/>
                </a:cubicBezTo>
                <a:cubicBezTo>
                  <a:pt x="163" y="995"/>
                  <a:pt x="194" y="1002"/>
                  <a:pt x="240" y="1032"/>
                </a:cubicBezTo>
                <a:cubicBezTo>
                  <a:pt x="304" y="1128"/>
                  <a:pt x="220" y="1012"/>
                  <a:pt x="300" y="1092"/>
                </a:cubicBezTo>
                <a:cubicBezTo>
                  <a:pt x="380" y="1172"/>
                  <a:pt x="264" y="1088"/>
                  <a:pt x="360" y="1152"/>
                </a:cubicBezTo>
                <a:cubicBezTo>
                  <a:pt x="364" y="1164"/>
                  <a:pt x="364" y="1178"/>
                  <a:pt x="372" y="1188"/>
                </a:cubicBezTo>
                <a:cubicBezTo>
                  <a:pt x="393" y="1215"/>
                  <a:pt x="444" y="1260"/>
                  <a:pt x="444" y="1260"/>
                </a:cubicBezTo>
                <a:cubicBezTo>
                  <a:pt x="627" y="1214"/>
                  <a:pt x="453" y="975"/>
                  <a:pt x="576" y="852"/>
                </a:cubicBezTo>
                <a:cubicBezTo>
                  <a:pt x="598" y="786"/>
                  <a:pt x="602" y="759"/>
                  <a:pt x="660" y="720"/>
                </a:cubicBezTo>
                <a:cubicBezTo>
                  <a:pt x="682" y="586"/>
                  <a:pt x="654" y="696"/>
                  <a:pt x="696" y="612"/>
                </a:cubicBezTo>
                <a:cubicBezTo>
                  <a:pt x="702" y="601"/>
                  <a:pt x="699" y="585"/>
                  <a:pt x="708" y="576"/>
                </a:cubicBezTo>
                <a:cubicBezTo>
                  <a:pt x="717" y="567"/>
                  <a:pt x="732" y="568"/>
                  <a:pt x="744" y="564"/>
                </a:cubicBezTo>
                <a:cubicBezTo>
                  <a:pt x="799" y="481"/>
                  <a:pt x="765" y="501"/>
                  <a:pt x="828" y="480"/>
                </a:cubicBezTo>
                <a:cubicBezTo>
                  <a:pt x="937" y="516"/>
                  <a:pt x="765" y="461"/>
                  <a:pt x="924" y="504"/>
                </a:cubicBezTo>
                <a:cubicBezTo>
                  <a:pt x="948" y="511"/>
                  <a:pt x="996" y="528"/>
                  <a:pt x="996" y="528"/>
                </a:cubicBezTo>
                <a:cubicBezTo>
                  <a:pt x="1060" y="624"/>
                  <a:pt x="976" y="508"/>
                  <a:pt x="1056" y="588"/>
                </a:cubicBezTo>
                <a:cubicBezTo>
                  <a:pt x="1110" y="642"/>
                  <a:pt x="1046" y="613"/>
                  <a:pt x="1116" y="636"/>
                </a:cubicBezTo>
                <a:cubicBezTo>
                  <a:pt x="1245" y="765"/>
                  <a:pt x="1343" y="741"/>
                  <a:pt x="1524" y="756"/>
                </a:cubicBezTo>
                <a:cubicBezTo>
                  <a:pt x="1617" y="818"/>
                  <a:pt x="1569" y="795"/>
                  <a:pt x="1668" y="828"/>
                </a:cubicBezTo>
                <a:cubicBezTo>
                  <a:pt x="1680" y="832"/>
                  <a:pt x="1704" y="840"/>
                  <a:pt x="1704" y="840"/>
                </a:cubicBezTo>
                <a:cubicBezTo>
                  <a:pt x="1816" y="836"/>
                  <a:pt x="1928" y="838"/>
                  <a:pt x="2040" y="828"/>
                </a:cubicBezTo>
                <a:cubicBezTo>
                  <a:pt x="2065" y="826"/>
                  <a:pt x="2087" y="808"/>
                  <a:pt x="2112" y="804"/>
                </a:cubicBezTo>
                <a:cubicBezTo>
                  <a:pt x="2214" y="787"/>
                  <a:pt x="2314" y="765"/>
                  <a:pt x="2412" y="732"/>
                </a:cubicBezTo>
                <a:cubicBezTo>
                  <a:pt x="2484" y="708"/>
                  <a:pt x="2528" y="691"/>
                  <a:pt x="2592" y="648"/>
                </a:cubicBezTo>
                <a:cubicBezTo>
                  <a:pt x="2604" y="640"/>
                  <a:pt x="2614" y="629"/>
                  <a:pt x="2628" y="624"/>
                </a:cubicBezTo>
                <a:cubicBezTo>
                  <a:pt x="2652" y="616"/>
                  <a:pt x="2700" y="600"/>
                  <a:pt x="2700" y="600"/>
                </a:cubicBezTo>
                <a:cubicBezTo>
                  <a:pt x="2743" y="557"/>
                  <a:pt x="2793" y="526"/>
                  <a:pt x="2844" y="492"/>
                </a:cubicBezTo>
                <a:cubicBezTo>
                  <a:pt x="2868" y="476"/>
                  <a:pt x="2889" y="453"/>
                  <a:pt x="2916" y="444"/>
                </a:cubicBezTo>
                <a:cubicBezTo>
                  <a:pt x="2928" y="440"/>
                  <a:pt x="2941" y="438"/>
                  <a:pt x="2952" y="432"/>
                </a:cubicBezTo>
                <a:cubicBezTo>
                  <a:pt x="2977" y="418"/>
                  <a:pt x="2997" y="393"/>
                  <a:pt x="3024" y="384"/>
                </a:cubicBezTo>
                <a:cubicBezTo>
                  <a:pt x="3078" y="366"/>
                  <a:pt x="3127" y="342"/>
                  <a:pt x="3180" y="324"/>
                </a:cubicBezTo>
                <a:cubicBezTo>
                  <a:pt x="3202" y="257"/>
                  <a:pt x="3246" y="264"/>
                  <a:pt x="3300" y="228"/>
                </a:cubicBezTo>
                <a:cubicBezTo>
                  <a:pt x="3340" y="168"/>
                  <a:pt x="3312" y="200"/>
                  <a:pt x="3396" y="144"/>
                </a:cubicBezTo>
                <a:cubicBezTo>
                  <a:pt x="3408" y="136"/>
                  <a:pt x="3420" y="128"/>
                  <a:pt x="3432" y="120"/>
                </a:cubicBezTo>
                <a:cubicBezTo>
                  <a:pt x="3444" y="112"/>
                  <a:pt x="3468" y="96"/>
                  <a:pt x="3468" y="96"/>
                </a:cubicBezTo>
                <a:cubicBezTo>
                  <a:pt x="3527" y="8"/>
                  <a:pt x="3576" y="0"/>
                  <a:pt x="3672" y="0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657932" y="3351771"/>
            <a:ext cx="3219946" cy="1249680"/>
          </a:xfrm>
          <a:custGeom>
            <a:avLst/>
            <a:gdLst>
              <a:gd name="T0" fmla="*/ 0 w 3540"/>
              <a:gd name="T1" fmla="*/ 1968 h 1968"/>
              <a:gd name="T2" fmla="*/ 96 w 3540"/>
              <a:gd name="T3" fmla="*/ 1956 h 1968"/>
              <a:gd name="T4" fmla="*/ 276 w 3540"/>
              <a:gd name="T5" fmla="*/ 1836 h 1968"/>
              <a:gd name="T6" fmla="*/ 384 w 3540"/>
              <a:gd name="T7" fmla="*/ 1752 h 1968"/>
              <a:gd name="T8" fmla="*/ 528 w 3540"/>
              <a:gd name="T9" fmla="*/ 1656 h 1968"/>
              <a:gd name="T10" fmla="*/ 600 w 3540"/>
              <a:gd name="T11" fmla="*/ 1620 h 1968"/>
              <a:gd name="T12" fmla="*/ 636 w 3540"/>
              <a:gd name="T13" fmla="*/ 1584 h 1968"/>
              <a:gd name="T14" fmla="*/ 660 w 3540"/>
              <a:gd name="T15" fmla="*/ 1548 h 1968"/>
              <a:gd name="T16" fmla="*/ 768 w 3540"/>
              <a:gd name="T17" fmla="*/ 1488 h 1968"/>
              <a:gd name="T18" fmla="*/ 804 w 3540"/>
              <a:gd name="T19" fmla="*/ 1452 h 1968"/>
              <a:gd name="T20" fmla="*/ 876 w 3540"/>
              <a:gd name="T21" fmla="*/ 1428 h 1968"/>
              <a:gd name="T22" fmla="*/ 996 w 3540"/>
              <a:gd name="T23" fmla="*/ 1320 h 1968"/>
              <a:gd name="T24" fmla="*/ 1320 w 3540"/>
              <a:gd name="T25" fmla="*/ 1008 h 1968"/>
              <a:gd name="T26" fmla="*/ 1464 w 3540"/>
              <a:gd name="T27" fmla="*/ 912 h 1968"/>
              <a:gd name="T28" fmla="*/ 1740 w 3540"/>
              <a:gd name="T29" fmla="*/ 780 h 1968"/>
              <a:gd name="T30" fmla="*/ 1872 w 3540"/>
              <a:gd name="T31" fmla="*/ 720 h 1968"/>
              <a:gd name="T32" fmla="*/ 1980 w 3540"/>
              <a:gd name="T33" fmla="*/ 696 h 1968"/>
              <a:gd name="T34" fmla="*/ 2124 w 3540"/>
              <a:gd name="T35" fmla="*/ 648 h 1968"/>
              <a:gd name="T36" fmla="*/ 2160 w 3540"/>
              <a:gd name="T37" fmla="*/ 624 h 1968"/>
              <a:gd name="T38" fmla="*/ 2256 w 3540"/>
              <a:gd name="T39" fmla="*/ 600 h 1968"/>
              <a:gd name="T40" fmla="*/ 2376 w 3540"/>
              <a:gd name="T41" fmla="*/ 552 h 1968"/>
              <a:gd name="T42" fmla="*/ 2484 w 3540"/>
              <a:gd name="T43" fmla="*/ 528 h 1968"/>
              <a:gd name="T44" fmla="*/ 2652 w 3540"/>
              <a:gd name="T45" fmla="*/ 480 h 1968"/>
              <a:gd name="T46" fmla="*/ 2700 w 3540"/>
              <a:gd name="T47" fmla="*/ 456 h 1968"/>
              <a:gd name="T48" fmla="*/ 2796 w 3540"/>
              <a:gd name="T49" fmla="*/ 432 h 1968"/>
              <a:gd name="T50" fmla="*/ 2952 w 3540"/>
              <a:gd name="T51" fmla="*/ 360 h 1968"/>
              <a:gd name="T52" fmla="*/ 3132 w 3540"/>
              <a:gd name="T53" fmla="*/ 216 h 1968"/>
              <a:gd name="T54" fmla="*/ 3204 w 3540"/>
              <a:gd name="T55" fmla="*/ 180 h 1968"/>
              <a:gd name="T56" fmla="*/ 3312 w 3540"/>
              <a:gd name="T57" fmla="*/ 72 h 1968"/>
              <a:gd name="T58" fmla="*/ 3540 w 3540"/>
              <a:gd name="T5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40" h="1968">
                <a:moveTo>
                  <a:pt x="0" y="1968"/>
                </a:moveTo>
                <a:cubicBezTo>
                  <a:pt x="32" y="1964"/>
                  <a:pt x="66" y="1967"/>
                  <a:pt x="96" y="1956"/>
                </a:cubicBezTo>
                <a:cubicBezTo>
                  <a:pt x="143" y="1939"/>
                  <a:pt x="229" y="1867"/>
                  <a:pt x="276" y="1836"/>
                </a:cubicBezTo>
                <a:cubicBezTo>
                  <a:pt x="338" y="1795"/>
                  <a:pt x="288" y="1784"/>
                  <a:pt x="384" y="1752"/>
                </a:cubicBezTo>
                <a:cubicBezTo>
                  <a:pt x="453" y="1729"/>
                  <a:pt x="476" y="1690"/>
                  <a:pt x="528" y="1656"/>
                </a:cubicBezTo>
                <a:cubicBezTo>
                  <a:pt x="636" y="1584"/>
                  <a:pt x="487" y="1714"/>
                  <a:pt x="600" y="1620"/>
                </a:cubicBezTo>
                <a:cubicBezTo>
                  <a:pt x="613" y="1609"/>
                  <a:pt x="625" y="1597"/>
                  <a:pt x="636" y="1584"/>
                </a:cubicBezTo>
                <a:cubicBezTo>
                  <a:pt x="645" y="1573"/>
                  <a:pt x="649" y="1557"/>
                  <a:pt x="660" y="1548"/>
                </a:cubicBezTo>
                <a:cubicBezTo>
                  <a:pt x="711" y="1504"/>
                  <a:pt x="719" y="1504"/>
                  <a:pt x="768" y="1488"/>
                </a:cubicBezTo>
                <a:cubicBezTo>
                  <a:pt x="780" y="1476"/>
                  <a:pt x="789" y="1460"/>
                  <a:pt x="804" y="1452"/>
                </a:cubicBezTo>
                <a:cubicBezTo>
                  <a:pt x="826" y="1440"/>
                  <a:pt x="876" y="1428"/>
                  <a:pt x="876" y="1428"/>
                </a:cubicBezTo>
                <a:cubicBezTo>
                  <a:pt x="893" y="1377"/>
                  <a:pt x="945" y="1337"/>
                  <a:pt x="996" y="1320"/>
                </a:cubicBezTo>
                <a:cubicBezTo>
                  <a:pt x="1102" y="1214"/>
                  <a:pt x="1205" y="1104"/>
                  <a:pt x="1320" y="1008"/>
                </a:cubicBezTo>
                <a:cubicBezTo>
                  <a:pt x="1367" y="969"/>
                  <a:pt x="1405" y="932"/>
                  <a:pt x="1464" y="912"/>
                </a:cubicBezTo>
                <a:cubicBezTo>
                  <a:pt x="1543" y="833"/>
                  <a:pt x="1640" y="817"/>
                  <a:pt x="1740" y="780"/>
                </a:cubicBezTo>
                <a:cubicBezTo>
                  <a:pt x="1784" y="763"/>
                  <a:pt x="1827" y="735"/>
                  <a:pt x="1872" y="720"/>
                </a:cubicBezTo>
                <a:cubicBezTo>
                  <a:pt x="1907" y="708"/>
                  <a:pt x="1945" y="707"/>
                  <a:pt x="1980" y="696"/>
                </a:cubicBezTo>
                <a:cubicBezTo>
                  <a:pt x="2028" y="682"/>
                  <a:pt x="2076" y="664"/>
                  <a:pt x="2124" y="648"/>
                </a:cubicBezTo>
                <a:cubicBezTo>
                  <a:pt x="2138" y="643"/>
                  <a:pt x="2146" y="629"/>
                  <a:pt x="2160" y="624"/>
                </a:cubicBezTo>
                <a:cubicBezTo>
                  <a:pt x="2191" y="613"/>
                  <a:pt x="2224" y="608"/>
                  <a:pt x="2256" y="600"/>
                </a:cubicBezTo>
                <a:cubicBezTo>
                  <a:pt x="2456" y="550"/>
                  <a:pt x="2227" y="602"/>
                  <a:pt x="2376" y="552"/>
                </a:cubicBezTo>
                <a:cubicBezTo>
                  <a:pt x="2411" y="540"/>
                  <a:pt x="2449" y="539"/>
                  <a:pt x="2484" y="528"/>
                </a:cubicBezTo>
                <a:cubicBezTo>
                  <a:pt x="2656" y="476"/>
                  <a:pt x="2442" y="533"/>
                  <a:pt x="2652" y="480"/>
                </a:cubicBezTo>
                <a:cubicBezTo>
                  <a:pt x="2669" y="476"/>
                  <a:pt x="2683" y="462"/>
                  <a:pt x="2700" y="456"/>
                </a:cubicBezTo>
                <a:cubicBezTo>
                  <a:pt x="2731" y="446"/>
                  <a:pt x="2766" y="447"/>
                  <a:pt x="2796" y="432"/>
                </a:cubicBezTo>
                <a:cubicBezTo>
                  <a:pt x="2846" y="407"/>
                  <a:pt x="2899" y="378"/>
                  <a:pt x="2952" y="360"/>
                </a:cubicBezTo>
                <a:cubicBezTo>
                  <a:pt x="2982" y="270"/>
                  <a:pt x="3059" y="265"/>
                  <a:pt x="3132" y="216"/>
                </a:cubicBezTo>
                <a:cubicBezTo>
                  <a:pt x="3179" y="185"/>
                  <a:pt x="3154" y="197"/>
                  <a:pt x="3204" y="180"/>
                </a:cubicBezTo>
                <a:cubicBezTo>
                  <a:pt x="3224" y="119"/>
                  <a:pt x="3251" y="92"/>
                  <a:pt x="3312" y="72"/>
                </a:cubicBezTo>
                <a:cubicBezTo>
                  <a:pt x="3372" y="12"/>
                  <a:pt x="3455" y="0"/>
                  <a:pt x="354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67"/>
          <p:cNvCxnSpPr>
            <a:cxnSpLocks noChangeShapeType="1"/>
          </p:cNvCxnSpPr>
          <p:nvPr/>
        </p:nvCxnSpPr>
        <p:spPr bwMode="auto">
          <a:xfrm>
            <a:off x="4637267" y="4030971"/>
            <a:ext cx="0" cy="89916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87465" y="6168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56423" y="2918774"/>
            <a:ext cx="8429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cg(n)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99583" y="3744754"/>
            <a:ext cx="779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87185" y="4958039"/>
            <a:ext cx="670030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f(n) = O(g(n))   where c and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positive integer 1, 2, …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0747" y="5414626"/>
            <a:ext cx="8953169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1.2. (b) O-notation gives an upper bound for a function to within a constant factor.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6524833" y="752658"/>
                <a:ext cx="4662652" cy="1080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≤ c</a:t>
                </a:r>
                <a:r>
                  <a:rPr lang="en-US" sz="20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33" y="752658"/>
                <a:ext cx="4662652" cy="1080296"/>
              </a:xfrm>
              <a:prstGeom prst="rect">
                <a:avLst/>
              </a:prstGeom>
              <a:blipFill>
                <a:blip r:embed="rId2"/>
                <a:stretch>
                  <a:fillRect l="-1173" t="-2222" b="-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3BFEDC-A4CF-4750-B80B-E4E15E8A9267}"/>
                  </a:ext>
                </a:extLst>
              </p:cNvPr>
              <p:cNvSpPr/>
              <p:nvPr/>
            </p:nvSpPr>
            <p:spPr>
              <a:xfrm>
                <a:off x="3512545" y="5804172"/>
                <a:ext cx="4804520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O(g(n)), we say that f(n) is </a:t>
                </a:r>
                <a:r>
                  <a:rPr lang="en-US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 O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g(n).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3BFEDC-A4CF-4750-B80B-E4E15E8A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45" y="5804172"/>
                <a:ext cx="4804520" cy="388696"/>
              </a:xfrm>
              <a:prstGeom prst="rect">
                <a:avLst/>
              </a:prstGeom>
              <a:blipFill>
                <a:blip r:embed="rId3"/>
                <a:stretch>
                  <a:fillRect l="-1015" t="-7813" r="-2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5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4946" y="2234316"/>
            <a:ext cx="9595241" cy="22271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1816" y="1381223"/>
            <a:ext cx="8772939" cy="460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tabLst>
                <a:tab pos="0" algn="l"/>
              </a:tabLs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Asymptotic Efficiency of Algorithms: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running time of a program T(n) as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 f(n) of the size of its input, 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T(n) ∞ f(n)).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of an algorithm </a:t>
            </a:r>
          </a:p>
          <a:p>
            <a:pPr lvl="3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size of the input increases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bound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{0, 1, 2, …} be the set of natural numbers.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[non-negative integer  0, 1, .. ;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integer 1, 2, .. . (traditional way)]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91813" y="2123933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56">
            <a:off x="791813" y="2123933"/>
            <a:ext cx="575432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1" y="2063932"/>
            <a:ext cx="9120146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“big O” puts an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upper bound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a complexity function.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49" y="1490649"/>
            <a:ext cx="9245184" cy="509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1.5: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that 100n + 5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      100n + 5 ≤ 100n + n  (for all n ≥ 5)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	      = 101n ≤ 101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c = 101 and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5.  g(n) = n</a:t>
            </a:r>
            <a:r>
              <a:rPr lang="en-US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definition gives us many choice for selecting constants c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For example: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100n + 5 ≤  100n + 5n 		(for all n ≥ 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	  = 105n  ≤  105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  c = 105 and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 g(n) = n</a:t>
            </a:r>
            <a:r>
              <a:rPr lang="en-US" sz="22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0 ≤ f(n) ≤ cg(n) for all n ≥ n</a:t>
            </a:r>
            <a:r>
              <a:rPr 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yields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≤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100n + 5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105 n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1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7019A3F-9A50-4574-8C0B-A2582F4D079B}"/>
              </a:ext>
            </a:extLst>
          </p:cNvPr>
          <p:cNvSpPr/>
          <p:nvPr/>
        </p:nvSpPr>
        <p:spPr>
          <a:xfrm>
            <a:off x="745130" y="2232561"/>
            <a:ext cx="561156" cy="31750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0BAF266-B29C-4170-BD6F-147D826688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47">
            <a:off x="640847" y="2055223"/>
            <a:ext cx="665440" cy="4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0D880-4BA2-8ABE-81FB-47476B085E13}"/>
              </a:ext>
            </a:extLst>
          </p:cNvPr>
          <p:cNvSpPr txBox="1"/>
          <p:nvPr/>
        </p:nvSpPr>
        <p:spPr>
          <a:xfrm>
            <a:off x="8269792" y="1014884"/>
            <a:ext cx="3094893" cy="2602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FD1B11-0E9C-CBB5-3A58-6724D8921979}"/>
              </a:ext>
            </a:extLst>
          </p:cNvPr>
          <p:cNvCxnSpPr/>
          <p:nvPr/>
        </p:nvCxnSpPr>
        <p:spPr>
          <a:xfrm>
            <a:off x="8531050" y="1105319"/>
            <a:ext cx="0" cy="242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2B1473-6C07-A536-2DCD-0C6870A717F2}"/>
              </a:ext>
            </a:extLst>
          </p:cNvPr>
          <p:cNvCxnSpPr/>
          <p:nvPr/>
        </p:nvCxnSpPr>
        <p:spPr>
          <a:xfrm>
            <a:off x="8370277" y="3429000"/>
            <a:ext cx="286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F72DBE-B5DB-80E1-440B-6E50CAEE1E3A}"/>
              </a:ext>
            </a:extLst>
          </p:cNvPr>
          <p:cNvCxnSpPr/>
          <p:nvPr/>
        </p:nvCxnSpPr>
        <p:spPr>
          <a:xfrm>
            <a:off x="8450664" y="2994409"/>
            <a:ext cx="211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9C6171-3B06-A521-7D9B-C712D964674F}"/>
              </a:ext>
            </a:extLst>
          </p:cNvPr>
          <p:cNvCxnSpPr/>
          <p:nvPr/>
        </p:nvCxnSpPr>
        <p:spPr>
          <a:xfrm>
            <a:off x="8460712" y="2550061"/>
            <a:ext cx="17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E83C9-48D1-C5B1-A861-60A7F84D5634}"/>
              </a:ext>
            </a:extLst>
          </p:cNvPr>
          <p:cNvCxnSpPr/>
          <p:nvPr/>
        </p:nvCxnSpPr>
        <p:spPr>
          <a:xfrm>
            <a:off x="8450664" y="2150347"/>
            <a:ext cx="105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FF0983-9879-66CA-AAB7-4A79125CB9D6}"/>
              </a:ext>
            </a:extLst>
          </p:cNvPr>
          <p:cNvCxnSpPr>
            <a:cxnSpLocks/>
          </p:cNvCxnSpPr>
          <p:nvPr/>
        </p:nvCxnSpPr>
        <p:spPr>
          <a:xfrm>
            <a:off x="8872695" y="3315956"/>
            <a:ext cx="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26D03F-B881-AFE3-E3C2-5C780DE58E36}"/>
              </a:ext>
            </a:extLst>
          </p:cNvPr>
          <p:cNvCxnSpPr>
            <a:cxnSpLocks/>
          </p:cNvCxnSpPr>
          <p:nvPr/>
        </p:nvCxnSpPr>
        <p:spPr>
          <a:xfrm>
            <a:off x="9236111" y="3315955"/>
            <a:ext cx="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D9754-5A96-2DF5-E8D8-E88142C45D1E}"/>
              </a:ext>
            </a:extLst>
          </p:cNvPr>
          <p:cNvCxnSpPr>
            <a:cxnSpLocks/>
          </p:cNvCxnSpPr>
          <p:nvPr/>
        </p:nvCxnSpPr>
        <p:spPr>
          <a:xfrm>
            <a:off x="9599527" y="3312604"/>
            <a:ext cx="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CCB313A-7979-F4B4-24C8-0648088AEBC4}"/>
              </a:ext>
            </a:extLst>
          </p:cNvPr>
          <p:cNvSpPr/>
          <p:nvPr/>
        </p:nvSpPr>
        <p:spPr>
          <a:xfrm>
            <a:off x="8872695" y="2918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2099E1-2D2E-53CB-8E1A-71C723CD7CE6}"/>
              </a:ext>
            </a:extLst>
          </p:cNvPr>
          <p:cNvSpPr/>
          <p:nvPr/>
        </p:nvSpPr>
        <p:spPr>
          <a:xfrm>
            <a:off x="9190392" y="24317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1135FE-EB8C-E8E9-DDF9-B1BEB38C62A9}"/>
              </a:ext>
            </a:extLst>
          </p:cNvPr>
          <p:cNvSpPr/>
          <p:nvPr/>
        </p:nvSpPr>
        <p:spPr>
          <a:xfrm>
            <a:off x="8531051" y="1488688"/>
            <a:ext cx="1447030" cy="1917703"/>
          </a:xfrm>
          <a:custGeom>
            <a:avLst/>
            <a:gdLst>
              <a:gd name="connsiteX0" fmla="*/ 0 w 1447030"/>
              <a:gd name="connsiteY0" fmla="*/ 1917703 h 1917703"/>
              <a:gd name="connsiteX1" fmla="*/ 1276140 w 1447030"/>
              <a:gd name="connsiteY1" fmla="*/ 179338 h 1917703"/>
              <a:gd name="connsiteX2" fmla="*/ 1436914 w 1447030"/>
              <a:gd name="connsiteY2" fmla="*/ 38661 h 1917703"/>
              <a:gd name="connsiteX3" fmla="*/ 1416817 w 1447030"/>
              <a:gd name="connsiteY3" fmla="*/ 28613 h 1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030" h="1917703">
                <a:moveTo>
                  <a:pt x="0" y="1917703"/>
                </a:moveTo>
                <a:cubicBezTo>
                  <a:pt x="518327" y="1205107"/>
                  <a:pt x="1036654" y="492512"/>
                  <a:pt x="1276140" y="179338"/>
                </a:cubicBezTo>
                <a:cubicBezTo>
                  <a:pt x="1515626" y="-133836"/>
                  <a:pt x="1413468" y="63782"/>
                  <a:pt x="1436914" y="38661"/>
                </a:cubicBezTo>
                <a:cubicBezTo>
                  <a:pt x="1460360" y="13540"/>
                  <a:pt x="1438588" y="21076"/>
                  <a:pt x="1416817" y="2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9A734F-94BF-264B-BD28-3BAD622882B7}"/>
              </a:ext>
            </a:extLst>
          </p:cNvPr>
          <p:cNvSpPr/>
          <p:nvPr/>
        </p:nvSpPr>
        <p:spPr>
          <a:xfrm>
            <a:off x="8510954" y="1215851"/>
            <a:ext cx="854110" cy="2230734"/>
          </a:xfrm>
          <a:custGeom>
            <a:avLst/>
            <a:gdLst>
              <a:gd name="connsiteX0" fmla="*/ 854110 w 854110"/>
              <a:gd name="connsiteY0" fmla="*/ 0 h 2230734"/>
              <a:gd name="connsiteX1" fmla="*/ 813916 w 854110"/>
              <a:gd name="connsiteY1" fmla="*/ 50241 h 2230734"/>
              <a:gd name="connsiteX2" fmla="*/ 783771 w 854110"/>
              <a:gd name="connsiteY2" fmla="*/ 160773 h 2230734"/>
              <a:gd name="connsiteX3" fmla="*/ 753626 w 854110"/>
              <a:gd name="connsiteY3" fmla="*/ 221063 h 2230734"/>
              <a:gd name="connsiteX4" fmla="*/ 743578 w 854110"/>
              <a:gd name="connsiteY4" fmla="*/ 261257 h 2230734"/>
              <a:gd name="connsiteX5" fmla="*/ 733530 w 854110"/>
              <a:gd name="connsiteY5" fmla="*/ 291402 h 2230734"/>
              <a:gd name="connsiteX6" fmla="*/ 713433 w 854110"/>
              <a:gd name="connsiteY6" fmla="*/ 432079 h 2230734"/>
              <a:gd name="connsiteX7" fmla="*/ 703384 w 854110"/>
              <a:gd name="connsiteY7" fmla="*/ 472272 h 2230734"/>
              <a:gd name="connsiteX8" fmla="*/ 683288 w 854110"/>
              <a:gd name="connsiteY8" fmla="*/ 502417 h 2230734"/>
              <a:gd name="connsiteX9" fmla="*/ 643094 w 854110"/>
              <a:gd name="connsiteY9" fmla="*/ 643094 h 2230734"/>
              <a:gd name="connsiteX10" fmla="*/ 612949 w 854110"/>
              <a:gd name="connsiteY10" fmla="*/ 763674 h 2230734"/>
              <a:gd name="connsiteX11" fmla="*/ 602901 w 854110"/>
              <a:gd name="connsiteY11" fmla="*/ 823964 h 2230734"/>
              <a:gd name="connsiteX12" fmla="*/ 582804 w 854110"/>
              <a:gd name="connsiteY12" fmla="*/ 884254 h 2230734"/>
              <a:gd name="connsiteX13" fmla="*/ 552659 w 854110"/>
              <a:gd name="connsiteY13" fmla="*/ 1045028 h 2230734"/>
              <a:gd name="connsiteX14" fmla="*/ 522514 w 854110"/>
              <a:gd name="connsiteY14" fmla="*/ 1175657 h 2230734"/>
              <a:gd name="connsiteX15" fmla="*/ 492369 w 854110"/>
              <a:gd name="connsiteY15" fmla="*/ 1266092 h 2230734"/>
              <a:gd name="connsiteX16" fmla="*/ 472272 w 854110"/>
              <a:gd name="connsiteY16" fmla="*/ 1376624 h 2230734"/>
              <a:gd name="connsiteX17" fmla="*/ 452176 w 854110"/>
              <a:gd name="connsiteY17" fmla="*/ 1436914 h 2230734"/>
              <a:gd name="connsiteX18" fmla="*/ 442127 w 854110"/>
              <a:gd name="connsiteY18" fmla="*/ 1487156 h 2230734"/>
              <a:gd name="connsiteX19" fmla="*/ 432079 w 854110"/>
              <a:gd name="connsiteY19" fmla="*/ 1527349 h 2230734"/>
              <a:gd name="connsiteX20" fmla="*/ 422031 w 854110"/>
              <a:gd name="connsiteY20" fmla="*/ 1587639 h 2230734"/>
              <a:gd name="connsiteX21" fmla="*/ 381837 w 854110"/>
              <a:gd name="connsiteY21" fmla="*/ 1688123 h 2230734"/>
              <a:gd name="connsiteX22" fmla="*/ 361741 w 854110"/>
              <a:gd name="connsiteY22" fmla="*/ 1828800 h 2230734"/>
              <a:gd name="connsiteX23" fmla="*/ 351692 w 854110"/>
              <a:gd name="connsiteY23" fmla="*/ 1868993 h 2230734"/>
              <a:gd name="connsiteX24" fmla="*/ 331595 w 854110"/>
              <a:gd name="connsiteY24" fmla="*/ 1919235 h 2230734"/>
              <a:gd name="connsiteX25" fmla="*/ 321547 w 854110"/>
              <a:gd name="connsiteY25" fmla="*/ 1959428 h 2230734"/>
              <a:gd name="connsiteX26" fmla="*/ 261257 w 854110"/>
              <a:gd name="connsiteY26" fmla="*/ 2049863 h 2230734"/>
              <a:gd name="connsiteX27" fmla="*/ 140677 w 854110"/>
              <a:gd name="connsiteY27" fmla="*/ 2150347 h 2230734"/>
              <a:gd name="connsiteX28" fmla="*/ 80387 w 854110"/>
              <a:gd name="connsiteY28" fmla="*/ 2170444 h 2230734"/>
              <a:gd name="connsiteX29" fmla="*/ 30145 w 854110"/>
              <a:gd name="connsiteY29" fmla="*/ 2210637 h 2230734"/>
              <a:gd name="connsiteX30" fmla="*/ 0 w 854110"/>
              <a:gd name="connsiteY30" fmla="*/ 2230734 h 223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54110" h="2230734">
                <a:moveTo>
                  <a:pt x="854110" y="0"/>
                </a:moveTo>
                <a:cubicBezTo>
                  <a:pt x="840712" y="16747"/>
                  <a:pt x="824950" y="31850"/>
                  <a:pt x="813916" y="50241"/>
                </a:cubicBezTo>
                <a:cubicBezTo>
                  <a:pt x="777623" y="110729"/>
                  <a:pt x="806534" y="92485"/>
                  <a:pt x="783771" y="160773"/>
                </a:cubicBezTo>
                <a:cubicBezTo>
                  <a:pt x="776666" y="182089"/>
                  <a:pt x="763674" y="200966"/>
                  <a:pt x="753626" y="221063"/>
                </a:cubicBezTo>
                <a:cubicBezTo>
                  <a:pt x="750277" y="234461"/>
                  <a:pt x="747372" y="247978"/>
                  <a:pt x="743578" y="261257"/>
                </a:cubicBezTo>
                <a:cubicBezTo>
                  <a:pt x="740668" y="271441"/>
                  <a:pt x="735425" y="280981"/>
                  <a:pt x="733530" y="291402"/>
                </a:cubicBezTo>
                <a:cubicBezTo>
                  <a:pt x="696500" y="495064"/>
                  <a:pt x="746370" y="267398"/>
                  <a:pt x="713433" y="432079"/>
                </a:cubicBezTo>
                <a:cubicBezTo>
                  <a:pt x="710725" y="445621"/>
                  <a:pt x="708824" y="459579"/>
                  <a:pt x="703384" y="472272"/>
                </a:cubicBezTo>
                <a:cubicBezTo>
                  <a:pt x="698627" y="483372"/>
                  <a:pt x="689987" y="492369"/>
                  <a:pt x="683288" y="502417"/>
                </a:cubicBezTo>
                <a:cubicBezTo>
                  <a:pt x="658053" y="603355"/>
                  <a:pt x="671925" y="556601"/>
                  <a:pt x="643094" y="643094"/>
                </a:cubicBezTo>
                <a:cubicBezTo>
                  <a:pt x="616802" y="800854"/>
                  <a:pt x="652758" y="604437"/>
                  <a:pt x="612949" y="763674"/>
                </a:cubicBezTo>
                <a:cubicBezTo>
                  <a:pt x="608008" y="783440"/>
                  <a:pt x="607842" y="804198"/>
                  <a:pt x="602901" y="823964"/>
                </a:cubicBezTo>
                <a:cubicBezTo>
                  <a:pt x="597763" y="844515"/>
                  <a:pt x="586958" y="863482"/>
                  <a:pt x="582804" y="884254"/>
                </a:cubicBezTo>
                <a:cubicBezTo>
                  <a:pt x="574475" y="925900"/>
                  <a:pt x="558922" y="998056"/>
                  <a:pt x="552659" y="1045028"/>
                </a:cubicBezTo>
                <a:cubicBezTo>
                  <a:pt x="529027" y="1222261"/>
                  <a:pt x="562067" y="1072820"/>
                  <a:pt x="522514" y="1175657"/>
                </a:cubicBezTo>
                <a:cubicBezTo>
                  <a:pt x="511107" y="1205315"/>
                  <a:pt x="492369" y="1266092"/>
                  <a:pt x="492369" y="1266092"/>
                </a:cubicBezTo>
                <a:cubicBezTo>
                  <a:pt x="485291" y="1315642"/>
                  <a:pt x="485195" y="1333547"/>
                  <a:pt x="472272" y="1376624"/>
                </a:cubicBezTo>
                <a:cubicBezTo>
                  <a:pt x="466185" y="1396914"/>
                  <a:pt x="457750" y="1416477"/>
                  <a:pt x="452176" y="1436914"/>
                </a:cubicBezTo>
                <a:cubicBezTo>
                  <a:pt x="447682" y="1453391"/>
                  <a:pt x="445832" y="1470484"/>
                  <a:pt x="442127" y="1487156"/>
                </a:cubicBezTo>
                <a:cubicBezTo>
                  <a:pt x="439131" y="1500637"/>
                  <a:pt x="434787" y="1513807"/>
                  <a:pt x="432079" y="1527349"/>
                </a:cubicBezTo>
                <a:cubicBezTo>
                  <a:pt x="428083" y="1547327"/>
                  <a:pt x="426451" y="1567750"/>
                  <a:pt x="422031" y="1587639"/>
                </a:cubicBezTo>
                <a:cubicBezTo>
                  <a:pt x="416458" y="1612715"/>
                  <a:pt x="385946" y="1678536"/>
                  <a:pt x="381837" y="1688123"/>
                </a:cubicBezTo>
                <a:cubicBezTo>
                  <a:pt x="373061" y="1767111"/>
                  <a:pt x="375959" y="1764820"/>
                  <a:pt x="361741" y="1828800"/>
                </a:cubicBezTo>
                <a:cubicBezTo>
                  <a:pt x="358745" y="1842281"/>
                  <a:pt x="356059" y="1855892"/>
                  <a:pt x="351692" y="1868993"/>
                </a:cubicBezTo>
                <a:cubicBezTo>
                  <a:pt x="345988" y="1886105"/>
                  <a:pt x="337299" y="1902123"/>
                  <a:pt x="331595" y="1919235"/>
                </a:cubicBezTo>
                <a:cubicBezTo>
                  <a:pt x="327228" y="1932336"/>
                  <a:pt x="327156" y="1946808"/>
                  <a:pt x="321547" y="1959428"/>
                </a:cubicBezTo>
                <a:cubicBezTo>
                  <a:pt x="311168" y="1982782"/>
                  <a:pt x="278783" y="2029416"/>
                  <a:pt x="261257" y="2049863"/>
                </a:cubicBezTo>
                <a:cubicBezTo>
                  <a:pt x="235711" y="2079666"/>
                  <a:pt x="157397" y="2144773"/>
                  <a:pt x="140677" y="2150347"/>
                </a:cubicBezTo>
                <a:lnTo>
                  <a:pt x="80387" y="2170444"/>
                </a:lnTo>
                <a:cubicBezTo>
                  <a:pt x="63640" y="2183842"/>
                  <a:pt x="47303" y="2197769"/>
                  <a:pt x="30145" y="2210637"/>
                </a:cubicBezTo>
                <a:cubicBezTo>
                  <a:pt x="20484" y="2217883"/>
                  <a:pt x="0" y="2230734"/>
                  <a:pt x="0" y="22307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6894" y="1767071"/>
            <a:ext cx="9191708" cy="2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Examples 1.6:</a:t>
            </a: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is the set of all functions with a smaller or same order of growth as g(n) (to within a constant multiple, as n goes to infinity).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	n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100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+ 5 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	½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n(n-1) 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On the other hand,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 0.00001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 + 1 ≠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5157083-8517-483C-9D7D-C9781A8CB8E7}"/>
              </a:ext>
            </a:extLst>
          </p:cNvPr>
          <p:cNvSpPr/>
          <p:nvPr/>
        </p:nvSpPr>
        <p:spPr>
          <a:xfrm>
            <a:off x="1279434" y="2969138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FA1E7C-8F9A-4D23-AE32-95E53EE94346}"/>
              </a:ext>
            </a:extLst>
          </p:cNvPr>
          <p:cNvSpPr txBox="1"/>
          <p:nvPr/>
        </p:nvSpPr>
        <p:spPr>
          <a:xfrm>
            <a:off x="1776549" y="1109653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A1E7C-8F9A-4D23-AE32-95E53EE94346}"/>
              </a:ext>
            </a:extLst>
          </p:cNvPr>
          <p:cNvSpPr txBox="1"/>
          <p:nvPr/>
        </p:nvSpPr>
        <p:spPr>
          <a:xfrm>
            <a:off x="1776549" y="4311129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6258" y="1328546"/>
                <a:ext cx="8773696" cy="393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lower bound on a function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Ω-</a:t>
                </a: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(Big-omega of g of n)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Ω(g(n)), denoted f(n)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Ω(g(n)),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below by some constant multiple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Ω(g(n)) = { f(n) | there exist positive constants c and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0  ≤  cg(n)  ≤ f(n) for all n  ≥  n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}.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58" y="1328546"/>
                <a:ext cx="8773696" cy="3936655"/>
              </a:xfrm>
              <a:prstGeom prst="rect">
                <a:avLst/>
              </a:prstGeom>
              <a:blipFill>
                <a:blip r:embed="rId2"/>
                <a:stretch>
                  <a:fillRect l="-1250" t="-1238" r="-2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/>
              <p:nvPr/>
            </p:nvSpPr>
            <p:spPr>
              <a:xfrm>
                <a:off x="1883968" y="5385934"/>
                <a:ext cx="8498275" cy="965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≤ c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6836A-6B27-46E3-A14B-E770C744C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68" y="5385934"/>
                <a:ext cx="8498275" cy="965842"/>
              </a:xfrm>
              <a:prstGeom prst="rect">
                <a:avLst/>
              </a:prstGeom>
              <a:blipFill>
                <a:blip r:embed="rId3"/>
                <a:stretch>
                  <a:fillRect l="-1003" t="-4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FA1747F-8FF0-4106-B118-91FA0F9CE3E2}"/>
              </a:ext>
            </a:extLst>
          </p:cNvPr>
          <p:cNvSpPr txBox="1"/>
          <p:nvPr/>
        </p:nvSpPr>
        <p:spPr>
          <a:xfrm>
            <a:off x="1510610" y="4990801"/>
            <a:ext cx="9390519" cy="636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1234" y="936797"/>
            <a:ext cx="9151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1.2. (c). Ω-notation gives a lower bound for a function to within a constant factor.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write f(n) = Ω(g(n)) if there are positive constants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 such that to the right of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f(n) always lies on or above cg(n).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70"/>
          <p:cNvCxnSpPr>
            <a:cxnSpLocks noChangeShapeType="1"/>
          </p:cNvCxnSpPr>
          <p:nvPr/>
        </p:nvCxnSpPr>
        <p:spPr bwMode="auto">
          <a:xfrm>
            <a:off x="2990049" y="2582092"/>
            <a:ext cx="15875" cy="22512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71"/>
          <p:cNvCxnSpPr>
            <a:cxnSpLocks noChangeShapeType="1"/>
          </p:cNvCxnSpPr>
          <p:nvPr/>
        </p:nvCxnSpPr>
        <p:spPr bwMode="auto">
          <a:xfrm>
            <a:off x="2990049" y="4842225"/>
            <a:ext cx="4046855" cy="304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/>
          <p:cNvSpPr>
            <a:spLocks/>
          </p:cNvSpPr>
          <p:nvPr/>
        </p:nvSpPr>
        <p:spPr bwMode="auto">
          <a:xfrm>
            <a:off x="3005924" y="3537935"/>
            <a:ext cx="3967370" cy="977900"/>
          </a:xfrm>
          <a:custGeom>
            <a:avLst/>
            <a:gdLst>
              <a:gd name="T0" fmla="*/ 0 w 3444"/>
              <a:gd name="T1" fmla="*/ 1428 h 1480"/>
              <a:gd name="T2" fmla="*/ 84 w 3444"/>
              <a:gd name="T3" fmla="*/ 1332 h 1480"/>
              <a:gd name="T4" fmla="*/ 156 w 3444"/>
              <a:gd name="T5" fmla="*/ 1224 h 1480"/>
              <a:gd name="T6" fmla="*/ 192 w 3444"/>
              <a:gd name="T7" fmla="*/ 1152 h 1480"/>
              <a:gd name="T8" fmla="*/ 228 w 3444"/>
              <a:gd name="T9" fmla="*/ 1128 h 1480"/>
              <a:gd name="T10" fmla="*/ 336 w 3444"/>
              <a:gd name="T11" fmla="*/ 1092 h 1480"/>
              <a:gd name="T12" fmla="*/ 372 w 3444"/>
              <a:gd name="T13" fmla="*/ 1128 h 1480"/>
              <a:gd name="T14" fmla="*/ 408 w 3444"/>
              <a:gd name="T15" fmla="*/ 1140 h 1480"/>
              <a:gd name="T16" fmla="*/ 684 w 3444"/>
              <a:gd name="T17" fmla="*/ 1404 h 1480"/>
              <a:gd name="T18" fmla="*/ 864 w 3444"/>
              <a:gd name="T19" fmla="*/ 1428 h 1480"/>
              <a:gd name="T20" fmla="*/ 876 w 3444"/>
              <a:gd name="T21" fmla="*/ 1380 h 1480"/>
              <a:gd name="T22" fmla="*/ 912 w 3444"/>
              <a:gd name="T23" fmla="*/ 1356 h 1480"/>
              <a:gd name="T24" fmla="*/ 948 w 3444"/>
              <a:gd name="T25" fmla="*/ 1248 h 1480"/>
              <a:gd name="T26" fmla="*/ 1020 w 3444"/>
              <a:gd name="T27" fmla="*/ 1176 h 1480"/>
              <a:gd name="T28" fmla="*/ 1152 w 3444"/>
              <a:gd name="T29" fmla="*/ 1068 h 1480"/>
              <a:gd name="T30" fmla="*/ 1176 w 3444"/>
              <a:gd name="T31" fmla="*/ 1032 h 1480"/>
              <a:gd name="T32" fmla="*/ 1284 w 3444"/>
              <a:gd name="T33" fmla="*/ 960 h 1480"/>
              <a:gd name="T34" fmla="*/ 1356 w 3444"/>
              <a:gd name="T35" fmla="*/ 900 h 1480"/>
              <a:gd name="T36" fmla="*/ 1428 w 3444"/>
              <a:gd name="T37" fmla="*/ 828 h 1480"/>
              <a:gd name="T38" fmla="*/ 1488 w 3444"/>
              <a:gd name="T39" fmla="*/ 780 h 1480"/>
              <a:gd name="T40" fmla="*/ 1524 w 3444"/>
              <a:gd name="T41" fmla="*/ 744 h 1480"/>
              <a:gd name="T42" fmla="*/ 1596 w 3444"/>
              <a:gd name="T43" fmla="*/ 696 h 1480"/>
              <a:gd name="T44" fmla="*/ 1620 w 3444"/>
              <a:gd name="T45" fmla="*/ 660 h 1480"/>
              <a:gd name="T46" fmla="*/ 1692 w 3444"/>
              <a:gd name="T47" fmla="*/ 612 h 1480"/>
              <a:gd name="T48" fmla="*/ 1788 w 3444"/>
              <a:gd name="T49" fmla="*/ 516 h 1480"/>
              <a:gd name="T50" fmla="*/ 2064 w 3444"/>
              <a:gd name="T51" fmla="*/ 324 h 1480"/>
              <a:gd name="T52" fmla="*/ 2280 w 3444"/>
              <a:gd name="T53" fmla="*/ 228 h 1480"/>
              <a:gd name="T54" fmla="*/ 2424 w 3444"/>
              <a:gd name="T55" fmla="*/ 156 h 1480"/>
              <a:gd name="T56" fmla="*/ 2724 w 3444"/>
              <a:gd name="T57" fmla="*/ 144 h 1480"/>
              <a:gd name="T58" fmla="*/ 2976 w 3444"/>
              <a:gd name="T59" fmla="*/ 72 h 1480"/>
              <a:gd name="T60" fmla="*/ 3168 w 3444"/>
              <a:gd name="T61" fmla="*/ 60 h 1480"/>
              <a:gd name="T62" fmla="*/ 3444 w 3444"/>
              <a:gd name="T63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44" h="1480">
                <a:moveTo>
                  <a:pt x="0" y="1428"/>
                </a:moveTo>
                <a:cubicBezTo>
                  <a:pt x="56" y="1344"/>
                  <a:pt x="24" y="1372"/>
                  <a:pt x="84" y="1332"/>
                </a:cubicBezTo>
                <a:cubicBezTo>
                  <a:pt x="108" y="1296"/>
                  <a:pt x="142" y="1265"/>
                  <a:pt x="156" y="1224"/>
                </a:cubicBezTo>
                <a:cubicBezTo>
                  <a:pt x="166" y="1195"/>
                  <a:pt x="169" y="1175"/>
                  <a:pt x="192" y="1152"/>
                </a:cubicBezTo>
                <a:cubicBezTo>
                  <a:pt x="202" y="1142"/>
                  <a:pt x="216" y="1136"/>
                  <a:pt x="228" y="1128"/>
                </a:cubicBezTo>
                <a:cubicBezTo>
                  <a:pt x="266" y="1071"/>
                  <a:pt x="270" y="1076"/>
                  <a:pt x="336" y="1092"/>
                </a:cubicBezTo>
                <a:cubicBezTo>
                  <a:pt x="348" y="1104"/>
                  <a:pt x="358" y="1119"/>
                  <a:pt x="372" y="1128"/>
                </a:cubicBezTo>
                <a:cubicBezTo>
                  <a:pt x="383" y="1135"/>
                  <a:pt x="399" y="1132"/>
                  <a:pt x="408" y="1140"/>
                </a:cubicBezTo>
                <a:cubicBezTo>
                  <a:pt x="498" y="1220"/>
                  <a:pt x="564" y="1364"/>
                  <a:pt x="684" y="1404"/>
                </a:cubicBezTo>
                <a:cubicBezTo>
                  <a:pt x="730" y="1473"/>
                  <a:pt x="719" y="1480"/>
                  <a:pt x="864" y="1428"/>
                </a:cubicBezTo>
                <a:cubicBezTo>
                  <a:pt x="880" y="1422"/>
                  <a:pt x="867" y="1394"/>
                  <a:pt x="876" y="1380"/>
                </a:cubicBezTo>
                <a:cubicBezTo>
                  <a:pt x="884" y="1368"/>
                  <a:pt x="900" y="1364"/>
                  <a:pt x="912" y="1356"/>
                </a:cubicBezTo>
                <a:cubicBezTo>
                  <a:pt x="924" y="1320"/>
                  <a:pt x="936" y="1284"/>
                  <a:pt x="948" y="1248"/>
                </a:cubicBezTo>
                <a:cubicBezTo>
                  <a:pt x="959" y="1216"/>
                  <a:pt x="996" y="1200"/>
                  <a:pt x="1020" y="1176"/>
                </a:cubicBezTo>
                <a:cubicBezTo>
                  <a:pt x="1061" y="1135"/>
                  <a:pt x="1111" y="1109"/>
                  <a:pt x="1152" y="1068"/>
                </a:cubicBezTo>
                <a:cubicBezTo>
                  <a:pt x="1162" y="1058"/>
                  <a:pt x="1165" y="1041"/>
                  <a:pt x="1176" y="1032"/>
                </a:cubicBezTo>
                <a:cubicBezTo>
                  <a:pt x="1209" y="1004"/>
                  <a:pt x="1253" y="991"/>
                  <a:pt x="1284" y="960"/>
                </a:cubicBezTo>
                <a:cubicBezTo>
                  <a:pt x="1306" y="938"/>
                  <a:pt x="1334" y="922"/>
                  <a:pt x="1356" y="900"/>
                </a:cubicBezTo>
                <a:cubicBezTo>
                  <a:pt x="1445" y="811"/>
                  <a:pt x="1343" y="885"/>
                  <a:pt x="1428" y="828"/>
                </a:cubicBezTo>
                <a:cubicBezTo>
                  <a:pt x="1482" y="747"/>
                  <a:pt x="1418" y="826"/>
                  <a:pt x="1488" y="780"/>
                </a:cubicBezTo>
                <a:cubicBezTo>
                  <a:pt x="1502" y="771"/>
                  <a:pt x="1511" y="754"/>
                  <a:pt x="1524" y="744"/>
                </a:cubicBezTo>
                <a:cubicBezTo>
                  <a:pt x="1547" y="726"/>
                  <a:pt x="1596" y="696"/>
                  <a:pt x="1596" y="696"/>
                </a:cubicBezTo>
                <a:cubicBezTo>
                  <a:pt x="1604" y="684"/>
                  <a:pt x="1609" y="669"/>
                  <a:pt x="1620" y="660"/>
                </a:cubicBezTo>
                <a:cubicBezTo>
                  <a:pt x="1642" y="641"/>
                  <a:pt x="1692" y="612"/>
                  <a:pt x="1692" y="612"/>
                </a:cubicBezTo>
                <a:cubicBezTo>
                  <a:pt x="1719" y="571"/>
                  <a:pt x="1753" y="551"/>
                  <a:pt x="1788" y="516"/>
                </a:cubicBezTo>
                <a:cubicBezTo>
                  <a:pt x="1819" y="393"/>
                  <a:pt x="1959" y="363"/>
                  <a:pt x="2064" y="324"/>
                </a:cubicBezTo>
                <a:cubicBezTo>
                  <a:pt x="2136" y="297"/>
                  <a:pt x="2213" y="265"/>
                  <a:pt x="2280" y="228"/>
                </a:cubicBezTo>
                <a:cubicBezTo>
                  <a:pt x="2420" y="150"/>
                  <a:pt x="2284" y="203"/>
                  <a:pt x="2424" y="156"/>
                </a:cubicBezTo>
                <a:cubicBezTo>
                  <a:pt x="2519" y="124"/>
                  <a:pt x="2624" y="148"/>
                  <a:pt x="2724" y="144"/>
                </a:cubicBezTo>
                <a:cubicBezTo>
                  <a:pt x="2808" y="116"/>
                  <a:pt x="2892" y="100"/>
                  <a:pt x="2976" y="72"/>
                </a:cubicBezTo>
                <a:cubicBezTo>
                  <a:pt x="3037" y="52"/>
                  <a:pt x="3104" y="64"/>
                  <a:pt x="3168" y="60"/>
                </a:cubicBezTo>
                <a:cubicBezTo>
                  <a:pt x="3258" y="37"/>
                  <a:pt x="3350" y="0"/>
                  <a:pt x="3444" y="0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966499" y="3970638"/>
            <a:ext cx="4046220" cy="541020"/>
          </a:xfrm>
          <a:custGeom>
            <a:avLst/>
            <a:gdLst>
              <a:gd name="T0" fmla="*/ 0 w 3672"/>
              <a:gd name="T1" fmla="*/ 800 h 800"/>
              <a:gd name="T2" fmla="*/ 396 w 3672"/>
              <a:gd name="T3" fmla="*/ 764 h 800"/>
              <a:gd name="T4" fmla="*/ 468 w 3672"/>
              <a:gd name="T5" fmla="*/ 740 h 800"/>
              <a:gd name="T6" fmla="*/ 504 w 3672"/>
              <a:gd name="T7" fmla="*/ 716 h 800"/>
              <a:gd name="T8" fmla="*/ 768 w 3672"/>
              <a:gd name="T9" fmla="*/ 644 h 800"/>
              <a:gd name="T10" fmla="*/ 1032 w 3672"/>
              <a:gd name="T11" fmla="*/ 560 h 800"/>
              <a:gd name="T12" fmla="*/ 1188 w 3672"/>
              <a:gd name="T13" fmla="*/ 500 h 800"/>
              <a:gd name="T14" fmla="*/ 1284 w 3672"/>
              <a:gd name="T15" fmla="*/ 452 h 800"/>
              <a:gd name="T16" fmla="*/ 1392 w 3672"/>
              <a:gd name="T17" fmla="*/ 416 h 800"/>
              <a:gd name="T18" fmla="*/ 1500 w 3672"/>
              <a:gd name="T19" fmla="*/ 368 h 800"/>
              <a:gd name="T20" fmla="*/ 1668 w 3672"/>
              <a:gd name="T21" fmla="*/ 284 h 800"/>
              <a:gd name="T22" fmla="*/ 1824 w 3672"/>
              <a:gd name="T23" fmla="*/ 224 h 800"/>
              <a:gd name="T24" fmla="*/ 1920 w 3672"/>
              <a:gd name="T25" fmla="*/ 200 h 800"/>
              <a:gd name="T26" fmla="*/ 1968 w 3672"/>
              <a:gd name="T27" fmla="*/ 188 h 800"/>
              <a:gd name="T28" fmla="*/ 2388 w 3672"/>
              <a:gd name="T29" fmla="*/ 92 h 800"/>
              <a:gd name="T30" fmla="*/ 3672 w 3672"/>
              <a:gd name="T31" fmla="*/ 8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2" h="800">
                <a:moveTo>
                  <a:pt x="0" y="800"/>
                </a:moveTo>
                <a:cubicBezTo>
                  <a:pt x="175" y="742"/>
                  <a:pt x="47" y="777"/>
                  <a:pt x="396" y="764"/>
                </a:cubicBezTo>
                <a:cubicBezTo>
                  <a:pt x="420" y="756"/>
                  <a:pt x="447" y="754"/>
                  <a:pt x="468" y="740"/>
                </a:cubicBezTo>
                <a:cubicBezTo>
                  <a:pt x="480" y="732"/>
                  <a:pt x="491" y="722"/>
                  <a:pt x="504" y="716"/>
                </a:cubicBezTo>
                <a:cubicBezTo>
                  <a:pt x="585" y="680"/>
                  <a:pt x="682" y="661"/>
                  <a:pt x="768" y="644"/>
                </a:cubicBezTo>
                <a:cubicBezTo>
                  <a:pt x="839" y="596"/>
                  <a:pt x="948" y="581"/>
                  <a:pt x="1032" y="560"/>
                </a:cubicBezTo>
                <a:cubicBezTo>
                  <a:pt x="1083" y="526"/>
                  <a:pt x="1133" y="527"/>
                  <a:pt x="1188" y="500"/>
                </a:cubicBezTo>
                <a:cubicBezTo>
                  <a:pt x="1220" y="484"/>
                  <a:pt x="1252" y="468"/>
                  <a:pt x="1284" y="452"/>
                </a:cubicBezTo>
                <a:cubicBezTo>
                  <a:pt x="1318" y="435"/>
                  <a:pt x="1360" y="437"/>
                  <a:pt x="1392" y="416"/>
                </a:cubicBezTo>
                <a:cubicBezTo>
                  <a:pt x="1425" y="394"/>
                  <a:pt x="1467" y="390"/>
                  <a:pt x="1500" y="368"/>
                </a:cubicBezTo>
                <a:cubicBezTo>
                  <a:pt x="1545" y="338"/>
                  <a:pt x="1622" y="299"/>
                  <a:pt x="1668" y="284"/>
                </a:cubicBezTo>
                <a:cubicBezTo>
                  <a:pt x="1720" y="267"/>
                  <a:pt x="1771" y="238"/>
                  <a:pt x="1824" y="224"/>
                </a:cubicBezTo>
                <a:cubicBezTo>
                  <a:pt x="1856" y="215"/>
                  <a:pt x="1888" y="208"/>
                  <a:pt x="1920" y="200"/>
                </a:cubicBezTo>
                <a:cubicBezTo>
                  <a:pt x="1936" y="196"/>
                  <a:pt x="1968" y="188"/>
                  <a:pt x="1968" y="188"/>
                </a:cubicBezTo>
                <a:cubicBezTo>
                  <a:pt x="2054" y="131"/>
                  <a:pt x="2277" y="114"/>
                  <a:pt x="2388" y="92"/>
                </a:cubicBezTo>
                <a:cubicBezTo>
                  <a:pt x="2848" y="0"/>
                  <a:pt x="2428" y="80"/>
                  <a:pt x="3672" y="8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74"/>
          <p:cNvCxnSpPr>
            <a:cxnSpLocks noChangeShapeType="1"/>
          </p:cNvCxnSpPr>
          <p:nvPr/>
        </p:nvCxnSpPr>
        <p:spPr bwMode="auto">
          <a:xfrm>
            <a:off x="4144617" y="4193256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6"/>
          <p:cNvCxnSpPr>
            <a:cxnSpLocks noChangeShapeType="1"/>
          </p:cNvCxnSpPr>
          <p:nvPr/>
        </p:nvCxnSpPr>
        <p:spPr bwMode="auto">
          <a:xfrm rot="10800000">
            <a:off x="7123039" y="4088748"/>
            <a:ext cx="403860" cy="152400"/>
          </a:xfrm>
          <a:prstGeom prst="curvedConnector3">
            <a:avLst>
              <a:gd name="adj1" fmla="val 4994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753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2104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25820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58976" y="416494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cg(n)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896441" y="4003703"/>
            <a:ext cx="119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asymptote</a:t>
            </a:r>
            <a:endParaRPr lang="en-US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596573" y="3039292"/>
            <a:ext cx="75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898540" y="4985819"/>
            <a:ext cx="2589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2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f(n) = Ω(g(n))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80774" y="5536482"/>
                <a:ext cx="886305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Ω(g(n)), we say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omega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g(n).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that “Ω” puts an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asymptotic lower bound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 a complexity function.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5536482"/>
                <a:ext cx="8863054" cy="769441"/>
              </a:xfrm>
              <a:prstGeom prst="rect">
                <a:avLst/>
              </a:prstGeom>
              <a:blipFill>
                <a:blip r:embed="rId2"/>
                <a:stretch>
                  <a:fillRect l="-894" t="-6349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B8DB846-4E82-4E7F-BE5B-0E74FA7AEB1C}"/>
              </a:ext>
            </a:extLst>
          </p:cNvPr>
          <p:cNvSpPr/>
          <p:nvPr/>
        </p:nvSpPr>
        <p:spPr>
          <a:xfrm>
            <a:off x="1013269" y="3324871"/>
            <a:ext cx="562414" cy="370136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0895C17C-AAF1-41E6-A0B7-28AF319D09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317">
            <a:off x="915826" y="3192255"/>
            <a:ext cx="6598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0A887-CE52-431C-B8B5-3471E0EDC9D7}"/>
              </a:ext>
            </a:extLst>
          </p:cNvPr>
          <p:cNvSpPr txBox="1"/>
          <p:nvPr/>
        </p:nvSpPr>
        <p:spPr>
          <a:xfrm>
            <a:off x="1088571" y="1924981"/>
            <a:ext cx="9344297" cy="13929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797" y="1487154"/>
            <a:ext cx="9144000" cy="406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1.7: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that 	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 	             0  ≤ 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≤  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for all n  ≥  0.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That is we can select c = 1 and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1.8:</a:t>
            </a:r>
          </a:p>
          <a:p>
            <a:pPr marL="50482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Ω(g(n)) stands for the set of all functions with a larger or same order of growth as g(n) (to within a constant multiple, as n goes to infinity).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ε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	½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n(n-1) ε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 	But 100n + 5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Ω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48B3679-3FA2-4AC8-A2D6-AD248800F1EA}"/>
              </a:ext>
            </a:extLst>
          </p:cNvPr>
          <p:cNvSpPr/>
          <p:nvPr/>
        </p:nvSpPr>
        <p:spPr>
          <a:xfrm>
            <a:off x="3695509" y="1032723"/>
            <a:ext cx="580400" cy="318433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A25BDCE-9411-4718-9C1D-DBD6727AD5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881">
            <a:off x="3591224" y="823851"/>
            <a:ext cx="770111" cy="52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2588A-AAD9-239B-784C-B7A8317B2CD4}"/>
              </a:ext>
            </a:extLst>
          </p:cNvPr>
          <p:cNvSpPr txBox="1"/>
          <p:nvPr/>
        </p:nvSpPr>
        <p:spPr>
          <a:xfrm>
            <a:off x="8380325" y="769744"/>
            <a:ext cx="2924071" cy="254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3DD784-3F57-250D-61BD-EC10710A87C5}"/>
              </a:ext>
            </a:extLst>
          </p:cNvPr>
          <p:cNvCxnSpPr/>
          <p:nvPr/>
        </p:nvCxnSpPr>
        <p:spPr>
          <a:xfrm>
            <a:off x="8892791" y="3295859"/>
            <a:ext cx="0" cy="13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C653C6-EF54-2E4C-E88C-211DFD377C33}"/>
              </a:ext>
            </a:extLst>
          </p:cNvPr>
          <p:cNvCxnSpPr/>
          <p:nvPr/>
        </p:nvCxnSpPr>
        <p:spPr>
          <a:xfrm>
            <a:off x="9356685" y="3307587"/>
            <a:ext cx="0" cy="13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B05C09-CFBB-EB6C-CEA0-F0CAA430EBAE}"/>
              </a:ext>
            </a:extLst>
          </p:cNvPr>
          <p:cNvSpPr/>
          <p:nvPr/>
        </p:nvSpPr>
        <p:spPr>
          <a:xfrm>
            <a:off x="8380325" y="1115367"/>
            <a:ext cx="1034980" cy="2230734"/>
          </a:xfrm>
          <a:custGeom>
            <a:avLst/>
            <a:gdLst>
              <a:gd name="connsiteX0" fmla="*/ 1034980 w 1034980"/>
              <a:gd name="connsiteY0" fmla="*/ 0 h 2230734"/>
              <a:gd name="connsiteX1" fmla="*/ 1024932 w 1034980"/>
              <a:gd name="connsiteY1" fmla="*/ 160774 h 2230734"/>
              <a:gd name="connsiteX2" fmla="*/ 1004835 w 1034980"/>
              <a:gd name="connsiteY2" fmla="*/ 241160 h 2230734"/>
              <a:gd name="connsiteX3" fmla="*/ 994787 w 1034980"/>
              <a:gd name="connsiteY3" fmla="*/ 311499 h 2230734"/>
              <a:gd name="connsiteX4" fmla="*/ 974690 w 1034980"/>
              <a:gd name="connsiteY4" fmla="*/ 361741 h 2230734"/>
              <a:gd name="connsiteX5" fmla="*/ 964642 w 1034980"/>
              <a:gd name="connsiteY5" fmla="*/ 401934 h 2230734"/>
              <a:gd name="connsiteX6" fmla="*/ 954594 w 1034980"/>
              <a:gd name="connsiteY6" fmla="*/ 522514 h 2230734"/>
              <a:gd name="connsiteX7" fmla="*/ 934497 w 1034980"/>
              <a:gd name="connsiteY7" fmla="*/ 552659 h 2230734"/>
              <a:gd name="connsiteX8" fmla="*/ 914400 w 1034980"/>
              <a:gd name="connsiteY8" fmla="*/ 653143 h 2230734"/>
              <a:gd name="connsiteX9" fmla="*/ 894304 w 1034980"/>
              <a:gd name="connsiteY9" fmla="*/ 703385 h 2230734"/>
              <a:gd name="connsiteX10" fmla="*/ 854110 w 1034980"/>
              <a:gd name="connsiteY10" fmla="*/ 793820 h 2230734"/>
              <a:gd name="connsiteX11" fmla="*/ 834013 w 1034980"/>
              <a:gd name="connsiteY11" fmla="*/ 914400 h 2230734"/>
              <a:gd name="connsiteX12" fmla="*/ 823965 w 1034980"/>
              <a:gd name="connsiteY12" fmla="*/ 944545 h 2230734"/>
              <a:gd name="connsiteX13" fmla="*/ 813917 w 1034980"/>
              <a:gd name="connsiteY13" fmla="*/ 984738 h 2230734"/>
              <a:gd name="connsiteX14" fmla="*/ 793820 w 1034980"/>
              <a:gd name="connsiteY14" fmla="*/ 1055077 h 2230734"/>
              <a:gd name="connsiteX15" fmla="*/ 773723 w 1034980"/>
              <a:gd name="connsiteY15" fmla="*/ 1135464 h 2230734"/>
              <a:gd name="connsiteX16" fmla="*/ 753627 w 1034980"/>
              <a:gd name="connsiteY16" fmla="*/ 1235947 h 2230734"/>
              <a:gd name="connsiteX17" fmla="*/ 723482 w 1034980"/>
              <a:gd name="connsiteY17" fmla="*/ 1306286 h 2230734"/>
              <a:gd name="connsiteX18" fmla="*/ 693337 w 1034980"/>
              <a:gd name="connsiteY18" fmla="*/ 1396721 h 2230734"/>
              <a:gd name="connsiteX19" fmla="*/ 683288 w 1034980"/>
              <a:gd name="connsiteY19" fmla="*/ 1457011 h 2230734"/>
              <a:gd name="connsiteX20" fmla="*/ 653143 w 1034980"/>
              <a:gd name="connsiteY20" fmla="*/ 1507253 h 2230734"/>
              <a:gd name="connsiteX21" fmla="*/ 612950 w 1034980"/>
              <a:gd name="connsiteY21" fmla="*/ 1607736 h 2230734"/>
              <a:gd name="connsiteX22" fmla="*/ 592853 w 1034980"/>
              <a:gd name="connsiteY22" fmla="*/ 1657978 h 2230734"/>
              <a:gd name="connsiteX23" fmla="*/ 562708 w 1034980"/>
              <a:gd name="connsiteY23" fmla="*/ 1718268 h 2230734"/>
              <a:gd name="connsiteX24" fmla="*/ 542611 w 1034980"/>
              <a:gd name="connsiteY24" fmla="*/ 1788607 h 2230734"/>
              <a:gd name="connsiteX25" fmla="*/ 522515 w 1034980"/>
              <a:gd name="connsiteY25" fmla="*/ 1818752 h 2230734"/>
              <a:gd name="connsiteX26" fmla="*/ 462224 w 1034980"/>
              <a:gd name="connsiteY26" fmla="*/ 1868993 h 2230734"/>
              <a:gd name="connsiteX27" fmla="*/ 411983 w 1034980"/>
              <a:gd name="connsiteY27" fmla="*/ 1919235 h 2230734"/>
              <a:gd name="connsiteX28" fmla="*/ 381838 w 1034980"/>
              <a:gd name="connsiteY28" fmla="*/ 1959429 h 2230734"/>
              <a:gd name="connsiteX29" fmla="*/ 341644 w 1034980"/>
              <a:gd name="connsiteY29" fmla="*/ 2009670 h 2230734"/>
              <a:gd name="connsiteX30" fmla="*/ 301451 w 1034980"/>
              <a:gd name="connsiteY30" fmla="*/ 2069960 h 2230734"/>
              <a:gd name="connsiteX31" fmla="*/ 180871 w 1034980"/>
              <a:gd name="connsiteY31" fmla="*/ 2120202 h 2230734"/>
              <a:gd name="connsiteX32" fmla="*/ 140677 w 1034980"/>
              <a:gd name="connsiteY32" fmla="*/ 2150347 h 2230734"/>
              <a:gd name="connsiteX33" fmla="*/ 40194 w 1034980"/>
              <a:gd name="connsiteY33" fmla="*/ 2190541 h 2230734"/>
              <a:gd name="connsiteX34" fmla="*/ 0 w 1034980"/>
              <a:gd name="connsiteY34" fmla="*/ 2230734 h 223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34980" h="2230734">
                <a:moveTo>
                  <a:pt x="1034980" y="0"/>
                </a:moveTo>
                <a:cubicBezTo>
                  <a:pt x="1031631" y="53591"/>
                  <a:pt x="1031592" y="107493"/>
                  <a:pt x="1024932" y="160774"/>
                </a:cubicBezTo>
                <a:cubicBezTo>
                  <a:pt x="1021506" y="188181"/>
                  <a:pt x="1010252" y="214076"/>
                  <a:pt x="1004835" y="241160"/>
                </a:cubicBezTo>
                <a:cubicBezTo>
                  <a:pt x="1000190" y="264384"/>
                  <a:pt x="1000531" y="288522"/>
                  <a:pt x="994787" y="311499"/>
                </a:cubicBezTo>
                <a:cubicBezTo>
                  <a:pt x="990412" y="328998"/>
                  <a:pt x="980394" y="344629"/>
                  <a:pt x="974690" y="361741"/>
                </a:cubicBezTo>
                <a:cubicBezTo>
                  <a:pt x="970323" y="374842"/>
                  <a:pt x="967991" y="388536"/>
                  <a:pt x="964642" y="401934"/>
                </a:cubicBezTo>
                <a:cubicBezTo>
                  <a:pt x="961293" y="442127"/>
                  <a:pt x="962504" y="482965"/>
                  <a:pt x="954594" y="522514"/>
                </a:cubicBezTo>
                <a:cubicBezTo>
                  <a:pt x="952226" y="534356"/>
                  <a:pt x="938049" y="541116"/>
                  <a:pt x="934497" y="552659"/>
                </a:cubicBezTo>
                <a:cubicBezTo>
                  <a:pt x="924452" y="585306"/>
                  <a:pt x="923201" y="620138"/>
                  <a:pt x="914400" y="653143"/>
                </a:cubicBezTo>
                <a:cubicBezTo>
                  <a:pt x="909753" y="670571"/>
                  <a:pt x="900008" y="686273"/>
                  <a:pt x="894304" y="703385"/>
                </a:cubicBezTo>
                <a:cubicBezTo>
                  <a:pt x="868431" y="781003"/>
                  <a:pt x="907039" y="705605"/>
                  <a:pt x="854110" y="793820"/>
                </a:cubicBezTo>
                <a:cubicBezTo>
                  <a:pt x="848437" y="833534"/>
                  <a:pt x="843811" y="875210"/>
                  <a:pt x="834013" y="914400"/>
                </a:cubicBezTo>
                <a:cubicBezTo>
                  <a:pt x="831444" y="924676"/>
                  <a:pt x="826875" y="934361"/>
                  <a:pt x="823965" y="944545"/>
                </a:cubicBezTo>
                <a:cubicBezTo>
                  <a:pt x="820171" y="957824"/>
                  <a:pt x="817551" y="971415"/>
                  <a:pt x="813917" y="984738"/>
                </a:cubicBezTo>
                <a:cubicBezTo>
                  <a:pt x="807501" y="1008263"/>
                  <a:pt x="800103" y="1031516"/>
                  <a:pt x="793820" y="1055077"/>
                </a:cubicBezTo>
                <a:cubicBezTo>
                  <a:pt x="786703" y="1081765"/>
                  <a:pt x="778264" y="1108219"/>
                  <a:pt x="773723" y="1135464"/>
                </a:cubicBezTo>
                <a:cubicBezTo>
                  <a:pt x="765829" y="1182832"/>
                  <a:pt x="765618" y="1193980"/>
                  <a:pt x="753627" y="1235947"/>
                </a:cubicBezTo>
                <a:cubicBezTo>
                  <a:pt x="735352" y="1299909"/>
                  <a:pt x="753249" y="1228890"/>
                  <a:pt x="723482" y="1306286"/>
                </a:cubicBezTo>
                <a:cubicBezTo>
                  <a:pt x="712075" y="1335944"/>
                  <a:pt x="701525" y="1366018"/>
                  <a:pt x="693337" y="1396721"/>
                </a:cubicBezTo>
                <a:cubicBezTo>
                  <a:pt x="688087" y="1416407"/>
                  <a:pt x="690251" y="1437864"/>
                  <a:pt x="683288" y="1457011"/>
                </a:cubicBezTo>
                <a:cubicBezTo>
                  <a:pt x="676613" y="1475366"/>
                  <a:pt x="661402" y="1489555"/>
                  <a:pt x="653143" y="1507253"/>
                </a:cubicBezTo>
                <a:cubicBezTo>
                  <a:pt x="637888" y="1539943"/>
                  <a:pt x="626348" y="1574242"/>
                  <a:pt x="612950" y="1607736"/>
                </a:cubicBezTo>
                <a:cubicBezTo>
                  <a:pt x="606251" y="1624483"/>
                  <a:pt x="600920" y="1641845"/>
                  <a:pt x="592853" y="1657978"/>
                </a:cubicBezTo>
                <a:cubicBezTo>
                  <a:pt x="582805" y="1678075"/>
                  <a:pt x="570774" y="1697297"/>
                  <a:pt x="562708" y="1718268"/>
                </a:cubicBezTo>
                <a:cubicBezTo>
                  <a:pt x="553954" y="1741027"/>
                  <a:pt x="551667" y="1765966"/>
                  <a:pt x="542611" y="1788607"/>
                </a:cubicBezTo>
                <a:cubicBezTo>
                  <a:pt x="538126" y="1799820"/>
                  <a:pt x="530246" y="1809475"/>
                  <a:pt x="522515" y="1818752"/>
                </a:cubicBezTo>
                <a:cubicBezTo>
                  <a:pt x="498337" y="1847766"/>
                  <a:pt x="491866" y="1849233"/>
                  <a:pt x="462224" y="1868993"/>
                </a:cubicBezTo>
                <a:cubicBezTo>
                  <a:pt x="408636" y="1949378"/>
                  <a:pt x="478970" y="1852247"/>
                  <a:pt x="411983" y="1919235"/>
                </a:cubicBezTo>
                <a:cubicBezTo>
                  <a:pt x="400141" y="1931077"/>
                  <a:pt x="391886" y="1946031"/>
                  <a:pt x="381838" y="1959429"/>
                </a:cubicBezTo>
                <a:cubicBezTo>
                  <a:pt x="356688" y="2060021"/>
                  <a:pt x="394502" y="1956812"/>
                  <a:pt x="341644" y="2009670"/>
                </a:cubicBezTo>
                <a:cubicBezTo>
                  <a:pt x="324565" y="2026749"/>
                  <a:pt x="322422" y="2057977"/>
                  <a:pt x="301451" y="2069960"/>
                </a:cubicBezTo>
                <a:cubicBezTo>
                  <a:pt x="216284" y="2118627"/>
                  <a:pt x="257592" y="2104858"/>
                  <a:pt x="180871" y="2120202"/>
                </a:cubicBezTo>
                <a:cubicBezTo>
                  <a:pt x="167473" y="2130250"/>
                  <a:pt x="155981" y="2143545"/>
                  <a:pt x="140677" y="2150347"/>
                </a:cubicBezTo>
                <a:cubicBezTo>
                  <a:pt x="50658" y="2190356"/>
                  <a:pt x="128666" y="2121729"/>
                  <a:pt x="40194" y="2190541"/>
                </a:cubicBezTo>
                <a:cubicBezTo>
                  <a:pt x="25238" y="2202174"/>
                  <a:pt x="0" y="2230734"/>
                  <a:pt x="0" y="22307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38AAB5-117E-9F2D-C078-ECABC951279D}"/>
              </a:ext>
            </a:extLst>
          </p:cNvPr>
          <p:cNvSpPr/>
          <p:nvPr/>
        </p:nvSpPr>
        <p:spPr>
          <a:xfrm>
            <a:off x="8350180" y="884255"/>
            <a:ext cx="1818752" cy="2451798"/>
          </a:xfrm>
          <a:custGeom>
            <a:avLst/>
            <a:gdLst>
              <a:gd name="connsiteX0" fmla="*/ 1818752 w 1818752"/>
              <a:gd name="connsiteY0" fmla="*/ 0 h 2451798"/>
              <a:gd name="connsiteX1" fmla="*/ 1808704 w 1818752"/>
              <a:gd name="connsiteY1" fmla="*/ 50242 h 2451798"/>
              <a:gd name="connsiteX2" fmla="*/ 1788607 w 1818752"/>
              <a:gd name="connsiteY2" fmla="*/ 100483 h 2451798"/>
              <a:gd name="connsiteX3" fmla="*/ 1768510 w 1818752"/>
              <a:gd name="connsiteY3" fmla="*/ 371789 h 2451798"/>
              <a:gd name="connsiteX4" fmla="*/ 1748413 w 1818752"/>
              <a:gd name="connsiteY4" fmla="*/ 411982 h 2451798"/>
              <a:gd name="connsiteX5" fmla="*/ 1738365 w 1818752"/>
              <a:gd name="connsiteY5" fmla="*/ 462224 h 2451798"/>
              <a:gd name="connsiteX6" fmla="*/ 1698172 w 1818752"/>
              <a:gd name="connsiteY6" fmla="*/ 532563 h 2451798"/>
              <a:gd name="connsiteX7" fmla="*/ 1688123 w 1818752"/>
              <a:gd name="connsiteY7" fmla="*/ 582804 h 2451798"/>
              <a:gd name="connsiteX8" fmla="*/ 1668027 w 1818752"/>
              <a:gd name="connsiteY8" fmla="*/ 663191 h 2451798"/>
              <a:gd name="connsiteX9" fmla="*/ 1657978 w 1818752"/>
              <a:gd name="connsiteY9" fmla="*/ 723481 h 2451798"/>
              <a:gd name="connsiteX10" fmla="*/ 1607736 w 1818752"/>
              <a:gd name="connsiteY10" fmla="*/ 844061 h 2451798"/>
              <a:gd name="connsiteX11" fmla="*/ 1587640 w 1818752"/>
              <a:gd name="connsiteY11" fmla="*/ 884255 h 2451798"/>
              <a:gd name="connsiteX12" fmla="*/ 1577591 w 1818752"/>
              <a:gd name="connsiteY12" fmla="*/ 914400 h 2451798"/>
              <a:gd name="connsiteX13" fmla="*/ 1527350 w 1818752"/>
              <a:gd name="connsiteY13" fmla="*/ 994787 h 2451798"/>
              <a:gd name="connsiteX14" fmla="*/ 1507253 w 1818752"/>
              <a:gd name="connsiteY14" fmla="*/ 1024932 h 2451798"/>
              <a:gd name="connsiteX15" fmla="*/ 1497205 w 1818752"/>
              <a:gd name="connsiteY15" fmla="*/ 1055077 h 2451798"/>
              <a:gd name="connsiteX16" fmla="*/ 1436915 w 1818752"/>
              <a:gd name="connsiteY16" fmla="*/ 1135464 h 2451798"/>
              <a:gd name="connsiteX17" fmla="*/ 1406769 w 1818752"/>
              <a:gd name="connsiteY17" fmla="*/ 1155560 h 2451798"/>
              <a:gd name="connsiteX18" fmla="*/ 1356528 w 1818752"/>
              <a:gd name="connsiteY18" fmla="*/ 1215850 h 2451798"/>
              <a:gd name="connsiteX19" fmla="*/ 1326383 w 1818752"/>
              <a:gd name="connsiteY19" fmla="*/ 1256044 h 2451798"/>
              <a:gd name="connsiteX20" fmla="*/ 1296238 w 1818752"/>
              <a:gd name="connsiteY20" fmla="*/ 1286189 h 2451798"/>
              <a:gd name="connsiteX21" fmla="*/ 1266093 w 1818752"/>
              <a:gd name="connsiteY21" fmla="*/ 1326382 h 2451798"/>
              <a:gd name="connsiteX22" fmla="*/ 1225899 w 1818752"/>
              <a:gd name="connsiteY22" fmla="*/ 1366576 h 2451798"/>
              <a:gd name="connsiteX23" fmla="*/ 1175657 w 1818752"/>
              <a:gd name="connsiteY23" fmla="*/ 1426866 h 2451798"/>
              <a:gd name="connsiteX24" fmla="*/ 1145512 w 1818752"/>
              <a:gd name="connsiteY24" fmla="*/ 1467059 h 2451798"/>
              <a:gd name="connsiteX25" fmla="*/ 1115367 w 1818752"/>
              <a:gd name="connsiteY25" fmla="*/ 1497204 h 2451798"/>
              <a:gd name="connsiteX26" fmla="*/ 1095271 w 1818752"/>
              <a:gd name="connsiteY26" fmla="*/ 1527349 h 2451798"/>
              <a:gd name="connsiteX27" fmla="*/ 1065125 w 1818752"/>
              <a:gd name="connsiteY27" fmla="*/ 1557494 h 2451798"/>
              <a:gd name="connsiteX28" fmla="*/ 1034980 w 1818752"/>
              <a:gd name="connsiteY28" fmla="*/ 1607736 h 2451798"/>
              <a:gd name="connsiteX29" fmla="*/ 1014884 w 1818752"/>
              <a:gd name="connsiteY29" fmla="*/ 1647930 h 2451798"/>
              <a:gd name="connsiteX30" fmla="*/ 984739 w 1818752"/>
              <a:gd name="connsiteY30" fmla="*/ 1678075 h 2451798"/>
              <a:gd name="connsiteX31" fmla="*/ 924449 w 1818752"/>
              <a:gd name="connsiteY31" fmla="*/ 1748413 h 2451798"/>
              <a:gd name="connsiteX32" fmla="*/ 904352 w 1818752"/>
              <a:gd name="connsiteY32" fmla="*/ 1798655 h 2451798"/>
              <a:gd name="connsiteX33" fmla="*/ 844062 w 1818752"/>
              <a:gd name="connsiteY33" fmla="*/ 1868993 h 2451798"/>
              <a:gd name="connsiteX34" fmla="*/ 763675 w 1818752"/>
              <a:gd name="connsiteY34" fmla="*/ 1919235 h 2451798"/>
              <a:gd name="connsiteX35" fmla="*/ 733530 w 1818752"/>
              <a:gd name="connsiteY35" fmla="*/ 1949380 h 2451798"/>
              <a:gd name="connsiteX36" fmla="*/ 703385 w 1818752"/>
              <a:gd name="connsiteY36" fmla="*/ 1969477 h 2451798"/>
              <a:gd name="connsiteX37" fmla="*/ 663191 w 1818752"/>
              <a:gd name="connsiteY37" fmla="*/ 1999622 h 2451798"/>
              <a:gd name="connsiteX38" fmla="*/ 633046 w 1818752"/>
              <a:gd name="connsiteY38" fmla="*/ 2019719 h 2451798"/>
              <a:gd name="connsiteX39" fmla="*/ 532563 w 1818752"/>
              <a:gd name="connsiteY39" fmla="*/ 2100105 h 2451798"/>
              <a:gd name="connsiteX40" fmla="*/ 482321 w 1818752"/>
              <a:gd name="connsiteY40" fmla="*/ 2140299 h 2451798"/>
              <a:gd name="connsiteX41" fmla="*/ 432079 w 1818752"/>
              <a:gd name="connsiteY41" fmla="*/ 2160396 h 2451798"/>
              <a:gd name="connsiteX42" fmla="*/ 331596 w 1818752"/>
              <a:gd name="connsiteY42" fmla="*/ 2230734 h 2451798"/>
              <a:gd name="connsiteX43" fmla="*/ 261257 w 1818752"/>
              <a:gd name="connsiteY43" fmla="*/ 2260879 h 2451798"/>
              <a:gd name="connsiteX44" fmla="*/ 170822 w 1818752"/>
              <a:gd name="connsiteY44" fmla="*/ 2321169 h 2451798"/>
              <a:gd name="connsiteX45" fmla="*/ 140677 w 1818752"/>
              <a:gd name="connsiteY45" fmla="*/ 2331218 h 2451798"/>
              <a:gd name="connsiteX46" fmla="*/ 100484 w 1818752"/>
              <a:gd name="connsiteY46" fmla="*/ 2361363 h 2451798"/>
              <a:gd name="connsiteX47" fmla="*/ 30145 w 1818752"/>
              <a:gd name="connsiteY47" fmla="*/ 2411604 h 2451798"/>
              <a:gd name="connsiteX48" fmla="*/ 0 w 1818752"/>
              <a:gd name="connsiteY48" fmla="*/ 2451798 h 24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18752" h="2451798">
                <a:moveTo>
                  <a:pt x="1818752" y="0"/>
                </a:moveTo>
                <a:cubicBezTo>
                  <a:pt x="1815403" y="16747"/>
                  <a:pt x="1813612" y="33883"/>
                  <a:pt x="1808704" y="50242"/>
                </a:cubicBezTo>
                <a:cubicBezTo>
                  <a:pt x="1803521" y="67518"/>
                  <a:pt x="1790463" y="82542"/>
                  <a:pt x="1788607" y="100483"/>
                </a:cubicBezTo>
                <a:cubicBezTo>
                  <a:pt x="1782128" y="163116"/>
                  <a:pt x="1803472" y="290212"/>
                  <a:pt x="1768510" y="371789"/>
                </a:cubicBezTo>
                <a:cubicBezTo>
                  <a:pt x="1762609" y="385557"/>
                  <a:pt x="1755112" y="398584"/>
                  <a:pt x="1748413" y="411982"/>
                </a:cubicBezTo>
                <a:cubicBezTo>
                  <a:pt x="1745064" y="428729"/>
                  <a:pt x="1745301" y="446617"/>
                  <a:pt x="1738365" y="462224"/>
                </a:cubicBezTo>
                <a:cubicBezTo>
                  <a:pt x="1696606" y="556184"/>
                  <a:pt x="1716842" y="457885"/>
                  <a:pt x="1698172" y="532563"/>
                </a:cubicBezTo>
                <a:cubicBezTo>
                  <a:pt x="1694030" y="549132"/>
                  <a:pt x="1691963" y="566163"/>
                  <a:pt x="1688123" y="582804"/>
                </a:cubicBezTo>
                <a:cubicBezTo>
                  <a:pt x="1681912" y="609717"/>
                  <a:pt x="1673814" y="636184"/>
                  <a:pt x="1668027" y="663191"/>
                </a:cubicBezTo>
                <a:cubicBezTo>
                  <a:pt x="1663758" y="683113"/>
                  <a:pt x="1664421" y="704153"/>
                  <a:pt x="1657978" y="723481"/>
                </a:cubicBezTo>
                <a:cubicBezTo>
                  <a:pt x="1644208" y="764789"/>
                  <a:pt x="1627208" y="805115"/>
                  <a:pt x="1607736" y="844061"/>
                </a:cubicBezTo>
                <a:cubicBezTo>
                  <a:pt x="1601037" y="857459"/>
                  <a:pt x="1593541" y="870487"/>
                  <a:pt x="1587640" y="884255"/>
                </a:cubicBezTo>
                <a:cubicBezTo>
                  <a:pt x="1583468" y="893991"/>
                  <a:pt x="1582663" y="905101"/>
                  <a:pt x="1577591" y="914400"/>
                </a:cubicBezTo>
                <a:cubicBezTo>
                  <a:pt x="1562460" y="942140"/>
                  <a:pt x="1544314" y="968128"/>
                  <a:pt x="1527350" y="994787"/>
                </a:cubicBezTo>
                <a:cubicBezTo>
                  <a:pt x="1520866" y="1004976"/>
                  <a:pt x="1507253" y="1024932"/>
                  <a:pt x="1507253" y="1024932"/>
                </a:cubicBezTo>
                <a:cubicBezTo>
                  <a:pt x="1503904" y="1034980"/>
                  <a:pt x="1501942" y="1045603"/>
                  <a:pt x="1497205" y="1055077"/>
                </a:cubicBezTo>
                <a:cubicBezTo>
                  <a:pt x="1487930" y="1073628"/>
                  <a:pt x="1444307" y="1128072"/>
                  <a:pt x="1436915" y="1135464"/>
                </a:cubicBezTo>
                <a:cubicBezTo>
                  <a:pt x="1428375" y="1144003"/>
                  <a:pt x="1416818" y="1148861"/>
                  <a:pt x="1406769" y="1155560"/>
                </a:cubicBezTo>
                <a:cubicBezTo>
                  <a:pt x="1362354" y="1222185"/>
                  <a:pt x="1414554" y="1148153"/>
                  <a:pt x="1356528" y="1215850"/>
                </a:cubicBezTo>
                <a:cubicBezTo>
                  <a:pt x="1345629" y="1228566"/>
                  <a:pt x="1337282" y="1243328"/>
                  <a:pt x="1326383" y="1256044"/>
                </a:cubicBezTo>
                <a:cubicBezTo>
                  <a:pt x="1317135" y="1266833"/>
                  <a:pt x="1305486" y="1275400"/>
                  <a:pt x="1296238" y="1286189"/>
                </a:cubicBezTo>
                <a:cubicBezTo>
                  <a:pt x="1285339" y="1298904"/>
                  <a:pt x="1277121" y="1313779"/>
                  <a:pt x="1266093" y="1326382"/>
                </a:cubicBezTo>
                <a:cubicBezTo>
                  <a:pt x="1253616" y="1340642"/>
                  <a:pt x="1238574" y="1352492"/>
                  <a:pt x="1225899" y="1366576"/>
                </a:cubicBezTo>
                <a:cubicBezTo>
                  <a:pt x="1208399" y="1386021"/>
                  <a:pt x="1191999" y="1406438"/>
                  <a:pt x="1175657" y="1426866"/>
                </a:cubicBezTo>
                <a:cubicBezTo>
                  <a:pt x="1165195" y="1439943"/>
                  <a:pt x="1156411" y="1454344"/>
                  <a:pt x="1145512" y="1467059"/>
                </a:cubicBezTo>
                <a:cubicBezTo>
                  <a:pt x="1136264" y="1477848"/>
                  <a:pt x="1124464" y="1486287"/>
                  <a:pt x="1115367" y="1497204"/>
                </a:cubicBezTo>
                <a:cubicBezTo>
                  <a:pt x="1107636" y="1506481"/>
                  <a:pt x="1103002" y="1518072"/>
                  <a:pt x="1095271" y="1527349"/>
                </a:cubicBezTo>
                <a:cubicBezTo>
                  <a:pt x="1086173" y="1538266"/>
                  <a:pt x="1073652" y="1546125"/>
                  <a:pt x="1065125" y="1557494"/>
                </a:cubicBezTo>
                <a:cubicBezTo>
                  <a:pt x="1053407" y="1573118"/>
                  <a:pt x="1044465" y="1590663"/>
                  <a:pt x="1034980" y="1607736"/>
                </a:cubicBezTo>
                <a:cubicBezTo>
                  <a:pt x="1027706" y="1620830"/>
                  <a:pt x="1023590" y="1635741"/>
                  <a:pt x="1014884" y="1647930"/>
                </a:cubicBezTo>
                <a:cubicBezTo>
                  <a:pt x="1006624" y="1659494"/>
                  <a:pt x="992999" y="1666511"/>
                  <a:pt x="984739" y="1678075"/>
                </a:cubicBezTo>
                <a:cubicBezTo>
                  <a:pt x="931688" y="1752345"/>
                  <a:pt x="1005095" y="1687928"/>
                  <a:pt x="924449" y="1748413"/>
                </a:cubicBezTo>
                <a:cubicBezTo>
                  <a:pt x="917750" y="1765160"/>
                  <a:pt x="913112" y="1782887"/>
                  <a:pt x="904352" y="1798655"/>
                </a:cubicBezTo>
                <a:cubicBezTo>
                  <a:pt x="892881" y="1819302"/>
                  <a:pt x="862969" y="1853237"/>
                  <a:pt x="844062" y="1868993"/>
                </a:cubicBezTo>
                <a:cubicBezTo>
                  <a:pt x="823005" y="1886541"/>
                  <a:pt x="783296" y="1904519"/>
                  <a:pt x="763675" y="1919235"/>
                </a:cubicBezTo>
                <a:cubicBezTo>
                  <a:pt x="752307" y="1927761"/>
                  <a:pt x="744447" y="1940283"/>
                  <a:pt x="733530" y="1949380"/>
                </a:cubicBezTo>
                <a:cubicBezTo>
                  <a:pt x="724252" y="1957111"/>
                  <a:pt x="713212" y="1962458"/>
                  <a:pt x="703385" y="1969477"/>
                </a:cubicBezTo>
                <a:cubicBezTo>
                  <a:pt x="689757" y="1979211"/>
                  <a:pt x="676819" y="1989888"/>
                  <a:pt x="663191" y="1999622"/>
                </a:cubicBezTo>
                <a:cubicBezTo>
                  <a:pt x="653364" y="2006641"/>
                  <a:pt x="642618" y="2012356"/>
                  <a:pt x="633046" y="2019719"/>
                </a:cubicBezTo>
                <a:cubicBezTo>
                  <a:pt x="599048" y="2045872"/>
                  <a:pt x="566057" y="2073310"/>
                  <a:pt x="532563" y="2100105"/>
                </a:cubicBezTo>
                <a:cubicBezTo>
                  <a:pt x="515816" y="2113503"/>
                  <a:pt x="502234" y="2132334"/>
                  <a:pt x="482321" y="2140299"/>
                </a:cubicBezTo>
                <a:cubicBezTo>
                  <a:pt x="465574" y="2146998"/>
                  <a:pt x="447914" y="2151759"/>
                  <a:pt x="432079" y="2160396"/>
                </a:cubicBezTo>
                <a:cubicBezTo>
                  <a:pt x="336068" y="2212766"/>
                  <a:pt x="406218" y="2184095"/>
                  <a:pt x="331596" y="2230734"/>
                </a:cubicBezTo>
                <a:cubicBezTo>
                  <a:pt x="303214" y="2248473"/>
                  <a:pt x="290562" y="2251111"/>
                  <a:pt x="261257" y="2260879"/>
                </a:cubicBezTo>
                <a:cubicBezTo>
                  <a:pt x="227596" y="2286125"/>
                  <a:pt x="209586" y="2301787"/>
                  <a:pt x="170822" y="2321169"/>
                </a:cubicBezTo>
                <a:cubicBezTo>
                  <a:pt x="161348" y="2325906"/>
                  <a:pt x="150725" y="2327868"/>
                  <a:pt x="140677" y="2331218"/>
                </a:cubicBezTo>
                <a:cubicBezTo>
                  <a:pt x="127279" y="2341266"/>
                  <a:pt x="114112" y="2351629"/>
                  <a:pt x="100484" y="2361363"/>
                </a:cubicBezTo>
                <a:cubicBezTo>
                  <a:pt x="80513" y="2375628"/>
                  <a:pt x="46567" y="2395182"/>
                  <a:pt x="30145" y="2411604"/>
                </a:cubicBezTo>
                <a:cubicBezTo>
                  <a:pt x="18303" y="2423446"/>
                  <a:pt x="0" y="2451798"/>
                  <a:pt x="0" y="24517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E115D-0A34-42E5-817A-03C7EBA86991}"/>
              </a:ext>
            </a:extLst>
          </p:cNvPr>
          <p:cNvSpPr txBox="1"/>
          <p:nvPr/>
        </p:nvSpPr>
        <p:spPr>
          <a:xfrm>
            <a:off x="1833525" y="2230717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0747" y="1285465"/>
            <a:ext cx="9151951" cy="4631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33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Theorem 1.2: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two functions f(n) and g(n), we have f(n) =  Ɵ(g(n)) if, and only if f(n) = O(g(n)) and f(n) = Ω(g(n)).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Followed by their definitions.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1.9: </a:t>
            </a:r>
          </a:p>
          <a:p>
            <a:pPr marL="461963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proof that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Ɵ(n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a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constant a, b and c, where a &gt; 0, immediately implies that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Ω(n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and an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3154" y="661852"/>
            <a:ext cx="8525692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Insertion Sort 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Insertion-Sort(A[0..n-1])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//sorts a given array by insertion sort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//Input: An array A[0..n-1] of n orderable elements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//Output: Array A[0..n-1] sorted in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nondecreasing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order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1 to n – 1)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pPr indent="457200"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 ← A[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 //Insert A[j] into the sorted sequence A[1 .. j-1].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←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		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spc="-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(j ≥ 0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spc="-100" dirty="0">
                <a:solidFill>
                  <a:srgbClr val="4601C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A[j] &gt; key)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    do 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A[j+1] ← A[j]					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j ← j – 1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//end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doWhile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A[j+1] ← key;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//end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doFor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	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>
            <a:off x="789262" y="371469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D238B19-1898-4B8D-8AE5-6BEE27D8EE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351">
            <a:off x="789262" y="3714699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A867AB-B4F3-43C1-9715-C72A4A45A931}"/>
              </a:ext>
            </a:extLst>
          </p:cNvPr>
          <p:cNvSpPr txBox="1"/>
          <p:nvPr/>
        </p:nvSpPr>
        <p:spPr>
          <a:xfrm>
            <a:off x="1553154" y="4877360"/>
            <a:ext cx="9567692" cy="913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332" y="644434"/>
                <a:ext cx="9184514" cy="5640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Insertion-Sort(A)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	A permutation (reordering) (a’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	input sequence such that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Cost(steps/</a:t>
                </a:r>
                <a:r>
                  <a:rPr lang="en-US" sz="2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nsec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   times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(j ← 2 to length[A]) do {				c1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key ← A[j];					c2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/ 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 A[j] into the sorted sequence A[1 .. j-1].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   n - 1??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c4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do {		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sz="20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A[i+1] ← A[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c6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} //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 while-loop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c7	</a:t>
                </a:r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0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	   A[i+1] ← key; }   //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end for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                             c8              n - 1	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32" y="644434"/>
                <a:ext cx="9184514" cy="5640455"/>
              </a:xfrm>
              <a:prstGeom prst="rect">
                <a:avLst/>
              </a:prstGeom>
              <a:blipFill>
                <a:blip r:embed="rId2"/>
                <a:stretch>
                  <a:fillRect l="-730" t="-649" b="-4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28644" y="222290"/>
                <a:ext cx="7193819" cy="91384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=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c1* n  +  c2*(n-1)  +  c4*(n-1)  </a:t>
                </a:r>
                <a:r>
                  <a:rPr 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 c6*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c7*</a:t>
                </a:r>
                <a:r>
                  <a:rPr 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 c8 (n-1).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44" y="222290"/>
                <a:ext cx="7193819" cy="913840"/>
              </a:xfrm>
              <a:prstGeom prst="rect">
                <a:avLst/>
              </a:prstGeom>
              <a:blipFill rotWithShape="1">
                <a:blip r:embed="rId3"/>
                <a:stretch>
                  <a:fillRect l="-678" t="-46000" r="-678" b="-7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 flipH="1">
            <a:off x="10059684" y="1715966"/>
            <a:ext cx="579161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 rot="10351337">
            <a:off x="10663742" y="146138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951001F-A754-42A6-A8D1-767E540939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430">
            <a:off x="632168" y="2137989"/>
            <a:ext cx="674148" cy="4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6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A306AA-2C5A-4DDB-87B9-E53034751011}"/>
              </a:ext>
            </a:extLst>
          </p:cNvPr>
          <p:cNvSpPr txBox="1"/>
          <p:nvPr/>
        </p:nvSpPr>
        <p:spPr>
          <a:xfrm>
            <a:off x="1244986" y="3755446"/>
            <a:ext cx="6784317" cy="16670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2553" y="1726803"/>
                <a:ext cx="8484042" cy="366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basic operation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algorithm is </a:t>
                </a:r>
                <a:r>
                  <a:rPr lang="en-US" sz="2200" dirty="0">
                    <a:solidFill>
                      <a:srgbClr val="4601C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key comparison A[j] &gt; key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(Why not j ≥ 0 itself?)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key comparisons in this algorithm depends on the nature of the input.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{will go over later a thorough analysis.}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(n-1)n/2   ε  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(n-1)  ε  Θ(n)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 ≈  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/4   ε  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53" y="1726803"/>
                <a:ext cx="8484042" cy="3669915"/>
              </a:xfrm>
              <a:prstGeom prst="rect">
                <a:avLst/>
              </a:prstGeom>
              <a:blipFill>
                <a:blip r:embed="rId2"/>
                <a:stretch>
                  <a:fillRect l="-934" t="-997" b="-6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5335123-D195-49EF-B1EE-06527F633E97}"/>
              </a:ext>
            </a:extLst>
          </p:cNvPr>
          <p:cNvSpPr/>
          <p:nvPr/>
        </p:nvSpPr>
        <p:spPr>
          <a:xfrm>
            <a:off x="767952" y="3880235"/>
            <a:ext cx="477033" cy="26059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0AD1220-886F-4367-B9A0-D245C2AEAA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966">
            <a:off x="787334" y="3904674"/>
            <a:ext cx="320425" cy="2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BE7FD-F410-4FC9-A6AB-00C08408A876}"/>
              </a:ext>
            </a:extLst>
          </p:cNvPr>
          <p:cNvSpPr txBox="1"/>
          <p:nvPr/>
        </p:nvSpPr>
        <p:spPr>
          <a:xfrm>
            <a:off x="8118763" y="3214255"/>
            <a:ext cx="395316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1 to n - 1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key ← A[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j ←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	     while j ≥ 0 and </a:t>
            </a:r>
            <a:r>
              <a:rPr lang="en-US" dirty="0">
                <a:solidFill>
                  <a:srgbClr val="4601C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A[j] &gt; key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do  {   A[j+1] ← A[j];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j ← j – 1;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A[j+1] ← key;	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843" y="1936958"/>
            <a:ext cx="7598797" cy="3538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worst-case running time of insertion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input size n becomes large enough.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worse-case running time of merge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 = 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22810" y="2181464"/>
            <a:ext cx="441375" cy="29177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EDF2279-1761-4578-B71E-469FB7DBE9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8303">
            <a:off x="610583" y="2073823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F7A250-2E68-48C2-8200-BFAB8634C94E}"/>
              </a:ext>
            </a:extLst>
          </p:cNvPr>
          <p:cNvSpPr txBox="1"/>
          <p:nvPr/>
        </p:nvSpPr>
        <p:spPr>
          <a:xfrm>
            <a:off x="1190058" y="3082314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6650" y="1099572"/>
            <a:ext cx="9602904" cy="504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07744" y="3455127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00024" cy="400572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0CA168A2-AB0D-4F3F-89E4-1C57002C9C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313">
            <a:off x="558215" y="3340222"/>
            <a:ext cx="600024" cy="40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757" y="1728846"/>
                <a:ext cx="7884854" cy="4004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dirty="0" err="1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L’Hôpital’s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rule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 ∞</m:t>
                              </m:r>
                            </m:lim>
                          </m:limLow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′(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Stirling’s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formula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n! 	≈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( 1+  Ɵ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≈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large values of n.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weak upper bound on the factorial function is n!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57" y="1728846"/>
                <a:ext cx="7884854" cy="4004366"/>
              </a:xfrm>
              <a:prstGeom prst="rect">
                <a:avLst/>
              </a:prstGeom>
              <a:blipFill>
                <a:blip r:embed="rId2"/>
                <a:stretch>
                  <a:fillRect l="-1005" t="-1067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1FA1154-2E3C-4344-B304-099D71161E05}"/>
              </a:ext>
            </a:extLst>
          </p:cNvPr>
          <p:cNvSpPr/>
          <p:nvPr/>
        </p:nvSpPr>
        <p:spPr>
          <a:xfrm>
            <a:off x="1791967" y="238040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EFB7B81-8322-4E96-8CB7-7C1A2025FA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671">
            <a:off x="1755732" y="2384906"/>
            <a:ext cx="709421" cy="4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F14A66-8713-459D-A254-3D187614312F}"/>
              </a:ext>
            </a:extLst>
          </p:cNvPr>
          <p:cNvSpPr txBox="1"/>
          <p:nvPr/>
        </p:nvSpPr>
        <p:spPr>
          <a:xfrm>
            <a:off x="1288870" y="2468974"/>
            <a:ext cx="10325370" cy="25036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2854" y="1230536"/>
                <a:ext cx="8586652" cy="4529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Examples: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limit-based approach to comparing orders of growth of two functions: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1.11: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orders of growth of ½ n(n-1)  and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( 1−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)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		     =   ½.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limit is equal to a positive constant, the function have the same order of growth or, symbolically,   ½ n(n-1) ε Ɵ(n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54" y="1230536"/>
                <a:ext cx="8586652" cy="4529510"/>
              </a:xfrm>
              <a:prstGeom prst="rect">
                <a:avLst/>
              </a:prstGeom>
              <a:blipFill>
                <a:blip r:embed="rId2"/>
                <a:stretch>
                  <a:fillRect l="-1278" t="-942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3A4C6E-89C0-4BB5-86E9-B48C4EE42EEC}"/>
              </a:ext>
            </a:extLst>
          </p:cNvPr>
          <p:cNvSpPr txBox="1"/>
          <p:nvPr/>
        </p:nvSpPr>
        <p:spPr>
          <a:xfrm>
            <a:off x="1176154" y="4376151"/>
            <a:ext cx="10249492" cy="19353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0504" y="667077"/>
                <a:ext cx="9374589" cy="564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1.12.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orders of growth of 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and √n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  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→∞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</m:func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</m:e>
                            </m:d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( 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)     ]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 </a:t>
                </a:r>
                <a14:m>
                  <m:oMath xmlns:m="http://schemas.openxmlformats.org/officeDocument/2006/math">
                    <m:r>
                      <a:rPr lang="de-DE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2 </m:t>
                    </m:r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  <m:r>
                          <a:rPr lang="de-DE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de-DE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	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=    0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limit is equal to zero, log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has a smaller order of growth than √n. 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=0,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we can use the so-called little-oh notation:               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ε  o(√n).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use o-notation to denote an upper bound that is not asymptotically tight. Unlike the big-oh, the little-oh notation is rarely used in analysis of algorithms.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04" y="667077"/>
                <a:ext cx="9374589" cy="5644430"/>
              </a:xfrm>
              <a:prstGeom prst="rect">
                <a:avLst/>
              </a:prstGeom>
              <a:blipFill rotWithShape="0">
                <a:blip r:embed="rId2"/>
                <a:stretch>
                  <a:fillRect l="-845" t="-648" r="-474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597208-2A12-453C-A53F-A2561A56EE61}"/>
                  </a:ext>
                </a:extLst>
              </p:cNvPr>
              <p:cNvSpPr txBox="1"/>
              <p:nvPr/>
            </p:nvSpPr>
            <p:spPr>
              <a:xfrm>
                <a:off x="9622971" y="435429"/>
                <a:ext cx="2159726" cy="115454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 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)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597208-2A12-453C-A53F-A2561A56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971" y="435429"/>
                <a:ext cx="2159726" cy="1154547"/>
              </a:xfrm>
              <a:prstGeom prst="rect">
                <a:avLst/>
              </a:prstGeom>
              <a:blipFill>
                <a:blip r:embed="rId3"/>
                <a:stretch>
                  <a:fillRect l="-22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55F0E-D30C-4083-8DAF-7D16CD3E2A36}"/>
              </a:ext>
            </a:extLst>
          </p:cNvPr>
          <p:cNvSpPr txBox="1"/>
          <p:nvPr/>
        </p:nvSpPr>
        <p:spPr>
          <a:xfrm>
            <a:off x="1628889" y="4961707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63920" y="1106037"/>
                <a:ext cx="9112194" cy="5072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1.13: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 the order of growth of n! and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 advantage of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Stirling’s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formula, we get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→∞</m:t>
                              </m:r>
                            </m:lim>
                          </m:limLow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2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	                         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[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]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	   	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[ (</m:t>
                        </m:r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den>
                            </m:f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=  ∞   for large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though 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grows very fast, n! grows still faster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We can write symbolically that n! ε Ω(2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920" y="1106037"/>
                <a:ext cx="9112194" cy="5072542"/>
              </a:xfrm>
              <a:prstGeom prst="rect">
                <a:avLst/>
              </a:prstGeom>
              <a:blipFill>
                <a:blip r:embed="rId2"/>
                <a:stretch>
                  <a:fillRect l="-1071" t="-840" b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80413"/>
              </p:ext>
            </p:extLst>
          </p:nvPr>
        </p:nvGraphicFramePr>
        <p:xfrm>
          <a:off x="1821416" y="716450"/>
          <a:ext cx="8549168" cy="580772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4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 /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1.2: Basis Efficiency Class </a:t>
                      </a:r>
                      <a:endParaRPr lang="en-US" sz="1600" b="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of cutting a problem’s size by a constant factor on each iteration of the algorithm. Binary search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that scan a list of size n belong to this class. Sequential search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n-log-n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of divide-and-conquer algorithms, such as, merge sort, quicksort…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embedded loops algorithms; insertion sort; certain operation on n-by-n matrices.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embedded loops algorithms. Several nontrivial algorithms from linear algebra, such as multiply two n-by-n matrices by the definition-based algorithm.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generate all subsets of an n-element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n!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factorial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generate all permutations of an n-element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48" marR="622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CBA07DA-7100-4FEB-88D4-730B9CEE18F4}"/>
              </a:ext>
            </a:extLst>
          </p:cNvPr>
          <p:cNvSpPr/>
          <p:nvPr/>
        </p:nvSpPr>
        <p:spPr>
          <a:xfrm>
            <a:off x="479161" y="114303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F096011-FE60-421B-A63E-4DE04DD5EE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250">
            <a:off x="366008" y="1143030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710" y="1291176"/>
            <a:ext cx="9190950" cy="11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Table 1.3: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(some approximate) of several functions important for algorithms’ analysis. See how the functions grow as n grows from 10,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1837"/>
              </p:ext>
            </p:extLst>
          </p:nvPr>
        </p:nvGraphicFramePr>
        <p:xfrm>
          <a:off x="1550502" y="2985502"/>
          <a:ext cx="892136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4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 log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n!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6.6*10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9.3*10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157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1.0*10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1.3*10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1.7*10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2.0*10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5332" y="3118134"/>
            <a:ext cx="80261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25665-9C65-48EE-937F-1A4391944BFE}"/>
              </a:ext>
            </a:extLst>
          </p:cNvPr>
          <p:cNvSpPr txBox="1"/>
          <p:nvPr/>
        </p:nvSpPr>
        <p:spPr>
          <a:xfrm>
            <a:off x="1158626" y="3625554"/>
            <a:ext cx="10123287" cy="1580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77298" y="931818"/>
            <a:ext cx="9057678" cy="4274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o-notation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asymptotic upper bound provided by O-notation may or may not be 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bound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asymptotically tight, but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the bound 2n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not.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o-notation to denote an upper bound that is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Definition: little-oh of g of n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o(g(n)) = { f(n) |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&gt; 0, there exists a constant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&gt;  0 such that  0 ≤ f(n)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cg(n), for all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.}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5915" y="5206065"/>
                <a:ext cx="9260443" cy="1107996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given complexity function g(n),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 c and n</a:t>
                </a:r>
                <a:r>
                  <a:rPr lang="en-US" sz="22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2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15" y="5206065"/>
                <a:ext cx="9260443" cy="1107996"/>
              </a:xfrm>
              <a:prstGeom prst="rect">
                <a:avLst/>
              </a:prstGeom>
              <a:blipFill>
                <a:blip r:embed="rId2"/>
                <a:stretch>
                  <a:fillRect l="-789" t="-3804" r="-263" b="-923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AD3D916-45E6-4B52-9E82-9876E65A3EB1}"/>
              </a:ext>
            </a:extLst>
          </p:cNvPr>
          <p:cNvSpPr/>
          <p:nvPr/>
        </p:nvSpPr>
        <p:spPr>
          <a:xfrm>
            <a:off x="699233" y="4509026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EBBC382-E9CE-4462-98B5-6102BDF135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921">
            <a:off x="762378" y="4509026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086068-F37B-4EB0-9255-3A89A96C11C8}"/>
              </a:ext>
            </a:extLst>
          </p:cNvPr>
          <p:cNvSpPr txBox="1"/>
          <p:nvPr/>
        </p:nvSpPr>
        <p:spPr>
          <a:xfrm>
            <a:off x="1699137" y="4048443"/>
            <a:ext cx="9187953" cy="13374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671876" y="2106907"/>
            <a:ext cx="9187953" cy="1405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4777" y="2023700"/>
            <a:ext cx="8849802" cy="388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1.14: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Show that 2n  =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but  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 of 2n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o(n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Assume that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That means,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9963" marR="0" indent="-5127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for any positive constant c  &gt;  0, there exists a constant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</a:t>
            </a:r>
          </a:p>
          <a:p>
            <a:pPr marL="969963" marR="0" indent="-5127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such that 0  ≤  2n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  ≥ 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However,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c = 1, that 2n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  ≥  n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 longer valid.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8C3376C-0DBA-4292-9B31-26D5998C8DB3}"/>
              </a:ext>
            </a:extLst>
          </p:cNvPr>
          <p:cNvSpPr/>
          <p:nvPr/>
        </p:nvSpPr>
        <p:spPr>
          <a:xfrm>
            <a:off x="1033311" y="214341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D6ACF6A-923E-451A-BFCF-9C7A66725B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2988">
            <a:off x="971385" y="2083557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043AE-6516-4BC4-882C-7A81C9B96B75}"/>
              </a:ext>
            </a:extLst>
          </p:cNvPr>
          <p:cNvSpPr txBox="1"/>
          <p:nvPr/>
        </p:nvSpPr>
        <p:spPr>
          <a:xfrm>
            <a:off x="1821854" y="2912961"/>
            <a:ext cx="9081277" cy="15545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9151" y="1522839"/>
            <a:ext cx="8213697" cy="375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-notation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it to denote a lower bound that is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asymptotically tight.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Definition: little-omega of g of n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ω(g(n)) = { f(n) |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constant  c &gt; 0, there exists a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constant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&gt;  0 such that 0  ≤  cg(n)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f(n), for all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n ≥ n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.}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define it is by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f(n)ε ω(g(n)) if and only if g(n) ε o(f(n)).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4ADB3E8-3B3F-40C4-8A17-4EFDE487B08C}"/>
              </a:ext>
            </a:extLst>
          </p:cNvPr>
          <p:cNvSpPr/>
          <p:nvPr/>
        </p:nvSpPr>
        <p:spPr>
          <a:xfrm>
            <a:off x="819306" y="3401206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45608" y="5335161"/>
                <a:ext cx="8523092" cy="1015663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bound for f(n)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Big-oh of g of 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given complexity function g(n),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O(g(n)) = {f(n) |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constants c and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0 ≤ f(n) ≤ cg(n)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≥ n</a:t>
                </a:r>
                <a:r>
                  <a:rPr lang="en-US" sz="20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.}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08" y="5335161"/>
                <a:ext cx="8523092" cy="1015663"/>
              </a:xfrm>
              <a:prstGeom prst="rect">
                <a:avLst/>
              </a:prstGeom>
              <a:blipFill>
                <a:blip r:embed="rId2"/>
                <a:stretch>
                  <a:fillRect l="-643" t="-2959" b="-8284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E663A2F-410D-41CE-BFE6-C4009AA32A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868">
            <a:off x="819306" y="3296702"/>
            <a:ext cx="665826" cy="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:1-over-x-plus-x abs.sv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5695" y="1550505"/>
            <a:ext cx="3863506" cy="334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29948" y="5066346"/>
            <a:ext cx="6096000" cy="8168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of a function with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horizontal (y = 0), vertical (x = 0), and oblique (x = y) asymptotes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E6AE-7573-4DDD-9EEE-E221E2306FC9}"/>
              </a:ext>
            </a:extLst>
          </p:cNvPr>
          <p:cNvSpPr txBox="1"/>
          <p:nvPr/>
        </p:nvSpPr>
        <p:spPr>
          <a:xfrm>
            <a:off x="6261464" y="135387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5061" y="332233"/>
            <a:ext cx="746362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Asymptote:  A line whose distance to a given curve tends to zero. An asymptote may or may not intersect its associated 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632B32-B4A1-4CE0-AA40-BCB68F4FDFB9}"/>
              </a:ext>
            </a:extLst>
          </p:cNvPr>
          <p:cNvSpPr/>
          <p:nvPr/>
        </p:nvSpPr>
        <p:spPr>
          <a:xfrm>
            <a:off x="3666309" y="2747857"/>
            <a:ext cx="4876799" cy="164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Standards, Notations,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and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3915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0px-Hyperbola_one_over_x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353" y="1009816"/>
            <a:ext cx="4683317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20563" y="4834394"/>
            <a:ext cx="6925586" cy="6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f(x)=\tfrac{1}{x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17" y="5457134"/>
            <a:ext cx="939637" cy="3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05307" y="5371990"/>
            <a:ext cx="57408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graphed 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Cartesian coordinates"/>
              </a:rPr>
              <a:t>Cartesian coordinates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-axes are the asymptotes.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1854737" y="1950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2DDA7B7-345D-4DBA-83AF-D94D855AC4D7}"/>
              </a:ext>
            </a:extLst>
          </p:cNvPr>
          <p:cNvSpPr/>
          <p:nvPr/>
        </p:nvSpPr>
        <p:spPr>
          <a:xfrm rot="20570799">
            <a:off x="7528486" y="1930076"/>
            <a:ext cx="583474" cy="101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C783C9E6-74ED-41FB-947E-759C96F2884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69" y="1846300"/>
            <a:ext cx="665826" cy="4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AD13F-26EE-481F-AF8A-6BFE6C7915C4}"/>
              </a:ext>
            </a:extLst>
          </p:cNvPr>
          <p:cNvSpPr txBox="1"/>
          <p:nvPr/>
        </p:nvSpPr>
        <p:spPr>
          <a:xfrm>
            <a:off x="6096000" y="2298542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0px-1-over-x-plus-x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394" y="1176793"/>
            <a:ext cx="4515886" cy="40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f(x)=x+\tfrac{1}{x}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44" y="5696190"/>
            <a:ext cx="1320145" cy="37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24215" y="5653377"/>
            <a:ext cx="854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graph of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-axis 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0) and the line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both asymptotes.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asymptotic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and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887078" y="5456917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A30EF9E7-B197-43A4-9DB1-D5BFEE5B36F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702">
            <a:off x="706380" y="5490908"/>
            <a:ext cx="719638" cy="4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E634C-1466-45A5-B046-E472CE99B595}"/>
              </a:ext>
            </a:extLst>
          </p:cNvPr>
          <p:cNvSpPr txBox="1"/>
          <p:nvPr/>
        </p:nvSpPr>
        <p:spPr>
          <a:xfrm>
            <a:off x="6096000" y="1176793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24263-955F-4EEC-9FDB-7F0019E21AE1}"/>
              </a:ext>
            </a:extLst>
          </p:cNvPr>
          <p:cNvSpPr txBox="1"/>
          <p:nvPr/>
        </p:nvSpPr>
        <p:spPr>
          <a:xfrm>
            <a:off x="1532709" y="3561806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4986" y="632995"/>
                <a:ext cx="8815300" cy="4068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</a:pPr>
                <a:r>
                  <a:rPr lang="en-US" sz="28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 Asymptotic upper and lower bound for f(n)</a:t>
                </a:r>
                <a:endParaRPr lang="en-US" sz="2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 </a:t>
                </a:r>
                <a:r>
                  <a:rPr lang="en-US" sz="28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notation (Big Theta notation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Ɵ(g(n)), denoted f(n)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Ɵ(g(n)),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f(n) is bounded both above and below by some positive constant multiples of g(n) for all n ≥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some nonnegative n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i.e.,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there exist positive constants,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	                0 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86" y="632995"/>
                <a:ext cx="8815300" cy="4068934"/>
              </a:xfrm>
              <a:prstGeom prst="rect">
                <a:avLst/>
              </a:prstGeom>
              <a:blipFill>
                <a:blip r:embed="rId2"/>
                <a:stretch>
                  <a:fillRect l="-1383" t="-1349" r="-830" b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68E315-F365-48AC-8E99-93DCBB1D4E6D}"/>
                  </a:ext>
                </a:extLst>
              </p:cNvPr>
              <p:cNvSpPr/>
              <p:nvPr/>
            </p:nvSpPr>
            <p:spPr>
              <a:xfrm>
                <a:off x="1278065" y="4756921"/>
                <a:ext cx="9864117" cy="1903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where T(n)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f(n), f(n) is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c,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g(n) is 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= Ɵ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where 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f(n),  f(n) is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nlogn + … +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g(n) is </a:t>
                </a:r>
              </a:p>
              <a:p>
                <a:pPr indent="457200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68E315-F365-48AC-8E99-93DCBB1D4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65" y="4756921"/>
                <a:ext cx="9864117" cy="1903470"/>
              </a:xfrm>
              <a:prstGeom prst="rect">
                <a:avLst/>
              </a:prstGeom>
              <a:blipFill>
                <a:blip r:embed="rId3"/>
                <a:stretch>
                  <a:fillRect t="-2556" r="-556" b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03FA65-C579-46D7-82DE-FC20818E1716}"/>
              </a:ext>
            </a:extLst>
          </p:cNvPr>
          <p:cNvSpPr txBox="1"/>
          <p:nvPr/>
        </p:nvSpPr>
        <p:spPr>
          <a:xfrm>
            <a:off x="1442406" y="579657"/>
            <a:ext cx="9274628" cy="1140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1D54D-FC1B-4E08-93E8-08D2A03FC89B}"/>
              </a:ext>
            </a:extLst>
          </p:cNvPr>
          <p:cNvSpPr txBox="1"/>
          <p:nvPr/>
        </p:nvSpPr>
        <p:spPr>
          <a:xfrm>
            <a:off x="1582366" y="4499879"/>
            <a:ext cx="9134668" cy="6433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Line 42"/>
          <p:cNvCxnSpPr>
            <a:cxnSpLocks noChangeShapeType="1"/>
          </p:cNvCxnSpPr>
          <p:nvPr/>
        </p:nvCxnSpPr>
        <p:spPr bwMode="auto">
          <a:xfrm flipH="1">
            <a:off x="3518051" y="2654968"/>
            <a:ext cx="15240" cy="193628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Line 43"/>
          <p:cNvCxnSpPr>
            <a:cxnSpLocks noChangeShapeType="1"/>
          </p:cNvCxnSpPr>
          <p:nvPr/>
        </p:nvCxnSpPr>
        <p:spPr bwMode="auto">
          <a:xfrm>
            <a:off x="3518051" y="4562944"/>
            <a:ext cx="3548496" cy="73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reeform 3"/>
          <p:cNvSpPr>
            <a:spLocks/>
          </p:cNvSpPr>
          <p:nvPr/>
        </p:nvSpPr>
        <p:spPr bwMode="auto">
          <a:xfrm>
            <a:off x="3533291" y="3387291"/>
            <a:ext cx="3533256" cy="899160"/>
          </a:xfrm>
          <a:custGeom>
            <a:avLst/>
            <a:gdLst>
              <a:gd name="T0" fmla="*/ 0 w 3336"/>
              <a:gd name="T1" fmla="*/ 1104 h 1248"/>
              <a:gd name="T2" fmla="*/ 324 w 3336"/>
              <a:gd name="T3" fmla="*/ 1128 h 1248"/>
              <a:gd name="T4" fmla="*/ 348 w 3336"/>
              <a:gd name="T5" fmla="*/ 1200 h 1248"/>
              <a:gd name="T6" fmla="*/ 396 w 3336"/>
              <a:gd name="T7" fmla="*/ 1248 h 1248"/>
              <a:gd name="T8" fmla="*/ 528 w 3336"/>
              <a:gd name="T9" fmla="*/ 1188 h 1248"/>
              <a:gd name="T10" fmla="*/ 552 w 3336"/>
              <a:gd name="T11" fmla="*/ 1116 h 1248"/>
              <a:gd name="T12" fmla="*/ 660 w 3336"/>
              <a:gd name="T13" fmla="*/ 1068 h 1248"/>
              <a:gd name="T14" fmla="*/ 720 w 3336"/>
              <a:gd name="T15" fmla="*/ 1020 h 1248"/>
              <a:gd name="T16" fmla="*/ 864 w 3336"/>
              <a:gd name="T17" fmla="*/ 948 h 1248"/>
              <a:gd name="T18" fmla="*/ 1200 w 3336"/>
              <a:gd name="T19" fmla="*/ 840 h 1248"/>
              <a:gd name="T20" fmla="*/ 1404 w 3336"/>
              <a:gd name="T21" fmla="*/ 756 h 1248"/>
              <a:gd name="T22" fmla="*/ 1524 w 3336"/>
              <a:gd name="T23" fmla="*/ 636 h 1248"/>
              <a:gd name="T24" fmla="*/ 1560 w 3336"/>
              <a:gd name="T25" fmla="*/ 624 h 1248"/>
              <a:gd name="T26" fmla="*/ 1596 w 3336"/>
              <a:gd name="T27" fmla="*/ 600 h 1248"/>
              <a:gd name="T28" fmla="*/ 1728 w 3336"/>
              <a:gd name="T29" fmla="*/ 516 h 1248"/>
              <a:gd name="T30" fmla="*/ 1836 w 3336"/>
              <a:gd name="T31" fmla="*/ 468 h 1248"/>
              <a:gd name="T32" fmla="*/ 1860 w 3336"/>
              <a:gd name="T33" fmla="*/ 432 h 1248"/>
              <a:gd name="T34" fmla="*/ 1896 w 3336"/>
              <a:gd name="T35" fmla="*/ 420 h 1248"/>
              <a:gd name="T36" fmla="*/ 2052 w 3336"/>
              <a:gd name="T37" fmla="*/ 336 h 1248"/>
              <a:gd name="T38" fmla="*/ 2652 w 3336"/>
              <a:gd name="T39" fmla="*/ 204 h 1248"/>
              <a:gd name="T40" fmla="*/ 3000 w 3336"/>
              <a:gd name="T41" fmla="*/ 132 h 1248"/>
              <a:gd name="T42" fmla="*/ 3192 w 3336"/>
              <a:gd name="T43" fmla="*/ 84 h 1248"/>
              <a:gd name="T44" fmla="*/ 3240 w 3336"/>
              <a:gd name="T45" fmla="*/ 72 h 1248"/>
              <a:gd name="T46" fmla="*/ 3276 w 3336"/>
              <a:gd name="T47" fmla="*/ 48 h 1248"/>
              <a:gd name="T48" fmla="*/ 3312 w 3336"/>
              <a:gd name="T49" fmla="*/ 36 h 1248"/>
              <a:gd name="T50" fmla="*/ 3336 w 3336"/>
              <a:gd name="T5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36" h="1248">
                <a:moveTo>
                  <a:pt x="0" y="1104"/>
                </a:moveTo>
                <a:cubicBezTo>
                  <a:pt x="105" y="1069"/>
                  <a:pt x="221" y="1094"/>
                  <a:pt x="324" y="1128"/>
                </a:cubicBezTo>
                <a:cubicBezTo>
                  <a:pt x="332" y="1152"/>
                  <a:pt x="340" y="1176"/>
                  <a:pt x="348" y="1200"/>
                </a:cubicBezTo>
                <a:cubicBezTo>
                  <a:pt x="364" y="1248"/>
                  <a:pt x="348" y="1232"/>
                  <a:pt x="396" y="1248"/>
                </a:cubicBezTo>
                <a:cubicBezTo>
                  <a:pt x="450" y="1239"/>
                  <a:pt x="503" y="1244"/>
                  <a:pt x="528" y="1188"/>
                </a:cubicBezTo>
                <a:cubicBezTo>
                  <a:pt x="538" y="1165"/>
                  <a:pt x="544" y="1140"/>
                  <a:pt x="552" y="1116"/>
                </a:cubicBezTo>
                <a:cubicBezTo>
                  <a:pt x="564" y="1079"/>
                  <a:pt x="660" y="1068"/>
                  <a:pt x="660" y="1068"/>
                </a:cubicBezTo>
                <a:cubicBezTo>
                  <a:pt x="704" y="1001"/>
                  <a:pt x="659" y="1054"/>
                  <a:pt x="720" y="1020"/>
                </a:cubicBezTo>
                <a:cubicBezTo>
                  <a:pt x="860" y="942"/>
                  <a:pt x="724" y="995"/>
                  <a:pt x="864" y="948"/>
                </a:cubicBezTo>
                <a:cubicBezTo>
                  <a:pt x="975" y="911"/>
                  <a:pt x="1086" y="868"/>
                  <a:pt x="1200" y="840"/>
                </a:cubicBezTo>
                <a:cubicBezTo>
                  <a:pt x="1263" y="798"/>
                  <a:pt x="1329" y="771"/>
                  <a:pt x="1404" y="756"/>
                </a:cubicBezTo>
                <a:cubicBezTo>
                  <a:pt x="1500" y="692"/>
                  <a:pt x="1460" y="732"/>
                  <a:pt x="1524" y="636"/>
                </a:cubicBezTo>
                <a:cubicBezTo>
                  <a:pt x="1531" y="625"/>
                  <a:pt x="1549" y="630"/>
                  <a:pt x="1560" y="624"/>
                </a:cubicBezTo>
                <a:cubicBezTo>
                  <a:pt x="1573" y="618"/>
                  <a:pt x="1584" y="608"/>
                  <a:pt x="1596" y="600"/>
                </a:cubicBezTo>
                <a:cubicBezTo>
                  <a:pt x="1637" y="571"/>
                  <a:pt x="1682" y="537"/>
                  <a:pt x="1728" y="516"/>
                </a:cubicBezTo>
                <a:cubicBezTo>
                  <a:pt x="1857" y="459"/>
                  <a:pt x="1755" y="522"/>
                  <a:pt x="1836" y="468"/>
                </a:cubicBezTo>
                <a:cubicBezTo>
                  <a:pt x="1844" y="456"/>
                  <a:pt x="1849" y="441"/>
                  <a:pt x="1860" y="432"/>
                </a:cubicBezTo>
                <a:cubicBezTo>
                  <a:pt x="1870" y="424"/>
                  <a:pt x="1885" y="426"/>
                  <a:pt x="1896" y="420"/>
                </a:cubicBezTo>
                <a:cubicBezTo>
                  <a:pt x="1954" y="388"/>
                  <a:pt x="1989" y="357"/>
                  <a:pt x="2052" y="336"/>
                </a:cubicBezTo>
                <a:cubicBezTo>
                  <a:pt x="2221" y="209"/>
                  <a:pt x="2455" y="212"/>
                  <a:pt x="2652" y="204"/>
                </a:cubicBezTo>
                <a:cubicBezTo>
                  <a:pt x="2770" y="180"/>
                  <a:pt x="2880" y="147"/>
                  <a:pt x="3000" y="132"/>
                </a:cubicBezTo>
                <a:cubicBezTo>
                  <a:pt x="3062" y="111"/>
                  <a:pt x="3128" y="100"/>
                  <a:pt x="3192" y="84"/>
                </a:cubicBezTo>
                <a:cubicBezTo>
                  <a:pt x="3208" y="80"/>
                  <a:pt x="3240" y="72"/>
                  <a:pt x="3240" y="72"/>
                </a:cubicBezTo>
                <a:cubicBezTo>
                  <a:pt x="3252" y="64"/>
                  <a:pt x="3263" y="54"/>
                  <a:pt x="3276" y="48"/>
                </a:cubicBezTo>
                <a:cubicBezTo>
                  <a:pt x="3287" y="42"/>
                  <a:pt x="3302" y="44"/>
                  <a:pt x="3312" y="36"/>
                </a:cubicBezTo>
                <a:cubicBezTo>
                  <a:pt x="3323" y="27"/>
                  <a:pt x="3336" y="0"/>
                  <a:pt x="3336" y="0"/>
                </a:cubicBezTo>
              </a:path>
            </a:pathLst>
          </a:custGeom>
          <a:noFill/>
          <a:ln w="28575">
            <a:solidFill>
              <a:srgbClr val="5635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33291" y="3064041"/>
            <a:ext cx="3533256" cy="1506889"/>
          </a:xfrm>
          <a:custGeom>
            <a:avLst/>
            <a:gdLst>
              <a:gd name="T0" fmla="*/ 1 w 2881"/>
              <a:gd name="T1" fmla="*/ 2160 h 2160"/>
              <a:gd name="T2" fmla="*/ 13 w 2881"/>
              <a:gd name="T3" fmla="*/ 2064 h 2160"/>
              <a:gd name="T4" fmla="*/ 49 w 2881"/>
              <a:gd name="T5" fmla="*/ 2052 h 2160"/>
              <a:gd name="T6" fmla="*/ 97 w 2881"/>
              <a:gd name="T7" fmla="*/ 1980 h 2160"/>
              <a:gd name="T8" fmla="*/ 121 w 2881"/>
              <a:gd name="T9" fmla="*/ 1908 h 2160"/>
              <a:gd name="T10" fmla="*/ 145 w 2881"/>
              <a:gd name="T11" fmla="*/ 1860 h 2160"/>
              <a:gd name="T12" fmla="*/ 169 w 2881"/>
              <a:gd name="T13" fmla="*/ 1824 h 2160"/>
              <a:gd name="T14" fmla="*/ 217 w 2881"/>
              <a:gd name="T15" fmla="*/ 1680 h 2160"/>
              <a:gd name="T16" fmla="*/ 241 w 2881"/>
              <a:gd name="T17" fmla="*/ 1644 h 2160"/>
              <a:gd name="T18" fmla="*/ 277 w 2881"/>
              <a:gd name="T19" fmla="*/ 1524 h 2160"/>
              <a:gd name="T20" fmla="*/ 313 w 2881"/>
              <a:gd name="T21" fmla="*/ 1488 h 2160"/>
              <a:gd name="T22" fmla="*/ 361 w 2881"/>
              <a:gd name="T23" fmla="*/ 1416 h 2160"/>
              <a:gd name="T24" fmla="*/ 421 w 2881"/>
              <a:gd name="T25" fmla="*/ 1332 h 2160"/>
              <a:gd name="T26" fmla="*/ 529 w 2881"/>
              <a:gd name="T27" fmla="*/ 1212 h 2160"/>
              <a:gd name="T28" fmla="*/ 565 w 2881"/>
              <a:gd name="T29" fmla="*/ 1188 h 2160"/>
              <a:gd name="T30" fmla="*/ 625 w 2881"/>
              <a:gd name="T31" fmla="*/ 1140 h 2160"/>
              <a:gd name="T32" fmla="*/ 733 w 2881"/>
              <a:gd name="T33" fmla="*/ 1068 h 2160"/>
              <a:gd name="T34" fmla="*/ 841 w 2881"/>
              <a:gd name="T35" fmla="*/ 1008 h 2160"/>
              <a:gd name="T36" fmla="*/ 961 w 2881"/>
              <a:gd name="T37" fmla="*/ 924 h 2160"/>
              <a:gd name="T38" fmla="*/ 1033 w 2881"/>
              <a:gd name="T39" fmla="*/ 864 h 2160"/>
              <a:gd name="T40" fmla="*/ 1081 w 2881"/>
              <a:gd name="T41" fmla="*/ 792 h 2160"/>
              <a:gd name="T42" fmla="*/ 1189 w 2881"/>
              <a:gd name="T43" fmla="*/ 720 h 2160"/>
              <a:gd name="T44" fmla="*/ 1285 w 2881"/>
              <a:gd name="T45" fmla="*/ 636 h 2160"/>
              <a:gd name="T46" fmla="*/ 1309 w 2881"/>
              <a:gd name="T47" fmla="*/ 600 h 2160"/>
              <a:gd name="T48" fmla="*/ 1381 w 2881"/>
              <a:gd name="T49" fmla="*/ 552 h 2160"/>
              <a:gd name="T50" fmla="*/ 1621 w 2881"/>
              <a:gd name="T51" fmla="*/ 444 h 2160"/>
              <a:gd name="T52" fmla="*/ 1873 w 2881"/>
              <a:gd name="T53" fmla="*/ 300 h 2160"/>
              <a:gd name="T54" fmla="*/ 2017 w 2881"/>
              <a:gd name="T55" fmla="*/ 276 h 2160"/>
              <a:gd name="T56" fmla="*/ 2161 w 2881"/>
              <a:gd name="T57" fmla="*/ 204 h 2160"/>
              <a:gd name="T58" fmla="*/ 2197 w 2881"/>
              <a:gd name="T59" fmla="*/ 180 h 2160"/>
              <a:gd name="T60" fmla="*/ 2293 w 2881"/>
              <a:gd name="T61" fmla="*/ 168 h 2160"/>
              <a:gd name="T62" fmla="*/ 2629 w 2881"/>
              <a:gd name="T63" fmla="*/ 96 h 2160"/>
              <a:gd name="T64" fmla="*/ 2881 w 2881"/>
              <a:gd name="T65" fmla="*/ 24 h 2160"/>
              <a:gd name="T66" fmla="*/ 2821 w 2881"/>
              <a:gd name="T6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1" h="2160">
                <a:moveTo>
                  <a:pt x="1" y="2160"/>
                </a:moveTo>
                <a:cubicBezTo>
                  <a:pt x="5" y="2128"/>
                  <a:pt x="0" y="2093"/>
                  <a:pt x="13" y="2064"/>
                </a:cubicBezTo>
                <a:cubicBezTo>
                  <a:pt x="18" y="2052"/>
                  <a:pt x="40" y="2061"/>
                  <a:pt x="49" y="2052"/>
                </a:cubicBezTo>
                <a:cubicBezTo>
                  <a:pt x="69" y="2032"/>
                  <a:pt x="81" y="2004"/>
                  <a:pt x="97" y="1980"/>
                </a:cubicBezTo>
                <a:cubicBezTo>
                  <a:pt x="111" y="1959"/>
                  <a:pt x="112" y="1931"/>
                  <a:pt x="121" y="1908"/>
                </a:cubicBezTo>
                <a:cubicBezTo>
                  <a:pt x="128" y="1891"/>
                  <a:pt x="136" y="1876"/>
                  <a:pt x="145" y="1860"/>
                </a:cubicBezTo>
                <a:cubicBezTo>
                  <a:pt x="152" y="1847"/>
                  <a:pt x="163" y="1837"/>
                  <a:pt x="169" y="1824"/>
                </a:cubicBezTo>
                <a:cubicBezTo>
                  <a:pt x="186" y="1786"/>
                  <a:pt x="193" y="1716"/>
                  <a:pt x="217" y="1680"/>
                </a:cubicBezTo>
                <a:cubicBezTo>
                  <a:pt x="225" y="1668"/>
                  <a:pt x="235" y="1657"/>
                  <a:pt x="241" y="1644"/>
                </a:cubicBezTo>
                <a:cubicBezTo>
                  <a:pt x="258" y="1606"/>
                  <a:pt x="256" y="1560"/>
                  <a:pt x="277" y="1524"/>
                </a:cubicBezTo>
                <a:cubicBezTo>
                  <a:pt x="285" y="1509"/>
                  <a:pt x="303" y="1501"/>
                  <a:pt x="313" y="1488"/>
                </a:cubicBezTo>
                <a:cubicBezTo>
                  <a:pt x="331" y="1465"/>
                  <a:pt x="345" y="1440"/>
                  <a:pt x="361" y="1416"/>
                </a:cubicBezTo>
                <a:cubicBezTo>
                  <a:pt x="425" y="1320"/>
                  <a:pt x="343" y="1358"/>
                  <a:pt x="421" y="1332"/>
                </a:cubicBezTo>
                <a:cubicBezTo>
                  <a:pt x="444" y="1264"/>
                  <a:pt x="465" y="1255"/>
                  <a:pt x="529" y="1212"/>
                </a:cubicBezTo>
                <a:cubicBezTo>
                  <a:pt x="541" y="1204"/>
                  <a:pt x="565" y="1188"/>
                  <a:pt x="565" y="1188"/>
                </a:cubicBezTo>
                <a:cubicBezTo>
                  <a:pt x="609" y="1121"/>
                  <a:pt x="564" y="1174"/>
                  <a:pt x="625" y="1140"/>
                </a:cubicBezTo>
                <a:cubicBezTo>
                  <a:pt x="663" y="1119"/>
                  <a:pt x="692" y="1082"/>
                  <a:pt x="733" y="1068"/>
                </a:cubicBezTo>
                <a:cubicBezTo>
                  <a:pt x="796" y="1047"/>
                  <a:pt x="758" y="1063"/>
                  <a:pt x="841" y="1008"/>
                </a:cubicBezTo>
                <a:cubicBezTo>
                  <a:pt x="886" y="978"/>
                  <a:pt x="910" y="941"/>
                  <a:pt x="961" y="924"/>
                </a:cubicBezTo>
                <a:cubicBezTo>
                  <a:pt x="983" y="902"/>
                  <a:pt x="1012" y="888"/>
                  <a:pt x="1033" y="864"/>
                </a:cubicBezTo>
                <a:cubicBezTo>
                  <a:pt x="1052" y="842"/>
                  <a:pt x="1057" y="808"/>
                  <a:pt x="1081" y="792"/>
                </a:cubicBezTo>
                <a:cubicBezTo>
                  <a:pt x="1117" y="768"/>
                  <a:pt x="1158" y="751"/>
                  <a:pt x="1189" y="720"/>
                </a:cubicBezTo>
                <a:cubicBezTo>
                  <a:pt x="1225" y="684"/>
                  <a:pt x="1237" y="652"/>
                  <a:pt x="1285" y="636"/>
                </a:cubicBezTo>
                <a:cubicBezTo>
                  <a:pt x="1293" y="624"/>
                  <a:pt x="1298" y="609"/>
                  <a:pt x="1309" y="600"/>
                </a:cubicBezTo>
                <a:cubicBezTo>
                  <a:pt x="1331" y="581"/>
                  <a:pt x="1381" y="552"/>
                  <a:pt x="1381" y="552"/>
                </a:cubicBezTo>
                <a:cubicBezTo>
                  <a:pt x="1438" y="466"/>
                  <a:pt x="1534" y="487"/>
                  <a:pt x="1621" y="444"/>
                </a:cubicBezTo>
                <a:cubicBezTo>
                  <a:pt x="1712" y="399"/>
                  <a:pt x="1789" y="356"/>
                  <a:pt x="1873" y="300"/>
                </a:cubicBezTo>
                <a:cubicBezTo>
                  <a:pt x="1913" y="273"/>
                  <a:pt x="1969" y="281"/>
                  <a:pt x="2017" y="276"/>
                </a:cubicBezTo>
                <a:cubicBezTo>
                  <a:pt x="2068" y="259"/>
                  <a:pt x="2113" y="228"/>
                  <a:pt x="2161" y="204"/>
                </a:cubicBezTo>
                <a:cubicBezTo>
                  <a:pt x="2174" y="198"/>
                  <a:pt x="2183" y="184"/>
                  <a:pt x="2197" y="180"/>
                </a:cubicBezTo>
                <a:cubicBezTo>
                  <a:pt x="2228" y="172"/>
                  <a:pt x="2261" y="172"/>
                  <a:pt x="2293" y="168"/>
                </a:cubicBezTo>
                <a:cubicBezTo>
                  <a:pt x="2404" y="131"/>
                  <a:pt x="2514" y="115"/>
                  <a:pt x="2629" y="96"/>
                </a:cubicBezTo>
                <a:cubicBezTo>
                  <a:pt x="2721" y="35"/>
                  <a:pt x="2758" y="34"/>
                  <a:pt x="2881" y="24"/>
                </a:cubicBezTo>
                <a:cubicBezTo>
                  <a:pt x="2861" y="16"/>
                  <a:pt x="2821" y="0"/>
                  <a:pt x="282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556151" y="3653356"/>
            <a:ext cx="3510396" cy="916940"/>
          </a:xfrm>
          <a:custGeom>
            <a:avLst/>
            <a:gdLst>
              <a:gd name="T0" fmla="*/ 0 w 3348"/>
              <a:gd name="T1" fmla="*/ 1192 h 1192"/>
              <a:gd name="T2" fmla="*/ 96 w 3348"/>
              <a:gd name="T3" fmla="*/ 1120 h 1192"/>
              <a:gd name="T4" fmla="*/ 156 w 3348"/>
              <a:gd name="T5" fmla="*/ 820 h 1192"/>
              <a:gd name="T6" fmla="*/ 264 w 3348"/>
              <a:gd name="T7" fmla="*/ 772 h 1192"/>
              <a:gd name="T8" fmla="*/ 300 w 3348"/>
              <a:gd name="T9" fmla="*/ 736 h 1192"/>
              <a:gd name="T10" fmla="*/ 312 w 3348"/>
              <a:gd name="T11" fmla="*/ 700 h 1192"/>
              <a:gd name="T12" fmla="*/ 540 w 3348"/>
              <a:gd name="T13" fmla="*/ 652 h 1192"/>
              <a:gd name="T14" fmla="*/ 1152 w 3348"/>
              <a:gd name="T15" fmla="*/ 616 h 1192"/>
              <a:gd name="T16" fmla="*/ 1248 w 3348"/>
              <a:gd name="T17" fmla="*/ 592 h 1192"/>
              <a:gd name="T18" fmla="*/ 1320 w 3348"/>
              <a:gd name="T19" fmla="*/ 556 h 1192"/>
              <a:gd name="T20" fmla="*/ 1524 w 3348"/>
              <a:gd name="T21" fmla="*/ 472 h 1192"/>
              <a:gd name="T22" fmla="*/ 1788 w 3348"/>
              <a:gd name="T23" fmla="*/ 424 h 1192"/>
              <a:gd name="T24" fmla="*/ 1932 w 3348"/>
              <a:gd name="T25" fmla="*/ 340 h 1192"/>
              <a:gd name="T26" fmla="*/ 2040 w 3348"/>
              <a:gd name="T27" fmla="*/ 280 h 1192"/>
              <a:gd name="T28" fmla="*/ 2124 w 3348"/>
              <a:gd name="T29" fmla="*/ 256 h 1192"/>
              <a:gd name="T30" fmla="*/ 2220 w 3348"/>
              <a:gd name="T31" fmla="*/ 232 h 1192"/>
              <a:gd name="T32" fmla="*/ 2640 w 3348"/>
              <a:gd name="T33" fmla="*/ 172 h 1192"/>
              <a:gd name="T34" fmla="*/ 3036 w 3348"/>
              <a:gd name="T35" fmla="*/ 136 h 1192"/>
              <a:gd name="T36" fmla="*/ 3108 w 3348"/>
              <a:gd name="T37" fmla="*/ 100 h 1192"/>
              <a:gd name="T38" fmla="*/ 3252 w 3348"/>
              <a:gd name="T39" fmla="*/ 52 h 1192"/>
              <a:gd name="T40" fmla="*/ 3348 w 3348"/>
              <a:gd name="T41" fmla="*/ 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48" h="1192">
                <a:moveTo>
                  <a:pt x="0" y="1192"/>
                </a:moveTo>
                <a:cubicBezTo>
                  <a:pt x="48" y="1176"/>
                  <a:pt x="68" y="1162"/>
                  <a:pt x="96" y="1120"/>
                </a:cubicBezTo>
                <a:cubicBezTo>
                  <a:pt x="100" y="1068"/>
                  <a:pt x="97" y="867"/>
                  <a:pt x="156" y="820"/>
                </a:cubicBezTo>
                <a:cubicBezTo>
                  <a:pt x="173" y="806"/>
                  <a:pt x="241" y="780"/>
                  <a:pt x="264" y="772"/>
                </a:cubicBezTo>
                <a:cubicBezTo>
                  <a:pt x="276" y="760"/>
                  <a:pt x="291" y="750"/>
                  <a:pt x="300" y="736"/>
                </a:cubicBezTo>
                <a:cubicBezTo>
                  <a:pt x="307" y="725"/>
                  <a:pt x="304" y="710"/>
                  <a:pt x="312" y="700"/>
                </a:cubicBezTo>
                <a:cubicBezTo>
                  <a:pt x="356" y="645"/>
                  <a:pt x="503" y="655"/>
                  <a:pt x="540" y="652"/>
                </a:cubicBezTo>
                <a:cubicBezTo>
                  <a:pt x="775" y="593"/>
                  <a:pt x="688" y="627"/>
                  <a:pt x="1152" y="616"/>
                </a:cubicBezTo>
                <a:cubicBezTo>
                  <a:pt x="1184" y="608"/>
                  <a:pt x="1221" y="610"/>
                  <a:pt x="1248" y="592"/>
                </a:cubicBezTo>
                <a:cubicBezTo>
                  <a:pt x="1295" y="561"/>
                  <a:pt x="1270" y="573"/>
                  <a:pt x="1320" y="556"/>
                </a:cubicBezTo>
                <a:cubicBezTo>
                  <a:pt x="1381" y="495"/>
                  <a:pt x="1445" y="498"/>
                  <a:pt x="1524" y="472"/>
                </a:cubicBezTo>
                <a:cubicBezTo>
                  <a:pt x="1616" y="441"/>
                  <a:pt x="1687" y="432"/>
                  <a:pt x="1788" y="424"/>
                </a:cubicBezTo>
                <a:cubicBezTo>
                  <a:pt x="1842" y="406"/>
                  <a:pt x="1880" y="357"/>
                  <a:pt x="1932" y="340"/>
                </a:cubicBezTo>
                <a:cubicBezTo>
                  <a:pt x="1995" y="319"/>
                  <a:pt x="1957" y="335"/>
                  <a:pt x="2040" y="280"/>
                </a:cubicBezTo>
                <a:cubicBezTo>
                  <a:pt x="2064" y="264"/>
                  <a:pt x="2096" y="264"/>
                  <a:pt x="2124" y="256"/>
                </a:cubicBezTo>
                <a:cubicBezTo>
                  <a:pt x="2156" y="247"/>
                  <a:pt x="2220" y="232"/>
                  <a:pt x="2220" y="232"/>
                </a:cubicBezTo>
                <a:cubicBezTo>
                  <a:pt x="2332" y="120"/>
                  <a:pt x="2461" y="178"/>
                  <a:pt x="2640" y="172"/>
                </a:cubicBezTo>
                <a:cubicBezTo>
                  <a:pt x="2780" y="78"/>
                  <a:pt x="2624" y="173"/>
                  <a:pt x="3036" y="136"/>
                </a:cubicBezTo>
                <a:cubicBezTo>
                  <a:pt x="3063" y="134"/>
                  <a:pt x="3082" y="107"/>
                  <a:pt x="3108" y="100"/>
                </a:cubicBezTo>
                <a:cubicBezTo>
                  <a:pt x="3186" y="79"/>
                  <a:pt x="3194" y="87"/>
                  <a:pt x="3252" y="52"/>
                </a:cubicBezTo>
                <a:cubicBezTo>
                  <a:pt x="3339" y="0"/>
                  <a:pt x="3293" y="4"/>
                  <a:pt x="3348" y="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57"/>
          <p:cNvCxnSpPr>
            <a:cxnSpLocks noChangeShapeType="1"/>
          </p:cNvCxnSpPr>
          <p:nvPr/>
        </p:nvCxnSpPr>
        <p:spPr bwMode="auto">
          <a:xfrm>
            <a:off x="4274333" y="3892830"/>
            <a:ext cx="888" cy="670114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60751" y="6898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3711" y="318818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f(n)</a:t>
            </a:r>
            <a:endParaRPr lang="en-US" alt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753598" y="3787401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g(n)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783253" y="2813423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g(n)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0"/>
              <p:cNvSpPr txBox="1">
                <a:spLocks noChangeArrowheads="1"/>
              </p:cNvSpPr>
              <p:nvPr/>
            </p:nvSpPr>
            <p:spPr bwMode="auto">
              <a:xfrm>
                <a:off x="3676083" y="4645240"/>
                <a:ext cx="3109728" cy="441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f(n)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Θ(g(n))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6083" y="4645240"/>
                <a:ext cx="3109728" cy="441960"/>
              </a:xfrm>
              <a:prstGeom prst="rect">
                <a:avLst/>
              </a:prstGeom>
              <a:blipFill>
                <a:blip r:embed="rId2"/>
                <a:stretch>
                  <a:fillRect t="-8000" b="-2266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788696" y="5054831"/>
            <a:ext cx="8269704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1.2(a) Θ-notation bounds a function to within constant factors. We write f(n) = Θ(g(n)) if there exist positive constant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that to the right of the minimum possible value n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f(n) always lies between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g(n) and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g(n) inclusive.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193201" y="580946"/>
                <a:ext cx="7704515" cy="1900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notation (Big Theta notation)</a:t>
                </a:r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f(n) is said to be in Ɵ(g(n)), denoted f(n)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Ɵ(g(n)),  if f(n) is bounded both above and below by some positive constant multiples of g(n) for all n. i.e.,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Ɵ(g(n)) = { f(n) | there exist positive constants,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                                   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0  ≤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g(n) ≤ f(n) ≤ c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 for all n ≥ n</a:t>
                </a:r>
                <a:r>
                  <a:rPr lang="en-US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01" y="580946"/>
                <a:ext cx="7704515" cy="1900264"/>
              </a:xfrm>
              <a:prstGeom prst="rect">
                <a:avLst/>
              </a:prstGeom>
              <a:blipFill>
                <a:blip r:embed="rId3"/>
                <a:stretch>
                  <a:fillRect l="-870" t="-1603" r="-55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4446" y="1498161"/>
                <a:ext cx="9263270" cy="443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0"/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Ɵ(g(n)) is the set of all functions that have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order of growth as g(n) </a:t>
                </a:r>
              </a:p>
              <a:p>
                <a:pPr lvl="0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(to within a constant multiple, as n goes to infinite).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914400" lvl="1" indent="-457200">
                  <a:lnSpc>
                    <a:spcPct val="150000"/>
                  </a:lnSpc>
                  <a:buAutoNum type="alphaL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Let g(n)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quadratic function  f(n) = an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bn + c with a &gt; 0 is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in Ɵ(n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i.e.,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Θ(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There are infinitely many others, which are in Ɵ(n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sin n  and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log 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46" y="1498161"/>
                <a:ext cx="9263270" cy="4432752"/>
              </a:xfrm>
              <a:prstGeom prst="rect">
                <a:avLst/>
              </a:prstGeom>
              <a:blipFill>
                <a:blip r:embed="rId2"/>
                <a:stretch>
                  <a:fillRect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692323" y="114699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1AB3E7D-9415-4962-9BDD-6F329FE8BE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419">
            <a:off x="583474" y="1146989"/>
            <a:ext cx="774675" cy="4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5104</Words>
  <Application>Microsoft Office PowerPoint</Application>
  <PresentationFormat>Widescreen</PresentationFormat>
  <Paragraphs>776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Lucida Sans Unicode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234</cp:revision>
  <dcterms:created xsi:type="dcterms:W3CDTF">2016-10-13T00:10:31Z</dcterms:created>
  <dcterms:modified xsi:type="dcterms:W3CDTF">2023-09-25T16:55:37Z</dcterms:modified>
</cp:coreProperties>
</file>